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90" r:id="rId3"/>
    <p:sldId id="308" r:id="rId4"/>
    <p:sldId id="291" r:id="rId5"/>
    <p:sldId id="294" r:id="rId6"/>
    <p:sldId id="309" r:id="rId7"/>
    <p:sldId id="295" r:id="rId8"/>
    <p:sldId id="296" r:id="rId9"/>
    <p:sldId id="312" r:id="rId10"/>
    <p:sldId id="297" r:id="rId11"/>
    <p:sldId id="298" r:id="rId12"/>
    <p:sldId id="299" r:id="rId13"/>
    <p:sldId id="302" r:id="rId14"/>
    <p:sldId id="303" r:id="rId15"/>
    <p:sldId id="304" r:id="rId16"/>
    <p:sldId id="305" r:id="rId17"/>
    <p:sldId id="306" r:id="rId18"/>
    <p:sldId id="307" r:id="rId19"/>
    <p:sldId id="271" r:id="rId20"/>
    <p:sldId id="272" r:id="rId21"/>
    <p:sldId id="273" r:id="rId22"/>
    <p:sldId id="274" r:id="rId23"/>
    <p:sldId id="310" r:id="rId24"/>
    <p:sldId id="275" r:id="rId25"/>
    <p:sldId id="279" r:id="rId26"/>
    <p:sldId id="276" r:id="rId27"/>
    <p:sldId id="280" r:id="rId28"/>
    <p:sldId id="277" r:id="rId29"/>
    <p:sldId id="281" r:id="rId30"/>
    <p:sldId id="282" r:id="rId31"/>
    <p:sldId id="283" r:id="rId32"/>
    <p:sldId id="286" r:id="rId33"/>
    <p:sldId id="287" r:id="rId34"/>
    <p:sldId id="288" r:id="rId35"/>
    <p:sldId id="289" r:id="rId36"/>
    <p:sldId id="31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13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3A74D19-E34C-4EB3-B432-5117A50A01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5034CC-D93D-4597-A40A-F1A7D3413D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6D32AC1-366B-4E54-BC49-0CDBCB78EAA2}" type="datetimeFigureOut">
              <a:rPr lang="cs-CZ"/>
              <a:pPr>
                <a:defRPr/>
              </a:pPr>
              <a:t>07.12.2021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189937AB-BEC1-4FD9-AE89-C92202769AC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B011D8E-AAD5-42EA-BDF5-D8E96D7A9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8D8A5E-4E3F-45C4-9211-BAE195CB098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009E78-CDAC-4E27-800D-0DDC278D6F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A00744-1DA7-48FE-98B8-E17191A3FB3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0C6FBFE4-C1B3-4480-BD20-335AE301D1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6B1B7336-9FC4-4234-9AEB-EC279321BF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BE794380-A669-4E83-977B-0493FAC479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2A1B29-1D9F-429A-82F5-75F192F85B03}" type="slidenum">
              <a:rPr lang="cs-CZ" altLang="cs-CZ"/>
              <a:pPr eaLnBrk="1" hangingPunct="1">
                <a:spcBef>
                  <a:spcPct val="0"/>
                </a:spcBef>
              </a:pPr>
              <a:t>35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0C6FBFE4-C1B3-4480-BD20-335AE301D1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6B1B7336-9FC4-4234-9AEB-EC279321BF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BE794380-A669-4E83-977B-0493FAC479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2A1B29-1D9F-429A-82F5-75F192F85B03}" type="slidenum">
              <a:rPr lang="cs-CZ" altLang="cs-CZ"/>
              <a:pPr eaLnBrk="1" hangingPunct="1">
                <a:spcBef>
                  <a:spcPct val="0"/>
                </a:spcBef>
              </a:pPr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802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57E74E-AF24-4AD9-BE8D-FB3F6033504E}" type="datetimeFigureOut">
              <a:rPr lang="cs-CZ" smtClean="0"/>
              <a:pPr>
                <a:defRPr/>
              </a:pPr>
              <a:t>07.12.2021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5585-95AD-451F-84F7-C59A00D39E6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999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DE4B-19ED-48BD-AFA4-F6BE32D5561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112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3716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838200" y="1752600"/>
            <a:ext cx="3810000" cy="41148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online obrázek.</a:t>
            </a:r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F3F34-97BA-4072-B8F7-78198C8B629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2624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nline obrázek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noProof="0"/>
              <a:t>Kliknutím na ikonu přidáte online obrázek.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6E6F3F34-97BA-4072-B8F7-78198C8B629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57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9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FC8B5F-59C5-46F0-9353-8E56B625F325}" type="datetimeFigureOut">
              <a:rPr lang="cs-CZ" smtClean="0"/>
              <a:pPr>
                <a:defRPr/>
              </a:pPr>
              <a:t>07.12.2021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3F34-97BA-4072-B8F7-78198C8B629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426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1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5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90328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B8C1-F0F9-41BE-A201-E04422CE72E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56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D9E00-3DF5-49DF-AA80-654B8A6D999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729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BFC8B5F-59C5-46F0-9353-8E56B625F325}" type="datetimeFigureOut">
              <a:rPr lang="cs-CZ" smtClean="0"/>
              <a:pPr>
                <a:defRPr/>
              </a:pPr>
              <a:t>07.12.2021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F3F34-97BA-4072-B8F7-78198C8B629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660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33C1662E-FE0A-4655-9D7A-D121DDC4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04" y="1412776"/>
            <a:ext cx="9001000" cy="3240359"/>
          </a:xfrm>
        </p:spPr>
        <p:txBody>
          <a:bodyPr>
            <a:noAutofit/>
          </a:bodyPr>
          <a:lstStyle/>
          <a:p>
            <a:r>
              <a:rPr lang="cs-CZ" altLang="en-US" sz="4000" dirty="0"/>
              <a:t>Metodologie sběru a interpretace dat:</a:t>
            </a:r>
            <a:br>
              <a:rPr lang="cs-CZ" altLang="cs-CZ" sz="4000" b="1" dirty="0"/>
            </a:br>
            <a:br>
              <a:rPr lang="cs-CZ" altLang="cs-CZ" sz="4000" b="1" dirty="0"/>
            </a:br>
            <a:r>
              <a:rPr lang="cs-CZ" altLang="cs-CZ" sz="4000" b="1" dirty="0"/>
              <a:t>ZÁKLADY </a:t>
            </a:r>
            <a:br>
              <a:rPr lang="cs-CZ" altLang="cs-CZ" sz="4000" b="1" dirty="0"/>
            </a:br>
            <a:r>
              <a:rPr lang="cs-CZ" altLang="cs-CZ" sz="4000" b="1" dirty="0"/>
              <a:t>KVALITATIVNÍHO VÝZKUMU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A76175-42A2-471C-B5EA-D62C6CE62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5720680" cy="697632"/>
          </a:xfrm>
        </p:spPr>
        <p:txBody>
          <a:bodyPr rtlCol="0">
            <a:normAutofit fontScale="70000" lnSpcReduction="20000"/>
          </a:bodyPr>
          <a:lstStyle/>
          <a:p>
            <a:pPr algn="l"/>
            <a:r>
              <a:rPr lang="cs-CZ" b="1" dirty="0">
                <a:solidFill>
                  <a:schemeClr val="tx1"/>
                </a:solidFill>
                <a:cs typeface="Arial"/>
              </a:rPr>
              <a:t>Martin Fink</a:t>
            </a:r>
          </a:p>
          <a:p>
            <a:pPr algn="l"/>
            <a:r>
              <a:rPr lang="cs-CZ" b="1" dirty="0">
                <a:solidFill>
                  <a:schemeClr val="tx1"/>
                </a:solidFill>
                <a:cs typeface="Arial"/>
              </a:rPr>
              <a:t>martin.fink@mvso.cz</a:t>
            </a:r>
            <a:endParaRPr lang="en-US" sz="24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Zakotvená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3"/>
            <a:ext cx="8435280" cy="5162826"/>
          </a:xfrm>
        </p:spPr>
        <p:txBody>
          <a:bodyPr rtlCol="0">
            <a:normAutofit fontScale="70000" lnSpcReduction="20000"/>
          </a:bodyPr>
          <a:lstStyle/>
          <a:p>
            <a:pPr marL="0" indent="0">
              <a:buNone/>
            </a:pPr>
            <a:endParaRPr lang="cs-CZ" altLang="cs-CZ" dirty="0"/>
          </a:p>
          <a:p>
            <a:r>
              <a:rPr lang="cs-CZ" altLang="cs-CZ" sz="3400" dirty="0"/>
              <a:t>Výzkum směřuje k teoretickému zdůvodnění, teorii za  pomocí dat, které výzkumník shromažďuje pomocí různých metod. </a:t>
            </a:r>
          </a:p>
          <a:p>
            <a:r>
              <a:rPr lang="cs-CZ" altLang="cs-CZ" sz="3400" dirty="0"/>
              <a:t>Výzkumnou otázkou je, jakou můžeme nabídnou teorii z analýzy nashromážděných dat k danému jevu, události.</a:t>
            </a:r>
          </a:p>
          <a:p>
            <a:endParaRPr lang="cs-CZ" altLang="cs-CZ" sz="3400" dirty="0"/>
          </a:p>
          <a:p>
            <a:r>
              <a:rPr lang="cs-CZ" altLang="cs-CZ" sz="3400" dirty="0"/>
              <a:t>Zakotvená teorie (</a:t>
            </a:r>
            <a:r>
              <a:rPr lang="cs-CZ" altLang="cs-CZ" sz="3400" dirty="0" err="1"/>
              <a:t>grounded</a:t>
            </a:r>
            <a:r>
              <a:rPr lang="cs-CZ" altLang="cs-CZ" sz="3400" dirty="0"/>
              <a:t> </a:t>
            </a:r>
            <a:r>
              <a:rPr lang="cs-CZ" altLang="cs-CZ" sz="3400" dirty="0" err="1"/>
              <a:t>theory</a:t>
            </a:r>
            <a:r>
              <a:rPr lang="cs-CZ" altLang="cs-CZ" sz="3400" dirty="0"/>
              <a:t>) není teorií, ale strategií výzkumu, cílem je návrh teorie, teoretické vysvětlení. </a:t>
            </a:r>
          </a:p>
          <a:p>
            <a:pPr marL="0" indent="0">
              <a:buNone/>
            </a:pPr>
            <a:endParaRPr lang="cs-CZ" altLang="cs-CZ" sz="3400" dirty="0"/>
          </a:p>
          <a:p>
            <a:pPr marL="0" indent="0">
              <a:buNone/>
            </a:pPr>
            <a:r>
              <a:rPr lang="cs-CZ" altLang="cs-CZ" sz="3400" dirty="0"/>
              <a:t>2 základní fáze:</a:t>
            </a:r>
          </a:p>
          <a:p>
            <a:pPr>
              <a:buFontTx/>
              <a:buChar char="-"/>
            </a:pPr>
            <a:r>
              <a:rPr lang="cs-CZ" altLang="cs-CZ" sz="3400" dirty="0" err="1"/>
              <a:t>context</a:t>
            </a:r>
            <a:r>
              <a:rPr lang="cs-CZ" altLang="cs-CZ" sz="3400" dirty="0"/>
              <a:t> </a:t>
            </a:r>
            <a:r>
              <a:rPr lang="cs-CZ" altLang="cs-CZ" sz="3400" dirty="0" err="1"/>
              <a:t>of</a:t>
            </a:r>
            <a:r>
              <a:rPr lang="cs-CZ" altLang="cs-CZ" sz="3400" dirty="0"/>
              <a:t> </a:t>
            </a:r>
            <a:r>
              <a:rPr lang="cs-CZ" altLang="cs-CZ" sz="3400" dirty="0" err="1"/>
              <a:t>discovery</a:t>
            </a:r>
            <a:r>
              <a:rPr lang="cs-CZ" altLang="cs-CZ" sz="3400" dirty="0"/>
              <a:t> – v této fázi výzkumu probíhá objevování, generování hypotéz</a:t>
            </a:r>
          </a:p>
          <a:p>
            <a:pPr>
              <a:buFontTx/>
              <a:buChar char="-"/>
            </a:pPr>
            <a:r>
              <a:rPr lang="cs-CZ" altLang="cs-CZ" sz="3400" dirty="0" err="1"/>
              <a:t>Context</a:t>
            </a:r>
            <a:r>
              <a:rPr lang="cs-CZ" altLang="cs-CZ" sz="3400" dirty="0"/>
              <a:t> </a:t>
            </a:r>
            <a:r>
              <a:rPr lang="cs-CZ" altLang="cs-CZ" sz="3400" dirty="0" err="1"/>
              <a:t>of</a:t>
            </a:r>
            <a:r>
              <a:rPr lang="cs-CZ" altLang="cs-CZ" sz="3400" dirty="0"/>
              <a:t> </a:t>
            </a:r>
            <a:r>
              <a:rPr lang="cs-CZ" altLang="cs-CZ" sz="3400" dirty="0" err="1"/>
              <a:t>justification</a:t>
            </a:r>
            <a:r>
              <a:rPr lang="cs-CZ" altLang="cs-CZ" sz="3400" dirty="0"/>
              <a:t> – v této fázi dochází k jejich systematickému přezkušování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100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>
                <a:latin typeface="+mn-lt"/>
              </a:rPr>
              <a:t>Etnografický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162826"/>
          </a:xfrm>
        </p:spPr>
        <p:txBody>
          <a:bodyPr rtlCol="0">
            <a:normAutofit fontScale="92500" lnSpcReduction="20000"/>
          </a:bodyPr>
          <a:lstStyle/>
          <a:p>
            <a:r>
              <a:rPr lang="cs-CZ" altLang="cs-CZ" dirty="0"/>
              <a:t>Jde o popis kultury nějaké skupiny lidí, znamená sdílené postoje, hodnoty, jazyk, normy a pravidla chování atd.</a:t>
            </a:r>
          </a:p>
          <a:p>
            <a:r>
              <a:rPr lang="cs-CZ" altLang="cs-CZ" dirty="0"/>
              <a:t>Dokumentování činnosti jednotlivců či skupiny, pozorujeme, jsou vedeny rozhovory. Výzkumník se snaží porozumět dění, sledovat jednotlivé aktivity členů.</a:t>
            </a:r>
          </a:p>
          <a:p>
            <a:r>
              <a:rPr lang="cs-CZ" altLang="cs-CZ" dirty="0"/>
              <a:t>Etnografický výzkum odráží široké spektrum zkoumání, interakce, sociální praktiky, sdílená názory, normy rituály apod.</a:t>
            </a:r>
          </a:p>
          <a:p>
            <a:r>
              <a:rPr lang="cs-CZ" altLang="cs-CZ" dirty="0"/>
              <a:t>Důležité v etnografii je podrobný popis, výzkumník chce porozumět všemu, co se děje. Explicitně se jím prolíná nějaká teorie přijatá výzkumníkem.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694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>
                <a:latin typeface="+mn-lt"/>
              </a:rPr>
              <a:t>Fenomenologický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162826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buNone/>
            </a:pPr>
            <a:endParaRPr lang="cs-CZ" altLang="cs-CZ" sz="3600" dirty="0">
              <a:latin typeface="Times New Roman" panose="02020603050405020304" pitchFamily="18" charset="0"/>
            </a:endParaRPr>
          </a:p>
          <a:p>
            <a:r>
              <a:rPr lang="cs-CZ" altLang="cs-CZ" sz="4400" dirty="0"/>
              <a:t>Důraz na porozumění, jak jedinci vnímají určitou zkušenost.</a:t>
            </a:r>
          </a:p>
          <a:p>
            <a:r>
              <a:rPr lang="cs-CZ" altLang="cs-CZ" sz="4400" dirty="0"/>
              <a:t>Jaké jsou významy, struktury a zkušenosti jedince či skupiny s daným fenoménem (např. historická či důležitá osobní událost)</a:t>
            </a:r>
          </a:p>
          <a:p>
            <a:endParaRPr lang="cs-CZ" altLang="cs-CZ" sz="4400" dirty="0"/>
          </a:p>
          <a:p>
            <a:r>
              <a:rPr lang="cs-CZ" altLang="cs-CZ" sz="4400" dirty="0"/>
              <a:t>Fenomenologická studie zahrnuje popis a interpretaci sdělených prožitků a výsledkem je text, který „zní pravdivě“ – pro toho, kdo měl tuto zkušenost a poskytuje vhled tomu, kdo ji neměl.</a:t>
            </a:r>
          </a:p>
          <a:p>
            <a:endParaRPr lang="cs-CZ" altLang="cs-CZ" sz="4400" dirty="0"/>
          </a:p>
          <a:p>
            <a:r>
              <a:rPr lang="cs-CZ" altLang="cs-CZ" sz="4400" dirty="0"/>
              <a:t>Fenomenologický přístup je vhodné volit:</a:t>
            </a:r>
          </a:p>
          <a:p>
            <a:pPr lvl="1">
              <a:buFontTx/>
              <a:buChar char="-"/>
            </a:pPr>
            <a:r>
              <a:rPr lang="cs-CZ" altLang="cs-CZ" sz="4400" dirty="0"/>
              <a:t>chceme prozkoumat význam prožité zkušenosti a porozumět mu</a:t>
            </a:r>
          </a:p>
          <a:p>
            <a:pPr lvl="1">
              <a:buFontTx/>
              <a:buChar char="-"/>
            </a:pPr>
            <a:r>
              <a:rPr lang="cs-CZ" altLang="cs-CZ" sz="4400" dirty="0"/>
              <a:t>Sledovaný problém není dostatečně prozkoumán.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577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>
                <a:latin typeface="+mn-lt"/>
              </a:rPr>
              <a:t>Metodologie kvalitativního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162826"/>
          </a:xfrm>
        </p:spPr>
        <p:txBody>
          <a:bodyPr rtlCol="0">
            <a:normAutofit fontScale="40000" lnSpcReduction="20000"/>
          </a:bodyPr>
          <a:lstStyle/>
          <a:p>
            <a:pPr marL="0" indent="0" algn="just">
              <a:buNone/>
            </a:pPr>
            <a:r>
              <a:rPr lang="cs-CZ" altLang="cs-CZ" sz="6000" b="1" dirty="0">
                <a:solidFill>
                  <a:srgbClr val="C00000"/>
                </a:solidFill>
                <a:cs typeface="Times New Roman" panose="02020603050405020304" pitchFamily="18" charset="0"/>
              </a:rPr>
              <a:t>Za základní techniky sběru dat v kvalitativním výzkumu jsou považovány</a:t>
            </a:r>
            <a:r>
              <a:rPr lang="cs-CZ" altLang="cs-CZ" sz="6000" dirty="0">
                <a:solidFill>
                  <a:srgbClr val="C00000"/>
                </a:solidFill>
                <a:cs typeface="Times New Roman" panose="02020603050405020304" pitchFamily="18" charset="0"/>
              </a:rPr>
              <a:t>:</a:t>
            </a:r>
            <a:endParaRPr lang="cs-CZ" altLang="cs-CZ" sz="6000" dirty="0">
              <a:solidFill>
                <a:srgbClr val="C00000"/>
              </a:solidFill>
            </a:endParaRPr>
          </a:p>
          <a:p>
            <a:pPr algn="just">
              <a:buFontTx/>
              <a:buChar char="•"/>
            </a:pPr>
            <a:r>
              <a:rPr lang="cs-CZ" altLang="cs-CZ" sz="6000" dirty="0">
                <a:cs typeface="Times New Roman" panose="02020603050405020304" pitchFamily="18" charset="0"/>
              </a:rPr>
              <a:t>zúčastněné pozorování</a:t>
            </a:r>
          </a:p>
          <a:p>
            <a:pPr algn="just">
              <a:buFontTx/>
              <a:buChar char="•"/>
            </a:pPr>
            <a:r>
              <a:rPr lang="cs-CZ" altLang="cs-CZ" sz="6000" dirty="0">
                <a:cs typeface="Times New Roman" panose="02020603050405020304" pitchFamily="18" charset="0"/>
              </a:rPr>
              <a:t>nestandardizovaný rozhovor - </a:t>
            </a:r>
            <a:r>
              <a:rPr lang="cs-CZ" altLang="cs-CZ" sz="6000" dirty="0" err="1">
                <a:cs typeface="Times New Roman" panose="02020603050405020304" pitchFamily="18" charset="0"/>
              </a:rPr>
              <a:t>focus</a:t>
            </a:r>
            <a:r>
              <a:rPr lang="cs-CZ" altLang="cs-CZ" sz="6000" dirty="0">
                <a:cs typeface="Times New Roman" panose="02020603050405020304" pitchFamily="18" charset="0"/>
              </a:rPr>
              <a:t> </a:t>
            </a:r>
            <a:r>
              <a:rPr lang="cs-CZ" altLang="cs-CZ" sz="6000" dirty="0" err="1">
                <a:cs typeface="Times New Roman" panose="02020603050405020304" pitchFamily="18" charset="0"/>
              </a:rPr>
              <a:t>groups</a:t>
            </a:r>
            <a:r>
              <a:rPr lang="cs-CZ" altLang="cs-CZ" sz="6000" dirty="0">
                <a:cs typeface="Times New Roman" panose="02020603050405020304" pitchFamily="18" charset="0"/>
              </a:rPr>
              <a:t>, mini </a:t>
            </a:r>
            <a:r>
              <a:rPr lang="cs-CZ" altLang="cs-CZ" sz="6000" dirty="0" err="1">
                <a:cs typeface="Times New Roman" panose="02020603050405020304" pitchFamily="18" charset="0"/>
              </a:rPr>
              <a:t>groups</a:t>
            </a:r>
            <a:r>
              <a:rPr lang="cs-CZ" altLang="cs-CZ" sz="6000" dirty="0">
                <a:cs typeface="Times New Roman" panose="02020603050405020304" pitchFamily="18" charset="0"/>
              </a:rPr>
              <a:t>, osobní rozhovory s jedinci či páry.</a:t>
            </a:r>
          </a:p>
          <a:p>
            <a:pPr algn="just">
              <a:buFontTx/>
              <a:buChar char="•"/>
            </a:pPr>
            <a:r>
              <a:rPr lang="cs-CZ" altLang="cs-CZ" sz="6000" dirty="0">
                <a:cs typeface="Times New Roman" panose="02020603050405020304" pitchFamily="18" charset="0"/>
              </a:rPr>
              <a:t>analýza osobních dokumentů</a:t>
            </a:r>
          </a:p>
          <a:p>
            <a:pPr algn="just">
              <a:buFontTx/>
              <a:buChar char="•"/>
            </a:pPr>
            <a:r>
              <a:rPr lang="cs-CZ" altLang="cs-CZ" sz="6000" dirty="0">
                <a:cs typeface="Times New Roman" panose="02020603050405020304" pitchFamily="18" charset="0"/>
              </a:rPr>
              <a:t>participace výzkumníka na životě skupiny.</a:t>
            </a:r>
            <a:endParaRPr lang="cs-CZ" altLang="cs-CZ" sz="6000" dirty="0"/>
          </a:p>
          <a:p>
            <a:pPr marL="0" indent="0" algn="just">
              <a:buNone/>
            </a:pPr>
            <a:r>
              <a:rPr lang="cs-CZ" altLang="cs-CZ" sz="6000" dirty="0">
                <a:cs typeface="Times New Roman" panose="02020603050405020304" pitchFamily="18" charset="0"/>
              </a:rPr>
              <a:t>Rozdíl v používání těchto technik v kvalitativním a kvantitativním výzkumu je v tom, v jaké jsou používány kontextu. V kvalitativním výzkumu mají daleko volnější charakter, jsou méně svázány s rigorózními postupy. </a:t>
            </a:r>
            <a:endParaRPr lang="cs-CZ" altLang="cs-CZ" sz="6000" dirty="0"/>
          </a:p>
          <a:p>
            <a:pPr marL="0" indent="0" algn="just">
              <a:buNone/>
            </a:pPr>
            <a:r>
              <a:rPr lang="cs-CZ" altLang="cs-CZ" sz="6000" dirty="0">
                <a:solidFill>
                  <a:srgbClr val="C00000"/>
                </a:solidFill>
                <a:cs typeface="Times New Roman" panose="02020603050405020304" pitchFamily="18" charset="0"/>
              </a:rPr>
              <a:t>VZOREK:</a:t>
            </a:r>
          </a:p>
          <a:p>
            <a:pPr algn="just"/>
            <a:r>
              <a:rPr lang="cs-CZ" altLang="cs-CZ" sz="6000" dirty="0">
                <a:cs typeface="Times New Roman" panose="02020603050405020304" pitchFamily="18" charset="0"/>
              </a:rPr>
              <a:t>jde pouze o rozhodnutí, se kterým jedincem budeme hovořit nejdříve nebo studiem kterého osobního dokumentu začneme</a:t>
            </a:r>
          </a:p>
          <a:p>
            <a:pPr algn="just"/>
            <a:r>
              <a:rPr lang="cs-CZ" altLang="cs-CZ" sz="6000" dirty="0">
                <a:cs typeface="Times New Roman" panose="02020603050405020304" pitchFamily="18" charset="0"/>
              </a:rPr>
              <a:t>je nasycen tehdy, když další data nepřinášejí nic nového.</a:t>
            </a:r>
          </a:p>
          <a:p>
            <a:pPr marL="0" indent="0">
              <a:buNone/>
            </a:pPr>
            <a:endParaRPr lang="cs-CZ" altLang="cs-CZ" sz="6000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094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Záznam dat v kvalitativním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162826"/>
          </a:xfrm>
        </p:spPr>
        <p:txBody>
          <a:bodyPr rtlCol="0">
            <a:normAutofit fontScale="25000" lnSpcReduction="20000"/>
          </a:bodyPr>
          <a:lstStyle/>
          <a:p>
            <a:pPr marL="0" indent="0">
              <a:buNone/>
            </a:pPr>
            <a:r>
              <a:rPr lang="cs-CZ" altLang="cs-CZ" sz="7200" dirty="0"/>
              <a:t>je velice obtížný, v kvalitativním výzkumu nejsou předem připraveny kategorie, výzkumník musí dokumentovat jak získané informace, tak též spolehlivost použitých postupů. To vše znamená </a:t>
            </a:r>
            <a:r>
              <a:rPr lang="cs-CZ" altLang="cs-CZ" sz="7200" b="1" dirty="0"/>
              <a:t>zaznamenat úplné, přesné a detailní informace</a:t>
            </a:r>
            <a:r>
              <a:rPr lang="cs-CZ" altLang="cs-CZ" sz="7200" dirty="0"/>
              <a:t>.</a:t>
            </a:r>
          </a:p>
          <a:p>
            <a:pPr marL="0" indent="0">
              <a:buNone/>
            </a:pPr>
            <a:r>
              <a:rPr lang="cs-CZ" altLang="cs-CZ" sz="7200" dirty="0"/>
              <a:t>Přitom nejde jen o záznamy uskutečněné se sběru dat, ale též:</a:t>
            </a:r>
          </a:p>
          <a:p>
            <a:r>
              <a:rPr lang="cs-CZ" altLang="cs-CZ" sz="7200" dirty="0"/>
              <a:t>pocity, které v nás interview vyvolalo, dojmy, pochybnosti, vynořující se nápady, první interpretace, vše, co se na první pohled může zdát pošetilé a neužitečné</a:t>
            </a:r>
          </a:p>
          <a:p>
            <a:r>
              <a:rPr lang="cs-CZ" altLang="cs-CZ" sz="7200" dirty="0"/>
              <a:t>detailní popis prostředí, časový sled událostí</a:t>
            </a:r>
          </a:p>
          <a:p>
            <a:r>
              <a:rPr lang="cs-CZ" altLang="cs-CZ" sz="7200" dirty="0"/>
              <a:t>metodická rozhodnutí po prvních rozhovorech, formulace dalších rozhodnutí a záměrů k dalšímu dotazování, sběru dat atd..</a:t>
            </a:r>
          </a:p>
          <a:p>
            <a:pPr marL="0" indent="0">
              <a:buNone/>
            </a:pPr>
            <a:endParaRPr lang="cs-CZ" altLang="cs-CZ" sz="7200" dirty="0"/>
          </a:p>
          <a:p>
            <a:pPr marL="0" indent="0">
              <a:buNone/>
            </a:pPr>
            <a:r>
              <a:rPr lang="cs-CZ" altLang="cs-CZ" sz="7200" b="1" dirty="0"/>
              <a:t>Existují 3 typy  dokumentace z kvalitativního výzkumu (které bychom měli vést</a:t>
            </a:r>
            <a:r>
              <a:rPr lang="cs-CZ" altLang="cs-CZ" sz="7200" dirty="0"/>
              <a:t>): </a:t>
            </a:r>
          </a:p>
          <a:p>
            <a:pPr marL="0" indent="0">
              <a:buNone/>
            </a:pPr>
            <a:r>
              <a:rPr lang="cs-CZ" altLang="cs-CZ" sz="7200" dirty="0"/>
              <a:t> 1/ organizační - souhrn záznamů o lidech, místech, organizacích, dokumentech atd. (adresy, telefonní čísla), jsou potřebné pro organizaci výzkumu</a:t>
            </a:r>
          </a:p>
          <a:p>
            <a:pPr marL="0" indent="0">
              <a:buNone/>
            </a:pPr>
            <a:r>
              <a:rPr lang="cs-CZ" altLang="cs-CZ" sz="7200" dirty="0"/>
              <a:t> 2/  analytická dokumentace - proces analýzy dat a jejich interpretace. Jedná se o dynamický materiál, který zahrnuje všechny kroky na cestě našeho poznání, měnící se koncepty a rozhodnutí, která jsme na základě nich uskutečnili.</a:t>
            </a:r>
          </a:p>
          <a:p>
            <a:pPr marL="0" indent="0">
              <a:buNone/>
            </a:pPr>
            <a:r>
              <a:rPr lang="cs-CZ" altLang="cs-CZ" sz="7200" dirty="0"/>
              <a:t> 3/ terénní dokumentace (tzv. </a:t>
            </a:r>
            <a:r>
              <a:rPr lang="cs-CZ" altLang="cs-CZ" sz="7200" dirty="0" err="1"/>
              <a:t>fieldwork</a:t>
            </a:r>
            <a:r>
              <a:rPr lang="cs-CZ" altLang="cs-CZ" sz="7200" dirty="0"/>
              <a:t> </a:t>
            </a:r>
            <a:r>
              <a:rPr lang="cs-CZ" altLang="cs-CZ" sz="7200" dirty="0" err="1"/>
              <a:t>files</a:t>
            </a:r>
            <a:r>
              <a:rPr lang="cs-CZ" altLang="cs-CZ" sz="7200" dirty="0"/>
              <a:t>) - soubor všech původních poznámek a dokumentů, záznamy ze všech uskutečněných šetření a poznámek k nim(v chronologickém pořadí)</a:t>
            </a:r>
          </a:p>
          <a:p>
            <a:pPr marL="0" indent="0">
              <a:buNone/>
            </a:pPr>
            <a:endParaRPr lang="cs-CZ" altLang="cs-CZ" sz="6000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193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Nároky na výzkumníka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386610"/>
          </a:xfrm>
        </p:spPr>
        <p:txBody>
          <a:bodyPr rtlCol="0">
            <a:normAutofit fontScale="70000" lnSpcReduction="20000"/>
          </a:bodyPr>
          <a:lstStyle/>
          <a:p>
            <a:r>
              <a:rPr lang="cs-CZ" altLang="cs-CZ" dirty="0"/>
              <a:t>dovednost odstoupit a kriticky analyzovat situaci</a:t>
            </a:r>
          </a:p>
          <a:p>
            <a:r>
              <a:rPr lang="cs-CZ" altLang="cs-CZ" dirty="0"/>
              <a:t>rozeznat a vyhnout se zkreslení, získat platné a spolehlivé údaje</a:t>
            </a:r>
          </a:p>
          <a:p>
            <a:r>
              <a:rPr lang="cs-CZ" altLang="cs-CZ" dirty="0"/>
              <a:t>k udržení objektivity → triangulace – získat různá mínění a interpretace určitých událostí, objektů (i od respondentů)</a:t>
            </a:r>
          </a:p>
          <a:p>
            <a:r>
              <a:rPr lang="cs-CZ" altLang="cs-CZ" dirty="0"/>
              <a:t>schopnost abstraktního myšlení</a:t>
            </a:r>
          </a:p>
          <a:p>
            <a:r>
              <a:rPr lang="cs-CZ" altLang="cs-CZ" dirty="0"/>
              <a:t>teoretická a sociální vnímavost </a:t>
            </a:r>
          </a:p>
          <a:p>
            <a:r>
              <a:rPr lang="cs-CZ" altLang="cs-CZ" dirty="0"/>
              <a:t>schopnost udržet si analytický odstup</a:t>
            </a:r>
          </a:p>
          <a:p>
            <a:r>
              <a:rPr lang="cs-CZ" altLang="cs-CZ" dirty="0"/>
              <a:t>skepticismus – na co jsme došli (vysvětlení, kategorie, hypotézy, výzkumné otázky) by mělo být považováno za provizorní </a:t>
            </a:r>
          </a:p>
          <a:p>
            <a:r>
              <a:rPr lang="cs-CZ" altLang="cs-CZ" dirty="0"/>
              <a:t>užívat dřívějších zkušeností a teoretických znalostí k interpretaci</a:t>
            </a:r>
          </a:p>
          <a:p>
            <a:r>
              <a:rPr lang="cs-CZ" altLang="cs-CZ" dirty="0"/>
              <a:t>musí být dobrý pozorovatel s komunikačními schopnostmi </a:t>
            </a:r>
          </a:p>
          <a:p>
            <a:r>
              <a:rPr lang="cs-CZ" altLang="cs-CZ" dirty="0"/>
              <a:t>kreativní (schopnost vhodně pojmenovat kategorie, schopnost klást stimulující otázky, dělat srovnávání a schopnost vytvořit nové, integrované, realistické schéma z masy neorganizovaných syrových dat)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241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Výhody kvalitativních metod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796" y="1422672"/>
            <a:ext cx="8435280" cy="5386610"/>
          </a:xfrm>
        </p:spPr>
        <p:txBody>
          <a:bodyPr rtlCol="0"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b="1" dirty="0">
                <a:solidFill>
                  <a:srgbClr val="C00000"/>
                </a:solidFill>
              </a:rPr>
              <a:t>Rychlost</a:t>
            </a:r>
          </a:p>
          <a:p>
            <a:pPr marL="0" indent="0">
              <a:buNone/>
            </a:pPr>
            <a:r>
              <a:rPr lang="cs-CZ" altLang="cs-CZ" dirty="0"/>
              <a:t>Nové technologie výrazně zkracují dobu nezbytně nutnou k provedení</a:t>
            </a:r>
          </a:p>
          <a:p>
            <a:pPr marL="0" indent="0">
              <a:buNone/>
            </a:pPr>
            <a:r>
              <a:rPr lang="cs-CZ" altLang="cs-CZ" dirty="0"/>
              <a:t>kvantitativních výzkumů. Stále však platí, že chceme-li se rychle něco</a:t>
            </a:r>
          </a:p>
          <a:p>
            <a:pPr marL="0" indent="0">
              <a:buNone/>
            </a:pPr>
            <a:r>
              <a:rPr lang="cs-CZ" altLang="cs-CZ" dirty="0"/>
              <a:t>dozvědět o neznámém tématu nebo segmentu trhu, je nejrychlejší</a:t>
            </a:r>
          </a:p>
          <a:p>
            <a:pPr marL="0" indent="0">
              <a:buNone/>
            </a:pPr>
            <a:r>
              <a:rPr lang="cs-CZ" altLang="cs-CZ" dirty="0"/>
              <a:t>promluvit s odborníky na danou oblast. Skupinová diskuse nebo ještě</a:t>
            </a:r>
          </a:p>
          <a:p>
            <a:pPr marL="0" indent="0">
              <a:buNone/>
            </a:pPr>
            <a:r>
              <a:rPr lang="cs-CZ" altLang="cs-CZ" dirty="0"/>
              <a:t>lépe několik hloubkových rozhovorů budou velmi vhodným řešením.</a:t>
            </a:r>
          </a:p>
          <a:p>
            <a:pPr marL="0" indent="0">
              <a:buNone/>
            </a:pPr>
            <a:endParaRPr lang="cs-CZ" altLang="cs-CZ" dirty="0"/>
          </a:p>
          <a:p>
            <a:pPr marL="514350" indent="-514350">
              <a:buFont typeface="+mj-lt"/>
              <a:buAutoNum type="arabicPeriod" startAt="2"/>
            </a:pPr>
            <a:r>
              <a:rPr lang="cs-CZ" altLang="cs-CZ" sz="3100" b="1" dirty="0">
                <a:solidFill>
                  <a:srgbClr val="C00000"/>
                </a:solidFill>
              </a:rPr>
              <a:t>Zisk utříděné informace (informace vyššího řádu)</a:t>
            </a:r>
          </a:p>
          <a:p>
            <a:pPr marL="0" indent="0">
              <a:buNone/>
            </a:pPr>
            <a:r>
              <a:rPr lang="cs-CZ" altLang="cs-CZ" sz="3100" dirty="0"/>
              <a:t>Další velkou výhodou této výzkumné techniky je schopnost získat</a:t>
            </a:r>
          </a:p>
          <a:p>
            <a:pPr marL="0" indent="0">
              <a:buNone/>
            </a:pPr>
            <a:r>
              <a:rPr lang="cs-CZ" altLang="cs-CZ" sz="3100" dirty="0"/>
              <a:t>rychle informaci vysoké kvality. Pokud k diskusi nebo hloubkovému</a:t>
            </a:r>
          </a:p>
          <a:p>
            <a:pPr marL="0" indent="0">
              <a:buNone/>
            </a:pPr>
            <a:r>
              <a:rPr lang="cs-CZ" altLang="cs-CZ" sz="3100" dirty="0"/>
              <a:t>rozhovoru získáte </a:t>
            </a:r>
            <a:r>
              <a:rPr lang="cs-CZ" altLang="cs-CZ" sz="3100" dirty="0" err="1"/>
              <a:t>opinion</a:t>
            </a:r>
            <a:r>
              <a:rPr lang="cs-CZ" altLang="cs-CZ" sz="3100" dirty="0"/>
              <a:t> </a:t>
            </a:r>
            <a:r>
              <a:rPr lang="cs-CZ" altLang="cs-CZ" sz="3100" dirty="0" err="1"/>
              <a:t>leadry</a:t>
            </a:r>
            <a:r>
              <a:rPr lang="cs-CZ" altLang="cs-CZ" sz="3100" dirty="0"/>
              <a:t> daného oboru, a nepovedete diskusi</a:t>
            </a:r>
          </a:p>
          <a:p>
            <a:pPr marL="0" indent="0">
              <a:buNone/>
            </a:pPr>
            <a:r>
              <a:rPr lang="cs-CZ" altLang="cs-CZ" sz="3100" dirty="0"/>
              <a:t>či rozhovory úplně hloupě, dostanete se k informacím a zkušenostem,</a:t>
            </a:r>
          </a:p>
          <a:p>
            <a:pPr marL="0" indent="0">
              <a:buNone/>
            </a:pPr>
            <a:r>
              <a:rPr lang="cs-CZ" altLang="cs-CZ" sz="3100" dirty="0"/>
              <a:t>které experti daného oboru sbírali třeba celý život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925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Výhody kvalitativních metod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86610"/>
          </a:xfrm>
        </p:spPr>
        <p:txBody>
          <a:bodyPr rtlCol="0"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altLang="cs-CZ" sz="3800" b="1" dirty="0">
                <a:solidFill>
                  <a:srgbClr val="C00000"/>
                </a:solidFill>
              </a:rPr>
              <a:t>Koncentrovaná informace(obsáhnou 1 nebo 2 výzkumníci)</a:t>
            </a:r>
          </a:p>
          <a:p>
            <a:pPr marL="0" indent="0">
              <a:buNone/>
            </a:pPr>
            <a:r>
              <a:rPr lang="cs-CZ" altLang="cs-CZ" sz="3800" dirty="0"/>
              <a:t>S tím co již bylo řečeno souvisí i další přednost. Celý kvalitativní</a:t>
            </a:r>
          </a:p>
          <a:p>
            <a:pPr marL="0" indent="0">
              <a:buNone/>
            </a:pPr>
            <a:r>
              <a:rPr lang="cs-CZ" altLang="cs-CZ" sz="3800" dirty="0"/>
              <a:t>výzkum může zvládnout jeden nebo dva lidé, kteří moderují potřebný počet diskusních skupin nebo provedou 20-30 hloubkových rozhovorů. Osobní účast a následující zpracování informací jim poskytne velmi kompaktní vhled do zkoumaného tématu Zisk utříděné informace (informace vyššího řádu)</a:t>
            </a:r>
          </a:p>
          <a:p>
            <a:pPr marL="0" indent="0">
              <a:buNone/>
            </a:pPr>
            <a:endParaRPr lang="cs-CZ" altLang="cs-CZ" sz="3800" dirty="0"/>
          </a:p>
          <a:p>
            <a:pPr marL="514350" indent="-514350">
              <a:buFont typeface="+mj-lt"/>
              <a:buAutoNum type="arabicPeriod" startAt="4"/>
            </a:pPr>
            <a:r>
              <a:rPr lang="cs-CZ" altLang="cs-CZ" sz="3800" b="1" dirty="0">
                <a:solidFill>
                  <a:srgbClr val="C00000"/>
                </a:solidFill>
              </a:rPr>
              <a:t>Schopnost „otevřít“ respondenty a vtáhnout je do problému</a:t>
            </a:r>
          </a:p>
          <a:p>
            <a:pPr marL="0" indent="0">
              <a:buNone/>
            </a:pPr>
            <a:r>
              <a:rPr lang="cs-CZ" altLang="cs-CZ" sz="3800" dirty="0"/>
              <a:t>Zvláštní výhodou skupinových diskusí je schopnost navodit situaci, ve které respondenti diskutují velmi otevřeně. Tuto techniku si</a:t>
            </a:r>
          </a:p>
          <a:p>
            <a:pPr marL="0" indent="0">
              <a:buNone/>
            </a:pPr>
            <a:r>
              <a:rPr lang="cs-CZ" altLang="cs-CZ" sz="3800" dirty="0"/>
              <a:t>sociologové a výzkumníci vypůjčili od psychoterapeutů, kteří už dávno před nimi zjistili, že lidé jsou ochotni se více otevřít, stanou-li se součástí malé skupiny.</a:t>
            </a:r>
          </a:p>
          <a:p>
            <a:pPr marL="0" indent="0">
              <a:buNone/>
            </a:pPr>
            <a:endParaRPr lang="cs-CZ" altLang="cs-CZ" sz="3100" dirty="0"/>
          </a:p>
          <a:p>
            <a:pPr marL="0" indent="0">
              <a:buNone/>
            </a:pPr>
            <a:endParaRPr lang="cs-CZ" altLang="cs-CZ" sz="3100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340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Výhody kvalitativních metod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348" y="1417638"/>
            <a:ext cx="8435280" cy="5386610"/>
          </a:xfrm>
        </p:spPr>
        <p:txBody>
          <a:bodyPr rtlCol="0"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altLang="cs-CZ" sz="3900" b="1" dirty="0">
                <a:solidFill>
                  <a:srgbClr val="C00000"/>
                </a:solidFill>
              </a:rPr>
              <a:t>Možnost řešit do hloubky i složitá nebo citlivá témata</a:t>
            </a:r>
          </a:p>
          <a:p>
            <a:pPr marL="0" indent="0">
              <a:buNone/>
            </a:pPr>
            <a:r>
              <a:rPr lang="cs-CZ" altLang="cs-CZ" sz="3900" dirty="0"/>
              <a:t>Na schopnost otevřít respondenty navazuje další přednost, která je ještě výraznější u hloubkových rozhovorů, a tou je možnost řešit i náročná nebo choulostivá témata (sex, osobní hygiena, finance, nemoci, firemní informace). Jde-li opravdu do tuhého, uchýlí se výzkumník k asociativním technikám a nepřímým otázkám.</a:t>
            </a:r>
          </a:p>
          <a:p>
            <a:pPr marL="0" indent="0">
              <a:buNone/>
            </a:pPr>
            <a:endParaRPr lang="cs-CZ" altLang="cs-CZ" sz="3900" dirty="0"/>
          </a:p>
          <a:p>
            <a:pPr marL="514350" indent="-514350">
              <a:buFont typeface="+mj-lt"/>
              <a:buAutoNum type="arabicPeriod" startAt="6"/>
            </a:pPr>
            <a:r>
              <a:rPr lang="cs-CZ" altLang="cs-CZ" sz="3900" b="1" dirty="0">
                <a:solidFill>
                  <a:srgbClr val="C00000"/>
                </a:solidFill>
              </a:rPr>
              <a:t>Využívá efekt náhlé inspirace</a:t>
            </a:r>
          </a:p>
          <a:p>
            <a:pPr marL="0" indent="0">
              <a:buNone/>
            </a:pPr>
            <a:r>
              <a:rPr lang="cs-CZ" altLang="cs-CZ" sz="3900" dirty="0"/>
              <a:t>Tím že se jedná o osobní nestandardizované rozhovory nebo diskuse, uplatňuje se možnost reagovat v průběhu rozhovoru či diskuse na nečekaná sdělení a získat informace nad rámec připraveného.</a:t>
            </a:r>
          </a:p>
          <a:p>
            <a:pPr marL="0" indent="0">
              <a:buNone/>
            </a:pPr>
            <a:endParaRPr lang="cs-CZ" altLang="cs-CZ" sz="3900" dirty="0"/>
          </a:p>
          <a:p>
            <a:pPr marL="0" indent="0">
              <a:buNone/>
            </a:pPr>
            <a:endParaRPr lang="cs-CZ" altLang="cs-CZ" sz="3100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347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3D225-1BC7-4C38-84E6-0364380F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20688"/>
            <a:ext cx="8856984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Místo, předmět a charakter kvalitativního výzkumu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A79A64-FB88-4529-86D7-0F47F0D37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výzkumník jako kulturní překladatel: „blízká“ a „vzdálená“ zkušenost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místo výzkumu a předmět výzkumu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práce v „blízkém“ a „vzdáleném“ terénu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Kvalitativní výzkum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 rtlCol="0"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altLang="cs-CZ" sz="11200" b="1" dirty="0">
                <a:solidFill>
                  <a:srgbClr val="C00000"/>
                </a:solidFill>
                <a:ea typeface="+mj-ea"/>
                <a:cs typeface="+mj-cs"/>
              </a:rPr>
              <a:t>Kvalitativní výzkum </a:t>
            </a:r>
            <a:r>
              <a:rPr lang="cs-CZ" altLang="cs-CZ" sz="11200" dirty="0">
                <a:cs typeface="Times New Roman" panose="02020603050405020304" pitchFamily="18" charset="0"/>
              </a:rPr>
              <a:t>je nenumerické šetření a interpretace sociální reality. Cílem je tu odkrýt význam podkládaný sdělovaným informacím.</a:t>
            </a:r>
            <a:endParaRPr lang="cs-CZ" altLang="cs-CZ" sz="11200" dirty="0"/>
          </a:p>
          <a:p>
            <a:pPr algn="just"/>
            <a:endParaRPr lang="cs-CZ" altLang="cs-CZ" sz="11200" dirty="0"/>
          </a:p>
          <a:p>
            <a:pPr marL="0" indent="0" algn="just">
              <a:buNone/>
            </a:pPr>
            <a:r>
              <a:rPr lang="cs-CZ" altLang="cs-CZ" sz="11200" b="1" dirty="0">
                <a:solidFill>
                  <a:srgbClr val="C00000"/>
                </a:solidFill>
                <a:ea typeface="+mj-ea"/>
                <a:cs typeface="+mj-cs"/>
              </a:rPr>
              <a:t>Posláním kvalitativního výzkumu </a:t>
            </a:r>
            <a:r>
              <a:rPr lang="cs-CZ" altLang="cs-CZ" sz="11200" dirty="0">
                <a:cs typeface="Times New Roman" panose="02020603050405020304" pitchFamily="18" charset="0"/>
              </a:rPr>
              <a:t>je porozumění lidem v sociálních situacích. </a:t>
            </a:r>
          </a:p>
          <a:p>
            <a:pPr algn="just"/>
            <a:r>
              <a:rPr lang="cs-CZ" altLang="cs-CZ" sz="11200" dirty="0">
                <a:cs typeface="Times New Roman" panose="02020603050405020304" pitchFamily="18" charset="0"/>
              </a:rPr>
              <a:t>Hodí se pro určité situace, např. je málo produktivním výzkumem studia pracovních podmínek, ale účinným nástrojem pro subjektivní dimenze pracovní spokojenosti. Jde o to, že v určitých výzkumech je velmi těžké určit předem, které dimenze, které proměnné jsou relevantní. Mnohé faktory jsou opravdu těžko předvídatelné.</a:t>
            </a:r>
            <a:r>
              <a:rPr lang="cs-CZ" altLang="cs-CZ" sz="11200" dirty="0"/>
              <a:t> Jde o tzv. </a:t>
            </a:r>
            <a:r>
              <a:rPr lang="cs-CZ" altLang="cs-CZ" sz="11200" b="1" dirty="0"/>
              <a:t>pružný typ výzkumu</a:t>
            </a:r>
          </a:p>
          <a:p>
            <a:pPr marL="0" indent="0" algn="just">
              <a:buNone/>
            </a:pPr>
            <a:r>
              <a:rPr lang="cs-CZ" altLang="cs-CZ" sz="6400" dirty="0">
                <a:cs typeface="Times New Roman" panose="02020603050405020304" pitchFamily="18" charset="0"/>
              </a:rPr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130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417E5-5444-42B1-B656-00CA137F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Kvalitativní výzkumník jako překladatel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20ADE-05F3-4201-A64F-95C5942CF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Interpretace sociální reality = kulturní překlad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Dvě formy kulturního překladu: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	„doslovný“ (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near</a:t>
            </a:r>
            <a:r>
              <a:rPr lang="cs-CZ" dirty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	„odborný, vysvětlující“ (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distant</a:t>
            </a:r>
            <a:r>
              <a:rPr lang="cs-CZ" dirty="0"/>
              <a:t>)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Výhody a nevýhody obou forem kulturního překladu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 co to znamená v praxi?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82BC5B93-0FD4-4F58-804E-9A7E823F3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Místo výzkumu a předmět výzkumu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00EE1B-4F67-4CF4-967D-54A6CC75A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Místo výzkumu = tam, kde zkoumáme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X předmět výzkumu = to, co zkoumáme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Zní to triviálně, ale často dochází ke splynutí místa a předmětu výzkumu (!). Místo výzkumu je kontext, v němž se odehrává zkoumaná sociální realita.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F57C23A5-A7EA-4D85-B6E5-D032DF60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dirty="0"/>
              <a:t>Typologie míst výzkumu 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39757DD2-B241-4689-BB07-7B3A6281E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Místo přístupné X nepřístupné</a:t>
            </a:r>
          </a:p>
          <a:p>
            <a:pPr eaLnBrk="1" hangingPunct="1"/>
            <a:r>
              <a:rPr lang="cs-CZ" altLang="cs-CZ" dirty="0"/>
              <a:t>Místo (kulturně) vzdálené X blízké </a:t>
            </a:r>
          </a:p>
          <a:p>
            <a:pPr eaLnBrk="1" hangingPunct="1"/>
            <a:r>
              <a:rPr lang="cs-CZ" altLang="cs-CZ" dirty="0"/>
              <a:t>Výzkum přesídlením X výzkum odstupem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4CBAC-AFA6-4D67-AE62-82783EE5D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sběru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A1FC1-F45D-45F6-A822-5FB9186BE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Zúčastněné pozorování</a:t>
            </a:r>
          </a:p>
          <a:p>
            <a:r>
              <a:rPr lang="cs-CZ" dirty="0"/>
              <a:t>Kvalitativní rozhovor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194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4639753F-8292-40C3-A963-AC44B7721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Zúčastněné pozorování 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9C2B23CA-2407-48D7-A2BE-702AD276D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co je zúčastněné pozorování, co umožňuje, jaká jsou jeho rizika (paadox pozorování) </a:t>
            </a:r>
          </a:p>
          <a:p>
            <a:pPr eaLnBrk="1" hangingPunct="1"/>
            <a:r>
              <a:rPr lang="cs-CZ" altLang="cs-CZ"/>
              <a:t>typologie zúčastněného pozorování </a:t>
            </a:r>
          </a:p>
          <a:p>
            <a:pPr eaLnBrk="1" hangingPunct="1"/>
            <a:r>
              <a:rPr lang="cs-CZ" altLang="cs-CZ"/>
              <a:t>povaha kvalitativních dat</a:t>
            </a:r>
          </a:p>
          <a:p>
            <a:pPr eaLnBrk="1" hangingPunct="1"/>
            <a:r>
              <a:rPr lang="cs-CZ" altLang="cs-CZ"/>
              <a:t>od proč k jak 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8CCFC9D9-BADF-463D-9295-2892A6736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Základní charakteristika 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7DDFDF31-AD83-47EE-BA50-626823390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Zúčastněné X nezúčastněné pozorování </a:t>
            </a:r>
          </a:p>
          <a:p>
            <a:pPr eaLnBrk="1" hangingPunct="1"/>
            <a:r>
              <a:rPr lang="cs-CZ" altLang="cs-CZ"/>
              <a:t>Pozorování skrze účast </a:t>
            </a:r>
          </a:p>
          <a:p>
            <a:pPr eaLnBrk="1" hangingPunct="1"/>
            <a:r>
              <a:rPr lang="cs-CZ" altLang="cs-CZ"/>
              <a:t>Paradox pozorování </a:t>
            </a:r>
          </a:p>
          <a:p>
            <a:pPr eaLnBrk="1" hangingPunct="1"/>
            <a:r>
              <a:rPr lang="cs-CZ" altLang="cs-CZ"/>
              <a:t>Iluze objektivity </a:t>
            </a:r>
          </a:p>
          <a:p>
            <a:pPr eaLnBrk="1" hangingPunct="1"/>
            <a:r>
              <a:rPr lang="cs-CZ" altLang="cs-CZ"/>
              <a:t>Techniky zúčastněného pozorování 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AF119-B6DB-4D86-AFBD-A145A6C24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Typologie zúčastněného pozorování 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08EB1345-B8B0-4A5D-A3CE-5581033D0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Strukturované X nestrukturované </a:t>
            </a:r>
          </a:p>
          <a:p>
            <a:pPr eaLnBrk="1" hangingPunct="1"/>
            <a:r>
              <a:rPr lang="cs-CZ" altLang="cs-CZ"/>
              <a:t>Otevřené X skryté </a:t>
            </a:r>
          </a:p>
          <a:p>
            <a:pPr eaLnBrk="1" hangingPunct="1"/>
            <a:r>
              <a:rPr lang="cs-CZ" altLang="cs-CZ"/>
              <a:t>Pozorování malých skupin X velkých skupin </a:t>
            </a:r>
          </a:p>
          <a:p>
            <a:pPr eaLnBrk="1" hangingPunct="1"/>
            <a:r>
              <a:rPr lang="cs-CZ" altLang="cs-CZ"/>
              <a:t>Životní narativy (life histories)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C8E3C3A1-1F6B-4DA0-87E9-94965B3C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dirty="0"/>
              <a:t>Povaha kvalitativních dat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A78CDD1D-BC59-487E-81C2-C711603F7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„tvrdá“ a „měkká“ data</a:t>
            </a:r>
          </a:p>
          <a:p>
            <a:pPr eaLnBrk="1" hangingPunct="1"/>
            <a:r>
              <a:rPr lang="cs-CZ" altLang="cs-CZ"/>
              <a:t>zápis X přepis X popis </a:t>
            </a:r>
          </a:p>
          <a:p>
            <a:pPr eaLnBrk="1" hangingPunct="1"/>
            <a:r>
              <a:rPr lang="cs-CZ" altLang="cs-CZ"/>
              <a:t>vždy jde o interpretaci</a:t>
            </a:r>
          </a:p>
          <a:p>
            <a:pPr eaLnBrk="1" hangingPunct="1"/>
            <a:r>
              <a:rPr lang="cs-CZ" altLang="cs-CZ"/>
              <a:t>primární a sekundární analýza  </a:t>
            </a:r>
          </a:p>
          <a:p>
            <a:pPr eaLnBrk="1" hangingPunct="1"/>
            <a:r>
              <a:rPr lang="cs-CZ" altLang="cs-CZ"/>
              <a:t>zdánlivé banality</a:t>
            </a:r>
          </a:p>
          <a:p>
            <a:pPr eaLnBrk="1" hangingPunct="1"/>
            <a:r>
              <a:rPr lang="cs-CZ" altLang="cs-CZ"/>
              <a:t>od proč k jak aneb co je a co není „banální“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07648B5A-D841-43D9-BA2B-F111D41FC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Kvalitativní rozhovor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CBE192-C591-4A0E-B0F7-2165BF174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typologie rozhovorů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jak (ne)dělat kvalitativní rozhovor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příprava rozhovoru, výběr vzorku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kvalitativní rozhovory a zúčastněné pozorování: srovnání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52CE89B-3E9D-496D-B6BB-626D152E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Strukturovaný rozhovor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800EB0-F553-4D8C-8FF0-AE5477963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436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Jedná se o plně standardizované interview, kdy výzkumník pokaždé předkládá dotazovanému tytéž předem pečlivě připravené otázky ve shodném pořadí.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/>
              <a:t>Výhody: </a:t>
            </a:r>
            <a:r>
              <a:rPr lang="cs-CZ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menší časová náročnost získávání i zpracování dat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možnost aplikovat na početný vzorek respondentů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snazší </a:t>
            </a:r>
            <a:r>
              <a:rPr lang="cs-CZ" dirty="0" err="1"/>
              <a:t>komparovatelnost</a:t>
            </a:r>
            <a:r>
              <a:rPr lang="cs-CZ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minimalizace vlivu tazatele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/>
              <a:t>Nevýhody: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omezený prostor pro vyjádření vlastních názorů dotazovaného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riziko zkreslení odpovědí vlivem špatného porozumění otázkám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nemožnost jít do hloubky a některé odpovědi upřesňovat v průběhu rozhovoru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vyšší pravděpodobnost, že výzkumník neodhalí nic, co již předem nepředpokládal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Kvalitativní výzkum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rtlCol="0"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altLang="cs-CZ" sz="6400" dirty="0"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cs-CZ" altLang="cs-CZ" sz="8000" b="1" dirty="0">
                <a:solidFill>
                  <a:srgbClr val="C00000"/>
                </a:solidFill>
              </a:rPr>
              <a:t>Výzkumník vyhledává a analyzuje jakékoli informace, které přispívají k osvětlení otázek. </a:t>
            </a:r>
          </a:p>
          <a:p>
            <a:pPr marL="0" indent="0" algn="just">
              <a:buNone/>
            </a:pPr>
            <a:r>
              <a:rPr lang="cs-CZ" altLang="cs-CZ" sz="8000" dirty="0"/>
              <a:t>Provádí deduktivní a induktivní závěry,  pracuje přímo v terénu, zkoumání má charakter longitudinálního šetření. Zpráva z výzkumného šetření obsahuje mj. podrobný popis místa zkoumání,  rozsáhlé citace z rozhovorů, návrh na teorii řešení problému.</a:t>
            </a:r>
          </a:p>
          <a:p>
            <a:pPr algn="just"/>
            <a:endParaRPr lang="cs-CZ" altLang="cs-CZ" sz="8000" dirty="0"/>
          </a:p>
          <a:p>
            <a:pPr marL="0" indent="0" algn="just">
              <a:buNone/>
            </a:pPr>
            <a:r>
              <a:rPr lang="cs-CZ" altLang="cs-CZ" sz="8000" b="1" dirty="0"/>
              <a:t>Základní charakteristiky jsou</a:t>
            </a:r>
            <a:r>
              <a:rPr lang="cs-CZ" altLang="cs-CZ" sz="8000" dirty="0"/>
              <a:t>:</a:t>
            </a:r>
          </a:p>
          <a:p>
            <a:pPr algn="just">
              <a:buFontTx/>
              <a:buChar char="-"/>
            </a:pPr>
            <a:r>
              <a:rPr lang="cs-CZ" altLang="cs-CZ" sz="8000" dirty="0"/>
              <a:t>delší intenzivní kontakt s jedinci či skupinou, kteří se podílejí na výzkumu</a:t>
            </a:r>
          </a:p>
          <a:p>
            <a:pPr algn="just">
              <a:buFontTx/>
              <a:buChar char="-"/>
            </a:pPr>
            <a:r>
              <a:rPr lang="cs-CZ" altLang="cs-CZ" sz="8000" dirty="0"/>
              <a:t>Výzkumník se snaží získat integrovaný pohled na skutečnost, na kontextovou logiku</a:t>
            </a:r>
          </a:p>
          <a:p>
            <a:pPr algn="just">
              <a:buFontTx/>
              <a:buChar char="-"/>
            </a:pPr>
            <a:r>
              <a:rPr lang="cs-CZ" altLang="cs-CZ" sz="8000" dirty="0"/>
              <a:t>Používají se málo standardizované výzkumné techniky sběru dat</a:t>
            </a:r>
          </a:p>
          <a:p>
            <a:pPr algn="just">
              <a:buFontTx/>
              <a:buChar char="-"/>
            </a:pPr>
            <a:r>
              <a:rPr lang="cs-CZ" altLang="cs-CZ" sz="8000" dirty="0"/>
              <a:t>Výzkumníci se  snaží řešená témata ponechat v kontextu ostatních dat</a:t>
            </a:r>
          </a:p>
          <a:p>
            <a:pPr algn="just">
              <a:buFontTx/>
              <a:buChar char="-"/>
            </a:pPr>
            <a:r>
              <a:rPr lang="cs-CZ" altLang="cs-CZ" sz="8000" dirty="0"/>
              <a:t>Hlavním úkolem je objasnit, důvody, vysvětlení určitých aktivit, názorů a postojů</a:t>
            </a:r>
          </a:p>
          <a:p>
            <a:pPr algn="just">
              <a:buFontTx/>
              <a:buChar char="-"/>
            </a:pPr>
            <a:r>
              <a:rPr lang="cs-CZ" altLang="cs-CZ" sz="8000" dirty="0"/>
              <a:t>Data se induktivně analyzují a interpretují, snaží se nevynechat nic, co by mohlo pomoci vyjasnit situaci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703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580D2EFB-3257-4505-9F15-1CA8E425B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Nestrukturovaný rozhovor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6706D2-1805-4A86-AAA9-C29B15958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/>
              <a:t>bývá nedílnou součástí zúčastněného pozorování. Vzhledem k jeho volnému, neformálnímu charakteru si informátor ani nemusí uvědomit, že jde o výzkumný rozhovor, takže odpovídá spontánněji a uvolněněji.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400" b="1" dirty="0"/>
              <a:t>Výhody: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/>
              <a:t>umožňuje bezprostředně reagovat na konkrétní situace v terénu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/>
              <a:t>umožňuje ptát se jak na zdánlivé banality, tak klást „otázky na tělo“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400" b="1" dirty="0"/>
              <a:t>Nevýhody: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/>
              <a:t>velká časová náročnost zpracování dat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/>
              <a:t>velká závislost na výzkumníkově schopnosti improvizace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/>
              <a:t>v průběhu rozhovoru nemusí být možné nahrávání či zapisování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C7FDE19F-70E1-4B41-8CDD-E07F6609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Polostrukturovaný rozhovor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09A29E-AEF5-4841-A07B-42A53AFD7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výzkumník si předem připraví pouze základní osnovu rozhovoru (tj. tematické okruhy, případně několik klíčových dotazů). Pořadí otázek není neměnné, což zajišťuje výzkumníkovi větší flexibilitu.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/>
              <a:t>Výhody: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větší prostor pro vyjádření subjektivních názorů dotazovaného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umožňuje vyjasnit si možná nedorozumění v průběhu interview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umožňuje jít více do hloubky, odkrývat nová, nepředpokládaná témata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4D934763-3030-49D7-B12C-0EBF1B84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Interpretace kvalitativních dat 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79D839F2-7B6F-4BBE-90D5-8941EC9B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Techniky transkripce </a:t>
            </a:r>
          </a:p>
          <a:p>
            <a:pPr eaLnBrk="1" hangingPunct="1"/>
            <a:r>
              <a:rPr lang="cs-CZ" altLang="cs-CZ"/>
              <a:t>Organizace a kódování dat 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E9CB6C54-2299-4181-8A76-970FF844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713788" cy="11430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Jaké způsoby transkripce rozlišujeme?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F4231D-3E62-4F2A-8CC6-B1A408297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sz="2800" i="1" dirty="0"/>
              <a:t>doslovnou</a:t>
            </a:r>
            <a:r>
              <a:rPr lang="cs-CZ" sz="2800" dirty="0"/>
              <a:t>: doslovně zaznamenáváme mluvený projev informátora, včetně výrazů nespisovných, slangových, gramaticky chybných, přeřeknutí apod.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800" dirty="0"/>
              <a:t> 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800" i="1" dirty="0"/>
              <a:t>komentovanou</a:t>
            </a:r>
            <a:r>
              <a:rPr lang="cs-CZ" sz="2800" dirty="0"/>
              <a:t>: na rozdíl od přepisu doslovného zaznamenáváme i nonverbální projevy dotazovaného (odmlky, intonaci, úsměv, zarmoucenost apod.). K zaznamenávání neverbálního chování dotazovaného může sloužit zvláštní paralelní sloupec vedle hlavního sloupce s doslovným přepisem mluveného slova.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F3EA4978-DF21-402F-A11A-23CAA37F8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579296" cy="936104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Jaké způsoby transkripce rozlišujeme?, pokračování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D2D81A-7635-4312-AD33-E7CD815DD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543401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sz="2400" i="1" dirty="0"/>
              <a:t>redigovanou</a:t>
            </a:r>
            <a:r>
              <a:rPr lang="cs-CZ" sz="2400" dirty="0"/>
              <a:t>: výpovědi upravíme do srozumitelnější a čtivější podoby. Přeložíme tedy některé slangové  či nářeční výrazy, nepřepisujeme přeřeknutí apod.  Text můžeme stylisticky upravit. Zaznamenáváme jen zásadní nonverbální projevy (výbuch smích, pláč apod.).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i="1" dirty="0"/>
              <a:t>shrnující protokol</a:t>
            </a:r>
            <a:r>
              <a:rPr lang="cs-CZ" sz="2400" dirty="0"/>
              <a:t>: doslovně zachovány necháme jen klíčové pasáže, ostatní části rozhovoru zestručníme.  Vždy ale tak, aby zůstal zachován původní smysl sdělení.  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sz="2400" i="1" dirty="0"/>
              <a:t>selektivní protokol</a:t>
            </a:r>
            <a:r>
              <a:rPr lang="cs-CZ" sz="2400" dirty="0"/>
              <a:t>: přepisujeme pouze pasáže relevantní z hlediska zaměření výzkumu. Zbylou část interview vůbec nepřepisujeme</a:t>
            </a:r>
            <a:r>
              <a:rPr lang="cs-CZ" dirty="0"/>
              <a:t>.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527E0D68-1AD3-4171-BB99-34CD6C0C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Organizace a kódování dat 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43FCE82C-0F34-49C2-A1FB-788EF2D1F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Segmentace – kódování – poznámkování </a:t>
            </a:r>
          </a:p>
          <a:p>
            <a:pPr eaLnBrk="1" hangingPunct="1"/>
            <a:r>
              <a:rPr lang="cs-CZ" altLang="cs-CZ" sz="2800"/>
              <a:t>Od dekontextualizace k rekontextualizaci</a:t>
            </a:r>
          </a:p>
          <a:p>
            <a:pPr eaLnBrk="1" hangingPunct="1"/>
            <a:r>
              <a:rPr lang="cs-CZ" altLang="cs-CZ" sz="2800"/>
              <a:t>Kódy uzavřené (deduktivní) X otevřené (induktivní)</a:t>
            </a:r>
          </a:p>
          <a:p>
            <a:pPr eaLnBrk="1" hangingPunct="1"/>
            <a:r>
              <a:rPr lang="cs-CZ" altLang="cs-CZ" sz="2800"/>
              <a:t>Kódy popisné, interpretativní, strukturální </a:t>
            </a:r>
          </a:p>
          <a:p>
            <a:pPr eaLnBrk="1" hangingPunct="1"/>
            <a:r>
              <a:rPr lang="cs-CZ" altLang="cs-CZ" sz="2800"/>
              <a:t>Konkretizace X zobecnění </a:t>
            </a:r>
          </a:p>
          <a:p>
            <a:pPr eaLnBrk="1" hangingPunct="1"/>
            <a:endParaRPr lang="cs-CZ" altLang="cs-CZ" sz="2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527E0D68-1AD3-4171-BB99-34CD6C0C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NENÍ kvalitativní analýza dat</a:t>
            </a:r>
            <a:endParaRPr lang="cs-CZ" altLang="cs-CZ" dirty="0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43FCE82C-0F34-49C2-A1FB-788EF2D1F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>
            <a:normAutofit/>
          </a:bodyPr>
          <a:lstStyle/>
          <a:p>
            <a:r>
              <a:rPr lang="cs-CZ" altLang="cs-CZ" dirty="0"/>
              <a:t>není numerická</a:t>
            </a:r>
          </a:p>
          <a:p>
            <a:r>
              <a:rPr lang="cs-CZ" altLang="cs-CZ" dirty="0"/>
              <a:t>nestojí na kvantifikacích, tj. cílem není spočíst,</a:t>
            </a:r>
          </a:p>
          <a:p>
            <a:pPr marL="0" indent="0">
              <a:buNone/>
            </a:pPr>
            <a:r>
              <a:rPr lang="cs-CZ" altLang="cs-CZ" dirty="0"/>
              <a:t>	kolik informátorů prohlásilo určité tvrzení</a:t>
            </a:r>
          </a:p>
          <a:p>
            <a:r>
              <a:rPr lang="cs-CZ" altLang="cs-CZ" dirty="0"/>
              <a:t>nepleťme si kvalitativní analýzu dat s obsahovou analýzou, tj. cílem není identifikovat témata a určit,</a:t>
            </a:r>
          </a:p>
          <a:p>
            <a:pPr marL="0" indent="0">
              <a:buNone/>
            </a:pPr>
            <a:r>
              <a:rPr lang="cs-CZ" altLang="cs-CZ" dirty="0"/>
              <a:t>	kolikrát se ve výpovědích aktérů objevila</a:t>
            </a:r>
          </a:p>
        </p:txBody>
      </p:sp>
    </p:spTree>
    <p:extLst>
      <p:ext uri="{BB962C8B-B14F-4D97-AF65-F5344CB8AC3E}">
        <p14:creationId xmlns:p14="http://schemas.microsoft.com/office/powerpoint/2010/main" val="145586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Kvalitativní výzkum 3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 rtlCol="0">
            <a:noAutofit/>
          </a:bodyPr>
          <a:lstStyle/>
          <a:p>
            <a:pPr marL="0" indent="0" algn="just">
              <a:buNone/>
            </a:pPr>
            <a:r>
              <a:rPr lang="cs-CZ" altLang="cs-CZ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 kvalitativní výzkum platí:</a:t>
            </a:r>
          </a:p>
          <a:p>
            <a:pPr algn="just"/>
            <a:r>
              <a:rPr lang="cs-CZ" altLang="cs-CZ" sz="2400" dirty="0">
                <a:cs typeface="Times New Roman" panose="02020603050405020304" pitchFamily="18" charset="0"/>
              </a:rPr>
              <a:t>výběr proměnných de facto určuje respondent, výzkumník vede zkoumanou osobu k tomu, aby mu vybrala vše, co je pro daný problém relevantní. </a:t>
            </a:r>
          </a:p>
          <a:p>
            <a:pPr algn="just"/>
            <a:r>
              <a:rPr lang="cs-CZ" altLang="cs-CZ" sz="2400" dirty="0">
                <a:cs typeface="Times New Roman" panose="02020603050405020304" pitchFamily="18" charset="0"/>
              </a:rPr>
              <a:t>Respondent není tlačen do předem připravených schémat, ale je mu dán prostor, který dobře ovládá. </a:t>
            </a:r>
          </a:p>
          <a:p>
            <a:pPr algn="just"/>
            <a:r>
              <a:rPr lang="cs-CZ" altLang="cs-CZ" sz="2400" dirty="0">
                <a:cs typeface="Times New Roman" panose="02020603050405020304" pitchFamily="18" charset="0"/>
              </a:rPr>
              <a:t>Výzkumníkovou úlohou je nalézt důležité struktury a vazby v množině všech proměnných.</a:t>
            </a:r>
            <a:endParaRPr lang="cs-CZ" altLang="cs-CZ" sz="2400" dirty="0"/>
          </a:p>
          <a:p>
            <a:pPr marL="0" indent="0" algn="just">
              <a:buNone/>
            </a:pPr>
            <a:r>
              <a:rPr lang="cs-CZ" altLang="cs-CZ" sz="2400" dirty="0"/>
              <a:t>Kvalitativnímu výzkumu se někdy vytýká, že představuje </a:t>
            </a:r>
            <a:r>
              <a:rPr lang="cs-CZ" altLang="cs-CZ" sz="2400" b="1" dirty="0"/>
              <a:t>sbírku subjektivních dojmů</a:t>
            </a:r>
            <a:r>
              <a:rPr lang="cs-CZ" altLang="cs-CZ" sz="2400" dirty="0"/>
              <a:t>,</a:t>
            </a:r>
          </a:p>
          <a:p>
            <a:pPr marL="0" indent="0" algn="just">
              <a:buNone/>
            </a:pPr>
            <a:r>
              <a:rPr lang="cs-CZ" altLang="cs-CZ" sz="2400" dirty="0"/>
              <a:t>a protože pracuje s omezeným počtem jedinců a obvykle na jednom či jen několika místech, vznikají </a:t>
            </a:r>
            <a:r>
              <a:rPr lang="cs-CZ" altLang="cs-CZ" sz="2400" b="1" dirty="0"/>
              <a:t>potíže ze zobecňováním výsledků, jejich univerzální platností</a:t>
            </a:r>
            <a:r>
              <a:rPr lang="cs-CZ" altLang="cs-CZ" sz="24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4630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Kvalitativní výzkum: Cíl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27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0499F04-EDA5-49DB-80AE-374CA85305D2}"/>
              </a:ext>
            </a:extLst>
          </p:cNvPr>
          <p:cNvSpPr/>
          <p:nvPr/>
        </p:nvSpPr>
        <p:spPr>
          <a:xfrm>
            <a:off x="755576" y="1124744"/>
            <a:ext cx="80237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3200" dirty="0"/>
              <a:t>odkrýt význam přikládaný sdělovaným informacím.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3200" dirty="0"/>
              <a:t>vytváření nových hypotéz , nové teorie; odkrývání oblastí o nichž je známo velmi málo, nebo jsou subjektivní (pocity, myšlenkové procesy, emoce)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3200" dirty="0"/>
              <a:t>vyjasnění a ilustrace kvantitativních výzkumů, tvorba výzkumných nástrojů, hodnocení projektů, poskytnutí informací pro komerční účely, pomůcka pro praktiky</a:t>
            </a:r>
          </a:p>
        </p:txBody>
      </p:sp>
    </p:spTree>
    <p:extLst>
      <p:ext uri="{BB962C8B-B14F-4D97-AF65-F5344CB8AC3E}">
        <p14:creationId xmlns:p14="http://schemas.microsoft.com/office/powerpoint/2010/main" val="43581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Kvalitativní výzkum: Data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27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0499F04-EDA5-49DB-80AE-374CA85305D2}"/>
              </a:ext>
            </a:extLst>
          </p:cNvPr>
          <p:cNvSpPr/>
          <p:nvPr/>
        </p:nvSpPr>
        <p:spPr>
          <a:xfrm>
            <a:off x="755576" y="1124744"/>
            <a:ext cx="80237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800" dirty="0"/>
              <a:t>hodně informací o malém počtu jedinců, silně redukujeme počet jedinců, generalizaci na populaci je problematická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2800" dirty="0"/>
              <a:t> standardizace je zde slabá, proto má kvalitativní výzkum nízkou reliabilitu! Ovšem zato volná forma odpovědí umožňuje se rozmáchnout a zjistíme snáze to co chceme, proto má vysokou validitu!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2800" dirty="0"/>
              <a:t>věrohodnost kvalitativního výzkumu je dána naprostou jasností analytického procesu, jehož každý krok je v publikaci předložen čtenáři a jeho logická správnost může být sledována i laikem</a:t>
            </a:r>
          </a:p>
        </p:txBody>
      </p:sp>
    </p:spTree>
    <p:extLst>
      <p:ext uri="{BB962C8B-B14F-4D97-AF65-F5344CB8AC3E}">
        <p14:creationId xmlns:p14="http://schemas.microsoft.com/office/powerpoint/2010/main" val="404076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Kvalitativní výzkum – základní přístupy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30167"/>
            <a:ext cx="8435280" cy="4929411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3300" dirty="0"/>
              <a:t>S kvalitativním výzkumem je spojeno několik základních přístupů – upozorníme na tyto 4 základní:</a:t>
            </a:r>
          </a:p>
          <a:p>
            <a:pPr marL="0" indent="0">
              <a:buNone/>
            </a:pPr>
            <a:endParaRPr lang="cs-CZ" altLang="cs-CZ" sz="3300" dirty="0"/>
          </a:p>
          <a:p>
            <a:pPr lvl="1">
              <a:buFontTx/>
              <a:buAutoNum type="arabicPeriod"/>
            </a:pPr>
            <a:r>
              <a:rPr lang="cs-CZ" altLang="cs-CZ" sz="3000" b="1" dirty="0"/>
              <a:t>Kvalitativní výzkum pomocí případové studie</a:t>
            </a:r>
          </a:p>
          <a:p>
            <a:pPr lvl="1">
              <a:buFontTx/>
              <a:buAutoNum type="arabicPeriod"/>
            </a:pPr>
            <a:endParaRPr lang="cs-CZ" altLang="cs-CZ" sz="3000" b="1" dirty="0"/>
          </a:p>
          <a:p>
            <a:pPr lvl="1">
              <a:buFontTx/>
              <a:buAutoNum type="arabicPeriod"/>
            </a:pPr>
            <a:r>
              <a:rPr lang="cs-CZ" altLang="cs-CZ" sz="3000" b="1" dirty="0"/>
              <a:t>Zakotvená teorie</a:t>
            </a:r>
          </a:p>
          <a:p>
            <a:pPr lvl="1">
              <a:buFontTx/>
              <a:buAutoNum type="arabicPeriod"/>
            </a:pPr>
            <a:endParaRPr lang="cs-CZ" altLang="cs-CZ" sz="3000" b="1" dirty="0"/>
          </a:p>
          <a:p>
            <a:pPr lvl="1">
              <a:buFontTx/>
              <a:buAutoNum type="arabicPeriod"/>
            </a:pPr>
            <a:r>
              <a:rPr lang="cs-CZ" altLang="cs-CZ" sz="3000" b="1" dirty="0"/>
              <a:t>Etnografický výzkum</a:t>
            </a:r>
          </a:p>
          <a:p>
            <a:pPr lvl="1">
              <a:buFontTx/>
              <a:buAutoNum type="arabicPeriod"/>
            </a:pPr>
            <a:endParaRPr lang="cs-CZ" altLang="cs-CZ" sz="3000" b="1" dirty="0"/>
          </a:p>
          <a:p>
            <a:pPr lvl="1">
              <a:buFontTx/>
              <a:buAutoNum type="arabicPeriod"/>
            </a:pPr>
            <a:r>
              <a:rPr lang="cs-CZ" altLang="cs-CZ" sz="3000" b="1" dirty="0"/>
              <a:t>Fenomenologický výzkum</a:t>
            </a:r>
          </a:p>
          <a:p>
            <a:pPr>
              <a:buFontTx/>
              <a:buAutoNum type="arabicPeriod"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92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Případová studie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3"/>
            <a:ext cx="8435280" cy="5162826"/>
          </a:xfrm>
        </p:spPr>
        <p:txBody>
          <a:bodyPr rtlCol="0">
            <a:normAutofit fontScale="55000" lnSpcReduction="20000"/>
          </a:bodyPr>
          <a:lstStyle/>
          <a:p>
            <a:r>
              <a:rPr lang="cs-CZ" altLang="cs-CZ" sz="3800" dirty="0"/>
              <a:t>Zaměřuje se na podrobný popis či rozbor jednoho či několika málo případů</a:t>
            </a:r>
          </a:p>
          <a:p>
            <a:r>
              <a:rPr lang="cs-CZ" altLang="cs-CZ" sz="3800" dirty="0"/>
              <a:t>Základní výzkumnou otázkou je, nakolik je sledovaný případ charakteristický pro porovnávanou skupinu případů. Na konci studie se zkoumaný případ vřazuje do širších souvislostí a porovná s jinými případy.</a:t>
            </a:r>
          </a:p>
          <a:p>
            <a:endParaRPr lang="cs-CZ" altLang="cs-CZ" sz="3800" dirty="0"/>
          </a:p>
          <a:p>
            <a:r>
              <a:rPr lang="cs-CZ" altLang="cs-CZ" sz="3800" dirty="0"/>
              <a:t>Podle sledovaných případů se rozlišují tyto typy případových studií:</a:t>
            </a:r>
          </a:p>
          <a:p>
            <a:pPr>
              <a:buFontTx/>
              <a:buChar char="-"/>
            </a:pPr>
            <a:r>
              <a:rPr lang="cs-CZ" altLang="cs-CZ" sz="3800" dirty="0"/>
              <a:t>osobní případová studie</a:t>
            </a:r>
          </a:p>
          <a:p>
            <a:pPr>
              <a:buFontTx/>
              <a:buChar char="-"/>
            </a:pPr>
            <a:r>
              <a:rPr lang="cs-CZ" altLang="cs-CZ" sz="3800" dirty="0"/>
              <a:t>Studie komunity, (sociografie), hlavní aspekty života, politické, práce, volný čas,  rodinný život atd.)</a:t>
            </a:r>
          </a:p>
          <a:p>
            <a:pPr>
              <a:buFontTx/>
              <a:buChar char="-"/>
            </a:pPr>
            <a:r>
              <a:rPr lang="cs-CZ" altLang="cs-CZ" sz="3800" dirty="0"/>
              <a:t>Studium sociálních skupin – např. rodina, větší –zaměstnanecká skupina, analyzují se vztahy, aktivity ve skupině</a:t>
            </a:r>
          </a:p>
          <a:p>
            <a:pPr>
              <a:buFontTx/>
              <a:buChar char="-"/>
            </a:pPr>
            <a:r>
              <a:rPr lang="cs-CZ" altLang="cs-CZ" sz="3800" dirty="0"/>
              <a:t>Studium organizací a institucí – firmy, školy, instituce, cíle zkoumání jsou různorodé</a:t>
            </a:r>
          </a:p>
          <a:p>
            <a:pPr>
              <a:buFontTx/>
              <a:buChar char="-"/>
            </a:pPr>
            <a:r>
              <a:rPr lang="cs-CZ" altLang="cs-CZ" sz="3800" dirty="0"/>
              <a:t>Zkoumání událostí, vztahů, programů, např. konflikt rolí, interakce medií apod.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53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D08B48-C0C1-419C-ABDF-E5FFD2DD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Typy případové studie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B3884-26A4-432B-A2E1-1349266F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3"/>
            <a:ext cx="8892480" cy="5162826"/>
          </a:xfrm>
        </p:spPr>
        <p:txBody>
          <a:bodyPr rtlCol="0">
            <a:normAutofit fontScale="55000" lnSpcReduction="20000"/>
          </a:bodyPr>
          <a:lstStyle/>
          <a:p>
            <a:r>
              <a:rPr lang="cs-CZ" sz="3600" b="1" dirty="0"/>
              <a:t>Osobní případová studie:</a:t>
            </a:r>
          </a:p>
          <a:p>
            <a:pPr marL="0" indent="0">
              <a:buNone/>
            </a:pPr>
            <a:r>
              <a:rPr lang="cs-CZ" sz="3600" dirty="0"/>
              <a:t>	podrobný výzkum určitého aspektu u jedné osoby. Věnuje se minulosti, 	kontextovým faktorům a postojům, které zkoumané události předcházely. 	Zkoumá možné příčiny, determinanty, faktory, zkušenosti a procesy, jež mají k 	této události vztah.</a:t>
            </a:r>
          </a:p>
          <a:p>
            <a:r>
              <a:rPr lang="cs-CZ" sz="3600" b="1" dirty="0"/>
              <a:t>Studie komunity:</a:t>
            </a:r>
          </a:p>
          <a:p>
            <a:pPr marL="0" indent="0">
              <a:buNone/>
            </a:pPr>
            <a:r>
              <a:rPr lang="cs-CZ" sz="3600" b="1" dirty="0"/>
              <a:t> 	</a:t>
            </a:r>
            <a:r>
              <a:rPr lang="cs-CZ" sz="3600" dirty="0"/>
              <a:t>Je zkoumána jedna či více komunit na určitém místě. Hlavní vzorce života 	komunity jsou 	popisovány, analyzovány a komparovány.</a:t>
            </a:r>
          </a:p>
          <a:p>
            <a:r>
              <a:rPr lang="cs-CZ" sz="3600" b="1" dirty="0"/>
              <a:t>Studium sociálních skupin:</a:t>
            </a:r>
          </a:p>
          <a:p>
            <a:pPr marL="0" indent="0">
              <a:buNone/>
            </a:pPr>
            <a:r>
              <a:rPr lang="cs-CZ" sz="3600" b="1" dirty="0"/>
              <a:t> 	</a:t>
            </a:r>
            <a:r>
              <a:rPr lang="cs-CZ" sz="3600" dirty="0"/>
              <a:t>Zabývá se zkoumáním malých přímo komunikujících skupin (např. rodin) i 	větších skupin (např. zaměstnanců). Popisuje a analyzuje vztahy a aktivity ve 	skupině.</a:t>
            </a:r>
          </a:p>
          <a:p>
            <a:r>
              <a:rPr lang="cs-CZ" sz="3600" b="1" dirty="0"/>
              <a:t>Studium organizací a institucí:</a:t>
            </a:r>
          </a:p>
          <a:p>
            <a:pPr marL="0" indent="0">
              <a:buNone/>
            </a:pPr>
            <a:r>
              <a:rPr lang="cs-CZ" sz="3600" b="1" dirty="0"/>
              <a:t>	</a:t>
            </a:r>
            <a:r>
              <a:rPr lang="cs-CZ" sz="3600" dirty="0"/>
              <a:t>Jsou zkoumány organizace, implementace programů a intervencí, kultura 	organizací, procesy změn a adaptací. Hledá nejlepší vzorce chování, zavedení 	určitého typu řízení, evaluace a adaptace.</a:t>
            </a:r>
          </a:p>
          <a:p>
            <a:r>
              <a:rPr lang="cs-CZ" sz="3600" b="1" dirty="0"/>
              <a:t>Zkoumání událostí, rolí a vztahů. </a:t>
            </a:r>
            <a:r>
              <a:rPr lang="cs-CZ" sz="3600" dirty="0"/>
              <a:t>Zde se studie zaměřují na určitou událost Zahrnují analýzu interakce členů skupiny, konfliktů, rolí a stereotypů.</a:t>
            </a:r>
            <a:endParaRPr lang="cs-CZ" altLang="cs-CZ" sz="3600" dirty="0"/>
          </a:p>
          <a:p>
            <a:endParaRPr lang="cs-CZ" altLang="cs-CZ" sz="3600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079552"/>
      </p:ext>
    </p:extLst>
  </p:cSld>
  <p:clrMapOvr>
    <a:masterClrMapping/>
  </p:clrMapOvr>
</p:sld>
</file>

<file path=ppt/theme/theme1.xml><?xml version="1.0" encoding="utf-8"?>
<a:theme xmlns:a="http://schemas.openxmlformats.org/drawingml/2006/main" name="MVS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VSO" id="{B9B87C2B-8E57-4436-BEEA-979BB33BF37C}" vid="{FB90277F-A18C-4CFB-9F90-1E6709C47167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MVSO</Template>
  <TotalTime>604</TotalTime>
  <Words>2646</Words>
  <Application>Microsoft Office PowerPoint</Application>
  <PresentationFormat>Předvádění na obrazovce (4:3)</PresentationFormat>
  <Paragraphs>319</Paragraphs>
  <Slides>36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MVSO</vt:lpstr>
      <vt:lpstr>Metodologie sběru a interpretace dat:  ZÁKLADY  KVALITATIVNÍHO VÝZKUMU </vt:lpstr>
      <vt:lpstr>Kvalitativní výzkum 1</vt:lpstr>
      <vt:lpstr>Kvalitativní výzkum 2</vt:lpstr>
      <vt:lpstr>Kvalitativní výzkum 3 </vt:lpstr>
      <vt:lpstr>Kvalitativní výzkum: Cíl </vt:lpstr>
      <vt:lpstr>Kvalitativní výzkum: Data </vt:lpstr>
      <vt:lpstr>Kvalitativní výzkum – základní přístupy </vt:lpstr>
      <vt:lpstr>Případová studie</vt:lpstr>
      <vt:lpstr>Typy případové studie</vt:lpstr>
      <vt:lpstr>Zakotvená teorie</vt:lpstr>
      <vt:lpstr>Etnografický výzkum</vt:lpstr>
      <vt:lpstr>Fenomenologický výzkum</vt:lpstr>
      <vt:lpstr>Metodologie kvalitativního výzkumu</vt:lpstr>
      <vt:lpstr>Záznam dat v kvalitativním výzkumu</vt:lpstr>
      <vt:lpstr>Nároky na výzkumníka</vt:lpstr>
      <vt:lpstr>Výhody kvalitativních metod</vt:lpstr>
      <vt:lpstr>Výhody kvalitativních metod 2</vt:lpstr>
      <vt:lpstr>Výhody kvalitativních metod 3</vt:lpstr>
      <vt:lpstr>Místo, předmět a charakter kvalitativního výzkumu </vt:lpstr>
      <vt:lpstr>Kvalitativní výzkumník jako překladatel </vt:lpstr>
      <vt:lpstr>Místo výzkumu a předmět výzkumu </vt:lpstr>
      <vt:lpstr>Typologie míst výzkumu </vt:lpstr>
      <vt:lpstr>Techniky sběru dat</vt:lpstr>
      <vt:lpstr>Zúčastněné pozorování </vt:lpstr>
      <vt:lpstr>Základní charakteristika </vt:lpstr>
      <vt:lpstr>Typologie zúčastněného pozorování </vt:lpstr>
      <vt:lpstr>Povaha kvalitativních dat</vt:lpstr>
      <vt:lpstr>Kvalitativní rozhovor </vt:lpstr>
      <vt:lpstr>Strukturovaný rozhovor</vt:lpstr>
      <vt:lpstr>Nestrukturovaný rozhovor </vt:lpstr>
      <vt:lpstr>Polostrukturovaný rozhovor </vt:lpstr>
      <vt:lpstr>Interpretace kvalitativních dat </vt:lpstr>
      <vt:lpstr>Jaké způsoby transkripce rozlišujeme? </vt:lpstr>
      <vt:lpstr>Jaké způsoby transkripce rozlišujeme?, pokračování </vt:lpstr>
      <vt:lpstr>Organizace a kódování dat </vt:lpstr>
      <vt:lpstr>Co NENÍ kvalitativní analýza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 KVALITATIVNÍHO VÝZKUMU</dc:title>
  <dc:creator>Vesely</dc:creator>
  <cp:lastModifiedBy>Fink Martin</cp:lastModifiedBy>
  <cp:revision>38</cp:revision>
  <dcterms:created xsi:type="dcterms:W3CDTF">2013-10-30T16:30:28Z</dcterms:created>
  <dcterms:modified xsi:type="dcterms:W3CDTF">2021-12-07T12:49:59Z</dcterms:modified>
</cp:coreProperties>
</file>