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1" r:id="rId3"/>
    <p:sldId id="312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8" r:id="rId14"/>
    <p:sldId id="295" r:id="rId15"/>
    <p:sldId id="427" r:id="rId16"/>
    <p:sldId id="437" r:id="rId17"/>
    <p:sldId id="436" r:id="rId18"/>
    <p:sldId id="430" r:id="rId19"/>
    <p:sldId id="431" r:id="rId20"/>
    <p:sldId id="432" r:id="rId21"/>
    <p:sldId id="435" r:id="rId22"/>
    <p:sldId id="433" r:id="rId23"/>
    <p:sldId id="438" r:id="rId24"/>
    <p:sldId id="429" r:id="rId25"/>
    <p:sldId id="439" r:id="rId26"/>
    <p:sldId id="441" r:id="rId27"/>
    <p:sldId id="440" r:id="rId2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11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6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Známky: absolutní četnosti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EF-4C27-B0AE-6886ADED71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EF-4C27-B0AE-6886ADED71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EF-4C27-B0AE-6886ADED71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List5!$O$9:$Q$9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EF-4C27-B0AE-6886ADED7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Známky: absolutní četnosti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studentů</a:t>
            </a:r>
            <a:r>
              <a:rPr lang="cs-CZ"/>
              <a:t>: relativní četnosti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List5!$S$9</c:f>
              <c:strCache>
                <c:ptCount val="1"/>
                <c:pt idx="0">
                  <c:v>Počet studentů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D7-4041-A7E6-C273CDAA63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D7-4041-A7E6-C273CDAA63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D7-4041-A7E6-C273CDAA638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List5!$T$9:$V$9</c:f>
              <c:numCache>
                <c:formatCode>General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D7-4041-A7E6-C273CDAA6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Známky: absolutní četnosti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studentů</a:t>
            </a:r>
            <a:r>
              <a:rPr lang="cs-CZ"/>
              <a:t>: relativní četnosti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studentů</a:t>
            </a:r>
            <a:r>
              <a:rPr lang="cs-CZ"/>
              <a:t>: relativní četnosti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List5!$S$9</c:f>
              <c:strCache>
                <c:ptCount val="1"/>
                <c:pt idx="0">
                  <c:v>Počet studentů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List5!$T$9:$V$9</c:f>
              <c:numCache>
                <c:formatCode>General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E-43C1-923F-1AA4235F4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135167"/>
        <c:axId val="49861407"/>
      </c:barChart>
      <c:catAx>
        <c:axId val="2911351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Známka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61407"/>
        <c:crosses val="autoZero"/>
        <c:auto val="1"/>
        <c:lblAlgn val="ctr"/>
        <c:lblOffset val="100"/>
        <c:noMultiLvlLbl val="0"/>
      </c:catAx>
      <c:valAx>
        <c:axId val="49861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Relativní četnosti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1135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Známky: absolutní četnosti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studentů</a:t>
            </a:r>
            <a:r>
              <a:rPr lang="cs-CZ"/>
              <a:t>: relativní četnosti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Absolutní četnosti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List5!$W$30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List5!$Q$34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1-4D16-B26F-554BAEF5C9DA}"/>
            </c:ext>
          </c:extLst>
        </c:ser>
        <c:ser>
          <c:idx val="1"/>
          <c:order val="1"/>
          <c:tx>
            <c:strRef>
              <c:f>List5!$W$31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List5!$Q$35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01-4D16-B26F-554BAEF5C9DA}"/>
            </c:ext>
          </c:extLst>
        </c:ser>
        <c:ser>
          <c:idx val="2"/>
          <c:order val="2"/>
          <c:tx>
            <c:strRef>
              <c:f>List5!$W$32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List5!$Q$36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01-4D16-B26F-554BAEF5C9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7121903"/>
        <c:axId val="49891775"/>
      </c:barChart>
      <c:catAx>
        <c:axId val="43712190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Známka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crossAx val="49891775"/>
        <c:crosses val="autoZero"/>
        <c:auto val="1"/>
        <c:lblAlgn val="ctr"/>
        <c:lblOffset val="100"/>
        <c:noMultiLvlLbl val="0"/>
      </c:catAx>
      <c:valAx>
        <c:axId val="49891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Četnosti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7121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5C41D-602A-478D-956A-76E15DD87747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CA51F-CF2D-4E92-887C-07DBD671E9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966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094A-79D9-4DF0-B2D2-B4F09192D6EA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934E-E08D-457D-BE4B-44811F36A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8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0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60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739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26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89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19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DB78-4593-4F0F-86C1-B9B4765C6D15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Metodologie, výzkum, interpretace_Ivanová, Ludvíková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D10202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20-D0C7-4635-8CEC-7C408F5EC22E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Metodologie, výzkum, interpretace_Ivanová, Ludvíková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062A-2FB7-421C-9F4B-462C67C87076}" type="datetime1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Metodologie, výzkum, interpretace_Ivanová, Ludvíková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7A21F-17FD-4525-A6A9-4E414F8E7531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Metodologie, výzkum, interpretace_Ivanová, Ludvíková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sleading_graph" TargetMode="External"/><Relationship Id="rId2" Type="http://schemas.openxmlformats.org/officeDocument/2006/relationships/hyperlink" Target="https://www.statisticshowto.com/misleading-graph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strategie_rozvoje_mesta_sumperka_priloha_c._1_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483" y="2234231"/>
            <a:ext cx="9462540" cy="19782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altLang="en-US" sz="5400" b="1" dirty="0">
                <a:solidFill>
                  <a:srgbClr val="D50202"/>
                </a:solidFill>
              </a:rPr>
              <a:t>Metodologie sběru</a:t>
            </a:r>
            <a:br>
              <a:rPr lang="cs-CZ" altLang="en-US" sz="5400" b="1" dirty="0">
                <a:solidFill>
                  <a:srgbClr val="D50202"/>
                </a:solidFill>
              </a:rPr>
            </a:br>
            <a:r>
              <a:rPr lang="cs-CZ" altLang="en-US" sz="5400" b="1" dirty="0">
                <a:solidFill>
                  <a:srgbClr val="D50202"/>
                </a:solidFill>
              </a:rPr>
              <a:t> a interpretace dat :</a:t>
            </a:r>
            <a:br>
              <a:rPr lang="cs-CZ" altLang="en-US" sz="5400" b="1" dirty="0">
                <a:solidFill>
                  <a:srgbClr val="D50202"/>
                </a:solidFill>
              </a:rPr>
            </a:br>
            <a:r>
              <a:rPr lang="cs-CZ" altLang="en-US" sz="5400" b="1" dirty="0">
                <a:solidFill>
                  <a:srgbClr val="D50202"/>
                </a:solidFill>
              </a:rPr>
              <a:t>GRAFY</a:t>
            </a:r>
            <a:endParaRPr lang="en-US" sz="5400" b="1" dirty="0">
              <a:solidFill>
                <a:srgbClr val="D5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484574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Martin Fink</a:t>
            </a:r>
          </a:p>
          <a:p>
            <a:pPr algn="l"/>
            <a:r>
              <a:rPr lang="cs-CZ" sz="1800" b="1" dirty="0">
                <a:cs typeface="Arial"/>
              </a:rPr>
              <a:t>martin.fink@mvso.cz</a:t>
            </a:r>
            <a:endParaRPr lang="en-US" sz="14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77ACA3-5A6E-46FE-B9E3-319C8ACC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337279"/>
            <a:ext cx="8576325" cy="1124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dirty="0">
                <a:solidFill>
                  <a:srgbClr val="D50202"/>
                </a:solidFill>
              </a:rPr>
              <a:t>Četnost příklad</a:t>
            </a:r>
            <a:r>
              <a:rPr lang="cs-CZ" altLang="en-US" sz="4000" b="1" dirty="0">
                <a:solidFill>
                  <a:srgbClr val="D50202"/>
                </a:solidFill>
              </a:rPr>
              <a:t>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1CA7A0C-0FB2-4581-9306-99AFE5497D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1360650-5A42-4929-B8EE-517181F56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119217"/>
              </p:ext>
            </p:extLst>
          </p:nvPr>
        </p:nvGraphicFramePr>
        <p:xfrm>
          <a:off x="395287" y="936886"/>
          <a:ext cx="7639441" cy="480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D2B48A6D-7A9C-452A-8E1D-D8DB4F506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93" y="1485366"/>
            <a:ext cx="3950750" cy="2377815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E7267E6-BA0B-4A78-B8B5-701791107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643451"/>
              </p:ext>
            </p:extLst>
          </p:nvPr>
        </p:nvGraphicFramePr>
        <p:xfrm>
          <a:off x="4369656" y="28687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014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337279"/>
            <a:ext cx="8576325" cy="1124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dirty="0">
                <a:solidFill>
                  <a:srgbClr val="D50202"/>
                </a:solidFill>
              </a:rPr>
              <a:t>Četnost příklad</a:t>
            </a:r>
            <a:r>
              <a:rPr lang="cs-CZ" altLang="en-US" sz="4000" b="1" dirty="0">
                <a:solidFill>
                  <a:srgbClr val="D50202"/>
                </a:solidFill>
              </a:rPr>
              <a:t>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1CA7A0C-0FB2-4581-9306-99AFE5497D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1360650-5A42-4929-B8EE-517181F56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405347"/>
              </p:ext>
            </p:extLst>
          </p:nvPr>
        </p:nvGraphicFramePr>
        <p:xfrm>
          <a:off x="752279" y="1024952"/>
          <a:ext cx="7639441" cy="480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8BAA2D6-E68E-4E1A-8499-A9A742B157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9812"/>
              </p:ext>
            </p:extLst>
          </p:nvPr>
        </p:nvGraphicFramePr>
        <p:xfrm>
          <a:off x="1401579" y="1337872"/>
          <a:ext cx="5810641" cy="3826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985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222C0-55FF-4BE7-9EC5-E4B17E3C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Nefér grafy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C6BFD-57A9-464E-9F92-1AC96E5B7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6000" b="1" dirty="0"/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394662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KOLÁČOVÝ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F2B16D3-EC34-4397-A449-1A258FE4A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6BA5D5-41FC-41A4-9295-A957B8658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6"/>
            <a:ext cx="8031377" cy="40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9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KOLÁČOVÝ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2054" name="Picture 6" descr="Na koláčovém grafu zobrazeném ve 3D mohou být hodnoty pořádně zkreslené.">
            <a:extLst>
              <a:ext uri="{FF2B5EF4-FFF2-40B4-BE49-F238E27FC236}">
                <a16:creationId xmlns:a16="http://schemas.microsoft.com/office/drawing/2014/main" id="{839495EF-0BFE-4E59-93E7-C8D8914B60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37" y="1476531"/>
            <a:ext cx="6279227" cy="41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3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KOLÁČOVÝ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3074" name="Picture 2" descr="Koláčový graf (2D) znázorňující podíl jednotlivých hodnot na celku.">
            <a:extLst>
              <a:ext uri="{FF2B5EF4-FFF2-40B4-BE49-F238E27FC236}">
                <a16:creationId xmlns:a16="http://schemas.microsoft.com/office/drawing/2014/main" id="{6EC2CF4E-6A1C-4E0A-9F09-D03459BDF5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3" y="1610970"/>
            <a:ext cx="5764069" cy="38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8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Koláčový vs. 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E5B81FEE-9C84-4834-96AC-3E074ABB2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623" y="1245157"/>
            <a:ext cx="6892754" cy="48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F01F133-84F8-4003-BDA0-C5615D253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210" r="31163" b="1549"/>
          <a:stretch/>
        </p:blipFill>
        <p:spPr>
          <a:xfrm>
            <a:off x="793831" y="1296649"/>
            <a:ext cx="7816769" cy="47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8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Graf ukazující vývoj minimální mzdy v čase publikovala vláda na twitterovém účtu @strakovka 20. srpna 2015 (nyní již na Twitteru není dostupný).">
            <a:extLst>
              <a:ext uri="{FF2B5EF4-FFF2-40B4-BE49-F238E27FC236}">
                <a16:creationId xmlns:a16="http://schemas.microsoft.com/office/drawing/2014/main" id="{18DC05EC-2CC0-499A-8BF3-03506938D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f ukazující vývoj minimální mzdy v čase publikovala vláda na twitterovém...">
            <a:extLst>
              <a:ext uri="{FF2B5EF4-FFF2-40B4-BE49-F238E27FC236}">
                <a16:creationId xmlns:a16="http://schemas.microsoft.com/office/drawing/2014/main" id="{314576E9-5DDE-4616-A965-BEE03B7DE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8736" r="11359" b="11295"/>
          <a:stretch/>
        </p:blipFill>
        <p:spPr bwMode="auto">
          <a:xfrm>
            <a:off x="1521346" y="1282327"/>
            <a:ext cx="6110832" cy="46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4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Graf ukazující vývoj minimální mzdy v čase publikovala vláda na twitterovém účtu @strakovka 20. srpna 2015 (nyní již na Twitteru není dostupný).">
            <a:extLst>
              <a:ext uri="{FF2B5EF4-FFF2-40B4-BE49-F238E27FC236}">
                <a16:creationId xmlns:a16="http://schemas.microsoft.com/office/drawing/2014/main" id="{18DC05EC-2CC0-499A-8BF3-03506938D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F3454E8-78BC-4E7B-98A7-81987895F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74" t="14655" r="35000" b="17672"/>
          <a:stretch/>
        </p:blipFill>
        <p:spPr>
          <a:xfrm>
            <a:off x="1788592" y="1236687"/>
            <a:ext cx="5576340" cy="477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3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152400"/>
            <a:ext cx="8576325" cy="15925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Co je to graf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cs-CZ" dirty="0"/>
              <a:t>Jako graf je označena </a:t>
            </a:r>
            <a:r>
              <a:rPr lang="cs-CZ" b="1" dirty="0"/>
              <a:t>grafická reprezentace množiny dat </a:t>
            </a:r>
          </a:p>
          <a:p>
            <a:pPr marL="0" indent="0">
              <a:buNone/>
              <a:defRPr/>
            </a:pPr>
            <a:r>
              <a:rPr lang="cs-CZ" dirty="0"/>
              <a:t>(f-</a:t>
            </a:r>
            <a:r>
              <a:rPr lang="cs-CZ" dirty="0" err="1"/>
              <a:t>ce</a:t>
            </a:r>
            <a:r>
              <a:rPr lang="cs-CZ" dirty="0"/>
              <a:t>) ve formě křivky, přímky, lomené čáry nebo plochy, spolu s osami v kartézské soustavě souřadnic:</a:t>
            </a:r>
          </a:p>
          <a:p>
            <a:pPr>
              <a:defRPr/>
            </a:pPr>
            <a:r>
              <a:rPr lang="cs-CZ" dirty="0"/>
              <a:t>Osa s nezávisle proměnnou (obvykle osa x) se označuje jako x-ová souřadnice nebo </a:t>
            </a:r>
            <a:r>
              <a:rPr lang="cs-CZ" dirty="0" err="1"/>
              <a:t>abscisa</a:t>
            </a:r>
            <a:r>
              <a:rPr lang="cs-CZ" dirty="0"/>
              <a:t>.</a:t>
            </a:r>
          </a:p>
          <a:p>
            <a:pPr>
              <a:defRPr/>
            </a:pPr>
            <a:r>
              <a:rPr lang="cs-CZ" dirty="0"/>
              <a:t>Osa se závisle proměnnou (obvykle osa y) se označuje jako y-</a:t>
            </a:r>
            <a:r>
              <a:rPr lang="cs-CZ" dirty="0" err="1"/>
              <a:t>ová</a:t>
            </a:r>
            <a:r>
              <a:rPr lang="cs-CZ" dirty="0"/>
              <a:t> souřadnice, pořadnice nebo ordináta.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Graf nejčastěji zobrazuje závislost y=f(x), popř. z=f(</a:t>
            </a:r>
            <a:r>
              <a:rPr lang="cs-CZ" dirty="0" err="1"/>
              <a:t>x,y</a:t>
            </a:r>
            <a:r>
              <a:rPr lang="cs-CZ" dirty="0"/>
              <a:t>). </a:t>
            </a:r>
          </a:p>
          <a:p>
            <a:pPr marL="0" indent="0">
              <a:buNone/>
              <a:defRPr/>
            </a:pPr>
            <a:r>
              <a:rPr lang="cs-CZ" dirty="0"/>
              <a:t>V případě většího počtu nezávislých proměnných se obvykle používá graf zachycující závislost pouze na vybraných (jedné nebo dvou) proměnných.</a:t>
            </a:r>
            <a:endParaRPr lang="cs-CZ" i="1" dirty="0"/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3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Graf ukazující vývoj minimální mzdy v čase publikovala vláda na twitterovém účtu @strakovka 20. srpna 2015 (nyní již na Twitteru není dostupný).">
            <a:extLst>
              <a:ext uri="{FF2B5EF4-FFF2-40B4-BE49-F238E27FC236}">
                <a16:creationId xmlns:a16="http://schemas.microsoft.com/office/drawing/2014/main" id="{18DC05EC-2CC0-499A-8BF3-03506938D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36074E4-DA8F-4DEC-94EE-D63141BFA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4" t="15704" r="24097" b="14000"/>
          <a:stretch/>
        </p:blipFill>
        <p:spPr>
          <a:xfrm>
            <a:off x="652597" y="1469035"/>
            <a:ext cx="7700694" cy="46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84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Graf ukazující vývoj minimální mzdy v čase publikovala vláda na twitterovém účtu @strakovka 20. srpna 2015 (nyní již na Twitteru není dostupný).">
            <a:extLst>
              <a:ext uri="{FF2B5EF4-FFF2-40B4-BE49-F238E27FC236}">
                <a16:creationId xmlns:a16="http://schemas.microsoft.com/office/drawing/2014/main" id="{18DC05EC-2CC0-499A-8BF3-03506938D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2BD1D35-E559-4C54-8361-1F7C194BC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28" r="31558" b="11377"/>
          <a:stretch/>
        </p:blipFill>
        <p:spPr>
          <a:xfrm>
            <a:off x="869599" y="1274165"/>
            <a:ext cx="7414326" cy="47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43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SLOUPCOVÝ: podseknutí osy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Graf ukazující vývoj minimální mzdy v čase publikovala vláda na twitterovém účtu @strakovka 20. srpna 2015 (nyní již na Twitteru není dostupný).">
            <a:extLst>
              <a:ext uri="{FF2B5EF4-FFF2-40B4-BE49-F238E27FC236}">
                <a16:creationId xmlns:a16="http://schemas.microsoft.com/office/drawing/2014/main" id="{18DC05EC-2CC0-499A-8BF3-03506938D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8CF2240-24BB-4E38-9754-97CA633B6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12" y="2561016"/>
            <a:ext cx="8611849" cy="31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60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42822" y="257148"/>
            <a:ext cx="8215312" cy="94937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CDFA8E2-10F5-4AC0-92C1-B427D82FA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789" y="999661"/>
            <a:ext cx="3244421" cy="51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5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Spojnicové grafy 1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79C510E-4854-4E4C-952A-96BE2932D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8249"/>
          <a:stretch/>
        </p:blipFill>
        <p:spPr>
          <a:xfrm>
            <a:off x="395288" y="2003321"/>
            <a:ext cx="8517773" cy="29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92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Spojnicové grafy 2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79C510E-4854-4E4C-952A-96BE2932D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260"/>
          <a:stretch/>
        </p:blipFill>
        <p:spPr>
          <a:xfrm>
            <a:off x="278623" y="1760727"/>
            <a:ext cx="8586753" cy="288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22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5A059-75B8-4D6B-A813-27B9DFF2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Zavádějící grafy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09F07-4CC7-4659-ACFD-6889C8945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https://www.statisticshowto.com/misleading-graphs/</a:t>
            </a:r>
            <a:endParaRPr lang="cs-CZ" dirty="0"/>
          </a:p>
          <a:p>
            <a:r>
              <a:rPr lang="cs-CZ" dirty="0">
                <a:hlinkClick r:id="rId3"/>
              </a:rPr>
              <a:t>https://en.wikipedia.org/wiki/Misleading_graph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431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Výzkumná zpráva: příklad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7027C-04F0-4432-AB11-AAA75C0A8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hlinkClick r:id="rId2" action="ppaction://hlinkfile"/>
              </a:rPr>
              <a:t>strategie_rozvoje_mesta_sumperka_priloha_c._1_.pdf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55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152400"/>
            <a:ext cx="8576325" cy="15925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Smysl grafu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cs-CZ" b="1" dirty="0"/>
              <a:t>Graf není povinnou ilustrací textu</a:t>
            </a:r>
            <a:r>
              <a:rPr lang="cs-CZ" dirty="0"/>
              <a:t> </a:t>
            </a:r>
          </a:p>
          <a:p>
            <a:pPr marL="0" indent="0">
              <a:buNone/>
              <a:defRPr/>
            </a:pPr>
            <a:r>
              <a:rPr lang="cs-CZ" dirty="0"/>
              <a:t>Dříve než začneme tvořit graf, měli bychom si položit otázku: </a:t>
            </a:r>
          </a:p>
          <a:p>
            <a:pPr>
              <a:defRPr/>
            </a:pPr>
            <a:r>
              <a:rPr lang="cs-CZ" dirty="0"/>
              <a:t>Co vlastně chceme sdělit? </a:t>
            </a:r>
          </a:p>
          <a:p>
            <a:pPr>
              <a:defRPr/>
            </a:pPr>
            <a:r>
              <a:rPr lang="cs-CZ" dirty="0"/>
              <a:t>K čemu jsme analýzou dat došli</a:t>
            </a:r>
          </a:p>
          <a:p>
            <a:pPr>
              <a:defRPr/>
            </a:pPr>
            <a:r>
              <a:rPr lang="cs-CZ" dirty="0"/>
              <a:t>Co hodláme čtenáři předat? </a:t>
            </a:r>
          </a:p>
          <a:p>
            <a:pPr marL="0" indent="0">
              <a:buNone/>
              <a:defRPr/>
            </a:pPr>
            <a:r>
              <a:rPr lang="cs-CZ" dirty="0"/>
              <a:t>Graf sice dokáže čísla a jejich vztahy komunikovat efektivněji než tabulky, není však nutné ho používat úplně všude. </a:t>
            </a:r>
          </a:p>
          <a:p>
            <a:pPr marL="0" indent="0">
              <a:buNone/>
              <a:defRPr/>
            </a:pPr>
            <a:r>
              <a:rPr lang="cs-CZ" dirty="0"/>
              <a:t>Ke každé otázce z dotazníku nemusí být v práci nutně jak tabulka, tak i graf. 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2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152400"/>
            <a:ext cx="8576325" cy="15925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Graf nebo tabulka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/>
              <a:t>V některých případech je tabulka nebo prosté textové sdělení plně dostačující. </a:t>
            </a:r>
          </a:p>
          <a:p>
            <a:pPr>
              <a:defRPr/>
            </a:pPr>
            <a:r>
              <a:rPr lang="cs-CZ" b="1" dirty="0"/>
              <a:t>Tabulku používáme všude tam, kde chceme sdělit přesné hodnoty nebo kde je hodnot málo. </a:t>
            </a:r>
          </a:p>
          <a:p>
            <a:pPr>
              <a:defRPr/>
            </a:pPr>
            <a:r>
              <a:rPr lang="cs-CZ" b="1" dirty="0"/>
              <a:t>Graf naopak ukazuje lépe vztahy mezi hodnotami a je často vhodnější např. k porovnávání více datových řad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5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152400"/>
            <a:ext cx="8576325" cy="15925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Graf nebo </a:t>
            </a:r>
            <a:r>
              <a:rPr lang="cs-CZ" altLang="en-US" dirty="0">
                <a:solidFill>
                  <a:srgbClr val="D50202"/>
                </a:solidFill>
              </a:rPr>
              <a:t>tabulka ? (ilustrace)</a:t>
            </a:r>
            <a:endParaRPr lang="cs-CZ" altLang="en-US" sz="4000" b="1" dirty="0">
              <a:solidFill>
                <a:srgbClr val="D50202"/>
              </a:solidFill>
            </a:endParaRP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7CEB4ED7-C246-4A37-9A12-DBD2AC67A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6572" y="1311638"/>
            <a:ext cx="7770856" cy="4785551"/>
          </a:xfrm>
          <a:prstGeom prst="rect">
            <a:avLst/>
          </a:prstGeom>
        </p:spPr>
      </p:pic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3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337279"/>
            <a:ext cx="8576325" cy="1124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dirty="0">
                <a:solidFill>
                  <a:srgbClr val="D50202"/>
                </a:solidFill>
              </a:rPr>
              <a:t>Četnost</a:t>
            </a:r>
            <a:r>
              <a:rPr lang="cs-CZ" altLang="en-US" sz="4000" b="1" dirty="0">
                <a:solidFill>
                  <a:srgbClr val="D50202"/>
                </a:solidFill>
              </a:rPr>
              <a:t> 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24E798-BCC2-4E45-B4AA-42644F0FF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Četnost </a:t>
            </a:r>
            <a:r>
              <a:rPr lang="cs-CZ" dirty="0"/>
              <a:t>je v matematické statistice veličina, která udává, kolik hodnot daného znaku se vyskytuje ve statistickém souboru</a:t>
            </a:r>
          </a:p>
          <a:p>
            <a:r>
              <a:rPr lang="cs-CZ" dirty="0"/>
              <a:t>Četnost může být buď </a:t>
            </a:r>
            <a:r>
              <a:rPr lang="cs-CZ" b="1" dirty="0"/>
              <a:t>relativní </a:t>
            </a:r>
            <a:r>
              <a:rPr lang="cs-CZ" dirty="0"/>
              <a:t>nebo </a:t>
            </a:r>
            <a:r>
              <a:rPr lang="cs-CZ" b="1" dirty="0"/>
              <a:t>absolutní</a:t>
            </a:r>
            <a:r>
              <a:rPr lang="cs-CZ" dirty="0"/>
              <a:t> a udává, kolik hodnot daného znaku se vyskytuje ve statistickém souboru — buď absolutně, nebo relativně vzhledem k celkovému počtu prvků souboru</a:t>
            </a:r>
          </a:p>
        </p:txBody>
      </p:sp>
    </p:spTree>
    <p:extLst>
      <p:ext uri="{BB962C8B-B14F-4D97-AF65-F5344CB8AC3E}">
        <p14:creationId xmlns:p14="http://schemas.microsoft.com/office/powerpoint/2010/main" val="173884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337279"/>
            <a:ext cx="8576325" cy="1124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dirty="0">
                <a:solidFill>
                  <a:srgbClr val="D50202"/>
                </a:solidFill>
              </a:rPr>
              <a:t>Četnost příklad</a:t>
            </a:r>
            <a:r>
              <a:rPr lang="cs-CZ" altLang="en-US" sz="4000" b="1" dirty="0">
                <a:solidFill>
                  <a:srgbClr val="D50202"/>
                </a:solidFill>
              </a:rPr>
              <a:t>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24E798-BCC2-4E45-B4AA-42644F0F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Známky studentů z testu:</a:t>
            </a:r>
          </a:p>
          <a:p>
            <a:pPr marL="0" indent="0">
              <a:buNone/>
            </a:pPr>
            <a:r>
              <a:rPr lang="cs-CZ" dirty="0"/>
              <a:t>1; 2; 2, 1; 2; 2; 1, 1; 2; 3		n=10</a:t>
            </a: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71B3F698-9E1C-42CD-A7A4-43E0BE7D4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781021"/>
              </p:ext>
            </p:extLst>
          </p:nvPr>
        </p:nvGraphicFramePr>
        <p:xfrm>
          <a:off x="395287" y="3110058"/>
          <a:ext cx="8291508" cy="239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1918">
                  <a:extLst>
                    <a:ext uri="{9D8B030D-6E8A-4147-A177-3AD203B41FA5}">
                      <a16:colId xmlns:a16="http://schemas.microsoft.com/office/drawing/2014/main" val="3378626619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1747687904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1249608669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2839390227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2340789241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2994727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Známka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studentů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Četnost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Kumulativní  četnost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Realtivní</a:t>
                      </a:r>
                      <a:r>
                        <a:rPr lang="cs-CZ" dirty="0"/>
                        <a:t> </a:t>
                      </a:r>
                    </a:p>
                    <a:p>
                      <a:r>
                        <a:rPr lang="cs-CZ" dirty="0"/>
                        <a:t>četnost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Kumulativní relativní četnost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98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4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18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01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SUMA: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63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4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337279"/>
            <a:ext cx="8576325" cy="1124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dirty="0">
                <a:solidFill>
                  <a:srgbClr val="D50202"/>
                </a:solidFill>
              </a:rPr>
              <a:t>Četnost příklad</a:t>
            </a:r>
            <a:r>
              <a:rPr lang="cs-CZ" altLang="en-US" sz="4000" b="1" dirty="0">
                <a:solidFill>
                  <a:srgbClr val="D50202"/>
                </a:solidFill>
              </a:rPr>
              <a:t>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1CA7A0C-0FB2-4581-9306-99AFE5497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2491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07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337279"/>
            <a:ext cx="8576325" cy="1124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dirty="0">
                <a:solidFill>
                  <a:srgbClr val="D50202"/>
                </a:solidFill>
              </a:rPr>
              <a:t>Četnost příklad</a:t>
            </a:r>
            <a:r>
              <a:rPr lang="cs-CZ" altLang="en-US" sz="4000" b="1" dirty="0">
                <a:solidFill>
                  <a:srgbClr val="D50202"/>
                </a:solidFill>
              </a:rPr>
              <a:t>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1CA7A0C-0FB2-4581-9306-99AFE5497D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1360650-5A42-4929-B8EE-517181F56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689732"/>
              </p:ext>
            </p:extLst>
          </p:nvPr>
        </p:nvGraphicFramePr>
        <p:xfrm>
          <a:off x="1071797" y="1570220"/>
          <a:ext cx="6962931" cy="417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642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524</Words>
  <Application>Microsoft Office PowerPoint</Application>
  <PresentationFormat>Předvádění na obrazovce (4:3)</PresentationFormat>
  <Paragraphs>126</Paragraphs>
  <Slides>27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Metodologie sběru  a interpretace dat : GRAFY</vt:lpstr>
      <vt:lpstr>Co je to graf</vt:lpstr>
      <vt:lpstr>Smysl grafu</vt:lpstr>
      <vt:lpstr>Graf nebo tabulka ?</vt:lpstr>
      <vt:lpstr>Graf nebo tabulka ? (ilustrace)</vt:lpstr>
      <vt:lpstr>Četnost </vt:lpstr>
      <vt:lpstr>Četnost příklad </vt:lpstr>
      <vt:lpstr>Četnost příklad </vt:lpstr>
      <vt:lpstr>Četnost příklad </vt:lpstr>
      <vt:lpstr>Četnost příklad </vt:lpstr>
      <vt:lpstr>Četnost příklad </vt:lpstr>
      <vt:lpstr>Nefér grafy</vt:lpstr>
      <vt:lpstr>KOLÁČOVÝ</vt:lpstr>
      <vt:lpstr>KOLÁČOVÝ</vt:lpstr>
      <vt:lpstr>KOLÁČOVÝ</vt:lpstr>
      <vt:lpstr>Koláčový vs. Sloupcový</vt:lpstr>
      <vt:lpstr>SLOUPCOVÝ</vt:lpstr>
      <vt:lpstr>SLOUPCOVÝ</vt:lpstr>
      <vt:lpstr>SLOUPCOVÝ</vt:lpstr>
      <vt:lpstr>SLOUPCOVÝ</vt:lpstr>
      <vt:lpstr>SLOUPCOVÝ</vt:lpstr>
      <vt:lpstr>SLOUPCOVÝ: podseknutí osy</vt:lpstr>
      <vt:lpstr>SLOUPCOVÝ</vt:lpstr>
      <vt:lpstr>Spojnicové grafy 1</vt:lpstr>
      <vt:lpstr>Spojnicové grafy 2</vt:lpstr>
      <vt:lpstr>Zavádějící grafy</vt:lpstr>
      <vt:lpstr>Výzkumná zpráva: příklad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Ludvíková Pavla</dc:creator>
  <cp:keywords/>
  <dc:description/>
  <cp:lastModifiedBy>Fink Martin</cp:lastModifiedBy>
  <cp:revision>87</cp:revision>
  <cp:lastPrinted>2017-09-20T13:14:00Z</cp:lastPrinted>
  <dcterms:created xsi:type="dcterms:W3CDTF">2012-07-19T22:32:54Z</dcterms:created>
  <dcterms:modified xsi:type="dcterms:W3CDTF">2021-12-07T12:48:00Z</dcterms:modified>
  <cp:category/>
</cp:coreProperties>
</file>