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7"/>
  </p:notesMasterIdLst>
  <p:sldIdLst>
    <p:sldId id="256" r:id="rId2"/>
    <p:sldId id="301" r:id="rId3"/>
    <p:sldId id="263" r:id="rId4"/>
    <p:sldId id="302" r:id="rId5"/>
    <p:sldId id="303" r:id="rId6"/>
    <p:sldId id="304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261" r:id="rId24"/>
    <p:sldId id="285" r:id="rId25"/>
    <p:sldId id="286" r:id="rId26"/>
    <p:sldId id="287" r:id="rId27"/>
    <p:sldId id="272" r:id="rId28"/>
    <p:sldId id="271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2" r:id="rId39"/>
    <p:sldId id="282" r:id="rId40"/>
    <p:sldId id="265" r:id="rId41"/>
    <p:sldId id="266" r:id="rId42"/>
    <p:sldId id="267" r:id="rId43"/>
    <p:sldId id="268" r:id="rId44"/>
    <p:sldId id="269" r:id="rId45"/>
    <p:sldId id="270" r:id="rId46"/>
    <p:sldId id="264" r:id="rId47"/>
    <p:sldId id="258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A90E-C4DC-4DA0-9D3A-93892B1B294A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8D5D-ED2C-4308-B1FB-EC88CCE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53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8D5D-ED2C-4308-B1FB-EC88CCEDFAE8}" type="slidenum">
              <a:rPr lang="cs-CZ" smtClean="0"/>
              <a:t>45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8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371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838200" y="17526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online obrázek.</a:t>
            </a:r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ED36-5DEB-4355-990F-02E76920580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0151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online obrázek.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660BD-FCE1-4A59-984B-44EA24ABA3F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9535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3706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C0000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1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062A-2FB7-421C-9F4B-462C67C87076}" type="datetime1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Metodologie, výzkum, interpretace_Ivanová, Ludvíková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6893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dirty="0"/>
              <a:t>Dotazníkové 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6400800" cy="17526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Poštou</a:t>
            </a:r>
          </a:p>
          <a:p>
            <a:r>
              <a:rPr lang="cs-CZ" dirty="0"/>
              <a:t>Telefonicky</a:t>
            </a:r>
          </a:p>
          <a:p>
            <a:r>
              <a:rPr lang="cs-CZ" dirty="0"/>
              <a:t>Tváří v tvář</a:t>
            </a:r>
          </a:p>
          <a:p>
            <a:r>
              <a:rPr lang="cs-CZ" dirty="0"/>
              <a:t>E-mailem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Pošta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Obsah: dotazník, doprovodný dopis (personalizovaný), obálka s nalepenou známkou, korespondenční lístek s respondentovou adresou</a:t>
            </a:r>
          </a:p>
          <a:p>
            <a:r>
              <a:rPr lang="cs-CZ" dirty="0"/>
              <a:t>Cca po dvou týdnech rozeslat „upomínku“ vs. anonymita</a:t>
            </a:r>
          </a:p>
          <a:p>
            <a:r>
              <a:rPr lang="cs-CZ" dirty="0"/>
              <a:t>Návratnost 50% je považována za veliký úspěch</a:t>
            </a:r>
          </a:p>
          <a:p>
            <a:r>
              <a:rPr lang="cs-CZ" dirty="0"/>
              <a:t>Možnost distribuce a sběru osobou = nákladnost</a:t>
            </a:r>
          </a:p>
          <a:p>
            <a:r>
              <a:rPr lang="cs-CZ" dirty="0"/>
              <a:t>Shromáždění lidí na jedno místo </a:t>
            </a:r>
          </a:p>
          <a:p>
            <a:r>
              <a:rPr lang="cs-CZ" dirty="0"/>
              <a:t>Délka dotazníku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Telefon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Zkreslení (kdo vlastní telefon a kdo ne)</a:t>
            </a:r>
          </a:p>
          <a:p>
            <a:r>
              <a:rPr lang="cs-CZ" dirty="0"/>
              <a:t>Dražší než rozesílaný dotazník, levnější než tváří v tvář</a:t>
            </a:r>
          </a:p>
          <a:p>
            <a:r>
              <a:rPr lang="cs-CZ" dirty="0"/>
              <a:t>Návratnost vyšší než u pošty (nutné osobní odmítnutí)</a:t>
            </a:r>
          </a:p>
          <a:p>
            <a:r>
              <a:rPr lang="cs-CZ" dirty="0"/>
              <a:t>Zamezí přeskočení otázek</a:t>
            </a:r>
          </a:p>
          <a:p>
            <a:r>
              <a:rPr lang="cs-CZ" dirty="0"/>
              <a:t>Snížení pravděpodobnosti odpovídání jiného respondenta</a:t>
            </a:r>
          </a:p>
          <a:p>
            <a:r>
              <a:rPr lang="cs-CZ" dirty="0"/>
              <a:t>Anonymita přesvědčivější než tváří v tvář</a:t>
            </a:r>
          </a:p>
          <a:p>
            <a:r>
              <a:rPr lang="cs-CZ" dirty="0"/>
              <a:t>Tele – marketing =) snižuje ochotu respondenta odpovídat</a:t>
            </a:r>
          </a:p>
          <a:p>
            <a:r>
              <a:rPr lang="cs-CZ" dirty="0"/>
              <a:t>Čas</a:t>
            </a:r>
          </a:p>
          <a:p>
            <a:r>
              <a:rPr lang="cs-CZ" dirty="0"/>
              <a:t>Otázky jednoduché, k zapamatování – škály také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Tváří v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Zkreslení tazatelem </a:t>
            </a:r>
          </a:p>
          <a:p>
            <a:r>
              <a:rPr lang="cs-CZ" dirty="0"/>
              <a:t>Strach o anonymitu</a:t>
            </a:r>
          </a:p>
          <a:p>
            <a:r>
              <a:rPr lang="cs-CZ" dirty="0"/>
              <a:t>Připodobnění se ideálu (tomu, co se všeobecně očekává)</a:t>
            </a:r>
          </a:p>
          <a:p>
            <a:r>
              <a:rPr lang="cs-CZ" dirty="0"/>
              <a:t>Nákladné, školení tazatelů + čas, rychlost </a:t>
            </a:r>
          </a:p>
          <a:p>
            <a:r>
              <a:rPr lang="cs-CZ" dirty="0"/>
              <a:t>Nedůvěra respondentů (pustit domů), na náměstí zkreslení vzorku respondentů</a:t>
            </a:r>
          </a:p>
          <a:p>
            <a:r>
              <a:rPr lang="cs-CZ" dirty="0"/>
              <a:t>Tazatel: intonace („popravit ne zajmout“), vzhled tazatele, schopnost mluvy, souhlas/nesouhlas </a:t>
            </a:r>
            <a:br>
              <a:rPr lang="cs-CZ" dirty="0"/>
            </a:br>
            <a:r>
              <a:rPr lang="cs-CZ" dirty="0"/>
              <a:t>(i nonverbální)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Zkreslení </a:t>
            </a:r>
          </a:p>
          <a:p>
            <a:pPr lvl="1"/>
            <a:r>
              <a:rPr lang="cs-CZ" dirty="0"/>
              <a:t>uživatel e-mailu = věk do 60 let?</a:t>
            </a:r>
          </a:p>
          <a:p>
            <a:pPr lvl="1"/>
            <a:r>
              <a:rPr lang="cs-CZ" dirty="0" err="1"/>
              <a:t>facebook</a:t>
            </a:r>
            <a:r>
              <a:rPr lang="cs-CZ" dirty="0"/>
              <a:t>, skupina respondentů, </a:t>
            </a:r>
            <a:r>
              <a:rPr lang="cs-CZ" dirty="0" err="1"/>
              <a:t>vyplnto.cz</a:t>
            </a:r>
            <a:endParaRPr lang="cs-CZ" dirty="0"/>
          </a:p>
          <a:p>
            <a:r>
              <a:rPr lang="cs-CZ" dirty="0"/>
              <a:t>Pokud je dobře nastaven – jednoduchá administrace (filtrační otázky, hlídá jedinou odpověď, nepustí ke komentáři, možná konverze do </a:t>
            </a:r>
            <a:r>
              <a:rPr lang="cs-CZ" dirty="0" err="1"/>
              <a:t>excelu</a:t>
            </a:r>
            <a:r>
              <a:rPr lang="cs-CZ" dirty="0"/>
              <a:t>)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Rozvržení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Úvod (slušná žádost o vyplnění, představit sebe a dotazník, význam odpovědí získaných z dotazníku, zdůraznit anonymitu, možné uvést jak vybírám respondenty, jak vyplnit dotazník a co s ním dál dělat – vrácení, možná zmínka o přibližném čase vyplnění, poděkování za vyplnění)</a:t>
            </a:r>
          </a:p>
          <a:p>
            <a:r>
              <a:rPr lang="cs-CZ" dirty="0"/>
              <a:t>Otázky (možno členit do sekcí)</a:t>
            </a:r>
          </a:p>
          <a:p>
            <a:r>
              <a:rPr lang="cs-CZ" dirty="0"/>
              <a:t>Necháváme si okraj pro kódování</a:t>
            </a:r>
          </a:p>
          <a:p>
            <a:r>
              <a:rPr lang="cs-CZ" dirty="0"/>
              <a:t>Uzavření – znovu poděkování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0"/>
            <a:ext cx="713488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Přehlednost</a:t>
            </a:r>
          </a:p>
          <a:p>
            <a:r>
              <a:rPr lang="cs-CZ" dirty="0"/>
              <a:t>Snadná orientace</a:t>
            </a:r>
          </a:p>
          <a:p>
            <a:r>
              <a:rPr lang="cs-CZ" dirty="0"/>
              <a:t>Stylistika</a:t>
            </a:r>
          </a:p>
          <a:p>
            <a:r>
              <a:rPr lang="cs-CZ" dirty="0"/>
              <a:t>Jazyková korektnost</a:t>
            </a:r>
          </a:p>
          <a:p>
            <a:r>
              <a:rPr lang="cs-CZ" dirty="0"/>
              <a:t>Odpovídající grafická úprava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otázek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Od jednoduchých ke složitému </a:t>
            </a:r>
          </a:p>
          <a:p>
            <a:r>
              <a:rPr lang="cs-CZ" dirty="0"/>
              <a:t>Na úvod zajímavé otázky upoutávající pozornost</a:t>
            </a:r>
          </a:p>
          <a:p>
            <a:r>
              <a:rPr lang="cs-CZ" dirty="0"/>
              <a:t>Uprostřed dotazníku stěžejní otázky</a:t>
            </a:r>
          </a:p>
          <a:p>
            <a:r>
              <a:rPr lang="cs-CZ" dirty="0"/>
              <a:t>Na konci otázky citlivé (plat)</a:t>
            </a:r>
          </a:p>
          <a:p>
            <a:endParaRPr lang="cs-CZ" dirty="0"/>
          </a:p>
          <a:p>
            <a:r>
              <a:rPr lang="cs-CZ" dirty="0"/>
              <a:t>Je možné otázky seskupit do sekcí a uvést vždy před sekcí krátký vstup: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229200"/>
            <a:ext cx="6286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6229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otázek – výhody a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hangingPunct="0"/>
            <a:r>
              <a:rPr lang="cs-CZ" b="1" u="sng" dirty="0"/>
              <a:t>UZAVŘENÁ OTÁZKA </a:t>
            </a:r>
            <a:r>
              <a:rPr lang="cs-CZ" dirty="0"/>
              <a:t> = respondent si vybere pouze ze seznamu odpovědí</a:t>
            </a:r>
            <a:endParaRPr lang="cs-CZ" b="1" u="sng" dirty="0"/>
          </a:p>
          <a:p>
            <a:pPr hangingPunct="0"/>
            <a:endParaRPr lang="cs-CZ" b="1" u="sng" dirty="0"/>
          </a:p>
          <a:p>
            <a:pPr hangingPunct="0">
              <a:buNone/>
            </a:pPr>
            <a:r>
              <a:rPr lang="cs-CZ" b="1" dirty="0"/>
              <a:t>	Jste:</a:t>
            </a:r>
          </a:p>
          <a:p>
            <a:pPr hangingPunct="0">
              <a:buNone/>
            </a:pPr>
            <a:r>
              <a:rPr lang="cs-CZ" b="1" dirty="0"/>
              <a:t>	</a:t>
            </a:r>
            <a:r>
              <a:rPr lang="cs-CZ" dirty="0"/>
              <a:t>A) muž</a:t>
            </a:r>
          </a:p>
          <a:p>
            <a:pPr hangingPunct="0">
              <a:buNone/>
            </a:pPr>
            <a:r>
              <a:rPr lang="cs-CZ" dirty="0"/>
              <a:t>	B) žena</a:t>
            </a:r>
          </a:p>
          <a:p>
            <a:pPr hangingPunct="0"/>
            <a:endParaRPr lang="cs-CZ" b="1" dirty="0"/>
          </a:p>
          <a:p>
            <a:pPr hangingPunct="0"/>
            <a:r>
              <a:rPr lang="cs-CZ" b="1" u="sng" dirty="0"/>
              <a:t>OTEVŘENÁ OTÁZKA </a:t>
            </a:r>
            <a:r>
              <a:rPr lang="cs-CZ" b="1" dirty="0"/>
              <a:t> = </a:t>
            </a:r>
            <a:r>
              <a:rPr lang="cs-CZ" dirty="0"/>
              <a:t>respondent sám formuluje odpověď </a:t>
            </a:r>
          </a:p>
          <a:p>
            <a:pPr hangingPunct="0">
              <a:buNone/>
            </a:pPr>
            <a:r>
              <a:rPr lang="cs-CZ" dirty="0"/>
              <a:t> </a:t>
            </a:r>
          </a:p>
          <a:p>
            <a:pPr hangingPunct="0">
              <a:buNone/>
            </a:pPr>
            <a:r>
              <a:rPr lang="cs-CZ" b="1" dirty="0"/>
              <a:t>	Jaké jsou hlavní příčiny Vaší nespokojenosti se studiem?</a:t>
            </a:r>
            <a:endParaRPr lang="cs-CZ" dirty="0"/>
          </a:p>
          <a:p>
            <a:pPr hangingPunct="0">
              <a:buNone/>
            </a:pPr>
            <a:r>
              <a:rPr lang="cs-CZ" i="1" dirty="0"/>
              <a:t> </a:t>
            </a:r>
            <a:endParaRPr lang="cs-CZ" dirty="0"/>
          </a:p>
          <a:p>
            <a:pPr hangingPunct="0">
              <a:buNone/>
            </a:pPr>
            <a:r>
              <a:rPr lang="cs-CZ" i="1" dirty="0"/>
              <a:t>	(vypište:)  </a:t>
            </a:r>
            <a:r>
              <a:rPr lang="cs-CZ" dirty="0"/>
              <a:t>............................................................................................</a:t>
            </a:r>
          </a:p>
          <a:p>
            <a:pPr hangingPunct="0">
              <a:buNone/>
            </a:pPr>
            <a:r>
              <a:rPr lang="cs-CZ" b="1" dirty="0"/>
              <a:t> </a:t>
            </a:r>
            <a:endParaRPr lang="cs-CZ" dirty="0"/>
          </a:p>
          <a:p>
            <a:pPr hangingPunct="0"/>
            <a:r>
              <a:rPr lang="cs-CZ" b="1" u="sng" dirty="0"/>
              <a:t>POLOUZAVŘENÁ OTÁZKA</a:t>
            </a:r>
            <a:r>
              <a:rPr lang="cs-CZ" b="1" dirty="0"/>
              <a:t> = </a:t>
            </a:r>
            <a:r>
              <a:rPr lang="cs-CZ" dirty="0"/>
              <a:t>kompromis mezi uzavřenou a otevřenou otázku </a:t>
            </a:r>
          </a:p>
          <a:p>
            <a:pPr hangingPunct="0"/>
            <a:endParaRPr lang="cs-CZ" dirty="0"/>
          </a:p>
          <a:p>
            <a:pPr>
              <a:buNone/>
            </a:pPr>
            <a:r>
              <a:rPr lang="cs-CZ" b="1" dirty="0"/>
              <a:t>	Odmítl Vás někdy prodavač/</a:t>
            </a:r>
            <a:r>
              <a:rPr lang="cs-CZ" b="1" dirty="0" err="1"/>
              <a:t>ka</a:t>
            </a:r>
            <a:r>
              <a:rPr lang="cs-CZ" b="1" dirty="0"/>
              <a:t> v obchodě obsloužit?</a:t>
            </a:r>
            <a:endParaRPr lang="cs-CZ" dirty="0"/>
          </a:p>
          <a:p>
            <a:pPr lvl="0">
              <a:buNone/>
            </a:pPr>
            <a:r>
              <a:rPr lang="cs-CZ" dirty="0"/>
              <a:t>	A) ne</a:t>
            </a:r>
          </a:p>
          <a:p>
            <a:pPr lvl="0">
              <a:buNone/>
            </a:pPr>
            <a:r>
              <a:rPr lang="cs-CZ" dirty="0"/>
              <a:t>	B) ano - kdy naposledy a jaký uvedl/a důvod ........................................................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Dotazník</a:t>
            </a:r>
          </a:p>
          <a:p>
            <a:pPr lvl="1"/>
            <a:r>
              <a:rPr lang="cs-CZ" dirty="0"/>
              <a:t>Metoda kvantitativního výzkumu </a:t>
            </a:r>
          </a:p>
          <a:p>
            <a:pPr lvl="1"/>
            <a:r>
              <a:rPr lang="cs-CZ" dirty="0"/>
              <a:t>využití </a:t>
            </a:r>
          </a:p>
          <a:p>
            <a:pPr lvl="2"/>
            <a:r>
              <a:rPr lang="cs-CZ" dirty="0"/>
              <a:t>velké množství dat</a:t>
            </a:r>
          </a:p>
          <a:p>
            <a:pPr lvl="2"/>
            <a:r>
              <a:rPr lang="cs-CZ" dirty="0"/>
              <a:t>možnost zobecnění</a:t>
            </a:r>
          </a:p>
          <a:p>
            <a:r>
              <a:rPr lang="cs-CZ" dirty="0"/>
              <a:t>Administrace</a:t>
            </a:r>
          </a:p>
          <a:p>
            <a:pPr lvl="1"/>
            <a:r>
              <a:rPr lang="cs-CZ" dirty="0"/>
              <a:t>Telefonicky</a:t>
            </a:r>
          </a:p>
          <a:p>
            <a:pPr lvl="1"/>
            <a:r>
              <a:rPr lang="cs-CZ" dirty="0"/>
              <a:t>Poštou</a:t>
            </a:r>
          </a:p>
          <a:p>
            <a:pPr lvl="1"/>
            <a:r>
              <a:rPr lang="cs-CZ" dirty="0"/>
              <a:t>E-mailem</a:t>
            </a:r>
          </a:p>
          <a:p>
            <a:pPr lvl="1"/>
            <a:r>
              <a:rPr lang="cs-CZ" dirty="0"/>
              <a:t>Tváří v tvář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dirty="0"/>
              <a:t>Dotazník vs. rozhovor!!!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Filtrující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cs-CZ" dirty="0"/>
              <a:t>Řízené přeskakování nerelevantních otázek podle typu odpovědi respondenta.</a:t>
            </a:r>
          </a:p>
          <a:p>
            <a:pPr hangingPunct="0"/>
            <a:endParaRPr lang="cs-CZ" dirty="0"/>
          </a:p>
          <a:p>
            <a:pPr marL="0" indent="0" hangingPunct="0">
              <a:buNone/>
            </a:pPr>
            <a:r>
              <a:rPr lang="cs-CZ" b="1" dirty="0"/>
              <a:t>Jste v současné době studující? </a:t>
            </a:r>
            <a:endParaRPr lang="cs-CZ" dirty="0"/>
          </a:p>
          <a:p>
            <a:pPr hangingPunct="0">
              <a:buNone/>
            </a:pPr>
            <a:r>
              <a:rPr lang="cs-CZ" dirty="0"/>
              <a:t>	A) ano</a:t>
            </a:r>
          </a:p>
          <a:p>
            <a:pPr hangingPunct="0">
              <a:buNone/>
            </a:pPr>
            <a:r>
              <a:rPr lang="cs-CZ" dirty="0"/>
              <a:t>	B) ne </a:t>
            </a:r>
            <a:r>
              <a:rPr lang="cs-CZ" i="1" dirty="0"/>
              <a:t>(PŘEJDĚTE NA OTÁZKU 12)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/>
          <p:cNvPicPr/>
          <p:nvPr/>
        </p:nvPicPr>
        <p:blipFill rotWithShape="1">
          <a:blip r:embed="rId2" cstate="print"/>
          <a:srcRect l="34434" t="26588" r="21823" b="35951"/>
          <a:stretch/>
        </p:blipFill>
        <p:spPr bwMode="auto">
          <a:xfrm>
            <a:off x="467544" y="548680"/>
            <a:ext cx="842493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37225" t="5030" r="20919"/>
          <a:stretch>
            <a:fillRect/>
          </a:stretch>
        </p:blipFill>
        <p:spPr>
          <a:xfrm>
            <a:off x="395536" y="188640"/>
            <a:ext cx="3546172" cy="6336704"/>
          </a:xfrm>
          <a:prstGeom prst="rect">
            <a:avLst/>
          </a:prstGeom>
        </p:spPr>
      </p:pic>
      <p:pic>
        <p:nvPicPr>
          <p:cNvPr id="5" name="Obrázek 5"/>
          <p:cNvPicPr/>
          <p:nvPr/>
        </p:nvPicPr>
        <p:blipFill>
          <a:blip r:embed="rId3" cstate="print"/>
          <a:srcRect l="36716" t="5030" r="21750"/>
          <a:stretch>
            <a:fillRect/>
          </a:stretch>
        </p:blipFill>
        <p:spPr>
          <a:xfrm>
            <a:off x="4716016" y="260648"/>
            <a:ext cx="381642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Co</a:t>
            </a:r>
          </a:p>
          <a:p>
            <a:pPr lvl="1"/>
            <a:r>
              <a:rPr lang="cs-CZ" dirty="0"/>
              <a:t>Primární ověření dotazníku před jeho distribucí celé skupině vybraných respondentů</a:t>
            </a:r>
          </a:p>
          <a:p>
            <a:r>
              <a:rPr lang="cs-CZ" b="1" dirty="0"/>
              <a:t>Proč</a:t>
            </a:r>
          </a:p>
          <a:p>
            <a:pPr lvl="1"/>
            <a:r>
              <a:rPr lang="cs-CZ" dirty="0"/>
              <a:t>Potvrzení dobré volby otázek a metody</a:t>
            </a:r>
          </a:p>
          <a:p>
            <a:pPr lvl="1"/>
            <a:r>
              <a:rPr lang="cs-CZ" dirty="0"/>
              <a:t>Včasné podchycení špatného zaměření dotazníku, možnost rozšíření nebo zúžení škály odpovědí, možnost úpravy otázek, které byly pochopeny rozdílně</a:t>
            </a:r>
          </a:p>
          <a:p>
            <a:r>
              <a:rPr lang="cs-CZ" b="1" dirty="0"/>
              <a:t>Kdy</a:t>
            </a:r>
          </a:p>
          <a:p>
            <a:pPr lvl="1"/>
            <a:r>
              <a:rPr lang="cs-CZ" dirty="0"/>
              <a:t>Před samotným velkým šetřením</a:t>
            </a:r>
          </a:p>
          <a:p>
            <a:r>
              <a:rPr lang="cs-CZ" b="1" dirty="0"/>
              <a:t>Jak</a:t>
            </a:r>
          </a:p>
          <a:p>
            <a:pPr lvl="1"/>
            <a:r>
              <a:rPr lang="cs-CZ" dirty="0"/>
              <a:t>Menší skupina osob, rozložení musí odpovídat výběrovému vzorku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Musí být hodnoceno z pohledu respondenta</a:t>
            </a:r>
          </a:p>
          <a:p>
            <a:r>
              <a:rPr lang="cs-CZ" dirty="0"/>
              <a:t>Pomůže odhalit:</a:t>
            </a:r>
          </a:p>
          <a:p>
            <a:pPr lvl="1"/>
            <a:r>
              <a:rPr lang="cs-CZ" dirty="0"/>
              <a:t>Dobrou/špatnou formulaci otázky, gramatické chyby, …</a:t>
            </a:r>
          </a:p>
          <a:p>
            <a:pPr lvl="1"/>
            <a:r>
              <a:rPr lang="cs-CZ" dirty="0"/>
              <a:t>Reakci respondentů</a:t>
            </a:r>
          </a:p>
          <a:p>
            <a:pPr lvl="1"/>
            <a:r>
              <a:rPr lang="cs-CZ" dirty="0"/>
              <a:t>Pochopení otázek (rozumějí respondenti otázce?)</a:t>
            </a:r>
          </a:p>
          <a:p>
            <a:pPr lvl="1"/>
            <a:r>
              <a:rPr lang="cs-CZ" dirty="0"/>
              <a:t>Nedostatek odpovědí na otázky, zbytečně široká škála odpovědí </a:t>
            </a:r>
          </a:p>
          <a:p>
            <a:pPr lvl="1"/>
            <a:r>
              <a:rPr lang="cs-CZ" dirty="0"/>
              <a:t>Problémy při realizaci (chybějící pokyny – každý vyplňuje jinak)</a:t>
            </a:r>
          </a:p>
          <a:p>
            <a:pPr lvl="1"/>
            <a:r>
              <a:rPr lang="cs-CZ" dirty="0"/>
              <a:t>Můžeme nechat respondenty vyjádřit se k dotazníku (např. chyběla Vám nějaká otázka v dotazníku? Myslíte si, že je tento výzkum důležitý?)</a:t>
            </a:r>
          </a:p>
          <a:p>
            <a:pPr lvl="1"/>
            <a:r>
              <a:rPr lang="cs-CZ" dirty="0"/>
              <a:t>Kdo na dotazník nedokáže odpovědět</a:t>
            </a:r>
          </a:p>
          <a:p>
            <a:pPr lvl="1"/>
            <a:r>
              <a:rPr lang="cs-CZ" dirty="0"/>
              <a:t>Komentáře nezúčastněných</a:t>
            </a:r>
          </a:p>
          <a:p>
            <a:r>
              <a:rPr lang="cs-CZ" dirty="0"/>
              <a:t>Co nejlépe simulovat samotný výzkum (stejný typ výběru respondentů, tazatelů, způsob administrace dotazníku, …)</a:t>
            </a:r>
          </a:p>
          <a:p>
            <a:r>
              <a:rPr lang="cs-CZ" dirty="0"/>
              <a:t>Nutná časová rezerva mezi předvýzkumem a samotným výzkumem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13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Základní a výběrový soubor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Základní soubor </a:t>
            </a:r>
            <a:r>
              <a:rPr lang="cs-CZ" dirty="0"/>
              <a:t>(populace) = soubor jednotek, o kterém předpokládáme, že jsou pro něj naše závěry platné (musíme najít takový postup, aby výsledky, které získáme na vzorku, byly co nejvíce podobné těm, které bychom získali na celé populaci)</a:t>
            </a:r>
          </a:p>
          <a:p>
            <a:r>
              <a:rPr lang="cs-CZ" b="1" dirty="0"/>
              <a:t>Výběrový soubor </a:t>
            </a:r>
            <a:r>
              <a:rPr lang="cs-CZ" dirty="0"/>
              <a:t>(vzorek) = skupina jednotek, na které provádíme pozorování nebo měření (struktura výběrového souboru musí přesně napodobovat složení populace)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 respondentů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Pravděpodobnostní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Náhodný</a:t>
            </a:r>
          </a:p>
          <a:p>
            <a:pPr lvl="1"/>
            <a:r>
              <a:rPr lang="cs-CZ" dirty="0"/>
              <a:t>Kvótní</a:t>
            </a:r>
          </a:p>
          <a:p>
            <a:pPr lvl="1"/>
            <a:r>
              <a:rPr lang="cs-CZ" dirty="0"/>
              <a:t>Mechanický (Systematický)</a:t>
            </a:r>
          </a:p>
          <a:p>
            <a:pPr lvl="1"/>
            <a:r>
              <a:rPr lang="cs-CZ" dirty="0"/>
              <a:t>Stratifikovaný (Oblastní)</a:t>
            </a:r>
          </a:p>
          <a:p>
            <a:pPr lvl="1"/>
            <a:r>
              <a:rPr lang="cs-CZ" dirty="0"/>
              <a:t>Vícestupňový náhodný</a:t>
            </a:r>
          </a:p>
          <a:p>
            <a:r>
              <a:rPr lang="cs-CZ" b="1" dirty="0"/>
              <a:t>Nepravděpodobnostní</a:t>
            </a:r>
            <a:r>
              <a:rPr lang="cs-CZ" dirty="0"/>
              <a:t> (u kvalitativního):</a:t>
            </a:r>
          </a:p>
          <a:p>
            <a:pPr lvl="1"/>
            <a:r>
              <a:rPr lang="cs-CZ" dirty="0"/>
              <a:t>Účelový</a:t>
            </a:r>
          </a:p>
          <a:p>
            <a:pPr lvl="1"/>
            <a:r>
              <a:rPr lang="cs-CZ" dirty="0"/>
              <a:t>Sněhová koule</a:t>
            </a:r>
          </a:p>
          <a:p>
            <a:pPr lvl="1"/>
            <a:r>
              <a:rPr lang="cs-CZ" dirty="0"/>
              <a:t>Redukce negativním </a:t>
            </a:r>
            <a:r>
              <a:rPr lang="cs-CZ" dirty="0" err="1"/>
              <a:t>samovýběrem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Náhodný výběr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jednotky základního souboru mají naprosto stejnou šanci (pravděpodobnost) dostat se do výběrového vzorku</a:t>
            </a:r>
          </a:p>
          <a:p>
            <a:r>
              <a:rPr lang="cs-CZ" dirty="0"/>
              <a:t>Není potřeba znát populaci</a:t>
            </a:r>
          </a:p>
          <a:p>
            <a:r>
              <a:rPr lang="cs-CZ" dirty="0"/>
              <a:t>Potřebuji 100 lidí, tak je vylosuji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Kvótní výběr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Známe podrobně složení základního souboru (např. 30% žen ku 70% mužů, ženy mají v 50% vysokoškolské vzdělání, ostatní  základní,  muži mají v 50% vysokoškolské vzdělání, ostatní základní, 20% žen má více než 50 let, 30% mužů má více než 50 let)</a:t>
            </a:r>
          </a:p>
          <a:p>
            <a:r>
              <a:rPr lang="cs-CZ" dirty="0"/>
              <a:t>Složení vzorku 100 respondentů:</a:t>
            </a:r>
          </a:p>
          <a:p>
            <a:pPr lvl="1"/>
            <a:r>
              <a:rPr lang="cs-CZ" dirty="0"/>
              <a:t>30 žen a 70 mužů</a:t>
            </a:r>
          </a:p>
          <a:p>
            <a:pPr lvl="1"/>
            <a:r>
              <a:rPr lang="cs-CZ" dirty="0"/>
              <a:t>15 žen s vysokoškolským vzdělání, 15 se základním</a:t>
            </a:r>
          </a:p>
          <a:p>
            <a:pPr lvl="1"/>
            <a:r>
              <a:rPr lang="cs-CZ" dirty="0"/>
              <a:t>35 mužů s vysokoškolským vzděláním, 35 se základním</a:t>
            </a:r>
          </a:p>
          <a:p>
            <a:pPr lvl="1"/>
            <a:r>
              <a:rPr lang="cs-CZ" dirty="0"/>
              <a:t>6 žen má více než 50 let</a:t>
            </a:r>
          </a:p>
          <a:p>
            <a:pPr lvl="1"/>
            <a:r>
              <a:rPr lang="cs-CZ" dirty="0"/>
              <a:t>21 mužů má více než 50 let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Mechanický výběr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Náhodné číslo n</a:t>
            </a:r>
          </a:p>
          <a:p>
            <a:r>
              <a:rPr lang="cs-CZ" dirty="0"/>
              <a:t>Náhodně vybereme prvního respondenta a poté každého dalšího n-</a:t>
            </a:r>
            <a:r>
              <a:rPr lang="cs-CZ" dirty="0" err="1"/>
              <a:t>tého</a:t>
            </a:r>
            <a:endParaRPr lang="cs-CZ" dirty="0"/>
          </a:p>
          <a:p>
            <a:r>
              <a:rPr lang="cs-CZ" dirty="0"/>
              <a:t>Pořadí populace nesmí být záměrně nastaveno nebo namícháno, aby nedošlo ke zkreslení</a:t>
            </a:r>
          </a:p>
          <a:p>
            <a:r>
              <a:rPr lang="cs-CZ" dirty="0"/>
              <a:t>Potřebuji 100 lidí a mám milion jmen. Mé číslo n bude např. 3489.</a:t>
            </a:r>
          </a:p>
          <a:p>
            <a:pPr lvl="1"/>
            <a:r>
              <a:rPr lang="cs-CZ" dirty="0"/>
              <a:t>První jméno vyberu náhodně – vylosuji</a:t>
            </a:r>
          </a:p>
          <a:p>
            <a:pPr lvl="1"/>
            <a:r>
              <a:rPr lang="cs-CZ" dirty="0"/>
              <a:t>Od něj v seznamu každý 3489. záznam bude můj další respondent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Přiměřenost použití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informaci možné zjistit jinak?</a:t>
            </a:r>
          </a:p>
          <a:p>
            <a:r>
              <a:rPr lang="cs-CZ" dirty="0"/>
              <a:t>Nehodí se jiná metoda lépe? </a:t>
            </a:r>
          </a:p>
          <a:p>
            <a:r>
              <a:rPr lang="cs-CZ" dirty="0"/>
              <a:t>Např. </a:t>
            </a:r>
          </a:p>
          <a:p>
            <a:pPr lvl="1"/>
            <a:r>
              <a:rPr lang="cs-CZ" dirty="0"/>
              <a:t>Výsledky sportovního týmu (nalezneme každý den v novinách)</a:t>
            </a:r>
          </a:p>
          <a:p>
            <a:pPr lvl="1"/>
            <a:r>
              <a:rPr lang="cs-CZ" dirty="0"/>
              <a:t>Lidské vztahy pracovníků ve firmě (pozorování)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Stratifikovaný výběr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Straty – v nějakém kritériu homogenní skupiny</a:t>
            </a:r>
          </a:p>
          <a:p>
            <a:r>
              <a:rPr lang="cs-CZ" dirty="0"/>
              <a:t>Ve </a:t>
            </a:r>
            <a:r>
              <a:rPr lang="cs-CZ" dirty="0" err="1"/>
              <a:t>stratách</a:t>
            </a:r>
            <a:r>
              <a:rPr lang="cs-CZ" dirty="0"/>
              <a:t> náhodný výběr. Předpokládá znalost skupiny.</a:t>
            </a:r>
          </a:p>
          <a:p>
            <a:endParaRPr lang="cs-CZ" dirty="0"/>
          </a:p>
          <a:p>
            <a:r>
              <a:rPr lang="cs-CZ" dirty="0" err="1"/>
              <a:t>Strata</a:t>
            </a:r>
            <a:r>
              <a:rPr lang="cs-CZ" dirty="0"/>
              <a:t> – muži, zedníci, ve věku 20-30 let</a:t>
            </a:r>
          </a:p>
          <a:p>
            <a:r>
              <a:rPr lang="cs-CZ" dirty="0"/>
              <a:t>(např.) v ČR jich je 50 000 – z nich náhodný výběr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Vícestupňový náhodný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Náhodný výběr probíhá ve více krocích</a:t>
            </a:r>
          </a:p>
          <a:p>
            <a:r>
              <a:rPr lang="cs-CZ" dirty="0"/>
              <a:t>Náhodný výběr státu – další krok –) náhodný výběr kraje – další krok –) náhodný výběr města, …</a:t>
            </a:r>
          </a:p>
          <a:p>
            <a:endParaRPr lang="cs-CZ" dirty="0"/>
          </a:p>
          <a:p>
            <a:r>
              <a:rPr lang="cs-CZ" dirty="0"/>
              <a:t>V klobouku všechny státy Evropy z nich vytáhnu náhodně jeden – ČR. Ze všech krajů v ČR vytáhnu jeden – Olomoucký. Ze všech měst v Olomouckém kraji vytáhnu jedno – Přerov.</a:t>
            </a:r>
          </a:p>
        </p:txBody>
      </p:sp>
    </p:spTree>
    <p:extLst>
      <p:ext uri="{BB962C8B-B14F-4D97-AF65-F5344CB8AC3E}">
        <p14:creationId xmlns:p14="http://schemas.microsoft.com/office/powerpoint/2010/main" val="2690488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Nepravděpodobnostní výběry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Účelový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Výběr dle výzkumníka</a:t>
            </a:r>
          </a:p>
          <a:p>
            <a:pPr lvl="1"/>
            <a:r>
              <a:rPr lang="cs-CZ" dirty="0"/>
              <a:t>Neumožňuje generalizaci</a:t>
            </a:r>
          </a:p>
          <a:p>
            <a:r>
              <a:rPr lang="cs-CZ" b="1" dirty="0"/>
              <a:t>Sněhová koule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Nabalování dle odkazů předchozích</a:t>
            </a:r>
          </a:p>
          <a:p>
            <a:r>
              <a:rPr lang="cs-CZ" b="1" dirty="0"/>
              <a:t>Nahodilý výběr </a:t>
            </a:r>
            <a:r>
              <a:rPr lang="cs-CZ" dirty="0"/>
              <a:t>(anketa, </a:t>
            </a:r>
            <a:r>
              <a:rPr lang="cs-CZ" dirty="0" err="1"/>
              <a:t>samovýběr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výběr vzniká v rámci možnosti a ochoty subjektů </a:t>
            </a:r>
            <a:r>
              <a:rPr lang="cs-CZ" dirty="0" err="1"/>
              <a:t>odpovědět,nahodilý</a:t>
            </a:r>
            <a:r>
              <a:rPr lang="cs-CZ" dirty="0"/>
              <a:t> mechanizmus výběru</a:t>
            </a:r>
          </a:p>
          <a:p>
            <a:pPr lvl="1"/>
            <a:r>
              <a:rPr lang="cs-CZ" dirty="0"/>
              <a:t>nereprezentativní, zkreslený vzorek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Zkreslení ve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Nereprezentativnost souboru (např. náhodný výběr z telefonního seznamu)</a:t>
            </a:r>
          </a:p>
          <a:p>
            <a:r>
              <a:rPr lang="cs-CZ" dirty="0"/>
              <a:t>Odlišné podmínky výběru srovnávaných souborů (odlišnost nejen ve zkoumaném faktoru, ale také v jiných kritériích – věk, vzdělání, rodinné poměry, …)</a:t>
            </a:r>
          </a:p>
          <a:p>
            <a:r>
              <a:rPr lang="cs-CZ" dirty="0"/>
              <a:t>Nedostatečná velikost zkoumaného souboru</a:t>
            </a:r>
          </a:p>
        </p:txBody>
      </p:sp>
    </p:spTree>
    <p:extLst>
      <p:ext uri="{BB962C8B-B14F-4D97-AF65-F5344CB8AC3E}">
        <p14:creationId xmlns:p14="http://schemas.microsoft.com/office/powerpoint/2010/main" val="83063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Průzkum Idnes.cz</a:t>
            </a:r>
          </a:p>
          <a:p>
            <a:r>
              <a:rPr lang="cs-CZ" dirty="0"/>
              <a:t>Tazatel před hlavním nádražím </a:t>
            </a:r>
          </a:p>
          <a:p>
            <a:pPr lvl="1"/>
            <a:r>
              <a:rPr lang="cs-CZ" dirty="0"/>
              <a:t>„majetnější“ vrstva obyvatel nemusí být zastoupena              jezdí autem</a:t>
            </a:r>
          </a:p>
          <a:p>
            <a:pPr lvl="1"/>
            <a:r>
              <a:rPr lang="cs-CZ" dirty="0"/>
              <a:t>bydliště respondentů nemusí být v Olomouci (pokud je to pro nás důležité kritérium – kvótní výběr?)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987824" y="3501008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Maximalizace návratnosti a kvality odpovědí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Návratnost:</a:t>
            </a:r>
          </a:p>
          <a:p>
            <a:pPr lvl="1"/>
            <a:r>
              <a:rPr lang="cs-CZ" dirty="0"/>
              <a:t>Přiměřená délka dotazníku</a:t>
            </a:r>
          </a:p>
          <a:p>
            <a:pPr lvl="1"/>
            <a:r>
              <a:rPr lang="cs-CZ" dirty="0"/>
              <a:t>Osobní „dohled“ nad distribucí a sběrem</a:t>
            </a:r>
          </a:p>
          <a:p>
            <a:pPr lvl="1"/>
            <a:r>
              <a:rPr lang="cs-CZ" dirty="0"/>
              <a:t>Tazatel (eliminace nulové odpovědi x anonymita, zkreslení)</a:t>
            </a:r>
          </a:p>
          <a:p>
            <a:pPr lvl="1"/>
            <a:r>
              <a:rPr lang="cs-CZ" dirty="0"/>
              <a:t>Vhodný čas na dotazník (respondent není v práci, …)</a:t>
            </a:r>
          </a:p>
          <a:p>
            <a:pPr lvl="1"/>
            <a:r>
              <a:rPr lang="cs-CZ" dirty="0"/>
              <a:t>Vhodný respondent (ředitelé firem – nemají čas)</a:t>
            </a:r>
          </a:p>
          <a:p>
            <a:pPr lvl="1"/>
            <a:r>
              <a:rPr lang="cs-CZ" dirty="0"/>
              <a:t>30% je bráno jako slušná návratnost</a:t>
            </a:r>
          </a:p>
          <a:p>
            <a:pPr lvl="1"/>
            <a:r>
              <a:rPr lang="cs-CZ" dirty="0"/>
              <a:t>Nesmí vypadat jako reklama</a:t>
            </a:r>
          </a:p>
          <a:p>
            <a:pPr lvl="1"/>
            <a:r>
              <a:rPr lang="cs-CZ" dirty="0"/>
              <a:t>Datum odeslání (ne pondělí nebo pátek a víkend, ne před/s svátky)</a:t>
            </a:r>
          </a:p>
          <a:p>
            <a:pPr lvl="1"/>
            <a:r>
              <a:rPr lang="cs-CZ" dirty="0"/>
              <a:t>Po týdnu od odeslání na mail: při </a:t>
            </a:r>
            <a:r>
              <a:rPr lang="cs-CZ" dirty="0" err="1"/>
              <a:t>nereakci</a:t>
            </a:r>
            <a:r>
              <a:rPr lang="cs-CZ" dirty="0"/>
              <a:t> respondentů zaslat všem připomínku ve formě poděkování rychle reagujícím respondentům</a:t>
            </a:r>
          </a:p>
          <a:p>
            <a:pPr lvl="1"/>
            <a:r>
              <a:rPr lang="cs-CZ" dirty="0"/>
              <a:t>Po třech týdnech: zaslat těm, kteří neodpověděli nový dotazník se vším všudy a naléhavějším dopisem. (Obracím se na Vás s … nejsem si jista, zda dotazník, který jsem Vám zaslala dne … Vám došel v pořádku, proto jej zasílám ještě jednou a prosím o …)</a:t>
            </a:r>
          </a:p>
          <a:p>
            <a:pPr lvl="1"/>
            <a:r>
              <a:rPr lang="cs-CZ" dirty="0"/>
              <a:t>Tváří v tvář: domluva osobní schůzky předem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2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Maximalizace návratnosti a kvality odpovědí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Kvalita:</a:t>
            </a:r>
          </a:p>
          <a:p>
            <a:pPr lvl="1"/>
            <a:r>
              <a:rPr lang="cs-CZ" dirty="0"/>
              <a:t>Předvýzkum </a:t>
            </a:r>
          </a:p>
          <a:p>
            <a:pPr lvl="1"/>
            <a:r>
              <a:rPr lang="cs-CZ" dirty="0"/>
              <a:t>Zajistit přesně toho respondenta, kterému je dotazník určen (nelze zajistit u e-mailu, pošty, výborně lze zajistit u distribuce tváří v tvář)</a:t>
            </a:r>
          </a:p>
          <a:p>
            <a:pPr lvl="1"/>
            <a:r>
              <a:rPr lang="cs-CZ" dirty="0"/>
              <a:t>Kvalitně sestavený dotazník (otázky)</a:t>
            </a:r>
          </a:p>
          <a:p>
            <a:pPr lvl="1"/>
            <a:r>
              <a:rPr lang="cs-CZ" dirty="0"/>
              <a:t>Kvalitní tazatel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222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Tvorba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Kvalita restaurace XY</a:t>
            </a:r>
          </a:p>
          <a:p>
            <a:r>
              <a:rPr lang="cs-CZ" dirty="0"/>
              <a:t>Preferované nákupní středisko</a:t>
            </a:r>
          </a:p>
          <a:p>
            <a:r>
              <a:rPr lang="cs-CZ" dirty="0"/>
              <a:t>Funkčnost webové stránky MVŠO</a:t>
            </a:r>
          </a:p>
          <a:p>
            <a:r>
              <a:rPr lang="cs-CZ" dirty="0"/>
              <a:t>Komfort poskytovaných služeb přepravce XY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5520"/>
            <a:ext cx="8229600" cy="1143000"/>
          </a:xfrm>
        </p:spPr>
        <p:txBody>
          <a:bodyPr/>
          <a:lstStyle/>
          <a:p>
            <a:r>
              <a:rPr lang="cs-CZ" b="1" dirty="0"/>
              <a:t>Obsah, který položka zjišťuje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cs-CZ" dirty="0"/>
              <a:t>Položky zjišťující fakta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Položky zjišťující znalosti nebo vědomosti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Položky zjišťující mínění, postoje a motivy</a:t>
            </a:r>
          </a:p>
        </p:txBody>
      </p:sp>
    </p:spTree>
    <p:extLst>
      <p:ext uri="{BB962C8B-B14F-4D97-AF65-F5344CB8AC3E}">
        <p14:creationId xmlns:p14="http://schemas.microsoft.com/office/powerpoint/2010/main" val="595335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Faktografické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Zjišťujeme fakta o respondentovi</a:t>
            </a:r>
          </a:p>
          <a:p>
            <a:r>
              <a:rPr lang="cs-CZ" dirty="0"/>
              <a:t>Připojujeme většinou na konec dotazníku (obzvláště s citlivými údaji)</a:t>
            </a:r>
          </a:p>
          <a:p>
            <a:r>
              <a:rPr lang="cs-CZ" dirty="0"/>
              <a:t>Rozsah závisí na naší hypotéze či cíli</a:t>
            </a:r>
          </a:p>
          <a:p>
            <a:r>
              <a:rPr lang="cs-CZ" dirty="0"/>
              <a:t>Čím méně, tím lépe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87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– výhody a nevýhody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1268760"/>
            <a:ext cx="4257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5794723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, Jak se vyrábí sociologická znalost, s. 141.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Faktografické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Pohlaví</a:t>
            </a:r>
          </a:p>
          <a:p>
            <a:r>
              <a:rPr lang="cs-CZ" dirty="0"/>
              <a:t>Věk</a:t>
            </a:r>
          </a:p>
          <a:p>
            <a:r>
              <a:rPr lang="cs-CZ" dirty="0"/>
              <a:t>Vzdělání</a:t>
            </a:r>
          </a:p>
          <a:p>
            <a:r>
              <a:rPr lang="cs-CZ" dirty="0"/>
              <a:t>Místo bydliště</a:t>
            </a:r>
          </a:p>
          <a:p>
            <a:r>
              <a:rPr lang="cs-CZ" dirty="0"/>
              <a:t>Místo narození</a:t>
            </a:r>
          </a:p>
          <a:p>
            <a:r>
              <a:rPr lang="cs-CZ" dirty="0"/>
              <a:t>Plat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394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Jste:</a:t>
            </a:r>
          </a:p>
          <a:p>
            <a:pPr lvl="1"/>
            <a:r>
              <a:rPr lang="cs-CZ" dirty="0"/>
              <a:t>muž</a:t>
            </a:r>
          </a:p>
          <a:p>
            <a:pPr lvl="1"/>
            <a:r>
              <a:rPr lang="cs-CZ" dirty="0"/>
              <a:t>žena</a:t>
            </a:r>
          </a:p>
          <a:p>
            <a:pPr marL="457200" lvl="1" indent="0">
              <a:buNone/>
            </a:pPr>
            <a:endParaRPr lang="cs-CZ" dirty="0"/>
          </a:p>
          <a:p>
            <a:pPr marL="57150" indent="0">
              <a:buNone/>
            </a:pPr>
            <a:endParaRPr lang="cs-CZ" dirty="0"/>
          </a:p>
          <a:p>
            <a:pPr marL="57150" indent="0">
              <a:buNone/>
            </a:pPr>
            <a:r>
              <a:rPr lang="cs-CZ" dirty="0"/>
              <a:t>tzv. dichotomická odpověď (na výběr ze dvou možností)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580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kterém roce jste se narodil/a: ……..</a:t>
            </a:r>
          </a:p>
          <a:p>
            <a:r>
              <a:rPr lang="cs-CZ" dirty="0"/>
              <a:t>Kolik je Vám let?</a:t>
            </a:r>
          </a:p>
          <a:p>
            <a:pPr lvl="1"/>
            <a:r>
              <a:rPr lang="cs-CZ" dirty="0"/>
              <a:t>0-17</a:t>
            </a:r>
          </a:p>
          <a:p>
            <a:pPr lvl="1"/>
            <a:r>
              <a:rPr lang="cs-CZ" dirty="0"/>
              <a:t>18-20</a:t>
            </a:r>
          </a:p>
          <a:p>
            <a:pPr lvl="1"/>
            <a:r>
              <a:rPr lang="cs-CZ" dirty="0"/>
              <a:t>21-25</a:t>
            </a:r>
          </a:p>
          <a:p>
            <a:pPr lvl="1"/>
            <a:r>
              <a:rPr lang="cs-CZ" dirty="0"/>
              <a:t>26-30</a:t>
            </a:r>
          </a:p>
          <a:p>
            <a:pPr lvl="1"/>
            <a:r>
              <a:rPr lang="cs-CZ" dirty="0"/>
              <a:t>31 a více</a:t>
            </a:r>
          </a:p>
          <a:p>
            <a:pPr lvl="2"/>
            <a:r>
              <a:rPr lang="cs-CZ" dirty="0"/>
              <a:t>Závisí na našem uvážení – potřebujete diferencovat např. důchodce, respondenty středního věku?</a:t>
            </a:r>
          </a:p>
        </p:txBody>
      </p:sp>
    </p:spTree>
    <p:extLst>
      <p:ext uri="{BB962C8B-B14F-4D97-AF65-F5344CB8AC3E}">
        <p14:creationId xmlns:p14="http://schemas.microsoft.com/office/powerpoint/2010/main" val="2738646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Jaké je vaše nejvyšší dosažené vzdělání?</a:t>
            </a:r>
          </a:p>
          <a:p>
            <a:pPr lvl="1"/>
            <a:r>
              <a:rPr lang="cs-CZ" dirty="0"/>
              <a:t>Neúplné základní                             </a:t>
            </a:r>
          </a:p>
          <a:p>
            <a:pPr lvl="1"/>
            <a:r>
              <a:rPr lang="cs-CZ" dirty="0"/>
              <a:t>Základní                                      </a:t>
            </a:r>
          </a:p>
          <a:p>
            <a:pPr lvl="1"/>
            <a:r>
              <a:rPr lang="cs-CZ" dirty="0"/>
              <a:t>Vyučení bez maturity               </a:t>
            </a:r>
          </a:p>
          <a:p>
            <a:pPr lvl="1"/>
            <a:r>
              <a:rPr lang="cs-CZ" dirty="0"/>
              <a:t>Středoškolské bez maturity                           </a:t>
            </a:r>
          </a:p>
          <a:p>
            <a:pPr lvl="1"/>
            <a:r>
              <a:rPr lang="cs-CZ" dirty="0"/>
              <a:t>Vyučení s maturitou                            </a:t>
            </a:r>
          </a:p>
          <a:p>
            <a:pPr lvl="1"/>
            <a:r>
              <a:rPr lang="cs-CZ" dirty="0"/>
              <a:t>Středoškolské odborné s maturitou                    </a:t>
            </a:r>
          </a:p>
          <a:p>
            <a:pPr lvl="1"/>
            <a:r>
              <a:rPr lang="cs-CZ" dirty="0"/>
              <a:t>Středoškolské všeobecné s maturitou                  </a:t>
            </a:r>
          </a:p>
          <a:p>
            <a:pPr lvl="1"/>
            <a:r>
              <a:rPr lang="cs-CZ" dirty="0"/>
              <a:t>Nedokončené vysokoškolské                      </a:t>
            </a:r>
          </a:p>
          <a:p>
            <a:pPr lvl="1"/>
            <a:r>
              <a:rPr lang="cs-CZ" dirty="0"/>
              <a:t>Ukončené vysokoškolské </a:t>
            </a:r>
          </a:p>
        </p:txBody>
      </p:sp>
    </p:spTree>
    <p:extLst>
      <p:ext uri="{BB962C8B-B14F-4D97-AF65-F5344CB8AC3E}">
        <p14:creationId xmlns:p14="http://schemas.microsoft.com/office/powerpoint/2010/main" val="282625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867" y="457200"/>
            <a:ext cx="8229600" cy="1143000"/>
          </a:xfrm>
        </p:spPr>
        <p:txBody>
          <a:bodyPr/>
          <a:lstStyle/>
          <a:p>
            <a:r>
              <a:rPr lang="cs-CZ" dirty="0"/>
              <a:t>Místo bydliště/narození/pobytu…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Vyjmenovat kraje, obce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Otevřená otázka nevhodná (podrobné nebo nestejné odpovědi – obec, město, ulice) + zbytečně moc práce</a:t>
            </a:r>
          </a:p>
          <a:p>
            <a:endParaRPr lang="cs-CZ" dirty="0"/>
          </a:p>
          <a:p>
            <a:r>
              <a:rPr lang="cs-CZ" dirty="0"/>
              <a:t>Někdy není nutné uvádět název, ale počet obyvatel</a:t>
            </a:r>
          </a:p>
        </p:txBody>
      </p:sp>
    </p:spTree>
    <p:extLst>
      <p:ext uri="{BB962C8B-B14F-4D97-AF65-F5344CB8AC3E}">
        <p14:creationId xmlns:p14="http://schemas.microsoft.com/office/powerpoint/2010/main" val="1740798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Vás (nutno specifikovat):</a:t>
            </a:r>
          </a:p>
          <a:p>
            <a:pPr lvl="1"/>
            <a:r>
              <a:rPr lang="cs-CZ" dirty="0"/>
              <a:t>Měsíční příjem respondenta</a:t>
            </a:r>
          </a:p>
          <a:p>
            <a:pPr lvl="1"/>
            <a:r>
              <a:rPr lang="cs-CZ" dirty="0"/>
              <a:t>Jeho domácnosti</a:t>
            </a:r>
          </a:p>
          <a:p>
            <a:pPr lvl="1"/>
            <a:r>
              <a:rPr lang="cs-CZ" dirty="0"/>
              <a:t>Čistý měsíční příjem</a:t>
            </a:r>
          </a:p>
          <a:p>
            <a:pPr lvl="1"/>
            <a:r>
              <a:rPr lang="cs-CZ" dirty="0"/>
              <a:t>Příjem po zdanění a dalších srážkách</a:t>
            </a:r>
          </a:p>
          <a:p>
            <a:pPr lvl="1"/>
            <a:r>
              <a:rPr lang="cs-CZ" dirty="0"/>
              <a:t>…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typy odpovědí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Charakteristiky (</a:t>
            </a:r>
            <a:r>
              <a:rPr lang="cs-CZ" dirty="0" err="1"/>
              <a:t>atributes</a:t>
            </a:r>
            <a:r>
              <a:rPr lang="cs-CZ" dirty="0"/>
              <a:t>): faktografické</a:t>
            </a:r>
          </a:p>
          <a:p>
            <a:r>
              <a:rPr lang="cs-CZ" dirty="0"/>
              <a:t>Chování (</a:t>
            </a:r>
            <a:r>
              <a:rPr lang="cs-CZ" dirty="0" err="1"/>
              <a:t>behavior</a:t>
            </a:r>
            <a:r>
              <a:rPr lang="cs-CZ" dirty="0"/>
              <a:t>): co dělají</a:t>
            </a:r>
          </a:p>
          <a:p>
            <a:r>
              <a:rPr lang="cs-CZ" dirty="0"/>
              <a:t>Víra (</a:t>
            </a:r>
            <a:r>
              <a:rPr lang="cs-CZ" dirty="0" err="1"/>
              <a:t>beliefs</a:t>
            </a:r>
            <a:r>
              <a:rPr lang="cs-CZ" dirty="0"/>
              <a:t>): v co věří (dobré vs. špatné)</a:t>
            </a:r>
          </a:p>
          <a:p>
            <a:r>
              <a:rPr lang="cs-CZ" dirty="0"/>
              <a:t>Postoje (</a:t>
            </a:r>
            <a:r>
              <a:rPr lang="cs-CZ" dirty="0" err="1"/>
              <a:t>attitudes</a:t>
            </a:r>
            <a:r>
              <a:rPr lang="cs-CZ" dirty="0"/>
              <a:t>): co je žádoucí</a:t>
            </a:r>
          </a:p>
        </p:txBody>
      </p:sp>
    </p:spTree>
    <p:extLst>
      <p:ext uri="{BB962C8B-B14F-4D97-AF65-F5344CB8AC3E}">
        <p14:creationId xmlns:p14="http://schemas.microsoft.com/office/powerpoint/2010/main" val="990407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formulaci otázek</a:t>
            </a:r>
          </a:p>
        </p:txBody>
      </p:sp>
      <p:pic>
        <p:nvPicPr>
          <p:cNvPr id="4" name="Zástupný symbol pro obsah 3" descr="http://www.cartoonstock.com/newscartoons/cartoonists/dpa/lowres/dpan1276l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"/>
          <a:stretch/>
        </p:blipFill>
        <p:spPr bwMode="auto">
          <a:xfrm>
            <a:off x="1979712" y="1988840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5171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Jednoduchost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Rozumí Vám všichni respondenti?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Je Vaše existenciální minimum dostatečné i pro uspokojení potřeb vyšších vrstev </a:t>
            </a:r>
            <a:r>
              <a:rPr lang="cs-CZ" i="1" dirty="0" err="1"/>
              <a:t>Maslowovy</a:t>
            </a:r>
            <a:r>
              <a:rPr lang="cs-CZ" i="1" dirty="0"/>
              <a:t> pyramidy?“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Není otázka příliš dlouhá?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je to možné, zkracujte.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„Je možné o Vás říci, že se ve Vašem dosavadním životě, který můžeme počítat včetně dnešního dne, stalo něco nadpozemského, paranormálního nebo nevysvětlitelného?“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Nezávislost na osobě uživatele (jak respondenta, tak tazatele, tak tvůrce)</a:t>
            </a:r>
          </a:p>
          <a:p>
            <a:r>
              <a:rPr lang="cs-CZ" dirty="0"/>
              <a:t>Dotazník není objektivní, pokud dojde ke zkreslení faktů ze strany:</a:t>
            </a:r>
          </a:p>
          <a:p>
            <a:pPr lvl="1"/>
            <a:r>
              <a:rPr lang="cs-CZ" dirty="0"/>
              <a:t>Tvůrce (vstup: otázky jsou </a:t>
            </a:r>
            <a:r>
              <a:rPr lang="cs-CZ" dirty="0" err="1"/>
              <a:t>návodné</a:t>
            </a:r>
            <a:r>
              <a:rPr lang="cs-CZ" dirty="0"/>
              <a:t>, výstup: špatná interpretace)</a:t>
            </a:r>
          </a:p>
          <a:p>
            <a:pPr lvl="1"/>
            <a:r>
              <a:rPr lang="cs-CZ" dirty="0"/>
              <a:t>Tazatele (intonací nebo svým přístupem) </a:t>
            </a:r>
          </a:p>
          <a:p>
            <a:pPr lvl="1"/>
            <a:r>
              <a:rPr lang="cs-CZ" dirty="0"/>
              <a:t>Respondenta (odpovídá na otázky nepravdivě, nezná odpověď a přesto odpovídá)</a:t>
            </a:r>
          </a:p>
          <a:p>
            <a:r>
              <a:rPr lang="cs-CZ" dirty="0"/>
              <a:t>Při zkoumání duševna není míra objektivnosti nikdy rovna míře objektivnosti přírodních a technických věd.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Není otázka zavádějící?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„Také si myslíte, stejně jako největší světový ekonom profesor XY, že je ekonomická krize pouhým výmyslem?“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</a:t>
            </a:r>
          </a:p>
          <a:p>
            <a:pPr lvl="1"/>
            <a:endParaRPr lang="cs-CZ" dirty="0"/>
          </a:p>
          <a:p>
            <a:r>
              <a:rPr lang="cs-CZ" i="1" dirty="0"/>
              <a:t>„Líbí se Vám čekací lhůta na svého lékaře?“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Negativita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nesmí být negativní.</a:t>
            </a:r>
          </a:p>
          <a:p>
            <a:endParaRPr lang="cs-CZ" dirty="0"/>
          </a:p>
          <a:p>
            <a:r>
              <a:rPr lang="cs-CZ" i="1" dirty="0"/>
              <a:t>„Nechtěl/a byste, aby se zvýšila částka k vyplacení starobního důchodu?“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dirty="0"/>
              <a:t>Ano, nechtěla bych vs. ne, nechtěla bych.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Má respondent znalosti?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Ví, na co se ptáme nebo jen odpovídá, aby se zavděčil a neukázal svou neznalost?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„Je nový tělový krém Noční mastný?“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Předejdeme filtrujícími otázkami (Vyzkoušel/a jste již nový tělový krém Noční?)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Jsou slova/formulace stejná pro všechny?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Ikea</a:t>
            </a:r>
            <a:r>
              <a:rPr lang="cs-CZ" dirty="0"/>
              <a:t> – koberce Hoven</a:t>
            </a:r>
          </a:p>
          <a:p>
            <a:r>
              <a:rPr lang="cs-CZ" dirty="0"/>
              <a:t>Výprodej … (koberců)</a:t>
            </a:r>
          </a:p>
          <a:p>
            <a:endParaRPr lang="cs-CZ" dirty="0"/>
          </a:p>
          <a:p>
            <a:r>
              <a:rPr lang="cs-CZ" dirty="0"/>
              <a:t>Nejedná se o žargon?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„Stal/a jste se někdy obětí trestného činu?“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Co je již klasifikováno jako trestný čin a co není?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2295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Dvojznačnost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Máte rád/a sladkosti a ovoce?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</a:t>
            </a:r>
          </a:p>
          <a:p>
            <a:pPr lvl="1">
              <a:buNone/>
            </a:pPr>
            <a:endParaRPr lang="cs-CZ" dirty="0"/>
          </a:p>
          <a:p>
            <a:r>
              <a:rPr lang="cs-CZ" i="1" dirty="0"/>
              <a:t>Jste si jist/a, že své vědomosti a znalosti jinde upotřebíte?</a:t>
            </a:r>
          </a:p>
          <a:p>
            <a:pPr lvl="1"/>
            <a:r>
              <a:rPr lang="cs-CZ" dirty="0"/>
              <a:t>Ano</a:t>
            </a:r>
          </a:p>
          <a:p>
            <a:pPr lvl="1"/>
            <a:r>
              <a:rPr lang="cs-CZ" dirty="0"/>
              <a:t>Ne </a:t>
            </a:r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Vágní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Rodina</a:t>
            </a:r>
            <a:r>
              <a:rPr lang="cs-CZ" dirty="0"/>
              <a:t> (jen já nebo já a partner, nebo i děti, rodiče, …)</a:t>
            </a:r>
          </a:p>
          <a:p>
            <a:r>
              <a:rPr lang="cs-CZ" i="1" dirty="0"/>
              <a:t>Podnik</a:t>
            </a:r>
            <a:r>
              <a:rPr lang="cs-CZ" dirty="0"/>
              <a:t> (moje oddělení nebo celek, …)</a:t>
            </a:r>
          </a:p>
          <a:p>
            <a:r>
              <a:rPr lang="cs-CZ" i="1" dirty="0"/>
              <a:t>Máte</a:t>
            </a:r>
            <a:r>
              <a:rPr lang="cs-CZ" dirty="0"/>
              <a:t>… (mobil) = vlastníte, máte půjčený, máte právě teď u sebe, …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Odpověď za každou cenu?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cs-CZ" dirty="0"/>
              <a:t>Ponechat čestnou možnost ústupu: </a:t>
            </a:r>
          </a:p>
          <a:p>
            <a:pPr lvl="1" hangingPunct="0"/>
            <a:r>
              <a:rPr lang="cs-CZ" dirty="0"/>
              <a:t>nevím</a:t>
            </a:r>
          </a:p>
          <a:p>
            <a:pPr lvl="1" hangingPunct="0"/>
            <a:r>
              <a:rPr lang="cs-CZ" dirty="0"/>
              <a:t>nevzpomínám si</a:t>
            </a:r>
          </a:p>
          <a:p>
            <a:pPr lvl="1" hangingPunct="0"/>
            <a:r>
              <a:rPr lang="cs-CZ" dirty="0"/>
              <a:t>nepřemýšlel/a jsem o tom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7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7200" b="1" dirty="0">
                <a:solidFill>
                  <a:srgbClr val="C00000"/>
                </a:solidFill>
              </a:rPr>
              <a:t>Zpracování dotazníků</a:t>
            </a:r>
          </a:p>
        </p:txBody>
      </p:sp>
    </p:spTree>
    <p:extLst>
      <p:ext uri="{BB962C8B-B14F-4D97-AF65-F5344CB8AC3E}">
        <p14:creationId xmlns:p14="http://schemas.microsoft.com/office/powerpoint/2010/main" val="4226708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Efektivita zpracování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Uzavřené vs. otevřené otázky</a:t>
            </a:r>
          </a:p>
          <a:p>
            <a:r>
              <a:rPr lang="cs-CZ" dirty="0"/>
              <a:t>Kódování</a:t>
            </a:r>
          </a:p>
          <a:p>
            <a:pPr lvl="1"/>
            <a:r>
              <a:rPr lang="cs-CZ" dirty="0"/>
              <a:t>Výsledkem kódování je datová matice</a:t>
            </a:r>
          </a:p>
          <a:p>
            <a:pPr lvl="1"/>
            <a:r>
              <a:rPr lang="cs-CZ" dirty="0"/>
              <a:t>Proměnná: informace zjišťovaná u všech případů</a:t>
            </a:r>
          </a:p>
          <a:p>
            <a:pPr lvl="1"/>
            <a:r>
              <a:rPr lang="cs-CZ" dirty="0"/>
              <a:t>Hodnota: možnost, kterou může proměnná nabývat</a:t>
            </a:r>
          </a:p>
          <a:p>
            <a:pPr lvl="1"/>
            <a:r>
              <a:rPr lang="cs-CZ" dirty="0"/>
              <a:t>Kódovací tabulka obsahuje informace o každé proměnné</a:t>
            </a:r>
          </a:p>
          <a:p>
            <a:pPr lvl="2"/>
            <a:r>
              <a:rPr lang="cs-CZ" dirty="0"/>
              <a:t>Číslo otázky a stylizace</a:t>
            </a:r>
          </a:p>
          <a:p>
            <a:pPr lvl="2"/>
            <a:r>
              <a:rPr lang="cs-CZ" dirty="0"/>
              <a:t>Název proměnné</a:t>
            </a:r>
          </a:p>
          <a:p>
            <a:pPr lvl="2"/>
            <a:r>
              <a:rPr lang="cs-CZ" dirty="0"/>
              <a:t>Umístění proměnné ve sloupci</a:t>
            </a:r>
          </a:p>
          <a:p>
            <a:pPr lvl="2"/>
            <a:r>
              <a:rPr lang="cs-CZ" dirty="0"/>
              <a:t>Hodnoty, jichž může proměnná nabývat a jejich význam</a:t>
            </a:r>
          </a:p>
          <a:p>
            <a:pPr lvl="2"/>
            <a:r>
              <a:rPr lang="cs-CZ" dirty="0"/>
              <a:t>Chybějící hodnoty (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Rozsah platných hodnot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985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matice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3118" t="35408" r="39089" b="27515"/>
          <a:stretch/>
        </p:blipFill>
        <p:spPr bwMode="auto">
          <a:xfrm>
            <a:off x="1187624" y="1592036"/>
            <a:ext cx="6573840" cy="5011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08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Reliabilita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Zkoumá spolehlivost nástroje, který jsme vybrali pro výzkum</a:t>
            </a:r>
          </a:p>
          <a:p>
            <a:r>
              <a:rPr lang="cs-CZ" dirty="0"/>
              <a:t>Při opakovaném měření docházíme ke stejnému výsledku</a:t>
            </a:r>
          </a:p>
          <a:p>
            <a:r>
              <a:rPr lang="cs-CZ" b="1" dirty="0"/>
              <a:t>„</a:t>
            </a:r>
            <a:r>
              <a:rPr lang="cs-CZ" dirty="0"/>
              <a:t>R</a:t>
            </a:r>
            <a:r>
              <a:rPr lang="en-US" dirty="0" err="1"/>
              <a:t>eliability</a:t>
            </a:r>
            <a:r>
              <a:rPr lang="en-US" dirty="0"/>
              <a:t> is a matter of whether</a:t>
            </a:r>
            <a:r>
              <a:rPr lang="cs-CZ" dirty="0"/>
              <a:t> </a:t>
            </a:r>
            <a:r>
              <a:rPr lang="en-US" dirty="0"/>
              <a:t>a particular technique, applied repeatedly to the</a:t>
            </a:r>
            <a:r>
              <a:rPr lang="cs-CZ" dirty="0"/>
              <a:t> </a:t>
            </a:r>
            <a:r>
              <a:rPr lang="en-US" dirty="0"/>
              <a:t>same object, yields the same result each time</a:t>
            </a:r>
            <a:r>
              <a:rPr lang="cs-CZ" dirty="0"/>
              <a:t>“ (</a:t>
            </a:r>
            <a:r>
              <a:rPr lang="cs-CZ" dirty="0" err="1"/>
              <a:t>Babbie</a:t>
            </a:r>
            <a:r>
              <a:rPr lang="cs-CZ" dirty="0"/>
              <a:t>: 2001, s. 140).</a:t>
            </a:r>
          </a:p>
          <a:p>
            <a:r>
              <a:rPr lang="cs-CZ" dirty="0"/>
              <a:t>„R</a:t>
            </a:r>
            <a:r>
              <a:rPr lang="en-US" dirty="0" err="1"/>
              <a:t>eliability</a:t>
            </a:r>
            <a:r>
              <a:rPr lang="en-US" dirty="0"/>
              <a:t> does not ensure accuracy.</a:t>
            </a:r>
            <a:r>
              <a:rPr lang="cs-CZ" dirty="0"/>
              <a:t>“ (tamtéž)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Kódovací tabulka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8505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Nominální</a:t>
            </a:r>
          </a:p>
          <a:p>
            <a:pPr lvl="1"/>
            <a:r>
              <a:rPr lang="cs-CZ" dirty="0"/>
              <a:t>O jejích hodnotách můžeme pouze říci, že se liší nebo jsou stejné (např. region, vystudovaný obor, …)</a:t>
            </a:r>
          </a:p>
          <a:p>
            <a:pPr lvl="1"/>
            <a:r>
              <a:rPr lang="cs-CZ" dirty="0"/>
              <a:t>Můžeme zjišťovat četnost výskytu (1x, 5x, 20x, …), nemůže provádět aritmetické operace (sčítat, …)</a:t>
            </a:r>
          </a:p>
          <a:p>
            <a:r>
              <a:rPr lang="cs-CZ" b="1" dirty="0"/>
              <a:t>Ordinální</a:t>
            </a:r>
          </a:p>
          <a:p>
            <a:pPr lvl="1"/>
            <a:r>
              <a:rPr lang="cs-CZ" dirty="0"/>
              <a:t>Tzv. pořadová – můžeme určit pořadí. Např. vzdělání (vysokoškolské je vyšší než středoškolské)</a:t>
            </a:r>
          </a:p>
          <a:p>
            <a:r>
              <a:rPr lang="cs-CZ" b="1" dirty="0"/>
              <a:t>Kardinální </a:t>
            </a:r>
          </a:p>
          <a:p>
            <a:pPr lvl="1"/>
            <a:r>
              <a:rPr lang="cs-CZ" dirty="0"/>
              <a:t>Tzv. intervalová. Nejen určení pořadí, ale také zjištění o kolik se liší nebo je větší (věk, příjem)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9410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sloučení odpovědí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Nesmí dojít ke zkreslení</a:t>
            </a:r>
          </a:p>
          <a:p>
            <a:pPr lvl="1"/>
            <a:r>
              <a:rPr lang="cs-CZ" dirty="0"/>
              <a:t>Sémantický diferenciál (sloučení např. dvou sousedících bodů)</a:t>
            </a:r>
          </a:p>
          <a:p>
            <a:pPr marL="457200" lvl="1" indent="0">
              <a:buNone/>
            </a:pPr>
            <a:r>
              <a:rPr lang="cs-CZ" dirty="0"/>
              <a:t>	Příjemné   1   2   3   4   5   6   7  Nepříjemné</a:t>
            </a:r>
          </a:p>
          <a:p>
            <a:pPr marL="457200" lvl="1" indent="0">
              <a:buNone/>
            </a:pPr>
            <a:r>
              <a:rPr lang="cs-CZ" dirty="0"/>
              <a:t>	Šťastný      1   2   3   4   5   6   7  Nešťastný</a:t>
            </a:r>
          </a:p>
          <a:p>
            <a:r>
              <a:rPr lang="cs-CZ" dirty="0"/>
              <a:t>Otevřené otázky</a:t>
            </a:r>
          </a:p>
          <a:p>
            <a:pPr lvl="1"/>
            <a:r>
              <a:rPr lang="cs-CZ" dirty="0"/>
              <a:t>Vypište vaši motivaci ke studiu.</a:t>
            </a:r>
          </a:p>
          <a:p>
            <a:pPr lvl="2"/>
            <a:r>
              <a:rPr lang="cs-CZ" dirty="0"/>
              <a:t>Odpověď jedna: budu mít diplom</a:t>
            </a:r>
          </a:p>
          <a:p>
            <a:pPr lvl="2"/>
            <a:r>
              <a:rPr lang="cs-CZ" dirty="0"/>
              <a:t>Odpověď dvě: získám titul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214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Čištění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Kontrola obsahu odpovědí (pouze přípustné hodnoty)</a:t>
            </a:r>
          </a:p>
          <a:p>
            <a:r>
              <a:rPr lang="cs-CZ" dirty="0"/>
              <a:t>Nevěrohodná odpověď (počet dětí 0 x věk prvního dítěte 13let)</a:t>
            </a:r>
          </a:p>
          <a:p>
            <a:r>
              <a:rPr lang="cs-CZ" dirty="0"/>
              <a:t>Nevěrohodný dotazník (všude stejná odpověď)</a:t>
            </a:r>
          </a:p>
          <a:p>
            <a:r>
              <a:rPr lang="cs-CZ" dirty="0"/>
              <a:t>Pozor na odpověď nevím apod. a jejich kódování (</a:t>
            </a:r>
            <a:r>
              <a:rPr lang="cs-CZ" b="1" dirty="0"/>
              <a:t>nezahrnovat do průměrů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Časová náročnost, ale vyplatí se do budoucna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529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Interpretace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Statistické vyhodnocení</a:t>
            </a:r>
          </a:p>
          <a:p>
            <a:pPr lvl="1"/>
            <a:r>
              <a:rPr lang="cs-CZ" dirty="0"/>
              <a:t>Modus (nejčastější hodnota)</a:t>
            </a:r>
          </a:p>
          <a:p>
            <a:pPr lvl="1"/>
            <a:r>
              <a:rPr lang="cs-CZ" dirty="0"/>
              <a:t>Medián (dělí řadu výsledků přesně na dvě poloviny)</a:t>
            </a:r>
          </a:p>
          <a:p>
            <a:pPr lvl="1"/>
            <a:r>
              <a:rPr lang="cs-CZ" dirty="0"/>
              <a:t>Aritmetický průměr</a:t>
            </a:r>
          </a:p>
          <a:p>
            <a:r>
              <a:rPr lang="cs-CZ" dirty="0"/>
              <a:t>Možno zpřehlednit data pomocí tabulek a grafů</a:t>
            </a:r>
          </a:p>
          <a:p>
            <a:r>
              <a:rPr lang="cs-CZ" dirty="0"/>
              <a:t>Vždy přidat komentář (interpretaci tabulky, grafu) = vlastní přínos studenta</a:t>
            </a:r>
          </a:p>
          <a:p>
            <a:pPr lvl="1"/>
            <a:r>
              <a:rPr lang="cs-CZ" dirty="0"/>
              <a:t>Nespekulovat! </a:t>
            </a:r>
          </a:p>
          <a:p>
            <a:pPr lvl="1"/>
            <a:r>
              <a:rPr lang="cs-CZ" dirty="0"/>
              <a:t>Opatrnost při interpretaci (zobecňování)</a:t>
            </a:r>
          </a:p>
          <a:p>
            <a:endParaRPr lang="cs-CZ" dirty="0"/>
          </a:p>
          <a:p>
            <a:r>
              <a:rPr lang="cs-CZ" dirty="0"/>
              <a:t>Nutná součást výzkumu – neponechat pouze tabulky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490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Statistické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Velké množství dat</a:t>
            </a:r>
          </a:p>
          <a:p>
            <a:r>
              <a:rPr lang="cs-CZ" dirty="0"/>
              <a:t>Různé funkce pro správnou interpretaci dat (korelační koeficienty, analýza rozptylu, standardní odchylka …)</a:t>
            </a:r>
          </a:p>
          <a:p>
            <a:r>
              <a:rPr lang="cs-CZ" dirty="0"/>
              <a:t>Excel, SPSS, SAS, </a:t>
            </a:r>
            <a:r>
              <a:rPr lang="cs-CZ" dirty="0" err="1"/>
              <a:t>OpenStat</a:t>
            </a:r>
            <a:r>
              <a:rPr lang="cs-CZ" dirty="0"/>
              <a:t>, </a:t>
            </a:r>
            <a:r>
              <a:rPr lang="cs-CZ" dirty="0" err="1"/>
              <a:t>Statistica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Zkoumáme opravdu to, co jsme zamýšleli?</a:t>
            </a:r>
          </a:p>
          <a:p>
            <a:r>
              <a:rPr lang="cs-CZ" dirty="0"/>
              <a:t>Měříme to, co jsme chtěli měřit?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Spokojenost pacientů s lékařem</a:t>
            </a:r>
          </a:p>
          <a:p>
            <a:r>
              <a:rPr lang="cs-CZ" dirty="0"/>
              <a:t>Funkčnost www stránek</a:t>
            </a:r>
          </a:p>
          <a:p>
            <a:r>
              <a:rPr lang="cs-CZ" dirty="0"/>
              <a:t>Jak ovlivní zvýšení ceny piva chování zákazníků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Hypotéza </a:t>
            </a:r>
          </a:p>
          <a:p>
            <a:r>
              <a:rPr lang="cs-CZ" dirty="0" err="1"/>
              <a:t>Konceptualizace</a:t>
            </a:r>
            <a:r>
              <a:rPr lang="cs-CZ" dirty="0"/>
              <a:t> (převod na koncepty a jejich dimenze) </a:t>
            </a:r>
          </a:p>
          <a:p>
            <a:r>
              <a:rPr lang="cs-CZ" dirty="0"/>
              <a:t>Operacionalizace (převod na indikátory)</a:t>
            </a:r>
          </a:p>
          <a:p>
            <a:r>
              <a:rPr lang="cs-CZ" dirty="0"/>
              <a:t>Indikátory (jsou měřitelné)</a:t>
            </a:r>
          </a:p>
          <a:p>
            <a:r>
              <a:rPr lang="cs-CZ" dirty="0"/>
              <a:t>Otázky v dotazníku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Hypotéza: Politická orientace pacienta ovlivňuje jeho spokojenost s lékařem.</a:t>
            </a:r>
          </a:p>
          <a:p>
            <a:r>
              <a:rPr lang="cs-CZ" dirty="0" err="1"/>
              <a:t>Konceptualizace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Koncept 1: politická orientace</a:t>
            </a:r>
          </a:p>
          <a:p>
            <a:pPr lvl="2"/>
            <a:r>
              <a:rPr lang="cs-CZ" dirty="0"/>
              <a:t>Dimenze: škála pravice – levice</a:t>
            </a:r>
          </a:p>
          <a:p>
            <a:pPr lvl="1"/>
            <a:r>
              <a:rPr lang="cs-CZ" dirty="0"/>
              <a:t>Koncept 2: spokojenost s lékařem</a:t>
            </a:r>
          </a:p>
          <a:p>
            <a:pPr lvl="2"/>
            <a:r>
              <a:rPr lang="cs-CZ" dirty="0"/>
              <a:t>Dimenze: rychlost; diagnóza; léky</a:t>
            </a:r>
          </a:p>
          <a:p>
            <a:r>
              <a:rPr lang="cs-CZ" dirty="0"/>
              <a:t>Operacionalizace</a:t>
            </a:r>
          </a:p>
          <a:p>
            <a:pPr lvl="2"/>
            <a:r>
              <a:rPr lang="cs-CZ" dirty="0"/>
              <a:t>Indikátor(y) konceptu 1: podpora sociálních dávek = levice</a:t>
            </a:r>
          </a:p>
          <a:p>
            <a:pPr lvl="2"/>
            <a:r>
              <a:rPr lang="cs-CZ" dirty="0"/>
              <a:t>Indikátor(y) konceptu 2: dlouhé čekání v čekárně = nespokojenost</a:t>
            </a:r>
          </a:p>
          <a:p>
            <a:r>
              <a:rPr lang="cs-CZ" dirty="0"/>
              <a:t>Otázky v dotazníku</a:t>
            </a:r>
          </a:p>
          <a:p>
            <a:pPr lvl="1"/>
            <a:r>
              <a:rPr lang="cs-CZ" dirty="0"/>
              <a:t> Jste pro zachování podpory v nezaměstnanosti?</a:t>
            </a:r>
          </a:p>
          <a:p>
            <a:pPr lvl="2"/>
            <a:r>
              <a:rPr lang="cs-CZ" dirty="0"/>
              <a:t>Ano</a:t>
            </a:r>
          </a:p>
          <a:p>
            <a:pPr lvl="2"/>
            <a:r>
              <a:rPr lang="cs-CZ" dirty="0"/>
              <a:t>Ne</a:t>
            </a:r>
          </a:p>
          <a:p>
            <a:pPr lvl="2"/>
            <a:r>
              <a:rPr lang="cs-CZ" dirty="0"/>
              <a:t>Nemám na to názor</a:t>
            </a:r>
          </a:p>
          <a:p>
            <a:pPr lvl="1"/>
            <a:r>
              <a:rPr lang="cs-CZ" dirty="0"/>
              <a:t>Doba, kterou jste strávila v čekárně před uvedením do ordinace pro vás byla:</a:t>
            </a:r>
          </a:p>
          <a:p>
            <a:pPr lvl="2"/>
            <a:r>
              <a:rPr lang="cs-CZ" dirty="0"/>
              <a:t>Krátká </a:t>
            </a:r>
          </a:p>
          <a:p>
            <a:pPr lvl="2"/>
            <a:r>
              <a:rPr lang="cs-CZ" dirty="0"/>
              <a:t>Přiměřená</a:t>
            </a:r>
          </a:p>
          <a:p>
            <a:pPr lvl="2"/>
            <a:r>
              <a:rPr lang="cs-CZ" dirty="0"/>
              <a:t>Dlouhá</a:t>
            </a:r>
          </a:p>
          <a:p>
            <a:pPr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V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VSO" id="{B9B87C2B-8E57-4436-BEEA-979BB33BF37C}" vid="{FB90277F-A18C-4CFB-9F90-1E6709C4716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MVSO</Template>
  <TotalTime>558</TotalTime>
  <Words>2638</Words>
  <Application>Microsoft Office PowerPoint</Application>
  <PresentationFormat>Předvádění na obrazovce (4:3)</PresentationFormat>
  <Paragraphs>442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8" baseType="lpstr">
      <vt:lpstr>Arial</vt:lpstr>
      <vt:lpstr>Calibri</vt:lpstr>
      <vt:lpstr>MVSO</vt:lpstr>
      <vt:lpstr>Dotazníkové šetření</vt:lpstr>
      <vt:lpstr>Dotazníkové šetření</vt:lpstr>
      <vt:lpstr>Přiměřenost použití</vt:lpstr>
      <vt:lpstr>Dotazník – výhody a nevýhody</vt:lpstr>
      <vt:lpstr>Objektivnost</vt:lpstr>
      <vt:lpstr>Reliabilita</vt:lpstr>
      <vt:lpstr>Validita</vt:lpstr>
      <vt:lpstr>Operacionalizace</vt:lpstr>
      <vt:lpstr>Příklad</vt:lpstr>
      <vt:lpstr>Administrace</vt:lpstr>
      <vt:lpstr>Pošta</vt:lpstr>
      <vt:lpstr>Telefon</vt:lpstr>
      <vt:lpstr>Tváří v tvář</vt:lpstr>
      <vt:lpstr>E-mail</vt:lpstr>
      <vt:lpstr>Rozvržení dotazníku</vt:lpstr>
      <vt:lpstr>Prezentace aplikace PowerPoint</vt:lpstr>
      <vt:lpstr>Úprava dotazníku</vt:lpstr>
      <vt:lpstr>Uspořádání otázek</vt:lpstr>
      <vt:lpstr>Typy otázek – výhody a nevýhody</vt:lpstr>
      <vt:lpstr>Filtrující otázky</vt:lpstr>
      <vt:lpstr>Prezentace aplikace PowerPoint</vt:lpstr>
      <vt:lpstr>Prezentace aplikace PowerPoint</vt:lpstr>
      <vt:lpstr>Předvýzkum</vt:lpstr>
      <vt:lpstr>Předvýzkum</vt:lpstr>
      <vt:lpstr>Základní a výběrový soubor</vt:lpstr>
      <vt:lpstr>Výběr respondentů</vt:lpstr>
      <vt:lpstr>Náhodný výběr</vt:lpstr>
      <vt:lpstr>Kvótní výběr</vt:lpstr>
      <vt:lpstr>Mechanický výběr</vt:lpstr>
      <vt:lpstr>Stratifikovaný výběr</vt:lpstr>
      <vt:lpstr>Vícestupňový náhodný</vt:lpstr>
      <vt:lpstr>Nepravděpodobnostní výběry</vt:lpstr>
      <vt:lpstr>Zkreslení ve výběru</vt:lpstr>
      <vt:lpstr>Příklady</vt:lpstr>
      <vt:lpstr>Maximalizace návratnosti a kvality odpovědí</vt:lpstr>
      <vt:lpstr>Maximalizace návratnosti a kvality odpovědí</vt:lpstr>
      <vt:lpstr>Tvorba dotazníku</vt:lpstr>
      <vt:lpstr>Obsah, který položka zjišťuje</vt:lpstr>
      <vt:lpstr>Faktografické otázky</vt:lpstr>
      <vt:lpstr>Faktografické otázky</vt:lpstr>
      <vt:lpstr>Pohlaví</vt:lpstr>
      <vt:lpstr>Věk</vt:lpstr>
      <vt:lpstr>Vzdělání</vt:lpstr>
      <vt:lpstr>Místo bydliště/narození/pobytu…</vt:lpstr>
      <vt:lpstr>Plat</vt:lpstr>
      <vt:lpstr>4 typy odpovědí</vt:lpstr>
      <vt:lpstr>Pravidla pro formulaci otázek</vt:lpstr>
      <vt:lpstr>Jednoduchost</vt:lpstr>
      <vt:lpstr>Není otázka příliš dlouhá?</vt:lpstr>
      <vt:lpstr>Není otázka zavádějící?</vt:lpstr>
      <vt:lpstr>Negativita</vt:lpstr>
      <vt:lpstr>Má respondent znalosti?</vt:lpstr>
      <vt:lpstr>Jsou slova/formulace stejná pro všechny?</vt:lpstr>
      <vt:lpstr>Dvojznačnost</vt:lpstr>
      <vt:lpstr>Vágní pojmy</vt:lpstr>
      <vt:lpstr>Odpověď za každou cenu?</vt:lpstr>
      <vt:lpstr>Prezentace aplikace PowerPoint</vt:lpstr>
      <vt:lpstr>Efektivita zpracování</vt:lpstr>
      <vt:lpstr>Datová matice</vt:lpstr>
      <vt:lpstr>Kódovací tabulka</vt:lpstr>
      <vt:lpstr>Proměnné</vt:lpstr>
      <vt:lpstr>Možnost sloučení odpovědí</vt:lpstr>
      <vt:lpstr>Čištění dat</vt:lpstr>
      <vt:lpstr>Interpretace výsledků</vt:lpstr>
      <vt:lpstr>Statistické programy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Dotazníkové šetření 2</dc:title>
  <dc:creator>sojkovaj</dc:creator>
  <cp:lastModifiedBy>Fink Martin</cp:lastModifiedBy>
  <cp:revision>38</cp:revision>
  <dcterms:created xsi:type="dcterms:W3CDTF">2012-10-29T06:03:39Z</dcterms:created>
  <dcterms:modified xsi:type="dcterms:W3CDTF">2021-12-07T12:43:42Z</dcterms:modified>
</cp:coreProperties>
</file>