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95" r:id="rId2"/>
    <p:sldId id="296" r:id="rId3"/>
    <p:sldId id="297" r:id="rId4"/>
    <p:sldId id="298" r:id="rId5"/>
    <p:sldId id="306" r:id="rId6"/>
    <p:sldId id="299" r:id="rId7"/>
    <p:sldId id="300" r:id="rId8"/>
    <p:sldId id="262" r:id="rId9"/>
    <p:sldId id="302" r:id="rId10"/>
    <p:sldId id="260" r:id="rId11"/>
    <p:sldId id="303" r:id="rId12"/>
    <p:sldId id="263" r:id="rId13"/>
    <p:sldId id="264" r:id="rId14"/>
    <p:sldId id="304" r:id="rId15"/>
    <p:sldId id="305" r:id="rId16"/>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8" d="100"/>
          <a:sy n="128" d="100"/>
        </p:scale>
        <p:origin x="1134" y="12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95" d="100"/>
          <a:sy n="95" d="100"/>
        </p:scale>
        <p:origin x="368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BC88DB-0181-4094-A49C-82A562D00C21}"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cs-CZ"/>
        </a:p>
      </dgm:t>
    </dgm:pt>
    <dgm:pt modelId="{1B3B4262-766E-414E-BED0-442AF6F2A7FD}">
      <dgm:prSet phldrT="[Text]"/>
      <dgm:spPr>
        <a:solidFill>
          <a:srgbClr val="D10202"/>
        </a:solidFill>
      </dgm:spPr>
      <dgm:t>
        <a:bodyPr/>
        <a:lstStyle/>
        <a:p>
          <a:r>
            <a:rPr lang="cs-CZ" b="1" dirty="0"/>
            <a:t>Teorie/nová teorie</a:t>
          </a:r>
        </a:p>
      </dgm:t>
    </dgm:pt>
    <dgm:pt modelId="{5A42EC20-D957-4D84-8123-C5099E59307E}" type="parTrans" cxnId="{84C05EBC-F948-4074-91A9-3BAEAEECF389}">
      <dgm:prSet/>
      <dgm:spPr/>
      <dgm:t>
        <a:bodyPr/>
        <a:lstStyle/>
        <a:p>
          <a:endParaRPr lang="cs-CZ"/>
        </a:p>
      </dgm:t>
    </dgm:pt>
    <dgm:pt modelId="{9E4F44FC-5810-4FA6-8B6D-7B5F855B95C0}" type="sibTrans" cxnId="{84C05EBC-F948-4074-91A9-3BAEAEECF389}">
      <dgm:prSet>
        <dgm:style>
          <a:lnRef idx="3">
            <a:schemeClr val="accent2"/>
          </a:lnRef>
          <a:fillRef idx="0">
            <a:schemeClr val="accent2"/>
          </a:fillRef>
          <a:effectRef idx="2">
            <a:schemeClr val="accent2"/>
          </a:effectRef>
          <a:fontRef idx="minor">
            <a:schemeClr val="tx1"/>
          </a:fontRef>
        </dgm:style>
      </dgm:prSet>
      <dgm:spPr/>
      <dgm:t>
        <a:bodyPr/>
        <a:lstStyle/>
        <a:p>
          <a:endParaRPr lang="cs-CZ"/>
        </a:p>
      </dgm:t>
    </dgm:pt>
    <dgm:pt modelId="{919EC478-7341-4BE0-8F96-2CFF6FDDC76B}">
      <dgm:prSet phldrT="[Text]"/>
      <dgm:spPr>
        <a:solidFill>
          <a:srgbClr val="D10202"/>
        </a:solidFill>
      </dgm:spPr>
      <dgm:t>
        <a:bodyPr/>
        <a:lstStyle/>
        <a:p>
          <a:r>
            <a:rPr lang="cs-CZ" b="1" dirty="0"/>
            <a:t>Hypotéza</a:t>
          </a:r>
        </a:p>
      </dgm:t>
    </dgm:pt>
    <dgm:pt modelId="{D3F22ED5-2F07-4D5F-B9CB-136350E0E2DF}" type="parTrans" cxnId="{30448484-AC98-4045-9342-12F3449A521A}">
      <dgm:prSet/>
      <dgm:spPr/>
      <dgm:t>
        <a:bodyPr/>
        <a:lstStyle/>
        <a:p>
          <a:endParaRPr lang="cs-CZ"/>
        </a:p>
      </dgm:t>
    </dgm:pt>
    <dgm:pt modelId="{730D0146-5866-4225-9631-5ADE763745C0}" type="sibTrans" cxnId="{30448484-AC98-4045-9342-12F3449A521A}">
      <dgm:prSet>
        <dgm:style>
          <a:lnRef idx="3">
            <a:schemeClr val="accent2"/>
          </a:lnRef>
          <a:fillRef idx="0">
            <a:schemeClr val="accent2"/>
          </a:fillRef>
          <a:effectRef idx="2">
            <a:schemeClr val="accent2"/>
          </a:effectRef>
          <a:fontRef idx="minor">
            <a:schemeClr val="tx1"/>
          </a:fontRef>
        </dgm:style>
      </dgm:prSet>
      <dgm:spPr/>
      <dgm:t>
        <a:bodyPr/>
        <a:lstStyle/>
        <a:p>
          <a:endParaRPr lang="cs-CZ"/>
        </a:p>
      </dgm:t>
    </dgm:pt>
    <dgm:pt modelId="{28449767-DB7A-4453-8113-D66A0A747EFA}">
      <dgm:prSet phldrT="[Text]"/>
      <dgm:spPr>
        <a:solidFill>
          <a:srgbClr val="D10202"/>
        </a:solidFill>
      </dgm:spPr>
      <dgm:t>
        <a:bodyPr/>
        <a:lstStyle/>
        <a:p>
          <a:r>
            <a:rPr lang="cs-CZ" b="1" dirty="0"/>
            <a:t>Vyvrácená hypotéza</a:t>
          </a:r>
        </a:p>
      </dgm:t>
    </dgm:pt>
    <dgm:pt modelId="{BC5E3FD2-D544-42C7-A16D-E8EAF5385D25}" type="parTrans" cxnId="{C57D7DAD-05B4-428A-9D1C-1D77680D6F3C}">
      <dgm:prSet/>
      <dgm:spPr/>
      <dgm:t>
        <a:bodyPr/>
        <a:lstStyle/>
        <a:p>
          <a:endParaRPr lang="cs-CZ"/>
        </a:p>
      </dgm:t>
    </dgm:pt>
    <dgm:pt modelId="{2A536DA4-33F2-4ADE-B4A2-2F8CD7F4198F}" type="sibTrans" cxnId="{C57D7DAD-05B4-428A-9D1C-1D77680D6F3C}">
      <dgm:prSet>
        <dgm:style>
          <a:lnRef idx="3">
            <a:schemeClr val="accent2"/>
          </a:lnRef>
          <a:fillRef idx="0">
            <a:schemeClr val="accent2"/>
          </a:fillRef>
          <a:effectRef idx="2">
            <a:schemeClr val="accent2"/>
          </a:effectRef>
          <a:fontRef idx="minor">
            <a:schemeClr val="tx1"/>
          </a:fontRef>
        </dgm:style>
      </dgm:prSet>
      <dgm:spPr/>
      <dgm:t>
        <a:bodyPr/>
        <a:lstStyle/>
        <a:p>
          <a:endParaRPr lang="cs-CZ"/>
        </a:p>
      </dgm:t>
    </dgm:pt>
    <dgm:pt modelId="{8D9CA6F9-7B84-4EFF-98FE-1271ECB71106}" type="pres">
      <dgm:prSet presAssocID="{CEBC88DB-0181-4094-A49C-82A562D00C21}" presName="cycle" presStyleCnt="0">
        <dgm:presLayoutVars>
          <dgm:dir/>
          <dgm:resizeHandles val="exact"/>
        </dgm:presLayoutVars>
      </dgm:prSet>
      <dgm:spPr/>
    </dgm:pt>
    <dgm:pt modelId="{6BC85509-14AF-49CE-9345-80ABA9858F8F}" type="pres">
      <dgm:prSet presAssocID="{1B3B4262-766E-414E-BED0-442AF6F2A7FD}" presName="node" presStyleLbl="node1" presStyleIdx="0" presStyleCnt="3" custRadScaleRad="100053">
        <dgm:presLayoutVars>
          <dgm:bulletEnabled val="1"/>
        </dgm:presLayoutVars>
      </dgm:prSet>
      <dgm:spPr/>
    </dgm:pt>
    <dgm:pt modelId="{F90D52DC-D417-4267-8075-529560D99048}" type="pres">
      <dgm:prSet presAssocID="{1B3B4262-766E-414E-BED0-442AF6F2A7FD}" presName="spNode" presStyleCnt="0"/>
      <dgm:spPr/>
    </dgm:pt>
    <dgm:pt modelId="{387509CC-763E-4300-876A-DA127F1F3819}" type="pres">
      <dgm:prSet presAssocID="{9E4F44FC-5810-4FA6-8B6D-7B5F855B95C0}" presName="sibTrans" presStyleLbl="sibTrans1D1" presStyleIdx="0" presStyleCnt="3"/>
      <dgm:spPr/>
    </dgm:pt>
    <dgm:pt modelId="{71365F23-DEC9-4D06-AF0A-177196CD0830}" type="pres">
      <dgm:prSet presAssocID="{919EC478-7341-4BE0-8F96-2CFF6FDDC76B}" presName="node" presStyleLbl="node1" presStyleIdx="1" presStyleCnt="3">
        <dgm:presLayoutVars>
          <dgm:bulletEnabled val="1"/>
        </dgm:presLayoutVars>
      </dgm:prSet>
      <dgm:spPr/>
    </dgm:pt>
    <dgm:pt modelId="{1286F8DA-53A3-4ADF-B021-72C445A973C3}" type="pres">
      <dgm:prSet presAssocID="{919EC478-7341-4BE0-8F96-2CFF6FDDC76B}" presName="spNode" presStyleCnt="0"/>
      <dgm:spPr/>
    </dgm:pt>
    <dgm:pt modelId="{991BEEDE-8A94-4AD9-9BED-F3466F2828B5}" type="pres">
      <dgm:prSet presAssocID="{730D0146-5866-4225-9631-5ADE763745C0}" presName="sibTrans" presStyleLbl="sibTrans1D1" presStyleIdx="1" presStyleCnt="3"/>
      <dgm:spPr/>
    </dgm:pt>
    <dgm:pt modelId="{23026B27-64E3-4E8F-89C5-CE45295F5983}" type="pres">
      <dgm:prSet presAssocID="{28449767-DB7A-4453-8113-D66A0A747EFA}" presName="node" presStyleLbl="node1" presStyleIdx="2" presStyleCnt="3">
        <dgm:presLayoutVars>
          <dgm:bulletEnabled val="1"/>
        </dgm:presLayoutVars>
      </dgm:prSet>
      <dgm:spPr/>
    </dgm:pt>
    <dgm:pt modelId="{EB97C242-4901-4D34-809A-250287273091}" type="pres">
      <dgm:prSet presAssocID="{28449767-DB7A-4453-8113-D66A0A747EFA}" presName="spNode" presStyleCnt="0"/>
      <dgm:spPr/>
    </dgm:pt>
    <dgm:pt modelId="{45D3ACF3-1C88-455A-A135-17DE64431A61}" type="pres">
      <dgm:prSet presAssocID="{2A536DA4-33F2-4ADE-B4A2-2F8CD7F4198F}" presName="sibTrans" presStyleLbl="sibTrans1D1" presStyleIdx="2" presStyleCnt="3"/>
      <dgm:spPr/>
    </dgm:pt>
  </dgm:ptLst>
  <dgm:cxnLst>
    <dgm:cxn modelId="{94F80824-F5B0-4EA3-BD1C-69156E73DA4B}" type="presOf" srcId="{28449767-DB7A-4453-8113-D66A0A747EFA}" destId="{23026B27-64E3-4E8F-89C5-CE45295F5983}" srcOrd="0" destOrd="0" presId="urn:microsoft.com/office/officeart/2005/8/layout/cycle5"/>
    <dgm:cxn modelId="{3519F83D-A0FD-4064-8EE3-D95812125042}" type="presOf" srcId="{730D0146-5866-4225-9631-5ADE763745C0}" destId="{991BEEDE-8A94-4AD9-9BED-F3466F2828B5}" srcOrd="0" destOrd="0" presId="urn:microsoft.com/office/officeart/2005/8/layout/cycle5"/>
    <dgm:cxn modelId="{69005162-5FC1-4D94-89BD-983B3DD641C3}" type="presOf" srcId="{1B3B4262-766E-414E-BED0-442AF6F2A7FD}" destId="{6BC85509-14AF-49CE-9345-80ABA9858F8F}" srcOrd="0" destOrd="0" presId="urn:microsoft.com/office/officeart/2005/8/layout/cycle5"/>
    <dgm:cxn modelId="{30448484-AC98-4045-9342-12F3449A521A}" srcId="{CEBC88DB-0181-4094-A49C-82A562D00C21}" destId="{919EC478-7341-4BE0-8F96-2CFF6FDDC76B}" srcOrd="1" destOrd="0" parTransId="{D3F22ED5-2F07-4D5F-B9CB-136350E0E2DF}" sibTransId="{730D0146-5866-4225-9631-5ADE763745C0}"/>
    <dgm:cxn modelId="{594FAD8C-FF8F-4CBE-93FB-3A7B7930594C}" type="presOf" srcId="{2A536DA4-33F2-4ADE-B4A2-2F8CD7F4198F}" destId="{45D3ACF3-1C88-455A-A135-17DE64431A61}" srcOrd="0" destOrd="0" presId="urn:microsoft.com/office/officeart/2005/8/layout/cycle5"/>
    <dgm:cxn modelId="{1731E59D-4D02-4904-BAA6-D0AA3BB78501}" type="presOf" srcId="{9E4F44FC-5810-4FA6-8B6D-7B5F855B95C0}" destId="{387509CC-763E-4300-876A-DA127F1F3819}" srcOrd="0" destOrd="0" presId="urn:microsoft.com/office/officeart/2005/8/layout/cycle5"/>
    <dgm:cxn modelId="{C57D7DAD-05B4-428A-9D1C-1D77680D6F3C}" srcId="{CEBC88DB-0181-4094-A49C-82A562D00C21}" destId="{28449767-DB7A-4453-8113-D66A0A747EFA}" srcOrd="2" destOrd="0" parTransId="{BC5E3FD2-D544-42C7-A16D-E8EAF5385D25}" sibTransId="{2A536DA4-33F2-4ADE-B4A2-2F8CD7F4198F}"/>
    <dgm:cxn modelId="{C7C3C1B6-2760-4638-ABEC-03EA552B34D0}" type="presOf" srcId="{919EC478-7341-4BE0-8F96-2CFF6FDDC76B}" destId="{71365F23-DEC9-4D06-AF0A-177196CD0830}" srcOrd="0" destOrd="0" presId="urn:microsoft.com/office/officeart/2005/8/layout/cycle5"/>
    <dgm:cxn modelId="{84C05EBC-F948-4074-91A9-3BAEAEECF389}" srcId="{CEBC88DB-0181-4094-A49C-82A562D00C21}" destId="{1B3B4262-766E-414E-BED0-442AF6F2A7FD}" srcOrd="0" destOrd="0" parTransId="{5A42EC20-D957-4D84-8123-C5099E59307E}" sibTransId="{9E4F44FC-5810-4FA6-8B6D-7B5F855B95C0}"/>
    <dgm:cxn modelId="{B7270EDF-4EF1-451C-B8F0-EDE3D06B97EF}" type="presOf" srcId="{CEBC88DB-0181-4094-A49C-82A562D00C21}" destId="{8D9CA6F9-7B84-4EFF-98FE-1271ECB71106}" srcOrd="0" destOrd="0" presId="urn:microsoft.com/office/officeart/2005/8/layout/cycle5"/>
    <dgm:cxn modelId="{69495FFD-A664-444B-8B4B-2B46268ED2AF}" type="presParOf" srcId="{8D9CA6F9-7B84-4EFF-98FE-1271ECB71106}" destId="{6BC85509-14AF-49CE-9345-80ABA9858F8F}" srcOrd="0" destOrd="0" presId="urn:microsoft.com/office/officeart/2005/8/layout/cycle5"/>
    <dgm:cxn modelId="{631C3086-528B-48F3-8A97-BE324F1C5744}" type="presParOf" srcId="{8D9CA6F9-7B84-4EFF-98FE-1271ECB71106}" destId="{F90D52DC-D417-4267-8075-529560D99048}" srcOrd="1" destOrd="0" presId="urn:microsoft.com/office/officeart/2005/8/layout/cycle5"/>
    <dgm:cxn modelId="{42E35BBC-6312-47CE-9FAD-5C55BD45C73A}" type="presParOf" srcId="{8D9CA6F9-7B84-4EFF-98FE-1271ECB71106}" destId="{387509CC-763E-4300-876A-DA127F1F3819}" srcOrd="2" destOrd="0" presId="urn:microsoft.com/office/officeart/2005/8/layout/cycle5"/>
    <dgm:cxn modelId="{81A8ACBE-9C3F-4922-862D-8AF239EA4566}" type="presParOf" srcId="{8D9CA6F9-7B84-4EFF-98FE-1271ECB71106}" destId="{71365F23-DEC9-4D06-AF0A-177196CD0830}" srcOrd="3" destOrd="0" presId="urn:microsoft.com/office/officeart/2005/8/layout/cycle5"/>
    <dgm:cxn modelId="{571DB518-971E-4B09-9354-06B912792712}" type="presParOf" srcId="{8D9CA6F9-7B84-4EFF-98FE-1271ECB71106}" destId="{1286F8DA-53A3-4ADF-B021-72C445A973C3}" srcOrd="4" destOrd="0" presId="urn:microsoft.com/office/officeart/2005/8/layout/cycle5"/>
    <dgm:cxn modelId="{96321A3A-F993-4044-816A-BE0B62A6FF17}" type="presParOf" srcId="{8D9CA6F9-7B84-4EFF-98FE-1271ECB71106}" destId="{991BEEDE-8A94-4AD9-9BED-F3466F2828B5}" srcOrd="5" destOrd="0" presId="urn:microsoft.com/office/officeart/2005/8/layout/cycle5"/>
    <dgm:cxn modelId="{244041E0-716D-4E9B-9A41-687D9290BCDA}" type="presParOf" srcId="{8D9CA6F9-7B84-4EFF-98FE-1271ECB71106}" destId="{23026B27-64E3-4E8F-89C5-CE45295F5983}" srcOrd="6" destOrd="0" presId="urn:microsoft.com/office/officeart/2005/8/layout/cycle5"/>
    <dgm:cxn modelId="{DA3D3E01-BD5C-424D-B49A-3C4DD2080E57}" type="presParOf" srcId="{8D9CA6F9-7B84-4EFF-98FE-1271ECB71106}" destId="{EB97C242-4901-4D34-809A-250287273091}" srcOrd="7" destOrd="0" presId="urn:microsoft.com/office/officeart/2005/8/layout/cycle5"/>
    <dgm:cxn modelId="{82A1AF03-BA54-4479-A360-A7F120224A5D}" type="presParOf" srcId="{8D9CA6F9-7B84-4EFF-98FE-1271ECB71106}" destId="{45D3ACF3-1C88-455A-A135-17DE64431A61}" srcOrd="8"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C85509-14AF-49CE-9345-80ABA9858F8F}">
      <dsp:nvSpPr>
        <dsp:cNvPr id="0" name=""/>
        <dsp:cNvSpPr/>
      </dsp:nvSpPr>
      <dsp:spPr>
        <a:xfrm>
          <a:off x="3076054" y="0"/>
          <a:ext cx="2077491" cy="1350369"/>
        </a:xfrm>
        <a:prstGeom prst="roundRect">
          <a:avLst/>
        </a:prstGeom>
        <a:solidFill>
          <a:srgbClr val="D1020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cs-CZ" sz="2700" b="1" kern="1200" dirty="0"/>
            <a:t>Teorie/nová teorie</a:t>
          </a:r>
        </a:p>
      </dsp:txBody>
      <dsp:txXfrm>
        <a:off x="3141974" y="65920"/>
        <a:ext cx="1945651" cy="1218529"/>
      </dsp:txXfrm>
    </dsp:sp>
    <dsp:sp modelId="{387509CC-763E-4300-876A-DA127F1F3819}">
      <dsp:nvSpPr>
        <dsp:cNvPr id="0" name=""/>
        <dsp:cNvSpPr/>
      </dsp:nvSpPr>
      <dsp:spPr>
        <a:xfrm>
          <a:off x="2315141" y="675067"/>
          <a:ext cx="3599586" cy="3599586"/>
        </a:xfrm>
        <a:custGeom>
          <a:avLst/>
          <a:gdLst/>
          <a:ahLst/>
          <a:cxnLst/>
          <a:rect l="0" t="0" r="0" b="0"/>
          <a:pathLst>
            <a:path>
              <a:moveTo>
                <a:pt x="3116980" y="573305"/>
              </a:moveTo>
              <a:arcTo wR="1799793" hR="1799793" stAng="19022528" swAng="2302028"/>
            </a:path>
          </a:pathLst>
        </a:custGeom>
        <a:noFill/>
        <a:ln w="38100" cap="flat" cmpd="sng" algn="ctr">
          <a:solidFill>
            <a:schemeClr val="accent2"/>
          </a:solidFill>
          <a:prstDash val="solid"/>
          <a:tailEnd type="arrow"/>
        </a:ln>
        <a:effectLst>
          <a:outerShdw blurRad="40000" dist="23000" dir="5400000" rotWithShape="0">
            <a:srgbClr val="000000">
              <a:alpha val="35000"/>
            </a:srgbClr>
          </a:outerShdw>
        </a:effectLst>
      </dsp:spPr>
      <dsp:style>
        <a:lnRef idx="3">
          <a:schemeClr val="accent2"/>
        </a:lnRef>
        <a:fillRef idx="0">
          <a:schemeClr val="accent2"/>
        </a:fillRef>
        <a:effectRef idx="2">
          <a:schemeClr val="accent2"/>
        </a:effectRef>
        <a:fontRef idx="minor">
          <a:schemeClr val="tx1"/>
        </a:fontRef>
      </dsp:style>
    </dsp:sp>
    <dsp:sp modelId="{71365F23-DEC9-4D06-AF0A-177196CD0830}">
      <dsp:nvSpPr>
        <dsp:cNvPr id="0" name=""/>
        <dsp:cNvSpPr/>
      </dsp:nvSpPr>
      <dsp:spPr>
        <a:xfrm>
          <a:off x="4634720" y="2700636"/>
          <a:ext cx="2077491" cy="1350369"/>
        </a:xfrm>
        <a:prstGeom prst="roundRect">
          <a:avLst/>
        </a:prstGeom>
        <a:solidFill>
          <a:srgbClr val="D1020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cs-CZ" sz="2700" b="1" kern="1200" dirty="0"/>
            <a:t>Hypotéza</a:t>
          </a:r>
        </a:p>
      </dsp:txBody>
      <dsp:txXfrm>
        <a:off x="4700640" y="2766556"/>
        <a:ext cx="1945651" cy="1218529"/>
      </dsp:txXfrm>
    </dsp:sp>
    <dsp:sp modelId="{991BEEDE-8A94-4AD9-9BED-F3466F2828B5}">
      <dsp:nvSpPr>
        <dsp:cNvPr id="0" name=""/>
        <dsp:cNvSpPr/>
      </dsp:nvSpPr>
      <dsp:spPr>
        <a:xfrm>
          <a:off x="2315006" y="676131"/>
          <a:ext cx="3599586" cy="3599586"/>
        </a:xfrm>
        <a:custGeom>
          <a:avLst/>
          <a:gdLst/>
          <a:ahLst/>
          <a:cxnLst/>
          <a:rect l="0" t="0" r="0" b="0"/>
          <a:pathLst>
            <a:path>
              <a:moveTo>
                <a:pt x="2351432" y="3512962"/>
              </a:moveTo>
              <a:arcTo wR="1799793" hR="1799793" stAng="4329089" swAng="2141823"/>
            </a:path>
          </a:pathLst>
        </a:custGeom>
        <a:noFill/>
        <a:ln w="38100" cap="flat" cmpd="sng" algn="ctr">
          <a:solidFill>
            <a:schemeClr val="accent2"/>
          </a:solidFill>
          <a:prstDash val="solid"/>
          <a:tailEnd type="arrow"/>
        </a:ln>
        <a:effectLst>
          <a:outerShdw blurRad="40000" dist="23000" dir="5400000" rotWithShape="0">
            <a:srgbClr val="000000">
              <a:alpha val="35000"/>
            </a:srgbClr>
          </a:outerShdw>
        </a:effectLst>
      </dsp:spPr>
      <dsp:style>
        <a:lnRef idx="3">
          <a:schemeClr val="accent2"/>
        </a:lnRef>
        <a:fillRef idx="0">
          <a:schemeClr val="accent2"/>
        </a:fillRef>
        <a:effectRef idx="2">
          <a:schemeClr val="accent2"/>
        </a:effectRef>
        <a:fontRef idx="minor">
          <a:schemeClr val="tx1"/>
        </a:fontRef>
      </dsp:style>
    </dsp:sp>
    <dsp:sp modelId="{23026B27-64E3-4E8F-89C5-CE45295F5983}">
      <dsp:nvSpPr>
        <dsp:cNvPr id="0" name=""/>
        <dsp:cNvSpPr/>
      </dsp:nvSpPr>
      <dsp:spPr>
        <a:xfrm>
          <a:off x="1517387" y="2700636"/>
          <a:ext cx="2077491" cy="1350369"/>
        </a:xfrm>
        <a:prstGeom prst="roundRect">
          <a:avLst/>
        </a:prstGeom>
        <a:solidFill>
          <a:srgbClr val="D1020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cs-CZ" sz="2700" b="1" kern="1200" dirty="0"/>
            <a:t>Vyvrácená hypotéza</a:t>
          </a:r>
        </a:p>
      </dsp:txBody>
      <dsp:txXfrm>
        <a:off x="1583307" y="2766556"/>
        <a:ext cx="1945651" cy="1218529"/>
      </dsp:txXfrm>
    </dsp:sp>
    <dsp:sp modelId="{45D3ACF3-1C88-455A-A135-17DE64431A61}">
      <dsp:nvSpPr>
        <dsp:cNvPr id="0" name=""/>
        <dsp:cNvSpPr/>
      </dsp:nvSpPr>
      <dsp:spPr>
        <a:xfrm>
          <a:off x="2314872" y="675067"/>
          <a:ext cx="3599586" cy="3599586"/>
        </a:xfrm>
        <a:custGeom>
          <a:avLst/>
          <a:gdLst/>
          <a:ahLst/>
          <a:cxnLst/>
          <a:rect l="0" t="0" r="0" b="0"/>
          <a:pathLst>
            <a:path>
              <a:moveTo>
                <a:pt x="5774" y="1655741"/>
              </a:moveTo>
              <a:arcTo wR="1799793" hR="1799793" stAng="11075444" swAng="2302028"/>
            </a:path>
          </a:pathLst>
        </a:custGeom>
        <a:noFill/>
        <a:ln w="38100" cap="flat" cmpd="sng" algn="ctr">
          <a:solidFill>
            <a:schemeClr val="accent2"/>
          </a:solidFill>
          <a:prstDash val="solid"/>
          <a:tailEnd type="arrow"/>
        </a:ln>
        <a:effectLst>
          <a:outerShdw blurRad="40000" dist="23000" dir="5400000" rotWithShape="0">
            <a:srgbClr val="000000">
              <a:alpha val="35000"/>
            </a:srgbClr>
          </a:outerShdw>
        </a:effectLst>
      </dsp:spPr>
      <dsp:style>
        <a:lnRef idx="3">
          <a:schemeClr val="accent2"/>
        </a:lnRef>
        <a:fillRef idx="0">
          <a:schemeClr val="accent2"/>
        </a:fillRef>
        <a:effectRef idx="2">
          <a:schemeClr val="accent2"/>
        </a:effectRef>
        <a:fontRef idx="minor">
          <a:schemeClr val="tx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495C41D-602A-478D-956A-76E15DD87747}" type="datetimeFigureOut">
              <a:rPr lang="cs-CZ" smtClean="0"/>
              <a:t>07.12.2021</a:t>
            </a:fld>
            <a:endParaRPr lang="cs-CZ"/>
          </a:p>
        </p:txBody>
      </p:sp>
      <p:sp>
        <p:nvSpPr>
          <p:cNvPr id="4" name="Zástupný symbol pro zápatí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112CA51F-CF2D-4E92-887C-07DBD671E9C8}" type="slidenum">
              <a:rPr lang="cs-CZ" smtClean="0"/>
              <a:t>‹#›</a:t>
            </a:fld>
            <a:endParaRPr lang="cs-CZ"/>
          </a:p>
        </p:txBody>
      </p:sp>
    </p:spTree>
    <p:extLst>
      <p:ext uri="{BB962C8B-B14F-4D97-AF65-F5344CB8AC3E}">
        <p14:creationId xmlns:p14="http://schemas.microsoft.com/office/powerpoint/2010/main" val="1516966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A39094A-79D9-4DF0-B2D2-B4F09192D6EA}" type="datetimeFigureOut">
              <a:rPr lang="cs-CZ" smtClean="0"/>
              <a:t>07.12.2021</a:t>
            </a:fld>
            <a:endParaRPr lang="cs-CZ"/>
          </a:p>
        </p:txBody>
      </p:sp>
      <p:sp>
        <p:nvSpPr>
          <p:cNvPr id="4" name="Zástupný symbol pro obrázek snímku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4B9934E-E08D-457D-BE4B-44811F36A6F0}" type="slidenum">
              <a:rPr lang="cs-CZ" smtClean="0"/>
              <a:t>‹#›</a:t>
            </a:fld>
            <a:endParaRPr lang="cs-CZ"/>
          </a:p>
        </p:txBody>
      </p:sp>
    </p:spTree>
    <p:extLst>
      <p:ext uri="{BB962C8B-B14F-4D97-AF65-F5344CB8AC3E}">
        <p14:creationId xmlns:p14="http://schemas.microsoft.com/office/powerpoint/2010/main" val="366384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E2D2DB78-4593-4F0F-86C1-B9B4765C6D15}" type="datetime1">
              <a:rPr lang="en-US" smtClean="0"/>
              <a:t>12/7/2021</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F8CF3F20-D0C7-4635-8CEC-7C408F5EC22E}" type="datetime1">
              <a:rPr lang="en-US" smtClean="0"/>
              <a:t>12/7/2021</a:t>
            </a:fld>
            <a:endParaRPr lang="en-US"/>
          </a:p>
        </p:txBody>
      </p:sp>
      <p:sp>
        <p:nvSpPr>
          <p:cNvPr id="5" name="Footer Placeholder 4"/>
          <p:cNvSpPr>
            <a:spLocks noGrp="1"/>
          </p:cNvSpPr>
          <p:nvPr>
            <p:ph type="ftr" sz="quarter" idx="11"/>
          </p:nvPr>
        </p:nvSpPr>
        <p:spPr/>
        <p:txBody>
          <a:bodyPr/>
          <a:lstStyle/>
          <a:p>
            <a:r>
              <a:rPr lang="en-US"/>
              <a:t>Metodologie, výzkum, interpretace_Ivanová, Ludvíková</a:t>
            </a:r>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9062A-2FB7-421C-9F4B-462C67C87076}" type="datetime1">
              <a:rPr lang="en-US" smtClean="0"/>
              <a:t>12/7/2021</a:t>
            </a:fld>
            <a:endParaRPr lang="en-US"/>
          </a:p>
        </p:txBody>
      </p:sp>
      <p:sp>
        <p:nvSpPr>
          <p:cNvPr id="3" name="Footer Placeholder 2"/>
          <p:cNvSpPr>
            <a:spLocks noGrp="1"/>
          </p:cNvSpPr>
          <p:nvPr>
            <p:ph type="ftr" sz="quarter" idx="11"/>
          </p:nvPr>
        </p:nvSpPr>
        <p:spPr/>
        <p:txBody>
          <a:bodyPr/>
          <a:lstStyle/>
          <a:p>
            <a:r>
              <a:rPr lang="en-US"/>
              <a:t>Metodologie, výzkum, interpretace_Ivanová, Ludvíková</a:t>
            </a:r>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7A21F-17FD-4525-A6A9-4E414F8E7531}" type="datetime1">
              <a:rPr lang="en-US" smtClean="0"/>
              <a:t>12/7/2021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Metodologie, výzkum, interpretace_Ivanová, Ludvíková</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Hypotézy</a:t>
            </a:r>
          </a:p>
        </p:txBody>
      </p:sp>
      <p:sp>
        <p:nvSpPr>
          <p:cNvPr id="3" name="Zástupný symbol pro obsah 2"/>
          <p:cNvSpPr>
            <a:spLocks noGrp="1"/>
          </p:cNvSpPr>
          <p:nvPr>
            <p:ph idx="1"/>
          </p:nvPr>
        </p:nvSpPr>
        <p:spPr>
          <a:xfrm>
            <a:off x="457199" y="1394085"/>
            <a:ext cx="8484433" cy="4819337"/>
          </a:xfrm>
        </p:spPr>
        <p:txBody>
          <a:bodyPr rtlCol="0">
            <a:normAutofit fontScale="92500" lnSpcReduction="10000"/>
          </a:bodyPr>
          <a:lstStyle/>
          <a:p>
            <a:pPr marL="95041" indent="0">
              <a:lnSpc>
                <a:spcPct val="96000"/>
              </a:lnSpc>
              <a:buSzPct val="45000"/>
              <a:buNone/>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altLang="cs-CZ" dirty="0"/>
              <a:t>„</a:t>
            </a:r>
            <a:r>
              <a:rPr lang="en-GB" altLang="cs-CZ" i="1" dirty="0" err="1"/>
              <a:t>Hypotéza</a:t>
            </a:r>
            <a:r>
              <a:rPr lang="en-GB" altLang="cs-CZ" i="1" dirty="0"/>
              <a:t> </a:t>
            </a:r>
            <a:r>
              <a:rPr lang="en-GB" altLang="cs-CZ" i="1" dirty="0" err="1"/>
              <a:t>není</a:t>
            </a:r>
            <a:r>
              <a:rPr lang="en-GB" altLang="cs-CZ" i="1" dirty="0"/>
              <a:t> </a:t>
            </a:r>
            <a:r>
              <a:rPr lang="en-GB" altLang="cs-CZ" i="1" dirty="0" err="1"/>
              <a:t>ničím</a:t>
            </a:r>
            <a:r>
              <a:rPr lang="en-GB" altLang="cs-CZ" i="1" dirty="0"/>
              <a:t> </a:t>
            </a:r>
            <a:r>
              <a:rPr lang="en-GB" altLang="cs-CZ" i="1" dirty="0" err="1"/>
              <a:t>jiným</a:t>
            </a:r>
            <a:r>
              <a:rPr lang="en-GB" altLang="cs-CZ" i="1" dirty="0"/>
              <a:t>  </a:t>
            </a:r>
            <a:r>
              <a:rPr lang="en-GB" altLang="cs-CZ" i="1" dirty="0" err="1"/>
              <a:t>než</a:t>
            </a:r>
            <a:r>
              <a:rPr lang="en-GB" altLang="cs-CZ" i="1" dirty="0"/>
              <a:t> </a:t>
            </a:r>
            <a:r>
              <a:rPr lang="en-GB" altLang="cs-CZ" i="1" u="sng" dirty="0" err="1"/>
              <a:t>podmíněným</a:t>
            </a:r>
            <a:r>
              <a:rPr lang="en-GB" altLang="cs-CZ" i="1" u="sng" dirty="0"/>
              <a:t> </a:t>
            </a:r>
            <a:r>
              <a:rPr lang="en-GB" altLang="cs-CZ" i="1" u="sng" dirty="0" err="1"/>
              <a:t>výrokem</a:t>
            </a:r>
            <a:r>
              <a:rPr lang="en-GB" altLang="cs-CZ" i="1" u="sng" dirty="0"/>
              <a:t> o </a:t>
            </a:r>
            <a:r>
              <a:rPr lang="en-GB" altLang="cs-CZ" i="1" u="sng" dirty="0" err="1"/>
              <a:t>vztazích</a:t>
            </a:r>
            <a:r>
              <a:rPr lang="en-GB" altLang="cs-CZ" i="1" u="sng" dirty="0"/>
              <a:t> </a:t>
            </a:r>
            <a:r>
              <a:rPr lang="en-GB" altLang="cs-CZ" i="1" u="sng" dirty="0" err="1"/>
              <a:t>mezi</a:t>
            </a:r>
            <a:r>
              <a:rPr lang="en-GB" altLang="cs-CZ" i="1" u="sng" dirty="0"/>
              <a:t> </a:t>
            </a:r>
            <a:r>
              <a:rPr lang="en-GB" altLang="cs-CZ" i="1" u="sng" dirty="0" err="1"/>
              <a:t>dvěma</a:t>
            </a:r>
            <a:r>
              <a:rPr lang="en-GB" altLang="cs-CZ" i="1" u="sng" dirty="0"/>
              <a:t> </a:t>
            </a:r>
            <a:r>
              <a:rPr lang="en-GB" altLang="cs-CZ" i="1" u="sng" dirty="0" err="1"/>
              <a:t>nebo</a:t>
            </a:r>
            <a:r>
              <a:rPr lang="en-GB" altLang="cs-CZ" i="1" u="sng" dirty="0"/>
              <a:t> </a:t>
            </a:r>
            <a:r>
              <a:rPr lang="en-GB" altLang="cs-CZ" i="1" u="sng" dirty="0" err="1"/>
              <a:t>více</a:t>
            </a:r>
            <a:r>
              <a:rPr lang="en-GB" altLang="cs-CZ" i="1" u="sng" dirty="0"/>
              <a:t> </a:t>
            </a:r>
            <a:r>
              <a:rPr lang="en-GB" altLang="cs-CZ" i="1" u="sng" dirty="0" err="1"/>
              <a:t>proměnnými</a:t>
            </a:r>
            <a:r>
              <a:rPr lang="en-GB" altLang="cs-CZ" i="1" dirty="0"/>
              <a:t>. Na </a:t>
            </a:r>
            <a:r>
              <a:rPr lang="en-GB" altLang="cs-CZ" i="1" dirty="0" err="1"/>
              <a:t>rozdíl</a:t>
            </a:r>
            <a:r>
              <a:rPr lang="en-GB" altLang="cs-CZ" i="1" dirty="0"/>
              <a:t> od </a:t>
            </a:r>
            <a:r>
              <a:rPr lang="en-GB" altLang="cs-CZ" i="1" dirty="0" err="1"/>
              <a:t>problému</a:t>
            </a:r>
            <a:r>
              <a:rPr lang="en-GB" altLang="cs-CZ" i="1" dirty="0"/>
              <a:t>, </a:t>
            </a:r>
            <a:r>
              <a:rPr lang="en-GB" altLang="cs-CZ" i="1" dirty="0" err="1"/>
              <a:t>který</a:t>
            </a:r>
            <a:r>
              <a:rPr lang="en-GB" altLang="cs-CZ" i="1" dirty="0"/>
              <a:t> je </a:t>
            </a:r>
            <a:r>
              <a:rPr lang="en-GB" altLang="cs-CZ" i="1" dirty="0" err="1"/>
              <a:t>formulován</a:t>
            </a:r>
            <a:r>
              <a:rPr lang="en-GB" altLang="cs-CZ" i="1" dirty="0"/>
              <a:t> v </a:t>
            </a:r>
            <a:r>
              <a:rPr lang="en-GB" altLang="cs-CZ" i="1" dirty="0" err="1"/>
              <a:t>podobě</a:t>
            </a:r>
            <a:r>
              <a:rPr lang="en-GB" altLang="cs-CZ" i="1" dirty="0"/>
              <a:t> </a:t>
            </a:r>
            <a:r>
              <a:rPr lang="en-GB" altLang="cs-CZ" i="1" dirty="0" err="1"/>
              <a:t>otázky</a:t>
            </a:r>
            <a:r>
              <a:rPr lang="en-GB" altLang="cs-CZ" i="1" dirty="0"/>
              <a:t> </a:t>
            </a:r>
            <a:r>
              <a:rPr lang="en-GB" altLang="cs-CZ" i="1" dirty="0" err="1"/>
              <a:t>explicitně</a:t>
            </a:r>
            <a:r>
              <a:rPr lang="en-GB" altLang="cs-CZ" i="1" dirty="0"/>
              <a:t>, </a:t>
            </a:r>
            <a:r>
              <a:rPr lang="en-GB" altLang="cs-CZ" i="1" dirty="0" err="1"/>
              <a:t>nebo</a:t>
            </a:r>
            <a:r>
              <a:rPr lang="en-GB" altLang="cs-CZ" i="1" dirty="0"/>
              <a:t> </a:t>
            </a:r>
            <a:r>
              <a:rPr lang="en-GB" altLang="cs-CZ" i="1" dirty="0" err="1"/>
              <a:t>implicitně</a:t>
            </a:r>
            <a:r>
              <a:rPr lang="en-GB" altLang="cs-CZ" i="1" dirty="0"/>
              <a:t> </a:t>
            </a:r>
            <a:r>
              <a:rPr lang="en-GB" altLang="cs-CZ" i="1" dirty="0" err="1"/>
              <a:t>vyjádřené</a:t>
            </a:r>
            <a:r>
              <a:rPr lang="en-GB" altLang="cs-CZ" i="1" dirty="0"/>
              <a:t>, </a:t>
            </a:r>
            <a:r>
              <a:rPr lang="en-GB" altLang="cs-CZ" i="1" dirty="0" err="1"/>
              <a:t>hypotéza</a:t>
            </a:r>
            <a:r>
              <a:rPr lang="en-GB" altLang="cs-CZ" i="1" dirty="0"/>
              <a:t> </a:t>
            </a:r>
            <a:r>
              <a:rPr lang="en-GB" altLang="cs-CZ" i="1" u="sng" dirty="0"/>
              <a:t>je </a:t>
            </a:r>
            <a:r>
              <a:rPr lang="en-GB" altLang="cs-CZ" i="1" u="sng" dirty="0" err="1"/>
              <a:t>vždy</a:t>
            </a:r>
            <a:r>
              <a:rPr lang="en-GB" altLang="cs-CZ" i="1" u="sng" dirty="0"/>
              <a:t> </a:t>
            </a:r>
            <a:r>
              <a:rPr lang="en-GB" altLang="cs-CZ" i="1" u="sng" dirty="0" err="1"/>
              <a:t>tvrzením</a:t>
            </a:r>
            <a:r>
              <a:rPr lang="en-GB" altLang="cs-CZ" i="1" dirty="0"/>
              <a:t>, </a:t>
            </a:r>
            <a:r>
              <a:rPr lang="en-GB" altLang="cs-CZ" i="1" dirty="0" err="1"/>
              <a:t>byť</a:t>
            </a:r>
            <a:r>
              <a:rPr lang="en-GB" altLang="cs-CZ" i="1" dirty="0"/>
              <a:t> </a:t>
            </a:r>
            <a:r>
              <a:rPr lang="en-GB" altLang="cs-CZ" i="1" dirty="0" err="1"/>
              <a:t>i</a:t>
            </a:r>
            <a:r>
              <a:rPr lang="en-GB" altLang="cs-CZ" i="1" dirty="0"/>
              <a:t> </a:t>
            </a:r>
            <a:r>
              <a:rPr lang="en-GB" altLang="cs-CZ" i="1" dirty="0" err="1"/>
              <a:t>podmíněně</a:t>
            </a:r>
            <a:r>
              <a:rPr lang="en-GB" altLang="cs-CZ" i="1" dirty="0"/>
              <a:t> </a:t>
            </a:r>
            <a:r>
              <a:rPr lang="en-GB" altLang="cs-CZ" i="1" dirty="0" err="1"/>
              <a:t>formulovaným</a:t>
            </a:r>
            <a:r>
              <a:rPr lang="en-GB" altLang="cs-CZ" dirty="0"/>
              <a:t>.“ (</a:t>
            </a:r>
            <a:r>
              <a:rPr lang="en-GB" altLang="cs-CZ" dirty="0" err="1"/>
              <a:t>Pelikán</a:t>
            </a:r>
            <a:r>
              <a:rPr lang="cs-CZ" altLang="cs-CZ" dirty="0"/>
              <a:t>,</a:t>
            </a:r>
            <a:r>
              <a:rPr lang="en-GB" altLang="cs-CZ" dirty="0"/>
              <a:t> 1998 s. 44)</a:t>
            </a:r>
          </a:p>
          <a:p>
            <a:pPr marL="372966" indent="-277925">
              <a:lnSpc>
                <a:spcPct val="96000"/>
              </a:lnSpc>
              <a:buSzPct val="45000"/>
              <a:buFont typeface="Wingdings" panose="05000000000000000000" pitchFamily="2" charset="2"/>
              <a:buChar char=""/>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altLang="cs-CZ" dirty="0" err="1"/>
              <a:t>Výzkumná</a:t>
            </a:r>
            <a:r>
              <a:rPr lang="en-GB" altLang="cs-CZ" dirty="0"/>
              <a:t> </a:t>
            </a:r>
            <a:r>
              <a:rPr lang="en-GB" altLang="cs-CZ" dirty="0" err="1"/>
              <a:t>hypotéza</a:t>
            </a:r>
            <a:r>
              <a:rPr lang="en-GB" altLang="cs-CZ" dirty="0"/>
              <a:t> </a:t>
            </a:r>
            <a:r>
              <a:rPr lang="en-GB" altLang="cs-CZ" dirty="0" err="1"/>
              <a:t>musí</a:t>
            </a:r>
            <a:r>
              <a:rPr lang="en-GB" altLang="cs-CZ" dirty="0"/>
              <a:t> </a:t>
            </a:r>
            <a:r>
              <a:rPr lang="en-GB" altLang="cs-CZ" dirty="0" err="1"/>
              <a:t>být</a:t>
            </a:r>
            <a:r>
              <a:rPr lang="en-GB" altLang="cs-CZ" dirty="0"/>
              <a:t> </a:t>
            </a:r>
            <a:r>
              <a:rPr lang="en-GB" altLang="cs-CZ" dirty="0" err="1"/>
              <a:t>empiricky</a:t>
            </a:r>
            <a:r>
              <a:rPr lang="en-GB" altLang="cs-CZ" dirty="0"/>
              <a:t> </a:t>
            </a:r>
            <a:r>
              <a:rPr lang="en-GB" altLang="cs-CZ" dirty="0" err="1"/>
              <a:t>zkoumatelná</a:t>
            </a:r>
            <a:r>
              <a:rPr lang="en-GB" altLang="cs-CZ" dirty="0"/>
              <a:t>; </a:t>
            </a:r>
            <a:r>
              <a:rPr lang="en-GB" altLang="cs-CZ" dirty="0" err="1"/>
              <a:t>nikoli</a:t>
            </a:r>
            <a:r>
              <a:rPr lang="en-GB" altLang="cs-CZ" dirty="0"/>
              <a:t> </a:t>
            </a:r>
            <a:r>
              <a:rPr lang="en-GB" altLang="cs-CZ" dirty="0" err="1"/>
              <a:t>však</a:t>
            </a:r>
            <a:r>
              <a:rPr lang="en-GB" altLang="cs-CZ" dirty="0"/>
              <a:t> </a:t>
            </a:r>
            <a:r>
              <a:rPr lang="en-GB" altLang="cs-CZ" dirty="0" err="1"/>
              <a:t>vědecká</a:t>
            </a:r>
            <a:r>
              <a:rPr lang="en-GB" altLang="cs-CZ" dirty="0"/>
              <a:t> </a:t>
            </a:r>
            <a:r>
              <a:rPr lang="en-GB" altLang="cs-CZ" dirty="0" err="1"/>
              <a:t>hypotéza</a:t>
            </a:r>
            <a:r>
              <a:rPr lang="en-GB" altLang="cs-CZ" dirty="0"/>
              <a:t> (</a:t>
            </a:r>
            <a:r>
              <a:rPr lang="en-GB" altLang="cs-CZ" dirty="0" err="1"/>
              <a:t>např</a:t>
            </a:r>
            <a:r>
              <a:rPr lang="en-GB" altLang="cs-CZ" dirty="0"/>
              <a:t>. </a:t>
            </a:r>
            <a:r>
              <a:rPr lang="en-GB" altLang="cs-CZ" dirty="0" err="1"/>
              <a:t>hypotézy</a:t>
            </a:r>
            <a:r>
              <a:rPr lang="en-GB" altLang="cs-CZ" dirty="0"/>
              <a:t> o </a:t>
            </a:r>
            <a:r>
              <a:rPr lang="en-GB" altLang="cs-CZ" dirty="0" err="1"/>
              <a:t>vzniku</a:t>
            </a:r>
            <a:r>
              <a:rPr lang="en-GB" altLang="cs-CZ" dirty="0"/>
              <a:t> </a:t>
            </a:r>
            <a:r>
              <a:rPr lang="en-GB" altLang="cs-CZ" dirty="0" err="1"/>
              <a:t>vesmíru</a:t>
            </a:r>
            <a:r>
              <a:rPr lang="en-GB" altLang="cs-CZ" dirty="0"/>
              <a:t> se </a:t>
            </a:r>
            <a:r>
              <a:rPr lang="en-GB" altLang="cs-CZ" dirty="0" err="1"/>
              <a:t>nedají</a:t>
            </a:r>
            <a:r>
              <a:rPr lang="en-GB" altLang="cs-CZ" dirty="0"/>
              <a:t> </a:t>
            </a:r>
            <a:r>
              <a:rPr lang="en-GB" altLang="cs-CZ" dirty="0" err="1"/>
              <a:t>prakticky</a:t>
            </a:r>
            <a:r>
              <a:rPr lang="en-GB" altLang="cs-CZ" dirty="0"/>
              <a:t> </a:t>
            </a:r>
            <a:r>
              <a:rPr lang="en-GB" altLang="cs-CZ" dirty="0" err="1"/>
              <a:t>empiricky</a:t>
            </a:r>
            <a:r>
              <a:rPr lang="en-GB" altLang="cs-CZ" dirty="0"/>
              <a:t> </a:t>
            </a:r>
            <a:r>
              <a:rPr lang="en-GB" altLang="cs-CZ" dirty="0" err="1"/>
              <a:t>zkoumat</a:t>
            </a:r>
            <a:r>
              <a:rPr lang="en-GB" altLang="cs-CZ" dirty="0"/>
              <a:t> a </a:t>
            </a:r>
            <a:r>
              <a:rPr lang="en-GB" altLang="cs-CZ" dirty="0" err="1"/>
              <a:t>přesto</a:t>
            </a:r>
            <a:r>
              <a:rPr lang="en-GB" altLang="cs-CZ" dirty="0"/>
              <a:t> </a:t>
            </a:r>
            <a:r>
              <a:rPr lang="en-GB" altLang="cs-CZ" dirty="0" err="1"/>
              <a:t>jsou</a:t>
            </a:r>
            <a:r>
              <a:rPr lang="en-GB" altLang="cs-CZ" dirty="0"/>
              <a:t> </a:t>
            </a:r>
            <a:r>
              <a:rPr lang="en-GB" altLang="cs-CZ" dirty="0" err="1"/>
              <a:t>vědecké</a:t>
            </a:r>
            <a:r>
              <a:rPr lang="en-GB" altLang="cs-CZ" dirty="0"/>
              <a:t>)</a:t>
            </a:r>
          </a:p>
          <a:p>
            <a:pPr marL="372966" indent="-277925">
              <a:lnSpc>
                <a:spcPct val="57000"/>
              </a:lnSpc>
              <a:buSzPct val="45000"/>
              <a:buFont typeface="Wingdings" panose="05000000000000000000" pitchFamily="2" charset="2"/>
              <a:buChar char=""/>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altLang="cs-CZ" dirty="0" err="1"/>
              <a:t>Hypotézy</a:t>
            </a:r>
            <a:r>
              <a:rPr lang="en-GB" altLang="cs-CZ" dirty="0"/>
              <a:t> se </a:t>
            </a:r>
            <a:r>
              <a:rPr lang="en-GB" altLang="cs-CZ" dirty="0" err="1"/>
              <a:t>stanoví</a:t>
            </a:r>
            <a:r>
              <a:rPr lang="en-GB" altLang="cs-CZ" dirty="0"/>
              <a:t> </a:t>
            </a:r>
            <a:r>
              <a:rPr lang="en-GB" altLang="cs-CZ" dirty="0" err="1"/>
              <a:t>na</a:t>
            </a:r>
            <a:r>
              <a:rPr lang="en-GB" altLang="cs-CZ" dirty="0"/>
              <a:t> </a:t>
            </a:r>
            <a:r>
              <a:rPr lang="en-GB" altLang="cs-CZ" dirty="0" err="1"/>
              <a:t>začátku</a:t>
            </a:r>
            <a:r>
              <a:rPr lang="en-GB" altLang="cs-CZ" dirty="0"/>
              <a:t> </a:t>
            </a:r>
            <a:r>
              <a:rPr lang="en-GB" altLang="cs-CZ" dirty="0" err="1"/>
              <a:t>výzkumu</a:t>
            </a:r>
            <a:r>
              <a:rPr lang="en-GB" altLang="cs-CZ" dirty="0"/>
              <a:t>. Ne</a:t>
            </a:r>
            <a:endParaRPr lang="cs-CZ" altLang="cs-CZ" dirty="0"/>
          </a:p>
          <a:p>
            <a:pPr marL="95041" indent="0">
              <a:lnSpc>
                <a:spcPct val="57000"/>
              </a:lnSpc>
              <a:buSzPct val="45000"/>
              <a:buNone/>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cs-CZ" altLang="cs-CZ" dirty="0"/>
              <a:t>	</a:t>
            </a:r>
            <a:r>
              <a:rPr lang="en-GB" altLang="cs-CZ" dirty="0" err="1"/>
              <a:t>naopak</a:t>
            </a:r>
            <a:r>
              <a:rPr lang="en-GB" altLang="cs-CZ" dirty="0"/>
              <a:t>.</a:t>
            </a:r>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1</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2975939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9842" y="650979"/>
            <a:ext cx="8664315" cy="626519"/>
          </a:xfrm>
          <a:prstGeom prst="rect">
            <a:avLst/>
          </a:prstGeom>
        </p:spPr>
        <p:txBody>
          <a:bodyPr vert="horz" wrap="square" lIns="0" tIns="10860" rIns="0" bIns="0" rtlCol="0" anchor="ctr">
            <a:spAutoFit/>
          </a:bodyPr>
          <a:lstStyle/>
          <a:p>
            <a:pPr marL="10860"/>
            <a:r>
              <a:rPr sz="4000" b="1" dirty="0">
                <a:solidFill>
                  <a:srgbClr val="D50202"/>
                </a:solidFill>
              </a:rPr>
              <a:t>Pravidla formulace hypotéz (Gavora)</a:t>
            </a:r>
          </a:p>
        </p:txBody>
      </p:sp>
      <p:sp>
        <p:nvSpPr>
          <p:cNvPr id="3" name="object 3"/>
          <p:cNvSpPr txBox="1"/>
          <p:nvPr/>
        </p:nvSpPr>
        <p:spPr>
          <a:xfrm>
            <a:off x="682051" y="1416570"/>
            <a:ext cx="7869837" cy="4184056"/>
          </a:xfrm>
          <a:prstGeom prst="rect">
            <a:avLst/>
          </a:prstGeom>
        </p:spPr>
        <p:txBody>
          <a:bodyPr vert="horz" wrap="square" lIns="0" tIns="73304" rIns="0" bIns="0" rtlCol="0">
            <a:spAutoFit/>
          </a:bodyPr>
          <a:lstStyle/>
          <a:p>
            <a:pPr marL="10860">
              <a:spcBef>
                <a:spcPts val="577"/>
              </a:spcBef>
            </a:pPr>
            <a:r>
              <a:rPr sz="2052" dirty="0">
                <a:latin typeface="Times New Roman"/>
                <a:cs typeface="Times New Roman"/>
              </a:rPr>
              <a:t>1/ </a:t>
            </a:r>
            <a:r>
              <a:rPr sz="2052" spc="-4" dirty="0">
                <a:cs typeface="Times New Roman"/>
              </a:rPr>
              <a:t>Hypotézy </a:t>
            </a:r>
            <a:r>
              <a:rPr sz="2052" dirty="0">
                <a:cs typeface="Times New Roman"/>
              </a:rPr>
              <a:t>jsou vědecká tvrzení, </a:t>
            </a:r>
            <a:r>
              <a:rPr sz="2052" spc="-4" dirty="0">
                <a:cs typeface="Times New Roman"/>
              </a:rPr>
              <a:t>formulují </a:t>
            </a:r>
            <a:r>
              <a:rPr sz="2052" dirty="0">
                <a:cs typeface="Times New Roman"/>
              </a:rPr>
              <a:t>se jako </a:t>
            </a:r>
            <a:r>
              <a:rPr sz="2052" b="1" spc="-4" dirty="0">
                <a:solidFill>
                  <a:srgbClr val="D10202"/>
                </a:solidFill>
                <a:cs typeface="Times New Roman"/>
              </a:rPr>
              <a:t>oznamovací</a:t>
            </a:r>
            <a:r>
              <a:rPr sz="2052" b="1" spc="-111" dirty="0">
                <a:solidFill>
                  <a:srgbClr val="D10202"/>
                </a:solidFill>
                <a:cs typeface="Times New Roman"/>
              </a:rPr>
              <a:t> </a:t>
            </a:r>
            <a:r>
              <a:rPr sz="2052" b="1" dirty="0">
                <a:solidFill>
                  <a:srgbClr val="D10202"/>
                </a:solidFill>
                <a:cs typeface="Times New Roman"/>
              </a:rPr>
              <a:t>věty</a:t>
            </a:r>
            <a:endParaRPr sz="2052" dirty="0">
              <a:solidFill>
                <a:srgbClr val="D10202"/>
              </a:solidFill>
              <a:cs typeface="Times New Roman"/>
            </a:endParaRPr>
          </a:p>
          <a:p>
            <a:pPr marL="646699" indent="-244888">
              <a:spcBef>
                <a:spcPts val="475"/>
              </a:spcBef>
              <a:buClr>
                <a:srgbClr val="5E5E5E"/>
              </a:buClr>
              <a:buFont typeface="Wingdings"/>
              <a:buChar char=""/>
              <a:tabLst>
                <a:tab pos="646699" algn="l"/>
                <a:tab pos="647242" algn="l"/>
              </a:tabLst>
            </a:pPr>
            <a:r>
              <a:rPr sz="1967" i="1" dirty="0">
                <a:cs typeface="Times New Roman"/>
              </a:rPr>
              <a:t>nezaměňovat </a:t>
            </a:r>
            <a:r>
              <a:rPr sz="1967" i="1" spc="-4" dirty="0">
                <a:cs typeface="Times New Roman"/>
              </a:rPr>
              <a:t>je </a:t>
            </a:r>
            <a:r>
              <a:rPr sz="1967" i="1" dirty="0">
                <a:cs typeface="Times New Roman"/>
              </a:rPr>
              <a:t>s výzkumnou otázkou</a:t>
            </a:r>
            <a:r>
              <a:rPr sz="1967" i="1" spc="-17" dirty="0">
                <a:cs typeface="Times New Roman"/>
              </a:rPr>
              <a:t> </a:t>
            </a:r>
            <a:r>
              <a:rPr sz="1967" i="1" spc="-4" dirty="0">
                <a:cs typeface="Times New Roman"/>
              </a:rPr>
              <a:t>(problémem)!</a:t>
            </a:r>
            <a:endParaRPr sz="1967" dirty="0">
              <a:cs typeface="Times New Roman"/>
            </a:endParaRPr>
          </a:p>
          <a:p>
            <a:pPr marL="10860">
              <a:spcBef>
                <a:spcPts val="487"/>
              </a:spcBef>
            </a:pPr>
            <a:r>
              <a:rPr sz="2052" dirty="0">
                <a:cs typeface="Times New Roman"/>
              </a:rPr>
              <a:t>2/ </a:t>
            </a:r>
            <a:r>
              <a:rPr sz="2052" spc="-4" dirty="0">
                <a:cs typeface="Times New Roman"/>
              </a:rPr>
              <a:t>Hypotézy </a:t>
            </a:r>
            <a:r>
              <a:rPr sz="2052" dirty="0">
                <a:cs typeface="Times New Roman"/>
              </a:rPr>
              <a:t>vyjadřují </a:t>
            </a:r>
            <a:r>
              <a:rPr sz="2052" b="1" spc="-4" dirty="0">
                <a:solidFill>
                  <a:srgbClr val="D10202"/>
                </a:solidFill>
                <a:cs typeface="Times New Roman"/>
              </a:rPr>
              <a:t>vztah alespoň dvou</a:t>
            </a:r>
            <a:r>
              <a:rPr sz="2052" b="1" spc="-21" dirty="0">
                <a:solidFill>
                  <a:srgbClr val="D10202"/>
                </a:solidFill>
                <a:cs typeface="Times New Roman"/>
              </a:rPr>
              <a:t> </a:t>
            </a:r>
            <a:r>
              <a:rPr sz="2052" b="1" spc="-4" dirty="0">
                <a:solidFill>
                  <a:srgbClr val="D10202"/>
                </a:solidFill>
                <a:cs typeface="Times New Roman"/>
              </a:rPr>
              <a:t>proměnných</a:t>
            </a:r>
            <a:endParaRPr sz="2052" dirty="0">
              <a:solidFill>
                <a:srgbClr val="D10202"/>
              </a:solidFill>
              <a:cs typeface="Times New Roman"/>
            </a:endParaRPr>
          </a:p>
          <a:p>
            <a:pPr marL="687561" indent="-285750">
              <a:spcBef>
                <a:spcPts val="423"/>
              </a:spcBef>
              <a:buFont typeface="Arial" panose="020B0604020202020204" pitchFamily="34" charset="0"/>
              <a:buChar char="•"/>
              <a:tabLst>
                <a:tab pos="646699" algn="l"/>
                <a:tab pos="647242" algn="l"/>
              </a:tabLst>
            </a:pPr>
            <a:r>
              <a:rPr sz="1710" b="1" spc="-4" dirty="0">
                <a:cs typeface="Times New Roman"/>
              </a:rPr>
              <a:t>rozdíly </a:t>
            </a:r>
            <a:r>
              <a:rPr sz="1710" spc="-4" dirty="0">
                <a:cs typeface="Times New Roman"/>
              </a:rPr>
              <a:t>(</a:t>
            </a:r>
            <a:r>
              <a:rPr sz="1710" spc="-4" dirty="0">
                <a:solidFill>
                  <a:srgbClr val="000099"/>
                </a:solidFill>
                <a:cs typeface="Times New Roman"/>
              </a:rPr>
              <a:t>víc, častěji, silněji, </a:t>
            </a:r>
            <a:r>
              <a:rPr sz="1710" dirty="0">
                <a:solidFill>
                  <a:srgbClr val="000099"/>
                </a:solidFill>
                <a:cs typeface="Times New Roman"/>
              </a:rPr>
              <a:t>výš,</a:t>
            </a:r>
            <a:r>
              <a:rPr sz="1710" spc="-86" dirty="0">
                <a:solidFill>
                  <a:srgbClr val="000099"/>
                </a:solidFill>
                <a:cs typeface="Times New Roman"/>
              </a:rPr>
              <a:t> </a:t>
            </a:r>
            <a:r>
              <a:rPr sz="1710" dirty="0">
                <a:solidFill>
                  <a:srgbClr val="000099"/>
                </a:solidFill>
                <a:cs typeface="Times New Roman"/>
              </a:rPr>
              <a:t>odlišné</a:t>
            </a:r>
            <a:r>
              <a:rPr sz="1710" dirty="0">
                <a:cs typeface="Times New Roman"/>
              </a:rPr>
              <a:t>)</a:t>
            </a:r>
          </a:p>
          <a:p>
            <a:pPr marL="687561" indent="-285750">
              <a:spcBef>
                <a:spcPts val="410"/>
              </a:spcBef>
              <a:buFont typeface="Arial" panose="020B0604020202020204" pitchFamily="34" charset="0"/>
              <a:buChar char="•"/>
              <a:tabLst>
                <a:tab pos="646699" algn="l"/>
                <a:tab pos="647242" algn="l"/>
              </a:tabLst>
            </a:pPr>
            <a:r>
              <a:rPr sz="1710" b="1" dirty="0">
                <a:cs typeface="Times New Roman"/>
              </a:rPr>
              <a:t>vztahy </a:t>
            </a:r>
            <a:r>
              <a:rPr sz="1710" spc="-4" dirty="0">
                <a:cs typeface="Times New Roman"/>
              </a:rPr>
              <a:t>(</a:t>
            </a:r>
            <a:r>
              <a:rPr sz="1710" spc="-4" dirty="0">
                <a:solidFill>
                  <a:srgbClr val="000099"/>
                </a:solidFill>
                <a:cs typeface="Times New Roman"/>
              </a:rPr>
              <a:t>pozitivní, </a:t>
            </a:r>
            <a:r>
              <a:rPr sz="1710" dirty="0">
                <a:solidFill>
                  <a:srgbClr val="000099"/>
                </a:solidFill>
                <a:cs typeface="Times New Roman"/>
              </a:rPr>
              <a:t>negativní </a:t>
            </a:r>
            <a:r>
              <a:rPr sz="1710" spc="-4" dirty="0">
                <a:solidFill>
                  <a:srgbClr val="000099"/>
                </a:solidFill>
                <a:cs typeface="Times New Roman"/>
              </a:rPr>
              <a:t>souvislost,</a:t>
            </a:r>
            <a:r>
              <a:rPr sz="1710" spc="-120" dirty="0">
                <a:solidFill>
                  <a:srgbClr val="000099"/>
                </a:solidFill>
                <a:cs typeface="Times New Roman"/>
              </a:rPr>
              <a:t> </a:t>
            </a:r>
            <a:r>
              <a:rPr sz="1710" dirty="0">
                <a:solidFill>
                  <a:srgbClr val="000099"/>
                </a:solidFill>
                <a:cs typeface="Times New Roman"/>
              </a:rPr>
              <a:t>korelace</a:t>
            </a:r>
            <a:r>
              <a:rPr sz="1710" dirty="0">
                <a:cs typeface="Times New Roman"/>
              </a:rPr>
              <a:t>)</a:t>
            </a:r>
          </a:p>
          <a:p>
            <a:pPr marL="687561" indent="-285750">
              <a:spcBef>
                <a:spcPts val="410"/>
              </a:spcBef>
              <a:buFont typeface="Arial" panose="020B0604020202020204" pitchFamily="34" charset="0"/>
              <a:buChar char="•"/>
              <a:tabLst>
                <a:tab pos="646699" algn="l"/>
                <a:tab pos="647242" algn="l"/>
              </a:tabLst>
            </a:pPr>
            <a:r>
              <a:rPr sz="1710" b="1" dirty="0">
                <a:cs typeface="Times New Roman"/>
              </a:rPr>
              <a:t>následky </a:t>
            </a:r>
            <a:r>
              <a:rPr sz="1710" spc="-4" dirty="0">
                <a:cs typeface="Times New Roman"/>
              </a:rPr>
              <a:t>(</a:t>
            </a:r>
            <a:r>
              <a:rPr sz="1710" spc="-4" dirty="0">
                <a:solidFill>
                  <a:srgbClr val="000099"/>
                </a:solidFill>
                <a:cs typeface="Times New Roman"/>
              </a:rPr>
              <a:t>čím </a:t>
            </a:r>
            <a:r>
              <a:rPr sz="1710" dirty="0">
                <a:solidFill>
                  <a:srgbClr val="000099"/>
                </a:solidFill>
                <a:cs typeface="Times New Roman"/>
              </a:rPr>
              <a:t>– </a:t>
            </a:r>
            <a:r>
              <a:rPr sz="1710" spc="-9" dirty="0">
                <a:solidFill>
                  <a:srgbClr val="000099"/>
                </a:solidFill>
                <a:cs typeface="Times New Roman"/>
              </a:rPr>
              <a:t>tím, </a:t>
            </a:r>
            <a:r>
              <a:rPr sz="1710" spc="-4" dirty="0">
                <a:solidFill>
                  <a:srgbClr val="000099"/>
                </a:solidFill>
                <a:cs typeface="Times New Roman"/>
              </a:rPr>
              <a:t>jestliže </a:t>
            </a:r>
            <a:r>
              <a:rPr sz="1710" dirty="0">
                <a:solidFill>
                  <a:srgbClr val="000099"/>
                </a:solidFill>
                <a:cs typeface="Times New Roman"/>
              </a:rPr>
              <a:t>–pak, jak – </a:t>
            </a:r>
            <a:r>
              <a:rPr sz="1710" spc="-4" dirty="0">
                <a:solidFill>
                  <a:srgbClr val="000099"/>
                </a:solidFill>
                <a:cs typeface="Times New Roman"/>
              </a:rPr>
              <a:t>tak, </a:t>
            </a:r>
            <a:r>
              <a:rPr sz="1710" dirty="0">
                <a:solidFill>
                  <a:srgbClr val="000099"/>
                </a:solidFill>
                <a:cs typeface="Times New Roman"/>
              </a:rPr>
              <a:t>když –</a:t>
            </a:r>
            <a:r>
              <a:rPr sz="1710" spc="-128" dirty="0">
                <a:solidFill>
                  <a:srgbClr val="000099"/>
                </a:solidFill>
                <a:cs typeface="Times New Roman"/>
              </a:rPr>
              <a:t> </a:t>
            </a:r>
            <a:r>
              <a:rPr sz="1710" dirty="0">
                <a:solidFill>
                  <a:srgbClr val="000099"/>
                </a:solidFill>
                <a:cs typeface="Times New Roman"/>
              </a:rPr>
              <a:t>pak</a:t>
            </a:r>
            <a:r>
              <a:rPr sz="1710" dirty="0">
                <a:cs typeface="Times New Roman"/>
              </a:rPr>
              <a:t>,..)</a:t>
            </a:r>
          </a:p>
          <a:p>
            <a:pPr marL="303531" marR="2346253" indent="-293214">
              <a:lnSpc>
                <a:spcPts val="2959"/>
              </a:lnSpc>
              <a:spcBef>
                <a:spcPts val="167"/>
              </a:spcBef>
            </a:pPr>
            <a:r>
              <a:rPr sz="2052" dirty="0">
                <a:cs typeface="Times New Roman"/>
              </a:rPr>
              <a:t>3/ </a:t>
            </a:r>
            <a:r>
              <a:rPr sz="2052" spc="-4" dirty="0">
                <a:cs typeface="Times New Roman"/>
              </a:rPr>
              <a:t>Hypotéza musí </a:t>
            </a:r>
            <a:r>
              <a:rPr sz="2052" dirty="0">
                <a:cs typeface="Times New Roman"/>
              </a:rPr>
              <a:t>být </a:t>
            </a:r>
            <a:r>
              <a:rPr sz="2052" b="1" spc="-4" dirty="0">
                <a:solidFill>
                  <a:srgbClr val="D10202"/>
                </a:solidFill>
                <a:cs typeface="Times New Roman"/>
              </a:rPr>
              <a:t>ověřitelná </a:t>
            </a:r>
            <a:r>
              <a:rPr sz="2052" spc="-4" dirty="0">
                <a:cs typeface="Times New Roman"/>
              </a:rPr>
              <a:t>(testovatelná),  musí </a:t>
            </a:r>
            <a:r>
              <a:rPr sz="2052" dirty="0">
                <a:cs typeface="Times New Roman"/>
              </a:rPr>
              <a:t>se být potenciálně</a:t>
            </a:r>
            <a:r>
              <a:rPr sz="2052" spc="-60" dirty="0">
                <a:cs typeface="Times New Roman"/>
              </a:rPr>
              <a:t> </a:t>
            </a:r>
            <a:r>
              <a:rPr sz="2052" spc="-4" dirty="0">
                <a:cs typeface="Times New Roman"/>
              </a:rPr>
              <a:t>falzifikovatelná.</a:t>
            </a:r>
            <a:endParaRPr sz="2052" dirty="0">
              <a:cs typeface="Times New Roman"/>
            </a:endParaRPr>
          </a:p>
          <a:p>
            <a:pPr marL="303531">
              <a:spcBef>
                <a:spcPts val="650"/>
              </a:spcBef>
            </a:pPr>
            <a:r>
              <a:rPr sz="1710" dirty="0">
                <a:cs typeface="Times New Roman"/>
              </a:rPr>
              <a:t>Proměnné se </a:t>
            </a:r>
            <a:r>
              <a:rPr sz="1710" spc="-4" dirty="0">
                <a:cs typeface="Times New Roman"/>
              </a:rPr>
              <a:t>musí </a:t>
            </a:r>
            <a:r>
              <a:rPr sz="1710" dirty="0">
                <a:cs typeface="Times New Roman"/>
              </a:rPr>
              <a:t>dát </a:t>
            </a:r>
            <a:r>
              <a:rPr sz="1710" u="sng" spc="-9" dirty="0">
                <a:uFill>
                  <a:solidFill>
                    <a:srgbClr val="000000"/>
                  </a:solidFill>
                </a:uFill>
                <a:cs typeface="Times New Roman"/>
              </a:rPr>
              <a:t>měřit </a:t>
            </a:r>
            <a:r>
              <a:rPr sz="1710" u="sng" dirty="0">
                <a:uFill>
                  <a:solidFill>
                    <a:srgbClr val="000000"/>
                  </a:solidFill>
                </a:uFill>
                <a:cs typeface="Times New Roman"/>
              </a:rPr>
              <a:t>nebo</a:t>
            </a:r>
            <a:r>
              <a:rPr sz="1710" u="sng" spc="-64" dirty="0">
                <a:uFill>
                  <a:solidFill>
                    <a:srgbClr val="000000"/>
                  </a:solidFill>
                </a:uFill>
                <a:cs typeface="Times New Roman"/>
              </a:rPr>
              <a:t> </a:t>
            </a:r>
            <a:r>
              <a:rPr sz="1710" u="sng" spc="-4" dirty="0">
                <a:uFill>
                  <a:solidFill>
                    <a:srgbClr val="000000"/>
                  </a:solidFill>
                </a:uFill>
                <a:cs typeface="Times New Roman"/>
              </a:rPr>
              <a:t>kategorizovat:</a:t>
            </a:r>
            <a:endParaRPr sz="1710" dirty="0">
              <a:cs typeface="Times New Roman"/>
            </a:endParaRPr>
          </a:p>
          <a:p>
            <a:pPr marL="1078513" lvl="1" indent="-285750">
              <a:spcBef>
                <a:spcPts val="492"/>
              </a:spcBef>
              <a:buFont typeface="Arial" panose="020B0604020202020204" pitchFamily="34" charset="0"/>
              <a:buChar char="•"/>
              <a:tabLst>
                <a:tab pos="988239" algn="l"/>
              </a:tabLst>
            </a:pPr>
            <a:r>
              <a:rPr sz="1710" dirty="0">
                <a:solidFill>
                  <a:srgbClr val="000099"/>
                </a:solidFill>
                <a:cs typeface="Times New Roman"/>
              </a:rPr>
              <a:t>věk – </a:t>
            </a:r>
            <a:r>
              <a:rPr sz="1710" spc="4" dirty="0">
                <a:solidFill>
                  <a:srgbClr val="000099"/>
                </a:solidFill>
                <a:cs typeface="Times New Roman"/>
              </a:rPr>
              <a:t>16, </a:t>
            </a:r>
            <a:r>
              <a:rPr sz="1710" dirty="0">
                <a:solidFill>
                  <a:srgbClr val="000099"/>
                </a:solidFill>
                <a:cs typeface="Times New Roman"/>
              </a:rPr>
              <a:t>17,..; pohlaví – </a:t>
            </a:r>
            <a:r>
              <a:rPr sz="1710" spc="-4" dirty="0">
                <a:solidFill>
                  <a:srgbClr val="000099"/>
                </a:solidFill>
                <a:cs typeface="Times New Roman"/>
              </a:rPr>
              <a:t>žena,</a:t>
            </a:r>
            <a:r>
              <a:rPr sz="1710" spc="-120" dirty="0">
                <a:solidFill>
                  <a:srgbClr val="000099"/>
                </a:solidFill>
                <a:cs typeface="Times New Roman"/>
              </a:rPr>
              <a:t> </a:t>
            </a:r>
            <a:r>
              <a:rPr sz="1710" spc="-4" dirty="0">
                <a:solidFill>
                  <a:srgbClr val="000099"/>
                </a:solidFill>
                <a:cs typeface="Times New Roman"/>
              </a:rPr>
              <a:t>muž;</a:t>
            </a:r>
            <a:endParaRPr sz="1710" dirty="0">
              <a:cs typeface="Times New Roman"/>
            </a:endParaRPr>
          </a:p>
          <a:p>
            <a:pPr marL="1078513" lvl="1" indent="-285750">
              <a:spcBef>
                <a:spcPts val="410"/>
              </a:spcBef>
              <a:buFont typeface="Arial" panose="020B0604020202020204" pitchFamily="34" charset="0"/>
              <a:buChar char="•"/>
              <a:tabLst>
                <a:tab pos="988239" algn="l"/>
              </a:tabLst>
            </a:pPr>
            <a:r>
              <a:rPr sz="1710" dirty="0">
                <a:solidFill>
                  <a:srgbClr val="000099"/>
                </a:solidFill>
                <a:cs typeface="Times New Roman"/>
              </a:rPr>
              <a:t>oblíbenost </a:t>
            </a:r>
            <a:r>
              <a:rPr sz="1710" spc="-9" dirty="0">
                <a:solidFill>
                  <a:srgbClr val="000099"/>
                </a:solidFill>
                <a:cs typeface="Times New Roman"/>
              </a:rPr>
              <a:t>(míra </a:t>
            </a:r>
            <a:r>
              <a:rPr sz="1710" spc="-4" dirty="0">
                <a:solidFill>
                  <a:srgbClr val="000099"/>
                </a:solidFill>
                <a:cs typeface="Times New Roman"/>
              </a:rPr>
              <a:t>oblíbenosti </a:t>
            </a:r>
            <a:r>
              <a:rPr sz="1710" dirty="0">
                <a:solidFill>
                  <a:srgbClr val="000099"/>
                </a:solidFill>
                <a:cs typeface="Times New Roman"/>
              </a:rPr>
              <a:t>na</a:t>
            </a:r>
            <a:r>
              <a:rPr sz="1710" spc="-81" dirty="0">
                <a:solidFill>
                  <a:srgbClr val="000099"/>
                </a:solidFill>
                <a:cs typeface="Times New Roman"/>
              </a:rPr>
              <a:t> </a:t>
            </a:r>
            <a:r>
              <a:rPr sz="1710" spc="-4" dirty="0">
                <a:solidFill>
                  <a:srgbClr val="000099"/>
                </a:solidFill>
                <a:cs typeface="Times New Roman"/>
              </a:rPr>
              <a:t>škále)</a:t>
            </a:r>
            <a:endParaRPr sz="1710" dirty="0">
              <a:cs typeface="Times New Roman"/>
            </a:endParaRPr>
          </a:p>
          <a:p>
            <a:pPr marL="1078513" lvl="1" indent="-285750">
              <a:spcBef>
                <a:spcPts val="410"/>
              </a:spcBef>
              <a:buFont typeface="Arial" panose="020B0604020202020204" pitchFamily="34" charset="0"/>
              <a:buChar char="•"/>
              <a:tabLst>
                <a:tab pos="988239" algn="l"/>
              </a:tabLst>
            </a:pPr>
            <a:r>
              <a:rPr sz="1710" dirty="0">
                <a:solidFill>
                  <a:srgbClr val="000099"/>
                </a:solidFill>
                <a:cs typeface="Times New Roman"/>
              </a:rPr>
              <a:t>X </a:t>
            </a:r>
            <a:r>
              <a:rPr sz="1710" spc="-4" dirty="0">
                <a:solidFill>
                  <a:srgbClr val="000099"/>
                </a:solidFill>
                <a:cs typeface="Times New Roman"/>
              </a:rPr>
              <a:t>kvalita života </a:t>
            </a:r>
            <a:r>
              <a:rPr sz="1710" dirty="0">
                <a:solidFill>
                  <a:srgbClr val="000099"/>
                </a:solidFill>
                <a:cs typeface="Times New Roman"/>
              </a:rPr>
              <a:t>– je třeba najít </a:t>
            </a:r>
            <a:r>
              <a:rPr sz="1710" spc="-4" dirty="0">
                <a:solidFill>
                  <a:srgbClr val="000099"/>
                </a:solidFill>
                <a:cs typeface="Times New Roman"/>
              </a:rPr>
              <a:t>indikátory kvality</a:t>
            </a:r>
            <a:r>
              <a:rPr sz="1710" spc="-154" dirty="0">
                <a:solidFill>
                  <a:srgbClr val="000099"/>
                </a:solidFill>
                <a:cs typeface="Times New Roman"/>
              </a:rPr>
              <a:t> </a:t>
            </a:r>
            <a:r>
              <a:rPr sz="1710" spc="-4" dirty="0">
                <a:solidFill>
                  <a:srgbClr val="000099"/>
                </a:solidFill>
                <a:cs typeface="Times New Roman"/>
              </a:rPr>
              <a:t>života</a:t>
            </a:r>
            <a:endParaRPr sz="1710" dirty="0">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80366-27A2-4DB2-98B1-BABF74DFC773}"/>
              </a:ext>
            </a:extLst>
          </p:cNvPr>
          <p:cNvSpPr>
            <a:spLocks noGrp="1"/>
          </p:cNvSpPr>
          <p:nvPr>
            <p:ph type="title"/>
          </p:nvPr>
        </p:nvSpPr>
        <p:spPr/>
        <p:txBody>
          <a:bodyPr>
            <a:normAutofit/>
          </a:bodyPr>
          <a:lstStyle/>
          <a:p>
            <a:r>
              <a:rPr lang="cs-CZ" sz="4000" b="1" dirty="0">
                <a:solidFill>
                  <a:srgbClr val="D50202"/>
                </a:solidFill>
              </a:rPr>
              <a:t>Statistické hypotézy</a:t>
            </a:r>
          </a:p>
        </p:txBody>
      </p:sp>
      <p:sp>
        <p:nvSpPr>
          <p:cNvPr id="3" name="Zástupný obsah 2">
            <a:extLst>
              <a:ext uri="{FF2B5EF4-FFF2-40B4-BE49-F238E27FC236}">
                <a16:creationId xmlns:a16="http://schemas.microsoft.com/office/drawing/2014/main" id="{CBF6175E-3A31-4E81-BEDC-66AAAC6C5C11}"/>
              </a:ext>
            </a:extLst>
          </p:cNvPr>
          <p:cNvSpPr>
            <a:spLocks noGrp="1"/>
          </p:cNvSpPr>
          <p:nvPr>
            <p:ph idx="1"/>
          </p:nvPr>
        </p:nvSpPr>
        <p:spPr>
          <a:xfrm>
            <a:off x="457199" y="1281660"/>
            <a:ext cx="8401987" cy="4844504"/>
          </a:xfrm>
        </p:spPr>
        <p:txBody>
          <a:bodyPr>
            <a:normAutofit fontScale="55000" lnSpcReduction="20000"/>
          </a:bodyPr>
          <a:lstStyle/>
          <a:p>
            <a:pPr marL="0" indent="0">
              <a:buNone/>
            </a:pPr>
            <a:r>
              <a:rPr lang="cs-CZ" sz="4400" dirty="0"/>
              <a:t>“</a:t>
            </a:r>
            <a:r>
              <a:rPr lang="cs-CZ" sz="4400" i="1" dirty="0"/>
              <a:t>Statistickou hypotézu neověřujeme přímo, nýbrž vždy proti nějakému jinému tvrzení, obyčejně proti tzv. nulové hypotéze. Nulová hypotéza je domněnka, která prostřednictvím statistických termínů tvrdí, že mezi proměnnými, které zkoumáme, není vztah</a:t>
            </a:r>
            <a:r>
              <a:rPr lang="cs-CZ" sz="4400" dirty="0"/>
              <a:t>.” 												(</a:t>
            </a:r>
            <a:r>
              <a:rPr lang="cs-CZ" sz="4400" dirty="0" err="1"/>
              <a:t>Chráska</a:t>
            </a:r>
            <a:r>
              <a:rPr lang="cs-CZ" sz="4400" dirty="0"/>
              <a:t>, 2007 s. 69)</a:t>
            </a:r>
          </a:p>
          <a:p>
            <a:pPr marL="0" indent="0">
              <a:buNone/>
            </a:pPr>
            <a:r>
              <a:rPr lang="cs-CZ" sz="4400" dirty="0"/>
              <a:t> „</a:t>
            </a:r>
            <a:r>
              <a:rPr lang="cs-CZ" sz="4400" i="1" dirty="0"/>
              <a:t>Pokud se při statistické analýze ukáže, že nulovou hypotézu je možno odmítnout, přijímáme tzv. alternativní hypotézu</a:t>
            </a:r>
            <a:r>
              <a:rPr lang="cs-CZ" sz="4400" dirty="0"/>
              <a:t>. ”</a:t>
            </a:r>
          </a:p>
          <a:p>
            <a:pPr marL="0" indent="0">
              <a:buNone/>
            </a:pPr>
            <a:r>
              <a:rPr lang="cs-CZ" sz="4400" b="1" dirty="0"/>
              <a:t>Např.: </a:t>
            </a:r>
          </a:p>
          <a:p>
            <a:r>
              <a:rPr lang="cs-CZ" sz="4400" dirty="0"/>
              <a:t>hypotéza (věcná): Muži kouří víc než ženy.</a:t>
            </a:r>
          </a:p>
          <a:p>
            <a:r>
              <a:rPr lang="cs-CZ" sz="4400" dirty="0"/>
              <a:t>nulová hypotéza: H0 Frekvence kouření je u mužů i žen stejně velká</a:t>
            </a:r>
          </a:p>
          <a:p>
            <a:r>
              <a:rPr lang="cs-CZ" sz="4400" dirty="0"/>
              <a:t>alternativní hypotéza: HA Frekvence kouření je u mužů a žen rozdílná</a:t>
            </a:r>
          </a:p>
          <a:p>
            <a:pPr marL="0" indent="0">
              <a:buNone/>
            </a:pPr>
            <a:r>
              <a:rPr lang="cs-CZ" dirty="0"/>
              <a:t>													</a:t>
            </a:r>
          </a:p>
        </p:txBody>
      </p:sp>
    </p:spTree>
    <p:extLst>
      <p:ext uri="{BB962C8B-B14F-4D97-AF65-F5344CB8AC3E}">
        <p14:creationId xmlns:p14="http://schemas.microsoft.com/office/powerpoint/2010/main" val="1002225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94632" y="630054"/>
            <a:ext cx="6554736" cy="626519"/>
          </a:xfrm>
          <a:prstGeom prst="rect">
            <a:avLst/>
          </a:prstGeom>
        </p:spPr>
        <p:txBody>
          <a:bodyPr vert="horz" wrap="square" lIns="0" tIns="10860" rIns="0" bIns="0" rtlCol="0" anchor="ctr">
            <a:spAutoFit/>
          </a:bodyPr>
          <a:lstStyle/>
          <a:p>
            <a:pPr marL="10860">
              <a:spcBef>
                <a:spcPts val="86"/>
              </a:spcBef>
            </a:pPr>
            <a:r>
              <a:rPr sz="4000" b="1" dirty="0">
                <a:solidFill>
                  <a:srgbClr val="D50202"/>
                </a:solidFill>
              </a:rPr>
              <a:t>Potvrzování hypotéz?!</a:t>
            </a:r>
          </a:p>
        </p:txBody>
      </p:sp>
      <p:sp>
        <p:nvSpPr>
          <p:cNvPr id="3" name="object 3"/>
          <p:cNvSpPr txBox="1"/>
          <p:nvPr/>
        </p:nvSpPr>
        <p:spPr>
          <a:xfrm>
            <a:off x="239843" y="1409067"/>
            <a:ext cx="8799225" cy="4661536"/>
          </a:xfrm>
          <a:prstGeom prst="rect">
            <a:avLst/>
          </a:prstGeom>
        </p:spPr>
        <p:txBody>
          <a:bodyPr vert="horz" wrap="square" lIns="0" tIns="74933" rIns="0" bIns="0" rtlCol="0">
            <a:spAutoFit/>
          </a:bodyPr>
          <a:lstStyle/>
          <a:p>
            <a:pPr marL="10860">
              <a:spcBef>
                <a:spcPts val="590"/>
              </a:spcBef>
              <a:buClr>
                <a:srgbClr val="5E5E5E"/>
              </a:buClr>
              <a:tabLst>
                <a:tab pos="303531" algn="l"/>
                <a:tab pos="304074" algn="l"/>
              </a:tabLst>
            </a:pPr>
            <a:r>
              <a:rPr lang="cs-CZ" sz="2400" dirty="0">
                <a:cs typeface="Times New Roman"/>
              </a:rPr>
              <a:t>Hovoříme </a:t>
            </a:r>
            <a:r>
              <a:rPr sz="2400" dirty="0" err="1">
                <a:cs typeface="Times New Roman"/>
              </a:rPr>
              <a:t>spíše</a:t>
            </a:r>
            <a:r>
              <a:rPr sz="2400" dirty="0">
                <a:cs typeface="Times New Roman"/>
              </a:rPr>
              <a:t> o </a:t>
            </a:r>
            <a:r>
              <a:rPr sz="2400" b="1" spc="-4" dirty="0" err="1">
                <a:cs typeface="Times New Roman"/>
              </a:rPr>
              <a:t>přijmutí</a:t>
            </a:r>
            <a:r>
              <a:rPr sz="2400" b="1" spc="-4" dirty="0">
                <a:cs typeface="Times New Roman"/>
              </a:rPr>
              <a:t> </a:t>
            </a:r>
            <a:r>
              <a:rPr sz="2400" b="1" dirty="0" err="1">
                <a:cs typeface="Times New Roman"/>
              </a:rPr>
              <a:t>či</a:t>
            </a:r>
            <a:r>
              <a:rPr lang="cs-CZ" sz="2400" b="1" dirty="0">
                <a:cs typeface="Times New Roman"/>
              </a:rPr>
              <a:t>,</a:t>
            </a:r>
            <a:r>
              <a:rPr sz="2400" b="1" dirty="0">
                <a:cs typeface="Times New Roman"/>
              </a:rPr>
              <a:t> </a:t>
            </a:r>
            <a:r>
              <a:rPr sz="2400" b="1" spc="-4" dirty="0" err="1">
                <a:cs typeface="Times New Roman"/>
              </a:rPr>
              <a:t>zamítnutí</a:t>
            </a:r>
            <a:r>
              <a:rPr sz="2400" b="1" spc="-68" dirty="0">
                <a:cs typeface="Times New Roman"/>
              </a:rPr>
              <a:t> </a:t>
            </a:r>
            <a:r>
              <a:rPr sz="2400" b="1" spc="-4" dirty="0" err="1">
                <a:cs typeface="Times New Roman"/>
              </a:rPr>
              <a:t>hypotézy</a:t>
            </a:r>
            <a:r>
              <a:rPr lang="cs-CZ" sz="2400" b="1" spc="-4" dirty="0">
                <a:cs typeface="Times New Roman"/>
              </a:rPr>
              <a:t> (</a:t>
            </a:r>
            <a:r>
              <a:rPr lang="cs-CZ" sz="2400" dirty="0">
                <a:cs typeface="Times New Roman"/>
              </a:rPr>
              <a:t>než o jejím potvrzení nebo</a:t>
            </a:r>
            <a:r>
              <a:rPr lang="cs-CZ" sz="2400" spc="-111" dirty="0">
                <a:cs typeface="Times New Roman"/>
              </a:rPr>
              <a:t> </a:t>
            </a:r>
            <a:r>
              <a:rPr lang="cs-CZ" sz="2400" dirty="0">
                <a:cs typeface="Times New Roman"/>
              </a:rPr>
              <a:t>dokázání)</a:t>
            </a:r>
          </a:p>
          <a:p>
            <a:pPr marL="10860"/>
            <a:r>
              <a:rPr sz="2400" dirty="0" err="1">
                <a:cs typeface="Times New Roman"/>
              </a:rPr>
              <a:t>Např</a:t>
            </a:r>
            <a:r>
              <a:rPr sz="2400" dirty="0">
                <a:cs typeface="Times New Roman"/>
              </a:rPr>
              <a:t>. </a:t>
            </a:r>
            <a:r>
              <a:rPr sz="2400" spc="-4" dirty="0">
                <a:cs typeface="Times New Roman"/>
              </a:rPr>
              <a:t>testujeme </a:t>
            </a:r>
            <a:r>
              <a:rPr sz="2400" b="1" dirty="0">
                <a:cs typeface="Times New Roman"/>
              </a:rPr>
              <a:t>nulovou</a:t>
            </a:r>
            <a:r>
              <a:rPr sz="2400" b="1" spc="-73" dirty="0">
                <a:cs typeface="Times New Roman"/>
              </a:rPr>
              <a:t> </a:t>
            </a:r>
            <a:r>
              <a:rPr sz="2400" b="1" dirty="0">
                <a:cs typeface="Times New Roman"/>
              </a:rPr>
              <a:t>hypotézu</a:t>
            </a:r>
            <a:r>
              <a:rPr sz="2400" i="1" dirty="0">
                <a:cs typeface="Times New Roman"/>
              </a:rPr>
              <a:t>:</a:t>
            </a:r>
            <a:endParaRPr sz="2400" dirty="0">
              <a:cs typeface="Times New Roman"/>
            </a:endParaRPr>
          </a:p>
          <a:p>
            <a:pPr marL="10860">
              <a:spcBef>
                <a:spcPts val="410"/>
              </a:spcBef>
            </a:pPr>
            <a:r>
              <a:rPr lang="cs-CZ" sz="2400" i="1" dirty="0">
                <a:cs typeface="Times New Roman"/>
              </a:rPr>
              <a:t>"</a:t>
            </a:r>
            <a:r>
              <a:rPr sz="2400" i="1" dirty="0" err="1">
                <a:cs typeface="Times New Roman"/>
              </a:rPr>
              <a:t>Není</a:t>
            </a:r>
            <a:r>
              <a:rPr sz="2400" i="1" dirty="0">
                <a:cs typeface="Times New Roman"/>
              </a:rPr>
              <a:t> rozdíl mezi dívkami a hochy v míře </a:t>
            </a:r>
            <a:r>
              <a:rPr sz="2400" i="1" spc="-4" dirty="0">
                <a:cs typeface="Times New Roman"/>
              </a:rPr>
              <a:t>určité aktivity ve</a:t>
            </a:r>
            <a:r>
              <a:rPr sz="2400" i="1" spc="-154" dirty="0">
                <a:cs typeface="Times New Roman"/>
              </a:rPr>
              <a:t> </a:t>
            </a:r>
            <a:r>
              <a:rPr sz="2400" i="1" spc="-4" dirty="0" err="1">
                <a:cs typeface="Times New Roman"/>
              </a:rPr>
              <a:t>výuce</a:t>
            </a:r>
            <a:r>
              <a:rPr sz="2400" i="1" spc="-4" dirty="0">
                <a:cs typeface="Times New Roman"/>
              </a:rPr>
              <a:t>.</a:t>
            </a:r>
            <a:r>
              <a:rPr lang="cs-CZ" sz="2400" i="1" spc="-4" dirty="0">
                <a:cs typeface="Times New Roman"/>
              </a:rPr>
              <a:t>"</a:t>
            </a:r>
            <a:endParaRPr sz="2400" dirty="0">
              <a:cs typeface="Times New Roman"/>
            </a:endParaRPr>
          </a:p>
          <a:p>
            <a:pPr marL="60272" marR="142263">
              <a:spcBef>
                <a:spcPts val="4"/>
              </a:spcBef>
            </a:pPr>
            <a:r>
              <a:rPr sz="2400" spc="-4" dirty="0">
                <a:solidFill>
                  <a:srgbClr val="D10202"/>
                </a:solidFill>
                <a:cs typeface="Times New Roman"/>
              </a:rPr>
              <a:t>a) </a:t>
            </a:r>
            <a:r>
              <a:rPr sz="2400" spc="-4" dirty="0">
                <a:cs typeface="Times New Roman"/>
              </a:rPr>
              <a:t>Ukáže-li statistický test, že rozdíl v aktivitě </a:t>
            </a:r>
            <a:r>
              <a:rPr sz="2400" dirty="0">
                <a:cs typeface="Times New Roman"/>
              </a:rPr>
              <a:t>je, </a:t>
            </a:r>
            <a:r>
              <a:rPr sz="2400" spc="-4" dirty="0">
                <a:solidFill>
                  <a:srgbClr val="D10202"/>
                </a:solidFill>
                <a:cs typeface="Times New Roman"/>
              </a:rPr>
              <a:t>zamítáme nulovou hypotézu a  přijímáme alternativní.</a:t>
            </a:r>
          </a:p>
          <a:p>
            <a:pPr marL="353760" indent="-342900">
              <a:spcBef>
                <a:spcPts val="389"/>
              </a:spcBef>
              <a:buFont typeface="Arial" panose="020B0604020202020204" pitchFamily="34" charset="0"/>
              <a:buChar char="•"/>
              <a:tabLst>
                <a:tab pos="303531" algn="l"/>
                <a:tab pos="304074" algn="l"/>
              </a:tabLst>
            </a:pPr>
            <a:r>
              <a:rPr sz="2400" b="1" spc="-4" dirty="0">
                <a:cs typeface="Times New Roman"/>
              </a:rPr>
              <a:t>Alternativní hypotéza </a:t>
            </a:r>
            <a:r>
              <a:rPr sz="2400" spc="-4" dirty="0">
                <a:cs typeface="Times New Roman"/>
              </a:rPr>
              <a:t>říká, že rozdíl v dané aktivitě</a:t>
            </a:r>
            <a:r>
              <a:rPr sz="2400" spc="30" dirty="0">
                <a:cs typeface="Times New Roman"/>
              </a:rPr>
              <a:t> </a:t>
            </a:r>
            <a:r>
              <a:rPr sz="2400" spc="-4" dirty="0">
                <a:cs typeface="Times New Roman"/>
              </a:rPr>
              <a:t>existuje.</a:t>
            </a:r>
            <a:endParaRPr sz="2400" dirty="0">
              <a:cs typeface="Times New Roman"/>
            </a:endParaRPr>
          </a:p>
          <a:p>
            <a:pPr marL="60272" marR="259549">
              <a:spcBef>
                <a:spcPts val="389"/>
              </a:spcBef>
            </a:pPr>
            <a:r>
              <a:rPr sz="2400" spc="-4" dirty="0">
                <a:solidFill>
                  <a:srgbClr val="D10202"/>
                </a:solidFill>
                <a:cs typeface="Times New Roman"/>
              </a:rPr>
              <a:t>b) </a:t>
            </a:r>
            <a:r>
              <a:rPr sz="2400" spc="-4" dirty="0">
                <a:cs typeface="Times New Roman"/>
              </a:rPr>
              <a:t>Naopak ukáže-li test, že rozdíl v aktivitě </a:t>
            </a:r>
            <a:r>
              <a:rPr sz="2400" dirty="0">
                <a:cs typeface="Times New Roman"/>
              </a:rPr>
              <a:t>je </a:t>
            </a:r>
            <a:r>
              <a:rPr sz="2400" spc="-4" dirty="0">
                <a:cs typeface="Times New Roman"/>
              </a:rPr>
              <a:t>neprůkazný, </a:t>
            </a:r>
            <a:r>
              <a:rPr sz="2400" spc="-4" dirty="0">
                <a:solidFill>
                  <a:srgbClr val="D10202"/>
                </a:solidFill>
                <a:cs typeface="Times New Roman"/>
              </a:rPr>
              <a:t>přijímáme </a:t>
            </a:r>
            <a:r>
              <a:rPr sz="2400" b="1" spc="-4" dirty="0">
                <a:solidFill>
                  <a:srgbClr val="D10202"/>
                </a:solidFill>
                <a:cs typeface="Times New Roman"/>
              </a:rPr>
              <a:t>nulovou  hypotézu</a:t>
            </a:r>
            <a:r>
              <a:rPr sz="2400" spc="-4" dirty="0">
                <a:solidFill>
                  <a:srgbClr val="D10202"/>
                </a:solidFill>
                <a:cs typeface="Times New Roman"/>
              </a:rPr>
              <a:t>, protože se ji nepodařilo falzifikovat</a:t>
            </a:r>
            <a:r>
              <a:rPr sz="2400" spc="-4" dirty="0">
                <a:cs typeface="Times New Roman"/>
              </a:rPr>
              <a:t>.</a:t>
            </a:r>
            <a:endParaRPr sz="2400" dirty="0">
              <a:cs typeface="Times New Roman"/>
            </a:endParaRPr>
          </a:p>
          <a:p>
            <a:pPr marL="353760" indent="-342900">
              <a:buFont typeface="Arial" panose="020B0604020202020204" pitchFamily="34" charset="0"/>
              <a:buChar char="•"/>
              <a:tabLst>
                <a:tab pos="303531" algn="l"/>
                <a:tab pos="304074" algn="l"/>
              </a:tabLst>
            </a:pPr>
            <a:r>
              <a:rPr sz="2400" spc="-4" dirty="0" err="1">
                <a:cs typeface="Times New Roman"/>
              </a:rPr>
              <a:t>Přijímání</a:t>
            </a:r>
            <a:r>
              <a:rPr sz="2400" spc="-4" dirty="0">
                <a:cs typeface="Times New Roman"/>
              </a:rPr>
              <a:t> či </a:t>
            </a:r>
            <a:r>
              <a:rPr sz="2400" spc="-9" dirty="0">
                <a:cs typeface="Times New Roman"/>
              </a:rPr>
              <a:t>zamítání </a:t>
            </a:r>
            <a:r>
              <a:rPr sz="2400" dirty="0">
                <a:cs typeface="Times New Roman"/>
              </a:rPr>
              <a:t>hypotéz je spojeno s </a:t>
            </a:r>
            <a:r>
              <a:rPr sz="2400" spc="-4" dirty="0">
                <a:solidFill>
                  <a:srgbClr val="D10202"/>
                </a:solidFill>
                <a:cs typeface="Times New Roman"/>
              </a:rPr>
              <a:t>akceptací rizika, že se </a:t>
            </a:r>
            <a:r>
              <a:rPr sz="2400" spc="-4" dirty="0" err="1">
                <a:solidFill>
                  <a:srgbClr val="D10202"/>
                </a:solidFill>
                <a:cs typeface="Times New Roman"/>
              </a:rPr>
              <a:t>zmýlíme</a:t>
            </a:r>
            <a:r>
              <a:rPr sz="2400" spc="-4" dirty="0">
                <a:solidFill>
                  <a:srgbClr val="D10202"/>
                </a:solidFill>
                <a:cs typeface="Times New Roman"/>
              </a:rPr>
              <a:t>.</a:t>
            </a:r>
            <a:endParaRPr lang="cs-CZ" sz="2400" spc="-4" dirty="0">
              <a:solidFill>
                <a:srgbClr val="D10202"/>
              </a:solidFill>
              <a:cs typeface="Times New Roman"/>
            </a:endParaRPr>
          </a:p>
          <a:p>
            <a:pPr marL="10860">
              <a:tabLst>
                <a:tab pos="303531" algn="l"/>
                <a:tab pos="304074" algn="l"/>
              </a:tabLst>
            </a:pPr>
            <a:r>
              <a:rPr sz="2400" spc="-4" dirty="0" err="1">
                <a:cs typeface="Times New Roman"/>
              </a:rPr>
              <a:t>Současná</a:t>
            </a:r>
            <a:r>
              <a:rPr sz="2400" spc="-4" dirty="0">
                <a:cs typeface="Times New Roman"/>
              </a:rPr>
              <a:t> </a:t>
            </a:r>
            <a:r>
              <a:rPr sz="2400" dirty="0">
                <a:cs typeface="Times New Roman"/>
              </a:rPr>
              <a:t>věda není </a:t>
            </a:r>
            <a:r>
              <a:rPr sz="2400" spc="-4" dirty="0">
                <a:cs typeface="Times New Roman"/>
              </a:rPr>
              <a:t>normativní, </a:t>
            </a:r>
            <a:r>
              <a:rPr sz="2400" dirty="0">
                <a:cs typeface="Times New Roman"/>
              </a:rPr>
              <a:t>ale </a:t>
            </a:r>
            <a:r>
              <a:rPr sz="2400" b="1" spc="-4" dirty="0">
                <a:solidFill>
                  <a:srgbClr val="D10202"/>
                </a:solidFill>
                <a:cs typeface="Times New Roman"/>
              </a:rPr>
              <a:t>pravděpodobnostní</a:t>
            </a:r>
            <a:r>
              <a:rPr sz="2400" b="1" spc="21" dirty="0">
                <a:solidFill>
                  <a:srgbClr val="D10202"/>
                </a:solidFill>
                <a:cs typeface="Times New Roman"/>
              </a:rPr>
              <a:t> </a:t>
            </a:r>
            <a:r>
              <a:rPr sz="2400" b="1" spc="-4" dirty="0">
                <a:solidFill>
                  <a:srgbClr val="D10202"/>
                </a:solidFill>
                <a:cs typeface="Times New Roman"/>
              </a:rPr>
              <a:t>(</a:t>
            </a:r>
            <a:r>
              <a:rPr sz="2400" b="1" spc="-4" dirty="0" err="1">
                <a:solidFill>
                  <a:srgbClr val="D10202"/>
                </a:solidFill>
                <a:cs typeface="Times New Roman"/>
              </a:rPr>
              <a:t>stochastick</a:t>
            </a:r>
            <a:r>
              <a:rPr lang="cs-CZ" sz="2400" b="1" spc="-4" dirty="0">
                <a:solidFill>
                  <a:srgbClr val="D10202"/>
                </a:solidFill>
                <a:cs typeface="Times New Roman"/>
              </a:rPr>
              <a:t>á</a:t>
            </a:r>
            <a:r>
              <a:rPr sz="2400" b="1" spc="-4" dirty="0">
                <a:solidFill>
                  <a:srgbClr val="D10202"/>
                </a:solidFill>
                <a:cs typeface="Times New Roman"/>
              </a:rPr>
              <a:t>)</a:t>
            </a:r>
            <a:r>
              <a:rPr sz="2400" spc="-4" dirty="0">
                <a:solidFill>
                  <a:srgbClr val="D10202"/>
                </a:solidFill>
                <a:cs typeface="Times New Roman"/>
              </a:rPr>
              <a:t>.</a:t>
            </a:r>
            <a:endParaRPr sz="2400" dirty="0">
              <a:solidFill>
                <a:srgbClr val="D10202"/>
              </a:solidFill>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16099" y="495209"/>
            <a:ext cx="6511801" cy="626519"/>
          </a:xfrm>
          <a:prstGeom prst="rect">
            <a:avLst/>
          </a:prstGeom>
        </p:spPr>
        <p:txBody>
          <a:bodyPr vert="horz" wrap="square" lIns="0" tIns="10860" rIns="0" bIns="0" rtlCol="0" anchor="ctr">
            <a:spAutoFit/>
          </a:bodyPr>
          <a:lstStyle/>
          <a:p>
            <a:pPr marL="10860">
              <a:spcBef>
                <a:spcPts val="86"/>
              </a:spcBef>
            </a:pPr>
            <a:r>
              <a:rPr sz="4000" b="1" dirty="0">
                <a:solidFill>
                  <a:srgbClr val="D50202"/>
                </a:solidFill>
              </a:rPr>
              <a:t>Falzifikace hypotéz</a:t>
            </a:r>
          </a:p>
        </p:txBody>
      </p:sp>
      <p:sp>
        <p:nvSpPr>
          <p:cNvPr id="3" name="object 3"/>
          <p:cNvSpPr txBox="1"/>
          <p:nvPr/>
        </p:nvSpPr>
        <p:spPr>
          <a:xfrm>
            <a:off x="273569" y="1371600"/>
            <a:ext cx="8596859" cy="4904613"/>
          </a:xfrm>
          <a:prstGeom prst="rect">
            <a:avLst/>
          </a:prstGeom>
        </p:spPr>
        <p:txBody>
          <a:bodyPr vert="horz" wrap="square" lIns="0" tIns="10860" rIns="0" bIns="0" rtlCol="0">
            <a:spAutoFit/>
          </a:bodyPr>
          <a:lstStyle/>
          <a:p>
            <a:pPr>
              <a:spcBef>
                <a:spcPts val="86"/>
              </a:spcBef>
              <a:buClr>
                <a:srgbClr val="5E5E5E"/>
              </a:buClr>
              <a:tabLst>
                <a:tab pos="303531" algn="l"/>
                <a:tab pos="304074" algn="l"/>
              </a:tabLst>
            </a:pPr>
            <a:r>
              <a:rPr sz="2400" dirty="0">
                <a:cs typeface="Times New Roman"/>
              </a:rPr>
              <a:t>Ohledně </a:t>
            </a:r>
            <a:r>
              <a:rPr sz="2400" spc="-4" dirty="0">
                <a:cs typeface="Times New Roman"/>
              </a:rPr>
              <a:t>verifikace a/či falzifikace </a:t>
            </a:r>
            <a:r>
              <a:rPr sz="2400" dirty="0">
                <a:cs typeface="Times New Roman"/>
              </a:rPr>
              <a:t>hypotéz je dodnes </a:t>
            </a:r>
            <a:r>
              <a:rPr sz="2400" spc="-4" dirty="0">
                <a:cs typeface="Times New Roman"/>
              </a:rPr>
              <a:t>stále</a:t>
            </a:r>
            <a:r>
              <a:rPr sz="2400" spc="-171" dirty="0">
                <a:cs typeface="Times New Roman"/>
              </a:rPr>
              <a:t> </a:t>
            </a:r>
            <a:r>
              <a:rPr sz="2400" dirty="0" err="1">
                <a:cs typeface="Times New Roman"/>
              </a:rPr>
              <a:t>diskuse</a:t>
            </a:r>
            <a:r>
              <a:rPr sz="2400" dirty="0">
                <a:cs typeface="Times New Roman"/>
              </a:rPr>
              <a:t>.</a:t>
            </a:r>
          </a:p>
          <a:p>
            <a:pPr marL="10860"/>
            <a:r>
              <a:rPr sz="2400" b="1" spc="-4" dirty="0">
                <a:cs typeface="Times New Roman"/>
              </a:rPr>
              <a:t>Falzifikační </a:t>
            </a:r>
            <a:r>
              <a:rPr sz="2400" b="1" dirty="0">
                <a:cs typeface="Times New Roman"/>
              </a:rPr>
              <a:t>model</a:t>
            </a:r>
            <a:r>
              <a:rPr sz="2400" b="1" spc="-60" dirty="0">
                <a:cs typeface="Times New Roman"/>
              </a:rPr>
              <a:t> </a:t>
            </a:r>
            <a:r>
              <a:rPr sz="2400" b="1" dirty="0" err="1">
                <a:cs typeface="Times New Roman"/>
              </a:rPr>
              <a:t>vědy</a:t>
            </a:r>
            <a:r>
              <a:rPr lang="cs-CZ" sz="2400" dirty="0">
                <a:cs typeface="Times New Roman"/>
              </a:rPr>
              <a:t>:</a:t>
            </a:r>
            <a:endParaRPr sz="2400" dirty="0">
              <a:cs typeface="Times New Roman"/>
            </a:endParaRPr>
          </a:p>
          <a:p>
            <a:pPr marL="342900" indent="-342900">
              <a:spcBef>
                <a:spcPts val="392"/>
              </a:spcBef>
              <a:buFont typeface="Arial" panose="020B0604020202020204" pitchFamily="34" charset="0"/>
              <a:buChar char="•"/>
              <a:tabLst>
                <a:tab pos="303531" algn="l"/>
                <a:tab pos="304074" algn="l"/>
              </a:tabLst>
            </a:pPr>
            <a:r>
              <a:rPr sz="2400" spc="-4" dirty="0">
                <a:cs typeface="Times New Roman"/>
              </a:rPr>
              <a:t>K. R.</a:t>
            </a:r>
            <a:r>
              <a:rPr sz="2400" dirty="0">
                <a:cs typeface="Times New Roman"/>
              </a:rPr>
              <a:t> </a:t>
            </a:r>
            <a:r>
              <a:rPr sz="2400" spc="-4" dirty="0">
                <a:cs typeface="Times New Roman"/>
              </a:rPr>
              <a:t>Popper</a:t>
            </a:r>
            <a:r>
              <a:rPr lang="cs-CZ" sz="2400" spc="-4" dirty="0">
                <a:cs typeface="Times New Roman"/>
              </a:rPr>
              <a:t>: </a:t>
            </a:r>
            <a:r>
              <a:rPr sz="2400" spc="-4" dirty="0" err="1">
                <a:cs typeface="Times New Roman"/>
              </a:rPr>
              <a:t>obecné</a:t>
            </a:r>
            <a:r>
              <a:rPr sz="2400" spc="-4" dirty="0">
                <a:cs typeface="Times New Roman"/>
              </a:rPr>
              <a:t> hypotézy nelze v </a:t>
            </a:r>
            <a:r>
              <a:rPr sz="2400" spc="-9" dirty="0">
                <a:cs typeface="Times New Roman"/>
              </a:rPr>
              <a:t>empirických </a:t>
            </a:r>
            <a:r>
              <a:rPr sz="2400" spc="-4" dirty="0">
                <a:cs typeface="Times New Roman"/>
              </a:rPr>
              <a:t>vědách dokázat/verifikovat, pouze</a:t>
            </a:r>
            <a:r>
              <a:rPr sz="2400" spc="68" dirty="0">
                <a:cs typeface="Times New Roman"/>
              </a:rPr>
              <a:t> </a:t>
            </a:r>
            <a:r>
              <a:rPr sz="2400" b="1" spc="-4" dirty="0" err="1">
                <a:cs typeface="Times New Roman"/>
              </a:rPr>
              <a:t>falzifikovat</a:t>
            </a:r>
            <a:r>
              <a:rPr sz="2400" spc="-4" dirty="0">
                <a:cs typeface="Times New Roman"/>
              </a:rPr>
              <a:t>.</a:t>
            </a:r>
            <a:endParaRPr sz="2400" dirty="0">
              <a:cs typeface="Times New Roman"/>
            </a:endParaRPr>
          </a:p>
          <a:p>
            <a:pPr marL="10860"/>
            <a:r>
              <a:rPr sz="2400" b="1" dirty="0">
                <a:cs typeface="Times New Roman"/>
              </a:rPr>
              <a:t>Argumentum ad</a:t>
            </a:r>
            <a:r>
              <a:rPr sz="2400" b="1" spc="-56" dirty="0">
                <a:cs typeface="Times New Roman"/>
              </a:rPr>
              <a:t> </a:t>
            </a:r>
            <a:r>
              <a:rPr sz="2400" b="1" spc="-4" dirty="0">
                <a:cs typeface="Times New Roman"/>
              </a:rPr>
              <a:t>ignorantiam</a:t>
            </a:r>
            <a:endParaRPr sz="2400" b="1" dirty="0">
              <a:cs typeface="Times New Roman"/>
            </a:endParaRPr>
          </a:p>
          <a:p>
            <a:pPr marL="342900" indent="-342900">
              <a:spcBef>
                <a:spcPts val="410"/>
              </a:spcBef>
              <a:buFont typeface="Arial" panose="020B0604020202020204" pitchFamily="34" charset="0"/>
              <a:buChar char="•"/>
              <a:tabLst>
                <a:tab pos="303531" algn="l"/>
                <a:tab pos="304074" algn="l"/>
              </a:tabLst>
            </a:pPr>
            <a:r>
              <a:rPr sz="2400" dirty="0">
                <a:cs typeface="Times New Roman"/>
              </a:rPr>
              <a:t>Pozor na logický</a:t>
            </a:r>
            <a:r>
              <a:rPr sz="2400" spc="-64" dirty="0">
                <a:cs typeface="Times New Roman"/>
              </a:rPr>
              <a:t> </a:t>
            </a:r>
            <a:r>
              <a:rPr sz="2400" spc="-9" dirty="0" err="1">
                <a:cs typeface="Times New Roman"/>
              </a:rPr>
              <a:t>klam</a:t>
            </a:r>
            <a:r>
              <a:rPr sz="2400" spc="-9" dirty="0">
                <a:cs typeface="Times New Roman"/>
              </a:rPr>
              <a:t>,</a:t>
            </a:r>
            <a:r>
              <a:rPr lang="cs-CZ" sz="2400" spc="-9" dirty="0">
                <a:cs typeface="Times New Roman"/>
              </a:rPr>
              <a:t> </a:t>
            </a:r>
            <a:r>
              <a:rPr sz="2400" spc="-4" dirty="0" err="1">
                <a:cs typeface="Times New Roman"/>
              </a:rPr>
              <a:t>nedokazatelnost</a:t>
            </a:r>
            <a:r>
              <a:rPr sz="2400" spc="-4" dirty="0">
                <a:cs typeface="Times New Roman"/>
              </a:rPr>
              <a:t> </a:t>
            </a:r>
            <a:r>
              <a:rPr sz="2400" dirty="0">
                <a:cs typeface="Times New Roman"/>
              </a:rPr>
              <a:t>nějakého </a:t>
            </a:r>
            <a:r>
              <a:rPr sz="2400" spc="4" dirty="0">
                <a:cs typeface="Times New Roman"/>
              </a:rPr>
              <a:t>výroku </a:t>
            </a:r>
            <a:r>
              <a:rPr sz="2400" spc="-4" dirty="0">
                <a:cs typeface="Times New Roman"/>
              </a:rPr>
              <a:t>znamená, že platí</a:t>
            </a:r>
            <a:r>
              <a:rPr sz="2400" spc="-120" dirty="0">
                <a:cs typeface="Times New Roman"/>
              </a:rPr>
              <a:t> </a:t>
            </a:r>
            <a:r>
              <a:rPr sz="2400" dirty="0">
                <a:cs typeface="Times New Roman"/>
              </a:rPr>
              <a:t>opak.</a:t>
            </a:r>
          </a:p>
          <a:p>
            <a:pPr marL="342900" marR="1240186" indent="-342900">
              <a:spcBef>
                <a:spcPts val="1291"/>
              </a:spcBef>
              <a:buFont typeface="Arial" panose="020B0604020202020204" pitchFamily="34" charset="0"/>
              <a:buChar char="•"/>
              <a:tabLst>
                <a:tab pos="303531" algn="l"/>
                <a:tab pos="304074" algn="l"/>
              </a:tabLst>
            </a:pPr>
            <a:r>
              <a:rPr sz="2400" spc="-4" dirty="0">
                <a:cs typeface="Times New Roman"/>
              </a:rPr>
              <a:t>Přestože </a:t>
            </a:r>
            <a:r>
              <a:rPr sz="2400" dirty="0">
                <a:cs typeface="Times New Roman"/>
              </a:rPr>
              <a:t>hypotézu na </a:t>
            </a:r>
            <a:r>
              <a:rPr sz="2400" spc="-4" dirty="0">
                <a:cs typeface="Times New Roman"/>
              </a:rPr>
              <a:t>základě statistických testů </a:t>
            </a:r>
            <a:r>
              <a:rPr sz="2400" spc="-9" dirty="0">
                <a:cs typeface="Times New Roman"/>
              </a:rPr>
              <a:t>můžeme </a:t>
            </a:r>
            <a:r>
              <a:rPr sz="2400" spc="-4" dirty="0">
                <a:cs typeface="Times New Roman"/>
              </a:rPr>
              <a:t>přijmout,  </a:t>
            </a:r>
            <a:r>
              <a:rPr sz="2400" dirty="0">
                <a:cs typeface="Times New Roman"/>
              </a:rPr>
              <a:t>i </a:t>
            </a:r>
            <a:r>
              <a:rPr sz="2400" spc="-4" dirty="0">
                <a:cs typeface="Times New Roman"/>
              </a:rPr>
              <a:t>tak </a:t>
            </a:r>
            <a:r>
              <a:rPr sz="2400" dirty="0">
                <a:cs typeface="Times New Roman"/>
              </a:rPr>
              <a:t>existuje </a:t>
            </a:r>
            <a:r>
              <a:rPr sz="2400" spc="-4" dirty="0">
                <a:cs typeface="Times New Roman"/>
              </a:rPr>
              <a:t>možnost, že </a:t>
            </a:r>
            <a:r>
              <a:rPr sz="2400" dirty="0">
                <a:cs typeface="Times New Roman"/>
              </a:rPr>
              <a:t>se v </a:t>
            </a:r>
            <a:r>
              <a:rPr sz="2400" spc="-4" dirty="0">
                <a:cs typeface="Times New Roman"/>
              </a:rPr>
              <a:t>dalším testu </a:t>
            </a:r>
            <a:r>
              <a:rPr sz="2400" dirty="0">
                <a:cs typeface="Times New Roman"/>
              </a:rPr>
              <a:t>ukáže jako</a:t>
            </a:r>
            <a:r>
              <a:rPr sz="2400" spc="-115" dirty="0">
                <a:cs typeface="Times New Roman"/>
              </a:rPr>
              <a:t> </a:t>
            </a:r>
            <a:r>
              <a:rPr sz="2400" spc="-4" dirty="0">
                <a:cs typeface="Times New Roman"/>
              </a:rPr>
              <a:t>neplatná.</a:t>
            </a:r>
            <a:endParaRPr sz="2400" dirty="0">
              <a:cs typeface="Times New Roman"/>
            </a:endParaRPr>
          </a:p>
          <a:p>
            <a:pPr marL="342900" indent="-342900">
              <a:spcBef>
                <a:spcPts val="1518"/>
              </a:spcBef>
              <a:buFont typeface="Arial" panose="020B0604020202020204" pitchFamily="34" charset="0"/>
              <a:buChar char="•"/>
              <a:tabLst>
                <a:tab pos="303531" algn="l"/>
                <a:tab pos="304074" algn="l"/>
              </a:tabLst>
            </a:pPr>
            <a:r>
              <a:rPr sz="2400" dirty="0">
                <a:cs typeface="Times New Roman"/>
              </a:rPr>
              <a:t>Ne všichni podporují Popperův </a:t>
            </a:r>
            <a:r>
              <a:rPr sz="2400" spc="-4" dirty="0">
                <a:cs typeface="Times New Roman"/>
              </a:rPr>
              <a:t>falzifikační</a:t>
            </a:r>
            <a:r>
              <a:rPr sz="2400" spc="-154" dirty="0">
                <a:cs typeface="Times New Roman"/>
              </a:rPr>
              <a:t> </a:t>
            </a:r>
            <a:r>
              <a:rPr sz="2400" spc="-4" dirty="0">
                <a:cs typeface="Times New Roman"/>
              </a:rPr>
              <a:t>model.</a:t>
            </a:r>
            <a:r>
              <a:rPr lang="cs-CZ" sz="2400" spc="-4" dirty="0">
                <a:cs typeface="Times New Roman"/>
              </a:rPr>
              <a:t> </a:t>
            </a:r>
            <a:r>
              <a:rPr sz="2400" spc="-4" dirty="0" err="1">
                <a:cs typeface="Times New Roman"/>
              </a:rPr>
              <a:t>Verifikace</a:t>
            </a:r>
            <a:r>
              <a:rPr sz="2400" spc="-4" dirty="0">
                <a:cs typeface="Times New Roman"/>
              </a:rPr>
              <a:t> </a:t>
            </a:r>
            <a:r>
              <a:rPr sz="2400" dirty="0">
                <a:cs typeface="Times New Roman"/>
              </a:rPr>
              <a:t>je v určitých případech podle některých vědců</a:t>
            </a:r>
            <a:r>
              <a:rPr sz="2400" spc="-90" dirty="0">
                <a:cs typeface="Times New Roman"/>
              </a:rPr>
              <a:t> </a:t>
            </a:r>
            <a:r>
              <a:rPr sz="2400" spc="-4" dirty="0">
                <a:cs typeface="Times New Roman"/>
              </a:rPr>
              <a:t>možná.</a:t>
            </a:r>
            <a:endParaRPr sz="2400" dirty="0">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80366-27A2-4DB2-98B1-BABF74DFC773}"/>
              </a:ext>
            </a:extLst>
          </p:cNvPr>
          <p:cNvSpPr>
            <a:spLocks noGrp="1"/>
          </p:cNvSpPr>
          <p:nvPr>
            <p:ph type="title"/>
          </p:nvPr>
        </p:nvSpPr>
        <p:spPr/>
        <p:txBody>
          <a:bodyPr>
            <a:normAutofit/>
          </a:bodyPr>
          <a:lstStyle/>
          <a:p>
            <a:r>
              <a:rPr lang="cs-CZ" sz="4000" b="1" dirty="0">
                <a:solidFill>
                  <a:srgbClr val="D50202"/>
                </a:solidFill>
              </a:rPr>
              <a:t>Operacionalizace</a:t>
            </a:r>
          </a:p>
        </p:txBody>
      </p:sp>
      <p:sp>
        <p:nvSpPr>
          <p:cNvPr id="3" name="Zástupný obsah 2">
            <a:extLst>
              <a:ext uri="{FF2B5EF4-FFF2-40B4-BE49-F238E27FC236}">
                <a16:creationId xmlns:a16="http://schemas.microsoft.com/office/drawing/2014/main" id="{CBF6175E-3A31-4E81-BEDC-66AAAC6C5C11}"/>
              </a:ext>
            </a:extLst>
          </p:cNvPr>
          <p:cNvSpPr>
            <a:spLocks noGrp="1"/>
          </p:cNvSpPr>
          <p:nvPr>
            <p:ph idx="1"/>
          </p:nvPr>
        </p:nvSpPr>
        <p:spPr/>
        <p:txBody>
          <a:bodyPr>
            <a:normAutofit fontScale="85000" lnSpcReduction="20000"/>
          </a:bodyPr>
          <a:lstStyle/>
          <a:p>
            <a:pPr>
              <a:lnSpc>
                <a:spcPct val="90000"/>
              </a:lnSpc>
            </a:pPr>
            <a:r>
              <a:rPr lang="cs-CZ" altLang="cs-CZ" dirty="0"/>
              <a:t>Operacionalizace  se týká kvantitativního výzkumu, který pracuje s hromadnými jevy. Operacionalizace se používá při zachycení sociálního a sociálně psychického jevu (jako nadindividuálního) za pomoci vlastností a chování jedinců (individuální jevy).</a:t>
            </a:r>
          </a:p>
          <a:p>
            <a:pPr>
              <a:lnSpc>
                <a:spcPct val="90000"/>
              </a:lnSpc>
            </a:pPr>
            <a:r>
              <a:rPr lang="cs-CZ" altLang="cs-CZ" dirty="0"/>
              <a:t>Operacionalizace navazuje na hypotézy, které vycházejí z teorie a vyjadřují výzkumný problém a předmět v nejdůležitějších pojmech.</a:t>
            </a:r>
          </a:p>
          <a:p>
            <a:pPr>
              <a:lnSpc>
                <a:spcPct val="90000"/>
              </a:lnSpc>
            </a:pPr>
            <a:r>
              <a:rPr lang="cs-CZ" altLang="cs-CZ" dirty="0"/>
              <a:t>Operacionalizace převádí obecné pojmy ke skutečnostem smyslově vnímatelným a obsaženým ve zkušenosti (empirii) jedince. Tzn., že teoretické pojmy jsou převedeny na adekvátní zobrazovací jednotky v realitě. </a:t>
            </a:r>
          </a:p>
          <a:p>
            <a:pPr marL="0" indent="0">
              <a:buNone/>
            </a:pPr>
            <a:endParaRPr lang="cs-CZ" dirty="0"/>
          </a:p>
        </p:txBody>
      </p:sp>
    </p:spTree>
    <p:extLst>
      <p:ext uri="{BB962C8B-B14F-4D97-AF65-F5344CB8AC3E}">
        <p14:creationId xmlns:p14="http://schemas.microsoft.com/office/powerpoint/2010/main" val="842236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80366-27A2-4DB2-98B1-BABF74DFC773}"/>
              </a:ext>
            </a:extLst>
          </p:cNvPr>
          <p:cNvSpPr>
            <a:spLocks noGrp="1"/>
          </p:cNvSpPr>
          <p:nvPr>
            <p:ph type="title"/>
          </p:nvPr>
        </p:nvSpPr>
        <p:spPr/>
        <p:txBody>
          <a:bodyPr>
            <a:normAutofit/>
          </a:bodyPr>
          <a:lstStyle/>
          <a:p>
            <a:r>
              <a:rPr lang="cs-CZ" sz="4000" b="1" dirty="0">
                <a:solidFill>
                  <a:srgbClr val="D50202"/>
                </a:solidFill>
              </a:rPr>
              <a:t>Operacionalizace</a:t>
            </a:r>
          </a:p>
        </p:txBody>
      </p:sp>
      <p:sp>
        <p:nvSpPr>
          <p:cNvPr id="3" name="Zástupný obsah 2">
            <a:extLst>
              <a:ext uri="{FF2B5EF4-FFF2-40B4-BE49-F238E27FC236}">
                <a16:creationId xmlns:a16="http://schemas.microsoft.com/office/drawing/2014/main" id="{CBF6175E-3A31-4E81-BEDC-66AAAC6C5C11}"/>
              </a:ext>
            </a:extLst>
          </p:cNvPr>
          <p:cNvSpPr>
            <a:spLocks noGrp="1"/>
          </p:cNvSpPr>
          <p:nvPr>
            <p:ph idx="1"/>
          </p:nvPr>
        </p:nvSpPr>
        <p:spPr/>
        <p:txBody>
          <a:bodyPr>
            <a:normAutofit fontScale="92500"/>
          </a:bodyPr>
          <a:lstStyle/>
          <a:p>
            <a:pPr>
              <a:lnSpc>
                <a:spcPct val="90000"/>
              </a:lnSpc>
              <a:buFontTx/>
              <a:buNone/>
            </a:pPr>
            <a:r>
              <a:rPr lang="cs-CZ" altLang="cs-CZ" dirty="0"/>
              <a:t>Operacionalizace probíhá ve dvou krocích: jako rozklad a potom redukce.</a:t>
            </a:r>
          </a:p>
          <a:p>
            <a:pPr>
              <a:lnSpc>
                <a:spcPct val="90000"/>
              </a:lnSpc>
              <a:buFontTx/>
              <a:buNone/>
            </a:pPr>
            <a:endParaRPr lang="cs-CZ" altLang="cs-CZ" dirty="0"/>
          </a:p>
          <a:p>
            <a:pPr>
              <a:lnSpc>
                <a:spcPct val="90000"/>
              </a:lnSpc>
            </a:pPr>
            <a:r>
              <a:rPr lang="cs-CZ" altLang="cs-CZ" dirty="0"/>
              <a:t>Rozklad – vychází z klasifikace, pojem je popsán v jednotlivých složkách, které jsou vyhodnoceny a roztříděny. Rozklad je přenesením se na úroveň obecnosti o jeden stupeň nižší. (Není proto jen empirickým výčtem.)</a:t>
            </a:r>
          </a:p>
          <a:p>
            <a:pPr>
              <a:lnSpc>
                <a:spcPct val="90000"/>
              </a:lnSpc>
            </a:pPr>
            <a:r>
              <a:rPr lang="cs-CZ" altLang="cs-CZ" dirty="0"/>
              <a:t>Redukce – výběr relevantních složek z rozkladu.</a:t>
            </a:r>
          </a:p>
          <a:p>
            <a:pPr marL="0" indent="0">
              <a:buNone/>
            </a:pPr>
            <a:endParaRPr lang="cs-CZ" dirty="0"/>
          </a:p>
        </p:txBody>
      </p:sp>
    </p:spTree>
    <p:extLst>
      <p:ext uri="{BB962C8B-B14F-4D97-AF65-F5344CB8AC3E}">
        <p14:creationId xmlns:p14="http://schemas.microsoft.com/office/powerpoint/2010/main" val="23775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eaLnBrk="1" fontAlgn="auto" hangingPunct="1">
              <a:spcAft>
                <a:spcPts val="0"/>
              </a:spcAft>
              <a:defRPr/>
            </a:pPr>
            <a:r>
              <a:rPr lang="cs-CZ" altLang="en-US" sz="4000" b="1" dirty="0">
                <a:solidFill>
                  <a:srgbClr val="D50202"/>
                </a:solidFill>
              </a:rPr>
              <a:t>Hypotézy</a:t>
            </a:r>
          </a:p>
        </p:txBody>
      </p:sp>
      <p:sp>
        <p:nvSpPr>
          <p:cNvPr id="3" name="Zástupný symbol pro obsah 2"/>
          <p:cNvSpPr>
            <a:spLocks noGrp="1"/>
          </p:cNvSpPr>
          <p:nvPr>
            <p:ph idx="1"/>
          </p:nvPr>
        </p:nvSpPr>
        <p:spPr/>
        <p:txBody>
          <a:bodyPr rtlCol="0">
            <a:normAutofit fontScale="85000" lnSpcReduction="20000"/>
          </a:bodyPr>
          <a:lstStyle/>
          <a:p>
            <a:pPr marL="372966" indent="-277925">
              <a:lnSpc>
                <a:spcPct val="96000"/>
              </a:lnSpc>
              <a:buSzPct val="45000"/>
              <a:buFont typeface="Wingdings" panose="05000000000000000000" pitchFamily="2" charset="2"/>
              <a:buChar char=""/>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altLang="cs-CZ" dirty="0" err="1"/>
              <a:t>podle</a:t>
            </a:r>
            <a:r>
              <a:rPr lang="en-GB" altLang="cs-CZ" dirty="0"/>
              <a:t> </a:t>
            </a:r>
            <a:r>
              <a:rPr lang="en-GB" altLang="cs-CZ" dirty="0" err="1"/>
              <a:t>Poppera</a:t>
            </a:r>
            <a:r>
              <a:rPr lang="en-GB" altLang="cs-CZ" dirty="0"/>
              <a:t> by </a:t>
            </a:r>
            <a:r>
              <a:rPr lang="en-GB" altLang="cs-CZ" dirty="0" err="1"/>
              <a:t>vědec</a:t>
            </a:r>
            <a:r>
              <a:rPr lang="en-GB" altLang="cs-CZ" dirty="0"/>
              <a:t> </a:t>
            </a:r>
            <a:r>
              <a:rPr lang="en-GB" altLang="cs-CZ" dirty="0" err="1"/>
              <a:t>neměl</a:t>
            </a:r>
            <a:r>
              <a:rPr lang="en-GB" altLang="cs-CZ" dirty="0"/>
              <a:t> </a:t>
            </a:r>
            <a:r>
              <a:rPr lang="en-GB" altLang="cs-CZ" dirty="0" err="1"/>
              <a:t>dokazovat</a:t>
            </a:r>
            <a:r>
              <a:rPr lang="en-GB" altLang="cs-CZ" dirty="0"/>
              <a:t> </a:t>
            </a:r>
            <a:r>
              <a:rPr lang="en-GB" altLang="cs-CZ" dirty="0" err="1"/>
              <a:t>platnost</a:t>
            </a:r>
            <a:r>
              <a:rPr lang="en-GB" altLang="cs-CZ" dirty="0"/>
              <a:t> </a:t>
            </a:r>
            <a:r>
              <a:rPr lang="en-GB" altLang="cs-CZ" dirty="0" err="1"/>
              <a:t>hypotézy</a:t>
            </a:r>
            <a:r>
              <a:rPr lang="en-GB" altLang="cs-CZ" dirty="0"/>
              <a:t> - </a:t>
            </a:r>
            <a:r>
              <a:rPr lang="en-GB" altLang="cs-CZ" dirty="0" err="1"/>
              <a:t>teorie</a:t>
            </a:r>
            <a:r>
              <a:rPr lang="en-GB" altLang="cs-CZ" dirty="0"/>
              <a:t> (to </a:t>
            </a:r>
            <a:r>
              <a:rPr lang="en-GB" altLang="cs-CZ" dirty="0" err="1"/>
              <a:t>není</a:t>
            </a:r>
            <a:r>
              <a:rPr lang="en-GB" altLang="cs-CZ" dirty="0"/>
              <a:t> dost </a:t>
            </a:r>
            <a:r>
              <a:rPr lang="en-GB" altLang="cs-CZ" dirty="0" err="1"/>
              <a:t>dobře</a:t>
            </a:r>
            <a:r>
              <a:rPr lang="en-GB" altLang="cs-CZ" dirty="0"/>
              <a:t> </a:t>
            </a:r>
            <a:r>
              <a:rPr lang="en-GB" altLang="cs-CZ" dirty="0" err="1"/>
              <a:t>možné</a:t>
            </a:r>
            <a:r>
              <a:rPr lang="en-GB" altLang="cs-CZ" dirty="0"/>
              <a:t>), ale </a:t>
            </a:r>
            <a:r>
              <a:rPr lang="en-GB" altLang="cs-CZ" dirty="0" err="1"/>
              <a:t>usilovat</a:t>
            </a:r>
            <a:r>
              <a:rPr lang="en-GB" altLang="cs-CZ" dirty="0"/>
              <a:t> </a:t>
            </a:r>
            <a:r>
              <a:rPr lang="en-GB" altLang="cs-CZ" dirty="0" err="1"/>
              <a:t>pouze</a:t>
            </a:r>
            <a:r>
              <a:rPr lang="en-GB" altLang="cs-CZ" dirty="0"/>
              <a:t> o </a:t>
            </a:r>
            <a:r>
              <a:rPr lang="en-GB" altLang="cs-CZ" dirty="0" err="1"/>
              <a:t>její</a:t>
            </a:r>
            <a:r>
              <a:rPr lang="en-GB" altLang="cs-CZ" dirty="0"/>
              <a:t> </a:t>
            </a:r>
            <a:r>
              <a:rPr lang="en-GB" altLang="cs-CZ" dirty="0" err="1"/>
              <a:t>falsifikaci</a:t>
            </a:r>
            <a:r>
              <a:rPr lang="en-GB" altLang="cs-CZ" dirty="0"/>
              <a:t> </a:t>
            </a:r>
            <a:r>
              <a:rPr lang="en-GB" altLang="cs-CZ" dirty="0" err="1"/>
              <a:t>tj</a:t>
            </a:r>
            <a:r>
              <a:rPr lang="en-GB" altLang="cs-CZ" dirty="0"/>
              <a:t>. </a:t>
            </a:r>
            <a:r>
              <a:rPr lang="en-GB" altLang="cs-CZ" dirty="0" err="1"/>
              <a:t>hledání</a:t>
            </a:r>
            <a:r>
              <a:rPr lang="en-GB" altLang="cs-CZ" dirty="0"/>
              <a:t> </a:t>
            </a:r>
            <a:r>
              <a:rPr lang="en-GB" altLang="cs-CZ" dirty="0" err="1"/>
              <a:t>faktů</a:t>
            </a:r>
            <a:r>
              <a:rPr lang="en-GB" altLang="cs-CZ" dirty="0"/>
              <a:t> o </a:t>
            </a:r>
            <a:r>
              <a:rPr lang="en-GB" altLang="cs-CZ" dirty="0" err="1"/>
              <a:t>její</a:t>
            </a:r>
            <a:r>
              <a:rPr lang="en-GB" altLang="cs-CZ" dirty="0"/>
              <a:t> </a:t>
            </a:r>
            <a:r>
              <a:rPr lang="en-GB" altLang="cs-CZ" dirty="0" err="1"/>
              <a:t>neplatnosti</a:t>
            </a:r>
            <a:r>
              <a:rPr lang="en-GB" altLang="cs-CZ" dirty="0"/>
              <a:t>. </a:t>
            </a:r>
            <a:r>
              <a:rPr lang="en-GB" altLang="cs-CZ" dirty="0" err="1"/>
              <a:t>Hypotézu</a:t>
            </a:r>
            <a:r>
              <a:rPr lang="en-GB" altLang="cs-CZ" dirty="0"/>
              <a:t> </a:t>
            </a:r>
            <a:r>
              <a:rPr lang="en-GB" altLang="cs-CZ" dirty="0" err="1"/>
              <a:t>můžeme</a:t>
            </a:r>
            <a:r>
              <a:rPr lang="en-GB" altLang="cs-CZ" dirty="0"/>
              <a:t> </a:t>
            </a:r>
            <a:r>
              <a:rPr lang="en-GB" altLang="cs-CZ" dirty="0" err="1"/>
              <a:t>přijmout</a:t>
            </a:r>
            <a:r>
              <a:rPr lang="en-GB" altLang="cs-CZ" dirty="0"/>
              <a:t>, </a:t>
            </a:r>
            <a:r>
              <a:rPr lang="en-GB" altLang="cs-CZ" dirty="0" err="1"/>
              <a:t>pokud</a:t>
            </a:r>
            <a:r>
              <a:rPr lang="en-GB" altLang="cs-CZ" dirty="0"/>
              <a:t> se </a:t>
            </a:r>
            <a:r>
              <a:rPr lang="en-GB" altLang="cs-CZ" dirty="0" err="1"/>
              <a:t>jí</a:t>
            </a:r>
            <a:r>
              <a:rPr lang="en-GB" altLang="cs-CZ" dirty="0"/>
              <a:t> </a:t>
            </a:r>
            <a:r>
              <a:rPr lang="en-GB" altLang="cs-CZ" dirty="0" err="1"/>
              <a:t>nepodaří</a:t>
            </a:r>
            <a:r>
              <a:rPr lang="en-GB" altLang="cs-CZ" dirty="0"/>
              <a:t> </a:t>
            </a:r>
            <a:r>
              <a:rPr lang="en-GB" altLang="cs-CZ" dirty="0" err="1"/>
              <a:t>falsifikovat</a:t>
            </a:r>
            <a:r>
              <a:rPr lang="en-GB" altLang="cs-CZ" dirty="0"/>
              <a:t>, ale </a:t>
            </a:r>
            <a:r>
              <a:rPr lang="en-GB" altLang="cs-CZ" dirty="0" err="1"/>
              <a:t>nemůžeme</a:t>
            </a:r>
            <a:r>
              <a:rPr lang="en-GB" altLang="cs-CZ" dirty="0"/>
              <a:t> </a:t>
            </a:r>
            <a:r>
              <a:rPr lang="en-GB" altLang="cs-CZ" dirty="0" err="1"/>
              <a:t>jí</a:t>
            </a:r>
            <a:r>
              <a:rPr lang="en-GB" altLang="cs-CZ" dirty="0"/>
              <a:t> </a:t>
            </a:r>
            <a:r>
              <a:rPr lang="en-GB" altLang="cs-CZ" dirty="0" err="1"/>
              <a:t>považovat</a:t>
            </a:r>
            <a:r>
              <a:rPr lang="en-GB" altLang="cs-CZ" dirty="0"/>
              <a:t> za </a:t>
            </a:r>
            <a:r>
              <a:rPr lang="en-GB" altLang="cs-CZ" dirty="0" err="1"/>
              <a:t>jednou</a:t>
            </a:r>
            <a:r>
              <a:rPr lang="en-GB" altLang="cs-CZ" dirty="0"/>
              <a:t> pro </a:t>
            </a:r>
            <a:r>
              <a:rPr lang="en-GB" altLang="cs-CZ" dirty="0" err="1"/>
              <a:t>vždy</a:t>
            </a:r>
            <a:r>
              <a:rPr lang="en-GB" altLang="cs-CZ" dirty="0"/>
              <a:t> </a:t>
            </a:r>
            <a:r>
              <a:rPr lang="en-GB" altLang="cs-CZ" dirty="0" err="1"/>
              <a:t>dokázanou</a:t>
            </a:r>
            <a:r>
              <a:rPr lang="en-GB" altLang="cs-CZ" dirty="0"/>
              <a:t>.</a:t>
            </a:r>
          </a:p>
          <a:p>
            <a:pPr marL="372966" indent="-277925">
              <a:lnSpc>
                <a:spcPct val="96000"/>
              </a:lnSpc>
              <a:buSzPct val="45000"/>
              <a:buFont typeface="Wingdings" panose="05000000000000000000" pitchFamily="2" charset="2"/>
              <a:buChar char=""/>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altLang="cs-CZ" dirty="0" err="1"/>
              <a:t>poznámka</a:t>
            </a:r>
            <a:r>
              <a:rPr lang="en-GB" altLang="cs-CZ" dirty="0"/>
              <a:t>: </a:t>
            </a:r>
            <a:r>
              <a:rPr lang="en-GB" altLang="cs-CZ" dirty="0" err="1"/>
              <a:t>falzifikace</a:t>
            </a:r>
            <a:r>
              <a:rPr lang="en-GB" altLang="cs-CZ" dirty="0"/>
              <a:t> v </a:t>
            </a:r>
            <a:r>
              <a:rPr lang="en-GB" altLang="cs-CZ" dirty="0" err="1"/>
              <a:t>tomto</a:t>
            </a:r>
            <a:r>
              <a:rPr lang="en-GB" altLang="cs-CZ" dirty="0"/>
              <a:t> </a:t>
            </a:r>
            <a:r>
              <a:rPr lang="en-GB" altLang="cs-CZ" dirty="0" err="1"/>
              <a:t>případě</a:t>
            </a:r>
            <a:r>
              <a:rPr lang="en-GB" altLang="cs-CZ" dirty="0"/>
              <a:t> </a:t>
            </a:r>
            <a:r>
              <a:rPr lang="en-GB" altLang="cs-CZ" dirty="0" err="1"/>
              <a:t>neznamená</a:t>
            </a:r>
            <a:r>
              <a:rPr lang="en-GB" altLang="cs-CZ" dirty="0"/>
              <a:t> </a:t>
            </a:r>
            <a:r>
              <a:rPr lang="en-GB" altLang="cs-CZ" dirty="0" err="1"/>
              <a:t>padělání</a:t>
            </a:r>
            <a:r>
              <a:rPr lang="en-GB" altLang="cs-CZ" dirty="0"/>
              <a:t>, ale </a:t>
            </a:r>
            <a:r>
              <a:rPr lang="en-GB" altLang="cs-CZ" dirty="0" err="1"/>
              <a:t>hledání</a:t>
            </a:r>
            <a:r>
              <a:rPr lang="en-GB" altLang="cs-CZ" dirty="0"/>
              <a:t> </a:t>
            </a:r>
            <a:r>
              <a:rPr lang="en-GB" altLang="cs-CZ" dirty="0" err="1"/>
              <a:t>empirických</a:t>
            </a:r>
            <a:r>
              <a:rPr lang="en-GB" altLang="cs-CZ" dirty="0"/>
              <a:t> </a:t>
            </a:r>
            <a:r>
              <a:rPr lang="en-GB" altLang="cs-CZ" dirty="0" err="1"/>
              <a:t>faktů</a:t>
            </a:r>
            <a:r>
              <a:rPr lang="en-GB" altLang="cs-CZ" dirty="0"/>
              <a:t>, </a:t>
            </a:r>
            <a:r>
              <a:rPr lang="en-GB" altLang="cs-CZ" dirty="0" err="1"/>
              <a:t>které</a:t>
            </a:r>
            <a:r>
              <a:rPr lang="en-GB" altLang="cs-CZ" dirty="0"/>
              <a:t> </a:t>
            </a:r>
            <a:r>
              <a:rPr lang="en-GB" altLang="cs-CZ" dirty="0" err="1"/>
              <a:t>hovoří</a:t>
            </a:r>
            <a:r>
              <a:rPr lang="en-GB" altLang="cs-CZ" dirty="0"/>
              <a:t> </a:t>
            </a:r>
            <a:r>
              <a:rPr lang="en-GB" altLang="cs-CZ" dirty="0" err="1"/>
              <a:t>proti</a:t>
            </a:r>
            <a:r>
              <a:rPr lang="en-GB" altLang="cs-CZ" dirty="0"/>
              <a:t> </a:t>
            </a:r>
            <a:r>
              <a:rPr lang="en-GB" altLang="cs-CZ" dirty="0" err="1"/>
              <a:t>zkoumané</a:t>
            </a:r>
            <a:r>
              <a:rPr lang="en-GB" altLang="cs-CZ" dirty="0"/>
              <a:t> </a:t>
            </a:r>
            <a:r>
              <a:rPr lang="en-GB" altLang="cs-CZ" dirty="0" err="1"/>
              <a:t>hypotéze</a:t>
            </a:r>
            <a:endParaRPr lang="en-GB" altLang="cs-CZ" dirty="0"/>
          </a:p>
          <a:p>
            <a:pPr marL="372966" indent="-277925">
              <a:lnSpc>
                <a:spcPct val="96000"/>
              </a:lnSpc>
              <a:buSzPct val="45000"/>
              <a:buFont typeface="Wingdings" panose="05000000000000000000" pitchFamily="2" charset="2"/>
              <a:buChar char=""/>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altLang="cs-CZ" dirty="0" err="1"/>
              <a:t>žádný</a:t>
            </a:r>
            <a:r>
              <a:rPr lang="en-GB" altLang="cs-CZ" dirty="0"/>
              <a:t> </a:t>
            </a:r>
            <a:r>
              <a:rPr lang="en-GB" altLang="cs-CZ" dirty="0" err="1"/>
              <a:t>vědecký</a:t>
            </a:r>
            <a:r>
              <a:rPr lang="en-GB" altLang="cs-CZ" dirty="0"/>
              <a:t> </a:t>
            </a:r>
            <a:r>
              <a:rPr lang="en-GB" altLang="cs-CZ" dirty="0" err="1"/>
              <a:t>důkaz</a:t>
            </a:r>
            <a:r>
              <a:rPr lang="en-GB" altLang="cs-CZ" dirty="0"/>
              <a:t> </a:t>
            </a:r>
            <a:r>
              <a:rPr lang="en-GB" altLang="cs-CZ" dirty="0" err="1"/>
              <a:t>nemůže</a:t>
            </a:r>
            <a:r>
              <a:rPr lang="en-GB" altLang="cs-CZ" dirty="0"/>
              <a:t> </a:t>
            </a:r>
            <a:r>
              <a:rPr lang="en-GB" altLang="cs-CZ" dirty="0" err="1"/>
              <a:t>hypotézu</a:t>
            </a:r>
            <a:r>
              <a:rPr lang="en-GB" altLang="cs-CZ" dirty="0"/>
              <a:t> 100% </a:t>
            </a:r>
            <a:r>
              <a:rPr lang="en-GB" altLang="cs-CZ" dirty="0" err="1"/>
              <a:t>dokázat</a:t>
            </a:r>
            <a:r>
              <a:rPr lang="en-GB" altLang="cs-CZ" dirty="0"/>
              <a:t>!</a:t>
            </a:r>
          </a:p>
          <a:p>
            <a:pPr marL="372966" indent="-277925">
              <a:lnSpc>
                <a:spcPct val="96000"/>
              </a:lnSpc>
              <a:buSzPct val="45000"/>
              <a:buFont typeface="Wingdings" panose="05000000000000000000" pitchFamily="2" charset="2"/>
              <a:buChar char=""/>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altLang="cs-CZ" dirty="0" err="1"/>
              <a:t>správná</a:t>
            </a:r>
            <a:r>
              <a:rPr lang="en-GB" altLang="cs-CZ" dirty="0"/>
              <a:t> </a:t>
            </a:r>
            <a:r>
              <a:rPr lang="en-GB" altLang="cs-CZ" dirty="0" err="1"/>
              <a:t>vědecká</a:t>
            </a:r>
            <a:r>
              <a:rPr lang="en-GB" altLang="cs-CZ" dirty="0"/>
              <a:t> </a:t>
            </a:r>
            <a:r>
              <a:rPr lang="en-GB" altLang="cs-CZ" dirty="0" err="1"/>
              <a:t>hypotéza</a:t>
            </a:r>
            <a:r>
              <a:rPr lang="en-GB" altLang="cs-CZ" dirty="0"/>
              <a:t> </a:t>
            </a:r>
            <a:r>
              <a:rPr lang="en-GB" altLang="cs-CZ" dirty="0" err="1"/>
              <a:t>musí</a:t>
            </a:r>
            <a:r>
              <a:rPr lang="en-GB" altLang="cs-CZ" dirty="0"/>
              <a:t> </a:t>
            </a:r>
            <a:r>
              <a:rPr lang="en-GB" altLang="cs-CZ" dirty="0" err="1"/>
              <a:t>být</a:t>
            </a:r>
            <a:r>
              <a:rPr lang="en-GB" altLang="cs-CZ" dirty="0"/>
              <a:t> </a:t>
            </a:r>
            <a:r>
              <a:rPr lang="en-GB" altLang="cs-CZ" dirty="0" err="1"/>
              <a:t>falzifikovatelná</a:t>
            </a:r>
            <a:endParaRPr lang="en-GB" altLang="cs-CZ" dirty="0"/>
          </a:p>
          <a:p>
            <a:pPr marL="372966" indent="-277925">
              <a:lnSpc>
                <a:spcPct val="96000"/>
              </a:lnSpc>
              <a:buSzPct val="45000"/>
              <a:buFont typeface="Wingdings" panose="05000000000000000000" pitchFamily="2" charset="2"/>
              <a:buChar char=""/>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altLang="cs-CZ" dirty="0" err="1"/>
              <a:t>hypotézy</a:t>
            </a:r>
            <a:r>
              <a:rPr lang="en-GB" altLang="cs-CZ" dirty="0"/>
              <a:t> </a:t>
            </a:r>
            <a:r>
              <a:rPr lang="en-GB" altLang="cs-CZ" dirty="0" err="1"/>
              <a:t>jsou</a:t>
            </a:r>
            <a:r>
              <a:rPr lang="en-GB" altLang="cs-CZ" dirty="0"/>
              <a:t> </a:t>
            </a:r>
            <a:r>
              <a:rPr lang="en-GB" altLang="cs-CZ" dirty="0" err="1"/>
              <a:t>predikcemi</a:t>
            </a:r>
            <a:r>
              <a:rPr lang="en-GB" altLang="cs-CZ" dirty="0"/>
              <a:t> (</a:t>
            </a:r>
            <a:r>
              <a:rPr lang="en-GB" altLang="cs-CZ" dirty="0" err="1"/>
              <a:t>předpověďmi</a:t>
            </a:r>
            <a:r>
              <a:rPr lang="en-GB" altLang="cs-CZ" dirty="0"/>
              <a:t>) o </a:t>
            </a:r>
            <a:r>
              <a:rPr lang="en-GB" altLang="cs-CZ" dirty="0" err="1"/>
              <a:t>vztazích</a:t>
            </a:r>
            <a:r>
              <a:rPr lang="en-GB" altLang="cs-CZ" dirty="0"/>
              <a:t> </a:t>
            </a:r>
            <a:r>
              <a:rPr lang="en-GB" altLang="cs-CZ" dirty="0" err="1"/>
              <a:t>mezi</a:t>
            </a:r>
            <a:r>
              <a:rPr lang="en-GB" altLang="cs-CZ" dirty="0"/>
              <a:t> </a:t>
            </a:r>
            <a:r>
              <a:rPr lang="en-GB" altLang="cs-CZ" dirty="0" err="1"/>
              <a:t>proměnnými</a:t>
            </a:r>
            <a:r>
              <a:rPr lang="cs-CZ" altLang="cs-CZ" dirty="0"/>
              <a:t> (</a:t>
            </a:r>
            <a:r>
              <a:rPr lang="en-GB" altLang="cs-CZ" dirty="0" err="1"/>
              <a:t>Chráska</a:t>
            </a:r>
            <a:r>
              <a:rPr lang="cs-CZ" altLang="cs-CZ" dirty="0"/>
              <a:t>,</a:t>
            </a:r>
            <a:r>
              <a:rPr lang="en-GB" altLang="cs-CZ" dirty="0"/>
              <a:t> 2007</a:t>
            </a:r>
            <a:r>
              <a:rPr lang="cs-CZ" altLang="cs-CZ" dirty="0"/>
              <a:t>,</a:t>
            </a:r>
            <a:r>
              <a:rPr lang="en-GB" altLang="cs-CZ" dirty="0"/>
              <a:t> s. 17</a:t>
            </a:r>
            <a:r>
              <a:rPr lang="cs-CZ" altLang="cs-CZ" dirty="0"/>
              <a:t>)</a:t>
            </a:r>
            <a:endParaRPr lang="en-GB" altLang="cs-CZ"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2</a:t>
            </a:fld>
            <a:endParaRPr lang="en-CA" altLang="en-US" sz="1400">
              <a:latin typeface="Times New Roman" panose="02020603050405020304" pitchFamily="18" charset="0"/>
            </a:endParaRPr>
          </a:p>
        </p:txBody>
      </p:sp>
    </p:spTree>
    <p:extLst>
      <p:ext uri="{BB962C8B-B14F-4D97-AF65-F5344CB8AC3E}">
        <p14:creationId xmlns:p14="http://schemas.microsoft.com/office/powerpoint/2010/main" val="64276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395288" y="152400"/>
            <a:ext cx="8215312" cy="1592580"/>
          </a:xfrm>
        </p:spPr>
        <p:txBody>
          <a:bodyPr>
            <a:normAutofit/>
          </a:bodyPr>
          <a:lstStyle/>
          <a:p>
            <a:pPr>
              <a:defRPr/>
            </a:pPr>
            <a:r>
              <a:rPr lang="cs-CZ" altLang="en-US" sz="4000" b="1" dirty="0">
                <a:solidFill>
                  <a:srgbClr val="D50202"/>
                </a:solidFill>
              </a:rPr>
              <a:t>Hypotézy</a:t>
            </a:r>
          </a:p>
        </p:txBody>
      </p:sp>
      <p:sp>
        <p:nvSpPr>
          <p:cNvPr id="3" name="Zástupný symbol pro obsah 2"/>
          <p:cNvSpPr>
            <a:spLocks noGrp="1"/>
          </p:cNvSpPr>
          <p:nvPr>
            <p:ph idx="1"/>
          </p:nvPr>
        </p:nvSpPr>
        <p:spPr/>
        <p:txBody>
          <a:bodyPr rtlCol="0">
            <a:normAutofit fontScale="85000" lnSpcReduction="10000"/>
          </a:bodyPr>
          <a:lstStyle/>
          <a:p>
            <a:r>
              <a:rPr lang="cs-CZ" dirty="0"/>
              <a:t>Hypotéza je vědecký předpoklad</a:t>
            </a:r>
          </a:p>
          <a:p>
            <a:r>
              <a:rPr lang="cs-CZ" dirty="0"/>
              <a:t>VÝZKUMNÝ PROBLÉM 				HYPOTÉZY</a:t>
            </a:r>
          </a:p>
          <a:p>
            <a:r>
              <a:rPr lang="cs-CZ" dirty="0"/>
              <a:t>„Hypotézy rozměňují na drobné výzkumný problém“</a:t>
            </a:r>
          </a:p>
          <a:p>
            <a:r>
              <a:rPr lang="cs-CZ" dirty="0"/>
              <a:t>Příklad výzkumného problému: „Jaký je vliv učitelova stylu vyučování na výkon žáků?“</a:t>
            </a:r>
          </a:p>
          <a:p>
            <a:r>
              <a:rPr lang="cs-CZ" dirty="0"/>
              <a:t>Formulace hypotézy: „U učitele základní školy, který má nedirektivní styl vyučování, mají žáci méně vědomostí než u učitele, který má direktivní styl vyučování.“                                                             											(</a:t>
            </a:r>
            <a:r>
              <a:rPr lang="cs-CZ" dirty="0" err="1"/>
              <a:t>Gavora</a:t>
            </a:r>
            <a:r>
              <a:rPr lang="cs-CZ" dirty="0"/>
              <a:t>, 2006 s. 51)</a:t>
            </a:r>
          </a:p>
          <a:p>
            <a:pPr marL="95041" indent="0">
              <a:lnSpc>
                <a:spcPct val="96000"/>
              </a:lnSpc>
              <a:buSzPct val="45000"/>
              <a:buNone/>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endParaRPr lang="en-GB" altLang="cs-CZ" dirty="0"/>
          </a:p>
        </p:txBody>
      </p:sp>
      <p:sp>
        <p:nvSpPr>
          <p:cNvPr id="13318" name="Zástupný symbol pro číslo snímku 5"/>
          <p:cNvSpPr>
            <a:spLocks noGrp="1"/>
          </p:cNvSpPr>
          <p:nvPr>
            <p:ph type="sldNum" sz="quarter" idx="4294967295"/>
          </p:nvPr>
        </p:nvSpPr>
        <p:spPr bwMode="auto">
          <a:xfrm>
            <a:off x="6553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2473FFD-13E6-4DB9-8E41-0F99B31630AA}" type="slidenum">
              <a:rPr lang="en-CA" altLang="en-US" sz="1400" smtClean="0">
                <a:latin typeface="Times New Roman" panose="02020603050405020304" pitchFamily="18" charset="0"/>
              </a:rPr>
              <a:pPr fontAlgn="base">
                <a:spcBef>
                  <a:spcPct val="0"/>
                </a:spcBef>
                <a:spcAft>
                  <a:spcPct val="0"/>
                </a:spcAft>
              </a:pPr>
              <a:t>3</a:t>
            </a:fld>
            <a:endParaRPr lang="en-CA" altLang="en-US" sz="1400">
              <a:latin typeface="Times New Roman" panose="02020603050405020304" pitchFamily="18" charset="0"/>
            </a:endParaRPr>
          </a:p>
        </p:txBody>
      </p:sp>
      <p:cxnSp>
        <p:nvCxnSpPr>
          <p:cNvPr id="6" name="Přímá spojnice se šipkou 5">
            <a:extLst>
              <a:ext uri="{FF2B5EF4-FFF2-40B4-BE49-F238E27FC236}">
                <a16:creationId xmlns:a16="http://schemas.microsoft.com/office/drawing/2014/main" id="{5061E490-41E0-4987-B533-3FBF5E6D5E06}"/>
              </a:ext>
            </a:extLst>
          </p:cNvPr>
          <p:cNvCxnSpPr/>
          <p:nvPr/>
        </p:nvCxnSpPr>
        <p:spPr>
          <a:xfrm>
            <a:off x="4038600" y="2270760"/>
            <a:ext cx="1440180"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74593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80366-27A2-4DB2-98B1-BABF74DFC773}"/>
              </a:ext>
            </a:extLst>
          </p:cNvPr>
          <p:cNvSpPr>
            <a:spLocks noGrp="1"/>
          </p:cNvSpPr>
          <p:nvPr>
            <p:ph type="title"/>
          </p:nvPr>
        </p:nvSpPr>
        <p:spPr/>
        <p:txBody>
          <a:bodyPr/>
          <a:lstStyle/>
          <a:p>
            <a:r>
              <a:rPr lang="cs-CZ" altLang="en-US" b="1" dirty="0">
                <a:solidFill>
                  <a:srgbClr val="D50202"/>
                </a:solidFill>
              </a:rPr>
              <a:t>Hypotézy</a:t>
            </a:r>
            <a:endParaRPr lang="cs-CZ" dirty="0"/>
          </a:p>
        </p:txBody>
      </p:sp>
      <p:sp>
        <p:nvSpPr>
          <p:cNvPr id="3" name="Zástupný obsah 2">
            <a:extLst>
              <a:ext uri="{FF2B5EF4-FFF2-40B4-BE49-F238E27FC236}">
                <a16:creationId xmlns:a16="http://schemas.microsoft.com/office/drawing/2014/main" id="{E622BFE7-DEBA-4947-A7D6-DBA43FE61056}"/>
              </a:ext>
            </a:extLst>
          </p:cNvPr>
          <p:cNvSpPr>
            <a:spLocks noGrp="1"/>
          </p:cNvSpPr>
          <p:nvPr>
            <p:ph idx="1"/>
          </p:nvPr>
        </p:nvSpPr>
        <p:spPr/>
        <p:txBody>
          <a:bodyPr>
            <a:normAutofit/>
          </a:bodyPr>
          <a:lstStyle/>
          <a:p>
            <a:r>
              <a:rPr lang="cs-CZ" dirty="0"/>
              <a:t>„Kvantitativní výzkum není nic jiného než testování hypotéz.“ (</a:t>
            </a:r>
            <a:r>
              <a:rPr lang="cs-CZ" dirty="0" err="1"/>
              <a:t>Disman</a:t>
            </a:r>
            <a:r>
              <a:rPr lang="cs-CZ" dirty="0"/>
              <a:t> 2002, s. 76)</a:t>
            </a:r>
          </a:p>
          <a:p>
            <a:r>
              <a:rPr lang="cs-CZ" dirty="0"/>
              <a:t>DEDUKCE (kvantitativní přístup)</a:t>
            </a:r>
          </a:p>
          <a:p>
            <a:r>
              <a:rPr lang="cs-CZ" dirty="0"/>
              <a:t>teorie → hypotézy → pozorování →přijaté/zamítnuté hypotézy</a:t>
            </a:r>
          </a:p>
          <a:p>
            <a:r>
              <a:rPr lang="cs-CZ" dirty="0"/>
              <a:t>INDUKCE (kvalitativní přístup)</a:t>
            </a:r>
          </a:p>
          <a:p>
            <a:r>
              <a:rPr lang="cs-CZ" dirty="0"/>
              <a:t>pozorování → nalezené pravidelnosti → předběžné závěry → teorie</a:t>
            </a:r>
          </a:p>
          <a:p>
            <a:endParaRPr lang="cs-CZ" dirty="0"/>
          </a:p>
          <a:p>
            <a:endParaRPr lang="cs-CZ" dirty="0"/>
          </a:p>
        </p:txBody>
      </p:sp>
    </p:spTree>
    <p:extLst>
      <p:ext uri="{BB962C8B-B14F-4D97-AF65-F5344CB8AC3E}">
        <p14:creationId xmlns:p14="http://schemas.microsoft.com/office/powerpoint/2010/main" val="1464156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80366-27A2-4DB2-98B1-BABF74DFC773}"/>
              </a:ext>
            </a:extLst>
          </p:cNvPr>
          <p:cNvSpPr>
            <a:spLocks noGrp="1"/>
          </p:cNvSpPr>
          <p:nvPr>
            <p:ph type="title"/>
          </p:nvPr>
        </p:nvSpPr>
        <p:spPr/>
        <p:txBody>
          <a:bodyPr/>
          <a:lstStyle/>
          <a:p>
            <a:r>
              <a:rPr lang="cs-CZ" altLang="en-US" b="1" dirty="0">
                <a:solidFill>
                  <a:srgbClr val="D50202"/>
                </a:solidFill>
              </a:rPr>
              <a:t>Hypotézy a jejich význam</a:t>
            </a:r>
            <a:endParaRPr lang="cs-CZ" dirty="0"/>
          </a:p>
        </p:txBody>
      </p:sp>
      <p:sp>
        <p:nvSpPr>
          <p:cNvPr id="3" name="Zástupný obsah 2">
            <a:extLst>
              <a:ext uri="{FF2B5EF4-FFF2-40B4-BE49-F238E27FC236}">
                <a16:creationId xmlns:a16="http://schemas.microsoft.com/office/drawing/2014/main" id="{E622BFE7-DEBA-4947-A7D6-DBA43FE61056}"/>
              </a:ext>
            </a:extLst>
          </p:cNvPr>
          <p:cNvSpPr>
            <a:spLocks noGrp="1"/>
          </p:cNvSpPr>
          <p:nvPr>
            <p:ph idx="1"/>
          </p:nvPr>
        </p:nvSpPr>
        <p:spPr/>
        <p:txBody>
          <a:bodyPr>
            <a:normAutofit lnSpcReduction="10000"/>
          </a:bodyPr>
          <a:lstStyle/>
          <a:p>
            <a:pPr marL="0" indent="0">
              <a:lnSpc>
                <a:spcPct val="100000"/>
              </a:lnSpc>
              <a:spcBef>
                <a:spcPts val="450"/>
              </a:spcBef>
              <a:buNone/>
            </a:pPr>
            <a:r>
              <a:rPr lang="cs-CZ" sz="2800" b="1" spc="-10" dirty="0">
                <a:cs typeface="Times New Roman"/>
              </a:rPr>
              <a:t>Výzkumný</a:t>
            </a:r>
            <a:r>
              <a:rPr lang="cs-CZ" sz="2800" b="1" spc="55" dirty="0">
                <a:cs typeface="Times New Roman"/>
              </a:rPr>
              <a:t> </a:t>
            </a:r>
            <a:r>
              <a:rPr lang="cs-CZ" sz="2800" b="1" spc="-5" dirty="0">
                <a:cs typeface="Times New Roman"/>
              </a:rPr>
              <a:t>problém:</a:t>
            </a:r>
            <a:endParaRPr lang="cs-CZ" sz="2800" dirty="0">
              <a:cs typeface="Times New Roman"/>
            </a:endParaRPr>
          </a:p>
          <a:p>
            <a:pPr marL="355600">
              <a:spcBef>
                <a:spcPts val="310"/>
              </a:spcBef>
              <a:buFont typeface="Arial" panose="020B0604020202020204" pitchFamily="34" charset="0"/>
              <a:buChar char="•"/>
              <a:tabLst>
                <a:tab pos="354965" algn="l"/>
                <a:tab pos="355600" algn="l"/>
              </a:tabLst>
            </a:pPr>
            <a:r>
              <a:rPr lang="cs-CZ" sz="2500" spc="-5" dirty="0">
                <a:cs typeface="Times New Roman"/>
              </a:rPr>
              <a:t>určuje základní orientaci</a:t>
            </a:r>
            <a:r>
              <a:rPr lang="cs-CZ" sz="2500" spc="130" dirty="0">
                <a:cs typeface="Times New Roman"/>
              </a:rPr>
              <a:t> </a:t>
            </a:r>
            <a:r>
              <a:rPr lang="cs-CZ" sz="2500" spc="-10" dirty="0">
                <a:cs typeface="Times New Roman"/>
              </a:rPr>
              <a:t>výzkumu</a:t>
            </a:r>
            <a:endParaRPr lang="cs-CZ" sz="2500" dirty="0">
              <a:cs typeface="Times New Roman"/>
            </a:endParaRPr>
          </a:p>
          <a:p>
            <a:pPr marL="355600">
              <a:spcBef>
                <a:spcPts val="300"/>
              </a:spcBef>
              <a:buFont typeface="Arial" panose="020B0604020202020204" pitchFamily="34" charset="0"/>
              <a:buChar char="•"/>
              <a:tabLst>
                <a:tab pos="354965" algn="l"/>
                <a:tab pos="355600" algn="l"/>
              </a:tabLst>
            </a:pPr>
            <a:r>
              <a:rPr lang="cs-CZ" sz="2500" spc="-5" dirty="0">
                <a:cs typeface="Times New Roman"/>
              </a:rPr>
              <a:t>ale nevyjadřuje dostatek informací ke směřování</a:t>
            </a:r>
            <a:r>
              <a:rPr lang="cs-CZ" sz="2500" spc="235" dirty="0">
                <a:cs typeface="Times New Roman"/>
              </a:rPr>
              <a:t> </a:t>
            </a:r>
            <a:r>
              <a:rPr lang="cs-CZ" sz="2500" spc="-10" dirty="0">
                <a:cs typeface="Times New Roman"/>
              </a:rPr>
              <a:t>výzkumu.</a:t>
            </a:r>
            <a:endParaRPr lang="cs-CZ" sz="2500" dirty="0">
              <a:cs typeface="Times New Roman"/>
            </a:endParaRPr>
          </a:p>
          <a:p>
            <a:pPr marL="355600">
              <a:spcBef>
                <a:spcPts val="300"/>
              </a:spcBef>
              <a:buFont typeface="Arial" panose="020B0604020202020204" pitchFamily="34" charset="0"/>
              <a:buChar char="•"/>
              <a:tabLst>
                <a:tab pos="354965" algn="l"/>
                <a:tab pos="355600" algn="l"/>
              </a:tabLst>
            </a:pPr>
            <a:r>
              <a:rPr lang="cs-CZ" sz="2500" spc="-5" dirty="0">
                <a:cs typeface="Times New Roman"/>
              </a:rPr>
              <a:t>Je třeba formulovat</a:t>
            </a:r>
            <a:r>
              <a:rPr lang="cs-CZ" sz="2500" spc="100" dirty="0">
                <a:cs typeface="Times New Roman"/>
              </a:rPr>
              <a:t> </a:t>
            </a:r>
            <a:r>
              <a:rPr lang="cs-CZ" sz="2500" spc="-5" dirty="0">
                <a:cs typeface="Times New Roman"/>
              </a:rPr>
              <a:t>hypotézy.</a:t>
            </a:r>
            <a:endParaRPr lang="cs-CZ" sz="2500" dirty="0">
              <a:cs typeface="Times New Roman"/>
            </a:endParaRPr>
          </a:p>
          <a:p>
            <a:pPr>
              <a:lnSpc>
                <a:spcPct val="100000"/>
              </a:lnSpc>
              <a:spcBef>
                <a:spcPts val="55"/>
              </a:spcBef>
              <a:buClr>
                <a:srgbClr val="5E5E5E"/>
              </a:buClr>
              <a:buFont typeface="Wingdings"/>
              <a:buChar char=""/>
            </a:pPr>
            <a:endParaRPr lang="cs-CZ" sz="3450" dirty="0">
              <a:cs typeface="Times New Roman"/>
            </a:endParaRPr>
          </a:p>
          <a:p>
            <a:pPr marL="0" indent="0">
              <a:lnSpc>
                <a:spcPct val="100000"/>
              </a:lnSpc>
              <a:buNone/>
            </a:pPr>
            <a:r>
              <a:rPr lang="cs-CZ" sz="2800" b="1" spc="-10" dirty="0">
                <a:cs typeface="Times New Roman"/>
              </a:rPr>
              <a:t>Hypotézy</a:t>
            </a:r>
            <a:r>
              <a:rPr lang="cs-CZ" sz="2800" b="1" spc="20" dirty="0">
                <a:cs typeface="Times New Roman"/>
              </a:rPr>
              <a:t> </a:t>
            </a:r>
            <a:r>
              <a:rPr lang="cs-CZ" sz="2800" b="1" spc="-5" dirty="0">
                <a:cs typeface="Times New Roman"/>
              </a:rPr>
              <a:t>jsou:</a:t>
            </a:r>
            <a:endParaRPr lang="cs-CZ" sz="2800" dirty="0">
              <a:cs typeface="Times New Roman"/>
            </a:endParaRPr>
          </a:p>
          <a:p>
            <a:pPr marL="355600">
              <a:spcBef>
                <a:spcPts val="310"/>
              </a:spcBef>
              <a:buFont typeface="Arial" panose="020B0604020202020204" pitchFamily="34" charset="0"/>
              <a:buChar char="•"/>
              <a:tabLst>
                <a:tab pos="354965" algn="l"/>
                <a:tab pos="355600" algn="l"/>
              </a:tabLst>
            </a:pPr>
            <a:r>
              <a:rPr lang="cs-CZ" sz="2500" spc="-5" dirty="0">
                <a:cs typeface="Times New Roman"/>
              </a:rPr>
              <a:t>konkrétnější,</a:t>
            </a:r>
          </a:p>
          <a:p>
            <a:pPr marL="355600">
              <a:spcBef>
                <a:spcPts val="300"/>
              </a:spcBef>
              <a:buFont typeface="Arial" panose="020B0604020202020204" pitchFamily="34" charset="0"/>
              <a:buChar char="•"/>
              <a:tabLst>
                <a:tab pos="354965" algn="l"/>
                <a:tab pos="355600" algn="l"/>
              </a:tabLst>
            </a:pPr>
            <a:r>
              <a:rPr lang="cs-CZ" sz="2500" spc="-5" dirty="0">
                <a:cs typeface="Times New Roman"/>
              </a:rPr>
              <a:t>rozmělní výzkumný problém na menší části,</a:t>
            </a:r>
          </a:p>
          <a:p>
            <a:pPr marL="355600">
              <a:spcBef>
                <a:spcPts val="300"/>
              </a:spcBef>
              <a:buFont typeface="Arial" panose="020B0604020202020204" pitchFamily="34" charset="0"/>
              <a:buChar char="•"/>
              <a:tabLst>
                <a:tab pos="354965" algn="l"/>
                <a:tab pos="355600" algn="l"/>
              </a:tabLst>
            </a:pPr>
            <a:r>
              <a:rPr lang="cs-CZ" sz="2500" spc="-5" dirty="0">
                <a:cs typeface="Times New Roman"/>
              </a:rPr>
              <a:t>vedou celou linii výzkumu,</a:t>
            </a:r>
          </a:p>
          <a:p>
            <a:pPr marL="355600">
              <a:spcBef>
                <a:spcPts val="300"/>
              </a:spcBef>
              <a:buFont typeface="Arial" panose="020B0604020202020204" pitchFamily="34" charset="0"/>
              <a:buChar char="•"/>
              <a:tabLst>
                <a:tab pos="354965" algn="l"/>
                <a:tab pos="355600" algn="l"/>
              </a:tabLst>
            </a:pPr>
            <a:r>
              <a:rPr lang="cs-CZ" sz="2500" spc="-5" dirty="0">
                <a:cs typeface="Times New Roman"/>
              </a:rPr>
              <a:t>přijímají se či zamítají (nepotvrzují se či nevyvrací!!)</a:t>
            </a:r>
          </a:p>
          <a:p>
            <a:pPr marL="355600">
              <a:spcBef>
                <a:spcPts val="300"/>
              </a:spcBef>
              <a:buFont typeface="Arial" panose="020B0604020202020204" pitchFamily="34" charset="0"/>
              <a:buChar char="•"/>
              <a:tabLst>
                <a:tab pos="354965" algn="l"/>
                <a:tab pos="355600" algn="l"/>
              </a:tabLst>
            </a:pPr>
            <a:r>
              <a:rPr lang="cs-CZ" sz="2500" spc="-5" dirty="0">
                <a:cs typeface="Times New Roman"/>
              </a:rPr>
              <a:t>data hypotézu buďto podporují nebo ne</a:t>
            </a:r>
          </a:p>
          <a:p>
            <a:pPr marL="0" indent="0">
              <a:buNone/>
            </a:pPr>
            <a:endParaRPr lang="cs-CZ" dirty="0"/>
          </a:p>
          <a:p>
            <a:endParaRPr lang="cs-CZ" dirty="0"/>
          </a:p>
        </p:txBody>
      </p:sp>
    </p:spTree>
    <p:extLst>
      <p:ext uri="{BB962C8B-B14F-4D97-AF65-F5344CB8AC3E}">
        <p14:creationId xmlns:p14="http://schemas.microsoft.com/office/powerpoint/2010/main" val="3625262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80366-27A2-4DB2-98B1-BABF74DFC773}"/>
              </a:ext>
            </a:extLst>
          </p:cNvPr>
          <p:cNvSpPr>
            <a:spLocks noGrp="1"/>
          </p:cNvSpPr>
          <p:nvPr>
            <p:ph type="title"/>
          </p:nvPr>
        </p:nvSpPr>
        <p:spPr>
          <a:xfrm>
            <a:off x="228600" y="541778"/>
            <a:ext cx="8686800" cy="1143000"/>
          </a:xfrm>
        </p:spPr>
        <p:txBody>
          <a:bodyPr>
            <a:noAutofit/>
          </a:bodyPr>
          <a:lstStyle/>
          <a:p>
            <a:r>
              <a:rPr lang="cs-CZ" sz="4000" b="1" dirty="0">
                <a:solidFill>
                  <a:srgbClr val="D50202"/>
                </a:solidFill>
              </a:rPr>
              <a:t>Hypotézy - schéma vývoje vědeckého poznání</a:t>
            </a:r>
          </a:p>
        </p:txBody>
      </p:sp>
      <p:graphicFrame>
        <p:nvGraphicFramePr>
          <p:cNvPr id="4" name="Zástupný obsah 3">
            <a:extLst>
              <a:ext uri="{FF2B5EF4-FFF2-40B4-BE49-F238E27FC236}">
                <a16:creationId xmlns:a16="http://schemas.microsoft.com/office/drawing/2014/main" id="{34D8BFF1-69D0-4A2B-BB95-2704ABEBE4F0}"/>
              </a:ext>
            </a:extLst>
          </p:cNvPr>
          <p:cNvGraphicFramePr>
            <a:graphicFrameLocks noGrp="1"/>
          </p:cNvGraphicFramePr>
          <p:nvPr>
            <p:ph idx="1"/>
            <p:extLst>
              <p:ext uri="{D42A27DB-BD31-4B8C-83A1-F6EECF244321}">
                <p14:modId xmlns:p14="http://schemas.microsoft.com/office/powerpoint/2010/main" val="544769125"/>
              </p:ext>
            </p:extLst>
          </p:nvPr>
        </p:nvGraphicFramePr>
        <p:xfrm>
          <a:off x="457200" y="1810063"/>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815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80366-27A2-4DB2-98B1-BABF74DFC773}"/>
              </a:ext>
            </a:extLst>
          </p:cNvPr>
          <p:cNvSpPr>
            <a:spLocks noGrp="1"/>
          </p:cNvSpPr>
          <p:nvPr>
            <p:ph type="title"/>
          </p:nvPr>
        </p:nvSpPr>
        <p:spPr/>
        <p:txBody>
          <a:bodyPr>
            <a:normAutofit/>
          </a:bodyPr>
          <a:lstStyle/>
          <a:p>
            <a:r>
              <a:rPr lang="cs-CZ" sz="4000" b="1" dirty="0">
                <a:solidFill>
                  <a:srgbClr val="D50202"/>
                </a:solidFill>
              </a:rPr>
              <a:t>Formulace hypotéz</a:t>
            </a:r>
          </a:p>
        </p:txBody>
      </p:sp>
      <p:sp>
        <p:nvSpPr>
          <p:cNvPr id="3" name="Zástupný obsah 2">
            <a:extLst>
              <a:ext uri="{FF2B5EF4-FFF2-40B4-BE49-F238E27FC236}">
                <a16:creationId xmlns:a16="http://schemas.microsoft.com/office/drawing/2014/main" id="{CBF6175E-3A31-4E81-BEDC-66AAAC6C5C11}"/>
              </a:ext>
            </a:extLst>
          </p:cNvPr>
          <p:cNvSpPr>
            <a:spLocks noGrp="1"/>
          </p:cNvSpPr>
          <p:nvPr>
            <p:ph idx="1"/>
          </p:nvPr>
        </p:nvSpPr>
        <p:spPr/>
        <p:txBody>
          <a:bodyPr/>
          <a:lstStyle/>
          <a:p>
            <a:pPr marL="0" indent="0" algn="ctr">
              <a:buNone/>
            </a:pPr>
            <a:r>
              <a:rPr lang="cs-CZ" sz="4400" b="1" dirty="0"/>
              <a:t>„</a:t>
            </a:r>
            <a:r>
              <a:rPr lang="cs-CZ" sz="4400" b="1" i="1" dirty="0"/>
              <a:t>Hypotéza je formulována pokud možno stručně, jasně, nedvojznačně a neobsahuje v sobě dvě nebo více alternativ</a:t>
            </a:r>
            <a:r>
              <a:rPr lang="cs-CZ" sz="4400" b="1" dirty="0"/>
              <a:t>.“ </a:t>
            </a:r>
          </a:p>
          <a:p>
            <a:pPr marL="0" indent="0" algn="ctr">
              <a:buNone/>
            </a:pPr>
            <a:r>
              <a:rPr lang="cs-CZ" sz="4400" dirty="0"/>
              <a:t>(Pelikán, 1998, s.44)</a:t>
            </a:r>
          </a:p>
          <a:p>
            <a:endParaRPr lang="cs-CZ" dirty="0"/>
          </a:p>
        </p:txBody>
      </p:sp>
    </p:spTree>
    <p:extLst>
      <p:ext uri="{BB962C8B-B14F-4D97-AF65-F5344CB8AC3E}">
        <p14:creationId xmlns:p14="http://schemas.microsoft.com/office/powerpoint/2010/main" val="3568997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3341" y="768455"/>
            <a:ext cx="8317318" cy="626519"/>
          </a:xfrm>
          <a:prstGeom prst="rect">
            <a:avLst/>
          </a:prstGeom>
        </p:spPr>
        <p:txBody>
          <a:bodyPr vert="horz" wrap="square" lIns="0" tIns="10860" rIns="0" bIns="0" rtlCol="0" anchor="ctr">
            <a:spAutoFit/>
          </a:bodyPr>
          <a:lstStyle/>
          <a:p>
            <a:pPr marL="10860">
              <a:spcBef>
                <a:spcPts val="86"/>
              </a:spcBef>
            </a:pPr>
            <a:r>
              <a:rPr sz="4000" b="1" dirty="0">
                <a:solidFill>
                  <a:srgbClr val="D50202"/>
                </a:solidFill>
              </a:rPr>
              <a:t>Kdy formulujeme výzkumné hypotézy?</a:t>
            </a:r>
          </a:p>
        </p:txBody>
      </p:sp>
      <p:sp>
        <p:nvSpPr>
          <p:cNvPr id="3" name="object 3"/>
          <p:cNvSpPr txBox="1"/>
          <p:nvPr/>
        </p:nvSpPr>
        <p:spPr>
          <a:xfrm>
            <a:off x="446513" y="1394974"/>
            <a:ext cx="8250973" cy="4879544"/>
          </a:xfrm>
          <a:prstGeom prst="rect">
            <a:avLst/>
          </a:prstGeom>
        </p:spPr>
        <p:txBody>
          <a:bodyPr vert="horz" wrap="square" lIns="0" tIns="74933" rIns="0" bIns="0" rtlCol="0">
            <a:spAutoFit/>
          </a:bodyPr>
          <a:lstStyle/>
          <a:p>
            <a:pPr marL="10860">
              <a:spcBef>
                <a:spcPts val="590"/>
              </a:spcBef>
              <a:buClr>
                <a:srgbClr val="5E5E5E"/>
              </a:buClr>
              <a:tabLst>
                <a:tab pos="303531" algn="l"/>
                <a:tab pos="304074" algn="l"/>
              </a:tabLst>
            </a:pPr>
            <a:r>
              <a:rPr sz="2400" b="1" spc="-4" dirty="0">
                <a:cs typeface="Times New Roman"/>
              </a:rPr>
              <a:t>Zobecňujeme na</a:t>
            </a:r>
            <a:r>
              <a:rPr sz="2400" b="1" spc="17" dirty="0">
                <a:cs typeface="Times New Roman"/>
              </a:rPr>
              <a:t> </a:t>
            </a:r>
            <a:r>
              <a:rPr sz="2400" b="1" spc="-4" dirty="0">
                <a:cs typeface="Times New Roman"/>
              </a:rPr>
              <a:t>populaci</a:t>
            </a:r>
            <a:endParaRPr sz="2400" dirty="0">
              <a:cs typeface="Times New Roman"/>
            </a:endParaRPr>
          </a:p>
          <a:p>
            <a:pPr marL="687561" marR="358372" lvl="1" indent="-285750">
              <a:spcBef>
                <a:spcPts val="423"/>
              </a:spcBef>
              <a:buFont typeface="Arial" panose="020B0604020202020204" pitchFamily="34" charset="0"/>
              <a:buChar char="•"/>
              <a:tabLst>
                <a:tab pos="646699" algn="l"/>
                <a:tab pos="647242" algn="l"/>
              </a:tabLst>
            </a:pPr>
            <a:r>
              <a:rPr sz="2400" dirty="0">
                <a:cs typeface="Times New Roman"/>
              </a:rPr>
              <a:t>Tj. </a:t>
            </a:r>
            <a:r>
              <a:rPr sz="2400" spc="-13" dirty="0">
                <a:cs typeface="Times New Roman"/>
              </a:rPr>
              <a:t>máme </a:t>
            </a:r>
            <a:r>
              <a:rPr sz="2400" b="1" dirty="0">
                <a:cs typeface="Times New Roman"/>
              </a:rPr>
              <a:t>náhodný, </a:t>
            </a:r>
            <a:r>
              <a:rPr sz="2400" b="1" spc="-4" dirty="0">
                <a:cs typeface="Times New Roman"/>
              </a:rPr>
              <a:t>reprezentativní </a:t>
            </a:r>
            <a:r>
              <a:rPr sz="2400" b="1" dirty="0">
                <a:cs typeface="Times New Roman"/>
              </a:rPr>
              <a:t>výběr</a:t>
            </a:r>
            <a:r>
              <a:rPr sz="2400" dirty="0">
                <a:cs typeface="Times New Roman"/>
              </a:rPr>
              <a:t>, adekvátní velikost  vzorku pro dané</a:t>
            </a:r>
            <a:r>
              <a:rPr sz="2400" spc="-73" dirty="0">
                <a:cs typeface="Times New Roman"/>
              </a:rPr>
              <a:t> </a:t>
            </a:r>
            <a:r>
              <a:rPr sz="2400" dirty="0">
                <a:cs typeface="Times New Roman"/>
              </a:rPr>
              <a:t>zobecňování</a:t>
            </a:r>
          </a:p>
          <a:p>
            <a:pPr marL="687561" marR="792220" lvl="1" indent="-285750">
              <a:spcBef>
                <a:spcPts val="410"/>
              </a:spcBef>
              <a:buFont typeface="Arial" panose="020B0604020202020204" pitchFamily="34" charset="0"/>
              <a:buChar char="•"/>
              <a:tabLst>
                <a:tab pos="646699" algn="l"/>
                <a:tab pos="647242" algn="l"/>
              </a:tabLst>
            </a:pPr>
            <a:r>
              <a:rPr sz="2400" dirty="0">
                <a:cs typeface="Times New Roman"/>
              </a:rPr>
              <a:t>Tj. </a:t>
            </a:r>
            <a:r>
              <a:rPr sz="2400" spc="-4" dirty="0">
                <a:cs typeface="Times New Roman"/>
              </a:rPr>
              <a:t>plánujeme </a:t>
            </a:r>
            <a:r>
              <a:rPr sz="2400" dirty="0">
                <a:cs typeface="Times New Roman"/>
              </a:rPr>
              <a:t>používat </a:t>
            </a:r>
            <a:r>
              <a:rPr sz="2400" b="1" spc="-4" dirty="0">
                <a:cs typeface="Times New Roman"/>
              </a:rPr>
              <a:t>statistické </a:t>
            </a:r>
            <a:r>
              <a:rPr sz="2400" b="1" dirty="0">
                <a:cs typeface="Times New Roman"/>
              </a:rPr>
              <a:t>testy </a:t>
            </a:r>
            <a:r>
              <a:rPr sz="2400" dirty="0">
                <a:cs typeface="Times New Roman"/>
              </a:rPr>
              <a:t>k doložení</a:t>
            </a:r>
            <a:r>
              <a:rPr sz="2400" spc="-167" dirty="0">
                <a:cs typeface="Times New Roman"/>
              </a:rPr>
              <a:t> </a:t>
            </a:r>
            <a:r>
              <a:rPr sz="2400" dirty="0">
                <a:cs typeface="Times New Roman"/>
              </a:rPr>
              <a:t>vztahů  </a:t>
            </a:r>
            <a:r>
              <a:rPr sz="2400" spc="-4" dirty="0">
                <a:cs typeface="Times New Roman"/>
              </a:rPr>
              <a:t>(závislostí </a:t>
            </a:r>
            <a:r>
              <a:rPr sz="2400" dirty="0">
                <a:cs typeface="Times New Roman"/>
              </a:rPr>
              <a:t>a</a:t>
            </a:r>
            <a:r>
              <a:rPr sz="2400" spc="-34" dirty="0">
                <a:cs typeface="Times New Roman"/>
              </a:rPr>
              <a:t> </a:t>
            </a:r>
            <a:r>
              <a:rPr sz="2400" spc="-4" dirty="0">
                <a:cs typeface="Times New Roman"/>
              </a:rPr>
              <a:t>rozdílů)</a:t>
            </a:r>
            <a:endParaRPr sz="2400" dirty="0">
              <a:cs typeface="Times New Roman"/>
            </a:endParaRPr>
          </a:p>
          <a:p>
            <a:pPr lvl="1">
              <a:lnSpc>
                <a:spcPct val="100000"/>
              </a:lnSpc>
              <a:buClr>
                <a:srgbClr val="5E5E5E"/>
              </a:buClr>
              <a:buFont typeface="Wingdings"/>
              <a:buChar char=""/>
            </a:pPr>
            <a:endParaRPr sz="2400" dirty="0">
              <a:cs typeface="Times New Roman"/>
            </a:endParaRPr>
          </a:p>
          <a:p>
            <a:pPr marL="10860">
              <a:spcBef>
                <a:spcPts val="1270"/>
              </a:spcBef>
              <a:buClr>
                <a:srgbClr val="5E5E5E"/>
              </a:buClr>
              <a:tabLst>
                <a:tab pos="303531" algn="l"/>
                <a:tab pos="304074" algn="l"/>
              </a:tabLst>
            </a:pPr>
            <a:r>
              <a:rPr sz="2400" b="1" spc="-4" dirty="0">
                <a:cs typeface="Times New Roman"/>
              </a:rPr>
              <a:t>Vědecké </a:t>
            </a:r>
            <a:r>
              <a:rPr sz="2400" b="1" dirty="0">
                <a:cs typeface="Times New Roman"/>
              </a:rPr>
              <a:t>hypotézy </a:t>
            </a:r>
            <a:r>
              <a:rPr sz="2400" dirty="0">
                <a:cs typeface="Times New Roman"/>
              </a:rPr>
              <a:t>z podstaty věci </a:t>
            </a:r>
            <a:r>
              <a:rPr sz="2400" spc="-4" dirty="0">
                <a:cs typeface="Times New Roman"/>
              </a:rPr>
              <a:t>neformulujeme</a:t>
            </a:r>
            <a:r>
              <a:rPr sz="2400" spc="-90" dirty="0">
                <a:cs typeface="Times New Roman"/>
              </a:rPr>
              <a:t> </a:t>
            </a:r>
            <a:r>
              <a:rPr sz="2400" dirty="0">
                <a:cs typeface="Times New Roman"/>
              </a:rPr>
              <a:t>pro:</a:t>
            </a:r>
          </a:p>
          <a:p>
            <a:pPr marL="687561" lvl="1" indent="-285750">
              <a:spcBef>
                <a:spcPts val="423"/>
              </a:spcBef>
              <a:buFont typeface="Arial" panose="020B0604020202020204" pitchFamily="34" charset="0"/>
              <a:buChar char="•"/>
              <a:tabLst>
                <a:tab pos="646699" algn="l"/>
                <a:tab pos="647242" algn="l"/>
              </a:tabLst>
            </a:pPr>
            <a:r>
              <a:rPr sz="2400" spc="-4" dirty="0">
                <a:cs typeface="Times New Roman"/>
              </a:rPr>
              <a:t>Deskriptivní </a:t>
            </a:r>
            <a:r>
              <a:rPr sz="2400" dirty="0">
                <a:cs typeface="Times New Roman"/>
              </a:rPr>
              <a:t>výzkumný</a:t>
            </a:r>
            <a:r>
              <a:rPr sz="2400" spc="-60" dirty="0">
                <a:cs typeface="Times New Roman"/>
              </a:rPr>
              <a:t> </a:t>
            </a:r>
            <a:r>
              <a:rPr sz="2400" dirty="0">
                <a:cs typeface="Times New Roman"/>
              </a:rPr>
              <a:t>problém</a:t>
            </a:r>
          </a:p>
          <a:p>
            <a:pPr marL="687561" lvl="1" indent="-285750">
              <a:spcBef>
                <a:spcPts val="410"/>
              </a:spcBef>
              <a:buFont typeface="Arial" panose="020B0604020202020204" pitchFamily="34" charset="0"/>
              <a:buChar char="•"/>
              <a:tabLst>
                <a:tab pos="646699" algn="l"/>
                <a:tab pos="647242" algn="l"/>
              </a:tabLst>
            </a:pPr>
            <a:r>
              <a:rPr sz="2400" dirty="0" err="1">
                <a:cs typeface="Times New Roman"/>
              </a:rPr>
              <a:t>ve</a:t>
            </a:r>
            <a:r>
              <a:rPr sz="2400" dirty="0">
                <a:cs typeface="Times New Roman"/>
              </a:rPr>
              <a:t> výše </a:t>
            </a:r>
            <a:r>
              <a:rPr sz="2400" spc="-4" dirty="0">
                <a:cs typeface="Times New Roman"/>
              </a:rPr>
              <a:t>zmíněných</a:t>
            </a:r>
            <a:r>
              <a:rPr sz="2400" spc="-51" dirty="0">
                <a:cs typeface="Times New Roman"/>
              </a:rPr>
              <a:t> </a:t>
            </a:r>
            <a:r>
              <a:rPr sz="2400" dirty="0">
                <a:cs typeface="Times New Roman"/>
              </a:rPr>
              <a:t>případech</a:t>
            </a:r>
          </a:p>
          <a:p>
            <a:pPr lvl="1">
              <a:spcBef>
                <a:spcPts val="43"/>
              </a:spcBef>
              <a:buClr>
                <a:srgbClr val="5E5E5E"/>
              </a:buClr>
              <a:buFont typeface="Wingdings"/>
              <a:buChar char=""/>
            </a:pPr>
            <a:endParaRPr sz="2400" dirty="0">
              <a:cs typeface="Times New Roman"/>
            </a:endParaRPr>
          </a:p>
          <a:p>
            <a:pPr marL="10860" marR="4344" algn="ctr">
              <a:buClr>
                <a:srgbClr val="5E5E5E"/>
              </a:buClr>
              <a:tabLst>
                <a:tab pos="303531" algn="l"/>
                <a:tab pos="304074" algn="l"/>
              </a:tabLst>
            </a:pPr>
            <a:r>
              <a:rPr sz="2400" dirty="0">
                <a:cs typeface="Times New Roman"/>
              </a:rPr>
              <a:t>V </a:t>
            </a:r>
            <a:r>
              <a:rPr sz="2400" spc="-4" dirty="0">
                <a:cs typeface="Times New Roman"/>
              </a:rPr>
              <a:t>kvalitativním výzkumu </a:t>
            </a:r>
            <a:r>
              <a:rPr sz="2400" dirty="0">
                <a:cs typeface="Times New Roman"/>
              </a:rPr>
              <a:t>se s </a:t>
            </a:r>
            <a:r>
              <a:rPr sz="2400" spc="-4" dirty="0">
                <a:cs typeface="Times New Roman"/>
              </a:rPr>
              <a:t>hypotézami </a:t>
            </a:r>
            <a:r>
              <a:rPr sz="2400" dirty="0">
                <a:cs typeface="Times New Roman"/>
              </a:rPr>
              <a:t>pracuje bez</a:t>
            </a:r>
            <a:r>
              <a:rPr sz="2400" spc="-77" dirty="0">
                <a:cs typeface="Times New Roman"/>
              </a:rPr>
              <a:t> </a:t>
            </a:r>
            <a:r>
              <a:rPr sz="2400" dirty="0" err="1">
                <a:cs typeface="Times New Roman"/>
              </a:rPr>
              <a:t>výše</a:t>
            </a:r>
            <a:r>
              <a:rPr sz="2400" dirty="0">
                <a:cs typeface="Times New Roman"/>
              </a:rPr>
              <a:t> </a:t>
            </a:r>
            <a:r>
              <a:rPr sz="2400" dirty="0" err="1">
                <a:cs typeface="Times New Roman"/>
              </a:rPr>
              <a:t>uvedených</a:t>
            </a:r>
            <a:r>
              <a:rPr sz="2400" dirty="0">
                <a:cs typeface="Times New Roman"/>
              </a:rPr>
              <a:t> </a:t>
            </a:r>
            <a:r>
              <a:rPr sz="2400" spc="-4" dirty="0" err="1">
                <a:cs typeface="Times New Roman"/>
              </a:rPr>
              <a:t>podmínek</a:t>
            </a:r>
            <a:endParaRPr sz="2400" dirty="0">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80366-27A2-4DB2-98B1-BABF74DFC773}"/>
              </a:ext>
            </a:extLst>
          </p:cNvPr>
          <p:cNvSpPr>
            <a:spLocks noGrp="1"/>
          </p:cNvSpPr>
          <p:nvPr>
            <p:ph type="title"/>
          </p:nvPr>
        </p:nvSpPr>
        <p:spPr/>
        <p:txBody>
          <a:bodyPr>
            <a:normAutofit/>
          </a:bodyPr>
          <a:lstStyle/>
          <a:p>
            <a:r>
              <a:rPr lang="cs-CZ" sz="4000" b="1" dirty="0">
                <a:solidFill>
                  <a:srgbClr val="D50202"/>
                </a:solidFill>
              </a:rPr>
              <a:t>Věcné a statistické hypotézy</a:t>
            </a:r>
          </a:p>
        </p:txBody>
      </p:sp>
      <p:sp>
        <p:nvSpPr>
          <p:cNvPr id="3" name="Zástupný obsah 2">
            <a:extLst>
              <a:ext uri="{FF2B5EF4-FFF2-40B4-BE49-F238E27FC236}">
                <a16:creationId xmlns:a16="http://schemas.microsoft.com/office/drawing/2014/main" id="{CBF6175E-3A31-4E81-BEDC-66AAAC6C5C11}"/>
              </a:ext>
            </a:extLst>
          </p:cNvPr>
          <p:cNvSpPr>
            <a:spLocks noGrp="1"/>
          </p:cNvSpPr>
          <p:nvPr>
            <p:ph idx="1"/>
          </p:nvPr>
        </p:nvSpPr>
        <p:spPr>
          <a:xfrm>
            <a:off x="457199" y="1244184"/>
            <a:ext cx="8551889" cy="5610068"/>
          </a:xfrm>
        </p:spPr>
        <p:txBody>
          <a:bodyPr>
            <a:normAutofit fontScale="32500" lnSpcReduction="20000"/>
          </a:bodyPr>
          <a:lstStyle/>
          <a:p>
            <a:pPr marL="0" indent="0">
              <a:buNone/>
            </a:pPr>
            <a:r>
              <a:rPr lang="cs-CZ" sz="7000" dirty="0"/>
              <a:t>	</a:t>
            </a:r>
            <a:r>
              <a:rPr lang="cs-CZ" sz="7400" i="1" dirty="0"/>
              <a:t>“Jestliže formulujeme hypotézy výzkumu, potom hovoříme vždy o věcných hypotézách, nikoli  hypotézách statistických. Statistické hypotézy (nulová, alternativní) se zmiňují až v souvislosti s jejich statistickým ověřováním.“ </a:t>
            </a:r>
            <a:r>
              <a:rPr lang="cs-CZ" sz="7400" dirty="0"/>
              <a:t>(</a:t>
            </a:r>
            <a:r>
              <a:rPr lang="cs-CZ" sz="7400" dirty="0" err="1"/>
              <a:t>Chráska</a:t>
            </a:r>
            <a:r>
              <a:rPr lang="cs-CZ" sz="7400" dirty="0"/>
              <a:t>, 2007, s. 19)</a:t>
            </a:r>
          </a:p>
          <a:p>
            <a:pPr marL="0" indent="0">
              <a:buNone/>
            </a:pPr>
            <a:endParaRPr lang="cs-CZ" sz="7000" dirty="0"/>
          </a:p>
          <a:p>
            <a:pPr marL="0" indent="0">
              <a:buNone/>
            </a:pPr>
            <a:endParaRPr lang="cs-CZ" sz="7000" dirty="0"/>
          </a:p>
          <a:p>
            <a:pPr marL="0" indent="0">
              <a:buNone/>
            </a:pPr>
            <a:r>
              <a:rPr lang="cs-CZ" sz="7400" b="1" dirty="0"/>
              <a:t>Ve statistických hypotézách se objevují proměnné v operacionalizovaném tvaru, např:</a:t>
            </a:r>
          </a:p>
          <a:p>
            <a:r>
              <a:rPr lang="cs-CZ" sz="7400" b="1" dirty="0"/>
              <a:t>Hypotéza (věcná): </a:t>
            </a:r>
            <a:r>
              <a:rPr lang="cs-CZ" sz="7400" dirty="0"/>
              <a:t>Agresivita u dětí předškolního věku se vyskytuje častěji u dětí vyrůstajících v neúplných rodinách.</a:t>
            </a:r>
          </a:p>
          <a:p>
            <a:r>
              <a:rPr lang="cs-CZ" sz="7400" b="1" dirty="0"/>
              <a:t>Hypotéza statistická</a:t>
            </a:r>
            <a:r>
              <a:rPr lang="cs-CZ" sz="7400" dirty="0"/>
              <a:t>: Četnost projevů agresivity je vyšší u těch dětí předškolního věku, které vyrůstají v neúplné rodině. </a:t>
            </a:r>
          </a:p>
          <a:p>
            <a:pPr marL="0" indent="0">
              <a:buNone/>
            </a:pPr>
            <a:r>
              <a:rPr lang="cs-CZ" sz="7400" dirty="0"/>
              <a:t>												(Chráska,2007, s. 69)</a:t>
            </a:r>
          </a:p>
          <a:p>
            <a:pPr marL="0" indent="0">
              <a:buNone/>
            </a:pPr>
            <a:r>
              <a:rPr lang="cs-CZ" sz="5900" dirty="0"/>
              <a:t>																	</a:t>
            </a:r>
            <a:r>
              <a:rPr lang="cs-CZ" dirty="0"/>
              <a:t>																			</a:t>
            </a:r>
          </a:p>
        </p:txBody>
      </p:sp>
    </p:spTree>
    <p:extLst>
      <p:ext uri="{BB962C8B-B14F-4D97-AF65-F5344CB8AC3E}">
        <p14:creationId xmlns:p14="http://schemas.microsoft.com/office/powerpoint/2010/main" val="3312290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861</TotalTime>
  <Words>1268</Words>
  <Application>Microsoft Office PowerPoint</Application>
  <PresentationFormat>Předvádění na obrazovce (4:3)</PresentationFormat>
  <Paragraphs>110</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Times New Roman</vt:lpstr>
      <vt:lpstr>Wingdings</vt:lpstr>
      <vt:lpstr>Office Theme</vt:lpstr>
      <vt:lpstr>Hypotézy</vt:lpstr>
      <vt:lpstr>Hypotézy</vt:lpstr>
      <vt:lpstr>Hypotézy</vt:lpstr>
      <vt:lpstr>Hypotézy</vt:lpstr>
      <vt:lpstr>Hypotézy a jejich význam</vt:lpstr>
      <vt:lpstr>Hypotézy - schéma vývoje vědeckého poznání</vt:lpstr>
      <vt:lpstr>Formulace hypotéz</vt:lpstr>
      <vt:lpstr>Kdy formulujeme výzkumné hypotézy?</vt:lpstr>
      <vt:lpstr>Věcné a statistické hypotézy</vt:lpstr>
      <vt:lpstr>Pravidla formulace hypotéz (Gavora)</vt:lpstr>
      <vt:lpstr>Statistické hypotézy</vt:lpstr>
      <vt:lpstr>Potvrzování hypotéz?!</vt:lpstr>
      <vt:lpstr>Falzifikace hypotéz</vt:lpstr>
      <vt:lpstr>Operacionalizace</vt:lpstr>
      <vt:lpstr>Operacionalizace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Ludvíková Pavla</dc:creator>
  <cp:keywords/>
  <dc:description/>
  <cp:lastModifiedBy>Fink Martin</cp:lastModifiedBy>
  <cp:revision>53</cp:revision>
  <cp:lastPrinted>2017-09-20T13:14:00Z</cp:lastPrinted>
  <dcterms:created xsi:type="dcterms:W3CDTF">2012-07-19T22:32:54Z</dcterms:created>
  <dcterms:modified xsi:type="dcterms:W3CDTF">2021-12-07T12:40:41Z</dcterms:modified>
  <cp:category/>
</cp:coreProperties>
</file>