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handoutMasterIdLst>
    <p:handoutMasterId r:id="rId55"/>
  </p:handoutMasterIdLst>
  <p:sldIdLst>
    <p:sldId id="256" r:id="rId2"/>
    <p:sldId id="262" r:id="rId3"/>
    <p:sldId id="311" r:id="rId4"/>
    <p:sldId id="312" r:id="rId5"/>
    <p:sldId id="295" r:id="rId6"/>
    <p:sldId id="388" r:id="rId7"/>
    <p:sldId id="296" r:id="rId8"/>
    <p:sldId id="314" r:id="rId9"/>
    <p:sldId id="315" r:id="rId10"/>
    <p:sldId id="316" r:id="rId11"/>
    <p:sldId id="297" r:id="rId12"/>
    <p:sldId id="317" r:id="rId13"/>
    <p:sldId id="318" r:id="rId14"/>
    <p:sldId id="259" r:id="rId15"/>
    <p:sldId id="294" r:id="rId16"/>
    <p:sldId id="298" r:id="rId17"/>
    <p:sldId id="389" r:id="rId18"/>
    <p:sldId id="390" r:id="rId19"/>
    <p:sldId id="391" r:id="rId20"/>
    <p:sldId id="392" r:id="rId21"/>
    <p:sldId id="300" r:id="rId22"/>
    <p:sldId id="393" r:id="rId23"/>
    <p:sldId id="394" r:id="rId24"/>
    <p:sldId id="395" r:id="rId25"/>
    <p:sldId id="396" r:id="rId26"/>
    <p:sldId id="397" r:id="rId27"/>
    <p:sldId id="398" r:id="rId28"/>
    <p:sldId id="299" r:id="rId29"/>
    <p:sldId id="301" r:id="rId30"/>
    <p:sldId id="399" r:id="rId31"/>
    <p:sldId id="401" r:id="rId32"/>
    <p:sldId id="402" r:id="rId33"/>
    <p:sldId id="403" r:id="rId34"/>
    <p:sldId id="400" r:id="rId35"/>
    <p:sldId id="404" r:id="rId36"/>
    <p:sldId id="257" r:id="rId37"/>
    <p:sldId id="405" r:id="rId38"/>
    <p:sldId id="406" r:id="rId39"/>
    <p:sldId id="407" r:id="rId40"/>
    <p:sldId id="408" r:id="rId41"/>
    <p:sldId id="409" r:id="rId42"/>
    <p:sldId id="410" r:id="rId43"/>
    <p:sldId id="411" r:id="rId44"/>
    <p:sldId id="412" r:id="rId45"/>
    <p:sldId id="275" r:id="rId46"/>
    <p:sldId id="276" r:id="rId47"/>
    <p:sldId id="271" r:id="rId48"/>
    <p:sldId id="413" r:id="rId49"/>
    <p:sldId id="414" r:id="rId50"/>
    <p:sldId id="415" r:id="rId51"/>
    <p:sldId id="416" r:id="rId52"/>
    <p:sldId id="417" r:id="rId53"/>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snapToGrid="0" snapToObjects="1">
      <p:cViewPr varScale="1">
        <p:scale>
          <a:sx n="128" d="100"/>
          <a:sy n="128" d="100"/>
        </p:scale>
        <p:origin x="1140" y="12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5" d="100"/>
          <a:sy n="95" d="100"/>
        </p:scale>
        <p:origin x="368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495C41D-602A-478D-956A-76E15DD87747}" type="datetimeFigureOut">
              <a:rPr lang="cs-CZ" smtClean="0"/>
              <a:t>07.12.2021</a:t>
            </a:fld>
            <a:endParaRPr lang="cs-CZ"/>
          </a:p>
        </p:txBody>
      </p:sp>
      <p:sp>
        <p:nvSpPr>
          <p:cNvPr id="4" name="Zástupný symbol pro zápatí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12CA51F-CF2D-4E92-887C-07DBD671E9C8}" type="slidenum">
              <a:rPr lang="cs-CZ" smtClean="0"/>
              <a:t>‹#›</a:t>
            </a:fld>
            <a:endParaRPr lang="cs-CZ"/>
          </a:p>
        </p:txBody>
      </p:sp>
    </p:spTree>
    <p:extLst>
      <p:ext uri="{BB962C8B-B14F-4D97-AF65-F5344CB8AC3E}">
        <p14:creationId xmlns:p14="http://schemas.microsoft.com/office/powerpoint/2010/main" val="1516966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A39094A-79D9-4DF0-B2D2-B4F09192D6EA}" type="datetimeFigureOut">
              <a:rPr lang="cs-CZ" smtClean="0"/>
              <a:t>07.12.2021</a:t>
            </a:fld>
            <a:endParaRPr lang="cs-CZ"/>
          </a:p>
        </p:txBody>
      </p:sp>
      <p:sp>
        <p:nvSpPr>
          <p:cNvPr id="4" name="Zástupný symbol pro obrázek snímk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4B9934E-E08D-457D-BE4B-44811F36A6F0}" type="slidenum">
              <a:rPr lang="cs-CZ" smtClean="0"/>
              <a:t>‹#›</a:t>
            </a:fld>
            <a:endParaRPr lang="cs-CZ"/>
          </a:p>
        </p:txBody>
      </p:sp>
    </p:spTree>
    <p:extLst>
      <p:ext uri="{BB962C8B-B14F-4D97-AF65-F5344CB8AC3E}">
        <p14:creationId xmlns:p14="http://schemas.microsoft.com/office/powerpoint/2010/main" val="366384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lvl1pPr defTabSz="925513" eaLnBrk="0" hangingPunct="0">
              <a:defRPr>
                <a:solidFill>
                  <a:srgbClr val="CC9900"/>
                </a:solidFill>
                <a:latin typeface="Arial" charset="0"/>
              </a:defRPr>
            </a:lvl1pPr>
            <a:lvl2pPr marL="742950" indent="-285750" defTabSz="925513" eaLnBrk="0" hangingPunct="0">
              <a:defRPr>
                <a:solidFill>
                  <a:srgbClr val="CC9900"/>
                </a:solidFill>
                <a:latin typeface="Arial" charset="0"/>
              </a:defRPr>
            </a:lvl2pPr>
            <a:lvl3pPr marL="1143000" indent="-228600" defTabSz="925513" eaLnBrk="0" hangingPunct="0">
              <a:defRPr>
                <a:solidFill>
                  <a:srgbClr val="CC9900"/>
                </a:solidFill>
                <a:latin typeface="Arial" charset="0"/>
              </a:defRPr>
            </a:lvl3pPr>
            <a:lvl4pPr marL="1600200" indent="-228600" defTabSz="925513" eaLnBrk="0" hangingPunct="0">
              <a:defRPr>
                <a:solidFill>
                  <a:srgbClr val="CC9900"/>
                </a:solidFill>
                <a:latin typeface="Arial" charset="0"/>
              </a:defRPr>
            </a:lvl4pPr>
            <a:lvl5pPr marL="2057400" indent="-228600" defTabSz="925513" eaLnBrk="0" hangingPunct="0">
              <a:defRPr>
                <a:solidFill>
                  <a:srgbClr val="CC9900"/>
                </a:solidFill>
                <a:latin typeface="Arial" charset="0"/>
              </a:defRPr>
            </a:lvl5pPr>
            <a:lvl6pPr marL="2514600" indent="-228600" defTabSz="925513" eaLnBrk="0" fontAlgn="base" hangingPunct="0">
              <a:spcBef>
                <a:spcPct val="0"/>
              </a:spcBef>
              <a:spcAft>
                <a:spcPct val="0"/>
              </a:spcAft>
              <a:defRPr>
                <a:solidFill>
                  <a:srgbClr val="CC9900"/>
                </a:solidFill>
                <a:latin typeface="Arial" charset="0"/>
              </a:defRPr>
            </a:lvl6pPr>
            <a:lvl7pPr marL="2971800" indent="-228600" defTabSz="925513" eaLnBrk="0" fontAlgn="base" hangingPunct="0">
              <a:spcBef>
                <a:spcPct val="0"/>
              </a:spcBef>
              <a:spcAft>
                <a:spcPct val="0"/>
              </a:spcAft>
              <a:defRPr>
                <a:solidFill>
                  <a:srgbClr val="CC9900"/>
                </a:solidFill>
                <a:latin typeface="Arial" charset="0"/>
              </a:defRPr>
            </a:lvl7pPr>
            <a:lvl8pPr marL="3429000" indent="-228600" defTabSz="925513" eaLnBrk="0" fontAlgn="base" hangingPunct="0">
              <a:spcBef>
                <a:spcPct val="0"/>
              </a:spcBef>
              <a:spcAft>
                <a:spcPct val="0"/>
              </a:spcAft>
              <a:defRPr>
                <a:solidFill>
                  <a:srgbClr val="CC9900"/>
                </a:solidFill>
                <a:latin typeface="Arial" charset="0"/>
              </a:defRPr>
            </a:lvl8pPr>
            <a:lvl9pPr marL="3886200" indent="-228600" defTabSz="925513" eaLnBrk="0" fontAlgn="base" hangingPunct="0">
              <a:spcBef>
                <a:spcPct val="0"/>
              </a:spcBef>
              <a:spcAft>
                <a:spcPct val="0"/>
              </a:spcAft>
              <a:defRPr>
                <a:solidFill>
                  <a:srgbClr val="CC9900"/>
                </a:solidFill>
                <a:latin typeface="Arial" charset="0"/>
              </a:defRPr>
            </a:lvl9pPr>
          </a:lstStyle>
          <a:p>
            <a:pPr eaLnBrk="1" hangingPunct="1"/>
            <a:fld id="{34E8EEA8-ED5F-429E-B772-2031A947435B}" type="slidenum">
              <a:rPr lang="cs-CZ" smtClean="0">
                <a:solidFill>
                  <a:schemeClr val="tx1"/>
                </a:solidFill>
              </a:rPr>
              <a:pPr eaLnBrk="1" hangingPunct="1"/>
              <a:t>14</a:t>
            </a:fld>
            <a:endParaRPr lang="cs-CZ">
              <a:solidFill>
                <a:schemeClr val="tx1"/>
              </a:solidFill>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34B9934E-E08D-457D-BE4B-44811F36A6F0}" type="slidenum">
              <a:rPr lang="cs-CZ" smtClean="0"/>
              <a:t>19</a:t>
            </a:fld>
            <a:endParaRPr lang="cs-CZ"/>
          </a:p>
        </p:txBody>
      </p:sp>
    </p:spTree>
    <p:extLst>
      <p:ext uri="{BB962C8B-B14F-4D97-AF65-F5344CB8AC3E}">
        <p14:creationId xmlns:p14="http://schemas.microsoft.com/office/powerpoint/2010/main" val="56414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34B9934E-E08D-457D-BE4B-44811F36A6F0}" type="slidenum">
              <a:rPr lang="cs-CZ" smtClean="0"/>
              <a:t>20</a:t>
            </a:fld>
            <a:endParaRPr lang="cs-CZ"/>
          </a:p>
        </p:txBody>
      </p:sp>
    </p:spTree>
    <p:extLst>
      <p:ext uri="{BB962C8B-B14F-4D97-AF65-F5344CB8AC3E}">
        <p14:creationId xmlns:p14="http://schemas.microsoft.com/office/powerpoint/2010/main" val="2127364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E2D2DB78-4593-4F0F-86C1-B9B4765C6D15}" type="datetime1">
              <a:rPr lang="en-US" smtClean="0"/>
              <a:t>12/7/2021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D10202"/>
                </a:solidFill>
              </a:defRPr>
            </a:lvl1pPr>
          </a:lstStyle>
          <a:p>
            <a:r>
              <a:rPr lang="cs-CZ" dirty="0" err="1"/>
              <a:t>Click</a:t>
            </a:r>
            <a:r>
              <a:rPr lang="cs-CZ" dirty="0"/>
              <a:t> to </a:t>
            </a:r>
            <a:r>
              <a:rPr lang="cs-CZ" dirty="0" err="1"/>
              <a:t>edit</a:t>
            </a:r>
            <a:r>
              <a:rPr lang="cs-CZ" dirty="0"/>
              <a:t> Master </a:t>
            </a:r>
            <a:r>
              <a:rPr lang="cs-CZ" dirty="0" err="1"/>
              <a:t>title</a:t>
            </a:r>
            <a:r>
              <a:rPr lang="cs-CZ" dirty="0"/>
              <a:t> style</a:t>
            </a:r>
            <a:endParaRPr lang="en-US" dirty="0"/>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F8CF3F20-D0C7-4635-8CEC-7C408F5EC22E}" type="datetime1">
              <a:rPr lang="en-US" smtClean="0"/>
              <a:t>12/7/2021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9062A-2FB7-421C-9F4B-462C67C87076}" type="datetime1">
              <a:rPr lang="en-US" smtClean="0"/>
              <a:t>12/7/2021</a:t>
            </a:fld>
            <a:endParaRPr lang="en-US"/>
          </a:p>
        </p:txBody>
      </p:sp>
      <p:sp>
        <p:nvSpPr>
          <p:cNvPr id="3" name="Footer Placeholder 2"/>
          <p:cNvSpPr>
            <a:spLocks noGrp="1"/>
          </p:cNvSpPr>
          <p:nvPr>
            <p:ph type="ftr" sz="quarter" idx="11"/>
          </p:nvPr>
        </p:nvSpPr>
        <p:spPr/>
        <p:txBody>
          <a:bodyPr/>
          <a:lstStyle/>
          <a:p>
            <a:r>
              <a:rPr lang="en-US"/>
              <a:t>Metodologie, výzkum, interpretace_Ivanová, Ludvíková</a:t>
            </a:r>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7A21F-17FD-4525-A6A9-4E414F8E7531}" type="datetime1">
              <a:rPr lang="en-US" smtClean="0"/>
              <a:t>12/7/2021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Metodologie, výzkum, interpretace_Ivanová, Ludvíková</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8483" y="2234231"/>
            <a:ext cx="8278317" cy="1978212"/>
          </a:xfrm>
        </p:spPr>
        <p:txBody>
          <a:bodyPr lIns="0" tIns="0" rIns="0" bIns="0" anchor="t" anchorCtr="0">
            <a:noAutofit/>
          </a:bodyPr>
          <a:lstStyle/>
          <a:p>
            <a:pPr algn="l"/>
            <a:r>
              <a:rPr lang="cs-CZ" altLang="en-US" sz="5400" b="1" dirty="0">
                <a:solidFill>
                  <a:srgbClr val="D50202"/>
                </a:solidFill>
              </a:rPr>
              <a:t>Metodologie sběru a interpretace dat:</a:t>
            </a:r>
            <a:br>
              <a:rPr lang="cs-CZ" altLang="en-US" sz="5400" b="1" dirty="0">
                <a:solidFill>
                  <a:srgbClr val="D50202"/>
                </a:solidFill>
              </a:rPr>
            </a:br>
            <a:r>
              <a:rPr lang="cs-CZ" altLang="en-US" sz="5400" b="1" dirty="0">
                <a:solidFill>
                  <a:srgbClr val="D50202"/>
                </a:solidFill>
              </a:rPr>
              <a:t>KVANTITATIVNÍ VÝZKUM</a:t>
            </a:r>
            <a:endParaRPr lang="en-US" sz="5400" b="1" dirty="0">
              <a:solidFill>
                <a:srgbClr val="D50202"/>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800" b="1" dirty="0">
                <a:cs typeface="Arial"/>
              </a:rPr>
              <a:t>Martin Fink</a:t>
            </a:r>
          </a:p>
          <a:p>
            <a:pPr algn="l"/>
            <a:r>
              <a:rPr lang="cs-CZ" sz="1800" b="1" dirty="0">
                <a:cs typeface="Arial"/>
              </a:rPr>
              <a:t>martin.fink@gmail.com</a:t>
            </a:r>
            <a:endParaRPr lang="en-US" sz="1400" b="1" dirty="0"/>
          </a:p>
        </p:txBody>
      </p:sp>
      <p:sp>
        <p:nvSpPr>
          <p:cNvPr id="4" name="Zástupný symbol pro číslo snímku 3">
            <a:extLst>
              <a:ext uri="{FF2B5EF4-FFF2-40B4-BE49-F238E27FC236}">
                <a16:creationId xmlns:a16="http://schemas.microsoft.com/office/drawing/2014/main" id="{2577ACA3-5A6E-46FE-B9E3-319C8ACCE9D5}"/>
              </a:ext>
            </a:extLst>
          </p:cNvPr>
          <p:cNvSpPr>
            <a:spLocks noGrp="1"/>
          </p:cNvSpPr>
          <p:nvPr>
            <p:ph type="sldNum" sz="quarter" idx="12"/>
          </p:nvPr>
        </p:nvSpPr>
        <p:spPr/>
        <p:txBody>
          <a:bodyPr/>
          <a:lstStyle/>
          <a:p>
            <a:fld id="{2988AB19-9DFA-5149-B5A7-89AF79578156}" type="slidenum">
              <a:rPr lang="en-US" smtClean="0"/>
              <a:t>1</a:t>
            </a:fld>
            <a:endParaRPr lang="en-US"/>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7" y="152400"/>
            <a:ext cx="8574373" cy="1592580"/>
          </a:xfrm>
        </p:spPr>
        <p:txBody>
          <a:bodyPr>
            <a:normAutofit/>
          </a:bodyPr>
          <a:lstStyle/>
          <a:p>
            <a:pPr>
              <a:defRPr/>
            </a:pPr>
            <a:r>
              <a:rPr lang="cs-CZ" altLang="en-US" sz="4000" b="1" dirty="0">
                <a:solidFill>
                  <a:srgbClr val="D50202"/>
                </a:solidFill>
              </a:rPr>
              <a:t>Příprava výzkumu 4 – Projekt výzkumu</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10</a:t>
            </a:fld>
            <a:endParaRPr lang="en-CA" altLang="en-US" sz="1400">
              <a:latin typeface="Times New Roman" panose="02020603050405020304" pitchFamily="18" charset="0"/>
            </a:endParaRPr>
          </a:p>
        </p:txBody>
      </p:sp>
      <p:sp>
        <p:nvSpPr>
          <p:cNvPr id="4" name="Zástupný obsah 3">
            <a:extLst>
              <a:ext uri="{FF2B5EF4-FFF2-40B4-BE49-F238E27FC236}">
                <a16:creationId xmlns:a16="http://schemas.microsoft.com/office/drawing/2014/main" id="{32DA3CF3-3A81-4C3D-A078-01DE33CCD815}"/>
              </a:ext>
            </a:extLst>
          </p:cNvPr>
          <p:cNvSpPr>
            <a:spLocks noGrp="1"/>
          </p:cNvSpPr>
          <p:nvPr>
            <p:ph idx="1"/>
          </p:nvPr>
        </p:nvSpPr>
        <p:spPr>
          <a:xfrm>
            <a:off x="284813" y="1603948"/>
            <a:ext cx="8574374" cy="4950502"/>
          </a:xfrm>
        </p:spPr>
        <p:txBody>
          <a:bodyPr>
            <a:normAutofit fontScale="70000" lnSpcReduction="20000"/>
          </a:bodyPr>
          <a:lstStyle/>
          <a:p>
            <a:pPr marL="0" indent="0">
              <a:buNone/>
            </a:pPr>
            <a:r>
              <a:rPr lang="cs-CZ" dirty="0"/>
              <a:t>Každý projekt výzkumu musí umět odpovědět na základních sedm otázek:</a:t>
            </a:r>
          </a:p>
          <a:p>
            <a:r>
              <a:rPr lang="cs-CZ" b="1" dirty="0"/>
              <a:t>CO</a:t>
            </a:r>
            <a:r>
              <a:rPr lang="cs-CZ" dirty="0"/>
              <a:t>? – co budeme zkoumat – cíle, hlavní úkoly vedoucí k dosažení cíle, formulace hypotéz</a:t>
            </a:r>
          </a:p>
          <a:p>
            <a:r>
              <a:rPr lang="cs-CZ" sz="3100" b="1" dirty="0"/>
              <a:t>KDE</a:t>
            </a:r>
            <a:r>
              <a:rPr lang="cs-CZ" dirty="0"/>
              <a:t>? – kde budeme náš výzkum provádět, na jak velkou populaci budeme naše výsledky zobecňovat – prostorové vymezení řešení daného tématu, vztah výsledků práce k danému území</a:t>
            </a:r>
          </a:p>
          <a:p>
            <a:r>
              <a:rPr lang="cs-CZ" sz="3100" b="1" dirty="0"/>
              <a:t>KDY</a:t>
            </a:r>
            <a:r>
              <a:rPr lang="cs-CZ" dirty="0"/>
              <a:t>? – kdy budeme výzkum provádět, v jakém časovém rozmezí – časový interval vypracování </a:t>
            </a:r>
          </a:p>
          <a:p>
            <a:r>
              <a:rPr lang="cs-CZ" sz="3100" b="1" dirty="0"/>
              <a:t>JAK</a:t>
            </a:r>
            <a:r>
              <a:rPr lang="cs-CZ" dirty="0"/>
              <a:t>? – jak budeme výzkum provádět, jaké použijeme paradigma, jaké metody a techniky – stručná osnova  </a:t>
            </a:r>
          </a:p>
          <a:p>
            <a:r>
              <a:rPr lang="cs-CZ" sz="3100" b="1" dirty="0"/>
              <a:t>KDO</a:t>
            </a:r>
            <a:r>
              <a:rPr lang="cs-CZ" dirty="0"/>
              <a:t>? – kdo se bude na výzkumu podílet – počet řešitelů </a:t>
            </a:r>
          </a:p>
          <a:p>
            <a:r>
              <a:rPr lang="cs-CZ" sz="3100" b="1" dirty="0"/>
              <a:t>PROČ</a:t>
            </a:r>
            <a:r>
              <a:rPr lang="cs-CZ" dirty="0"/>
              <a:t>? – proč je téma našeho výzkumu důležité – upřesnění účelu práce </a:t>
            </a:r>
          </a:p>
          <a:p>
            <a:r>
              <a:rPr lang="cs-CZ" sz="3100" b="1" dirty="0"/>
              <a:t>ZA KOLIK</a:t>
            </a:r>
            <a:r>
              <a:rPr lang="cs-CZ" dirty="0"/>
              <a:t>? – jaké máme finanční možnosti – finanční rozpočet</a:t>
            </a:r>
          </a:p>
        </p:txBody>
      </p:sp>
    </p:spTree>
    <p:extLst>
      <p:ext uri="{BB962C8B-B14F-4D97-AF65-F5344CB8AC3E}">
        <p14:creationId xmlns:p14="http://schemas.microsoft.com/office/powerpoint/2010/main" val="1830451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Cíle, hypotézy, operacionalizace 1</a:t>
            </a:r>
          </a:p>
        </p:txBody>
      </p:sp>
      <p:sp>
        <p:nvSpPr>
          <p:cNvPr id="3" name="Zástupný symbol pro obsah 2"/>
          <p:cNvSpPr>
            <a:spLocks noGrp="1"/>
          </p:cNvSpPr>
          <p:nvPr>
            <p:ph idx="1"/>
          </p:nvPr>
        </p:nvSpPr>
        <p:spPr/>
        <p:txBody>
          <a:bodyPr rtlCol="0">
            <a:normAutofit fontScale="92500" lnSpcReduction="10000"/>
          </a:bodyPr>
          <a:lstStyle/>
          <a:p>
            <a:pPr marL="0" indent="0">
              <a:buNone/>
              <a:defRPr/>
            </a:pPr>
            <a:r>
              <a:rPr lang="cs-CZ" dirty="0"/>
              <a:t>Cílem výzkumu říkáme, čeho chceme dosáhnout, co přesně chceme zjistit. Přitom platí že:</a:t>
            </a:r>
          </a:p>
          <a:p>
            <a:pPr>
              <a:defRPr/>
            </a:pPr>
            <a:r>
              <a:rPr lang="cs-CZ" dirty="0"/>
              <a:t>čím obecnější cíl stanovíme, tím jsou větší nároky na přípravu a organizaci výzkumu a menší naděje na úspěch,</a:t>
            </a:r>
          </a:p>
          <a:p>
            <a:pPr>
              <a:defRPr/>
            </a:pPr>
            <a:r>
              <a:rPr lang="cs-CZ" dirty="0"/>
              <a:t>musíme si uvědomit, s jakou finanční částkou disponujeme, kolik máme k dispozici pracovních sil, kolik máme času,</a:t>
            </a:r>
          </a:p>
          <a:p>
            <a:pPr>
              <a:defRPr/>
            </a:pPr>
            <a:r>
              <a:rPr lang="cs-CZ" dirty="0"/>
              <a:t>měli bychom vždy požádat o odbornou konzultaci.</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537355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Cíle, hypotézy, operacionalizace 2</a:t>
            </a:r>
          </a:p>
        </p:txBody>
      </p:sp>
      <p:sp>
        <p:nvSpPr>
          <p:cNvPr id="3" name="Zástupný symbol pro obsah 2"/>
          <p:cNvSpPr>
            <a:spLocks noGrp="1"/>
          </p:cNvSpPr>
          <p:nvPr>
            <p:ph idx="1"/>
          </p:nvPr>
        </p:nvSpPr>
        <p:spPr>
          <a:xfrm>
            <a:off x="457200" y="1371600"/>
            <a:ext cx="8291512" cy="4754563"/>
          </a:xfrm>
        </p:spPr>
        <p:txBody>
          <a:bodyPr rtlCol="0">
            <a:normAutofit lnSpcReduction="10000"/>
          </a:bodyPr>
          <a:lstStyle/>
          <a:p>
            <a:pPr marL="0" indent="0">
              <a:buNone/>
              <a:defRPr/>
            </a:pPr>
            <a:r>
              <a:rPr lang="cs-CZ" sz="2500" dirty="0"/>
              <a:t>Cíle lze rozlišovat dle jejich funkcí : </a:t>
            </a:r>
          </a:p>
          <a:p>
            <a:pPr>
              <a:defRPr/>
            </a:pPr>
            <a:r>
              <a:rPr lang="cs-CZ" sz="2500" b="1" dirty="0"/>
              <a:t>explorační (orientační, průzkumné)</a:t>
            </a:r>
            <a:r>
              <a:rPr lang="cs-CZ" sz="2500" dirty="0"/>
              <a:t> – slouží k doplnění poznatků (např. zjistit, jak jsou vnímáni svým okolím muži na rodičovské dovolené), </a:t>
            </a:r>
          </a:p>
          <a:p>
            <a:pPr>
              <a:defRPr/>
            </a:pPr>
            <a:r>
              <a:rPr lang="cs-CZ" sz="2500" b="1" dirty="0"/>
              <a:t>deskriptivní</a:t>
            </a:r>
            <a:r>
              <a:rPr lang="cs-CZ" sz="2500" dirty="0"/>
              <a:t> – slouží k popsání stavu (např. zjistit, z jakých zdrojů plyne hlavní příjem žen na mateřské dovolené), </a:t>
            </a:r>
          </a:p>
          <a:p>
            <a:pPr>
              <a:defRPr/>
            </a:pPr>
            <a:r>
              <a:rPr lang="cs-CZ" sz="2500" b="1" dirty="0"/>
              <a:t>explanační</a:t>
            </a:r>
            <a:r>
              <a:rPr lang="cs-CZ" sz="2500" dirty="0"/>
              <a:t> – slouží k vysvětlení souvislostí (např. zjistit, jaký vliv má pružná pracovní doba na počet hodin skutečně strávených v práci), </a:t>
            </a:r>
          </a:p>
          <a:p>
            <a:pPr>
              <a:defRPr/>
            </a:pPr>
            <a:r>
              <a:rPr lang="cs-CZ" sz="2500" b="1" dirty="0"/>
              <a:t>sociotechnický</a:t>
            </a:r>
            <a:r>
              <a:rPr lang="cs-CZ" sz="2500" dirty="0"/>
              <a:t> – slouží k formulaci návrhů, optimalizaci postupů (např. zjistit, jaký model chování manažera zaměstnancům nejvíce vyhovuje).</a:t>
            </a:r>
            <a:endParaRPr lang="cs-CZ" sz="2500"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804903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Cíle, hypotézy, operacionalizace 3</a:t>
            </a:r>
          </a:p>
        </p:txBody>
      </p:sp>
      <p:sp>
        <p:nvSpPr>
          <p:cNvPr id="3" name="Zástupný symbol pro obsah 2"/>
          <p:cNvSpPr>
            <a:spLocks noGrp="1"/>
          </p:cNvSpPr>
          <p:nvPr>
            <p:ph idx="1"/>
          </p:nvPr>
        </p:nvSpPr>
        <p:spPr>
          <a:xfrm>
            <a:off x="457200" y="1371600"/>
            <a:ext cx="8291512" cy="4754563"/>
          </a:xfrm>
        </p:spPr>
        <p:txBody>
          <a:bodyPr rtlCol="0">
            <a:normAutofit fontScale="92500" lnSpcReduction="10000"/>
          </a:bodyPr>
          <a:lstStyle/>
          <a:p>
            <a:pPr marL="0" indent="0">
              <a:buNone/>
              <a:defRPr/>
            </a:pPr>
            <a:r>
              <a:rPr lang="cs-CZ" sz="2500" dirty="0">
                <a:solidFill>
                  <a:schemeClr val="tx1">
                    <a:lumMod val="75000"/>
                    <a:lumOff val="25000"/>
                  </a:schemeClr>
                </a:solidFill>
              </a:rPr>
              <a:t>Pojmy k zopakování:</a:t>
            </a:r>
          </a:p>
          <a:p>
            <a:pPr>
              <a:defRPr/>
            </a:pPr>
            <a:r>
              <a:rPr lang="cs-CZ" sz="2500" dirty="0">
                <a:solidFill>
                  <a:schemeClr val="tx1">
                    <a:lumMod val="75000"/>
                    <a:lumOff val="25000"/>
                  </a:schemeClr>
                </a:solidFill>
              </a:rPr>
              <a:t>Hypotéza</a:t>
            </a:r>
          </a:p>
          <a:p>
            <a:pPr>
              <a:defRPr/>
            </a:pPr>
            <a:r>
              <a:rPr lang="cs-CZ" sz="2500" dirty="0">
                <a:solidFill>
                  <a:schemeClr val="tx1">
                    <a:lumMod val="75000"/>
                    <a:lumOff val="25000"/>
                  </a:schemeClr>
                </a:solidFill>
              </a:rPr>
              <a:t>Operacionalizace</a:t>
            </a:r>
          </a:p>
          <a:p>
            <a:pPr>
              <a:defRPr/>
            </a:pPr>
            <a:r>
              <a:rPr lang="cs-CZ" sz="2500" dirty="0">
                <a:solidFill>
                  <a:schemeClr val="tx1">
                    <a:lumMod val="75000"/>
                    <a:lumOff val="25000"/>
                  </a:schemeClr>
                </a:solidFill>
              </a:rPr>
              <a:t>Proměnná</a:t>
            </a:r>
          </a:p>
          <a:p>
            <a:pPr>
              <a:defRPr/>
            </a:pPr>
            <a:r>
              <a:rPr lang="cs-CZ" sz="2500" dirty="0">
                <a:solidFill>
                  <a:schemeClr val="tx1">
                    <a:lumMod val="75000"/>
                    <a:lumOff val="25000"/>
                  </a:schemeClr>
                </a:solidFill>
              </a:rPr>
              <a:t>Znak</a:t>
            </a:r>
          </a:p>
          <a:p>
            <a:pPr marL="0" indent="0">
              <a:buNone/>
              <a:defRPr/>
            </a:pPr>
            <a:r>
              <a:rPr lang="cs-CZ" sz="2500" b="1" dirty="0">
                <a:solidFill>
                  <a:schemeClr val="tx1">
                    <a:lumMod val="75000"/>
                    <a:lumOff val="25000"/>
                  </a:schemeClr>
                </a:solidFill>
              </a:rPr>
              <a:t>Indikátor</a:t>
            </a:r>
            <a:r>
              <a:rPr lang="cs-CZ" sz="2500" dirty="0">
                <a:solidFill>
                  <a:schemeClr val="tx1">
                    <a:lumMod val="75000"/>
                    <a:lumOff val="25000"/>
                  </a:schemeClr>
                </a:solidFill>
              </a:rPr>
              <a:t>:</a:t>
            </a:r>
          </a:p>
          <a:p>
            <a:pPr marL="0" indent="0">
              <a:buNone/>
              <a:defRPr/>
            </a:pPr>
            <a:r>
              <a:rPr lang="cs-CZ" sz="2800" dirty="0"/>
              <a:t>Indikátor je objektivně pozorovatelný příznak určité charakteristiky. Je to vlastně ukazatel. </a:t>
            </a:r>
          </a:p>
          <a:p>
            <a:pPr marL="0" indent="0">
              <a:buNone/>
              <a:defRPr/>
            </a:pPr>
            <a:r>
              <a:rPr lang="cs-CZ" sz="2800" dirty="0"/>
              <a:t>Například indikátory celkové životní úrovně společnosti jsou: průměrný plat, průměrný počet let školní docházky, počet rozvodů, počet narozených dětí, počet zemřelých podle věku a diagnóz, střední délka života apod.</a:t>
            </a:r>
            <a:endParaRPr lang="cs-CZ" sz="2500" b="1" dirty="0">
              <a:solidFill>
                <a:schemeClr val="tx1">
                  <a:lumMod val="75000"/>
                  <a:lumOff val="25000"/>
                </a:schemeClr>
              </a:solidFill>
            </a:endParaRPr>
          </a:p>
          <a:p>
            <a:pPr>
              <a:defRPr/>
            </a:pPr>
            <a:endParaRPr lang="cs-CZ" sz="2500"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941304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540000" y="365130"/>
            <a:ext cx="8496496" cy="1325563"/>
          </a:xfrm>
        </p:spPr>
        <p:txBody>
          <a:bodyPr/>
          <a:lstStyle/>
          <a:p>
            <a:pPr eaLnBrk="1" hangingPunct="1"/>
            <a:r>
              <a:rPr lang="cs-CZ" sz="4000" b="1" dirty="0">
                <a:solidFill>
                  <a:srgbClr val="D50202"/>
                </a:solidFill>
              </a:rPr>
              <a:t>Základní pojmy kvantitativní strategie </a:t>
            </a:r>
          </a:p>
        </p:txBody>
      </p:sp>
      <p:sp>
        <p:nvSpPr>
          <p:cNvPr id="43013" name="Rectangle 3"/>
          <p:cNvSpPr>
            <a:spLocks noGrp="1" noChangeArrowheads="1"/>
          </p:cNvSpPr>
          <p:nvPr>
            <p:ph idx="1"/>
          </p:nvPr>
        </p:nvSpPr>
        <p:spPr/>
        <p:txBody>
          <a:bodyPr>
            <a:normAutofit lnSpcReduction="10000"/>
          </a:bodyPr>
          <a:lstStyle/>
          <a:p>
            <a:pPr eaLnBrk="1" hangingPunct="1"/>
            <a:r>
              <a:rPr lang="cs-CZ" dirty="0"/>
              <a:t>respondent</a:t>
            </a:r>
          </a:p>
          <a:p>
            <a:pPr eaLnBrk="1" hangingPunct="1"/>
            <a:r>
              <a:rPr lang="cs-CZ" dirty="0"/>
              <a:t>populace</a:t>
            </a:r>
          </a:p>
          <a:p>
            <a:pPr eaLnBrk="1" hangingPunct="1"/>
            <a:r>
              <a:rPr lang="cs-CZ" dirty="0"/>
              <a:t>výběr – výběrový soubor</a:t>
            </a:r>
          </a:p>
          <a:p>
            <a:pPr eaLnBrk="1" hangingPunct="1"/>
            <a:r>
              <a:rPr lang="cs-CZ" dirty="0"/>
              <a:t>reprezentativita </a:t>
            </a:r>
          </a:p>
          <a:p>
            <a:pPr eaLnBrk="1" hangingPunct="1"/>
            <a:r>
              <a:rPr lang="cs-CZ" dirty="0"/>
              <a:t>proměnná – znak</a:t>
            </a:r>
          </a:p>
          <a:p>
            <a:pPr eaLnBrk="1" hangingPunct="1"/>
            <a:r>
              <a:rPr lang="cs-CZ" dirty="0"/>
              <a:t>výzkumný problém</a:t>
            </a:r>
          </a:p>
          <a:p>
            <a:pPr eaLnBrk="1" hangingPunct="1"/>
            <a:r>
              <a:rPr lang="cs-CZ" dirty="0"/>
              <a:t>pilotáž</a:t>
            </a:r>
          </a:p>
          <a:p>
            <a:pPr eaLnBrk="1" hangingPunct="1"/>
            <a:r>
              <a:rPr lang="cs-CZ" dirty="0"/>
              <a:t>předvýzkum</a:t>
            </a:r>
          </a:p>
          <a:p>
            <a:pPr eaLnBrk="1" hangingPunct="1"/>
            <a:endParaRPr lang="cs-CZ" dirty="0"/>
          </a:p>
        </p:txBody>
      </p:sp>
      <p:sp>
        <p:nvSpPr>
          <p:cNvPr id="43011" name="Zástupný symbol pro číslo snímku 5"/>
          <p:cNvSpPr>
            <a:spLocks noGrp="1"/>
          </p:cNvSpPr>
          <p:nvPr>
            <p:ph type="sldNum" sz="quarter" idx="4294967295"/>
          </p:nvPr>
        </p:nvSpPr>
        <p:spPr>
          <a:xfrm>
            <a:off x="7010400" y="6245225"/>
            <a:ext cx="2133600" cy="476250"/>
          </a:xfrm>
          <a:prstGeom prst="rect">
            <a:avLst/>
          </a:prstGeom>
          <a:noFill/>
        </p:spPr>
        <p:txBody>
          <a:bodyPr/>
          <a:lstStyle>
            <a:lvl1pPr eaLnBrk="0" hangingPunct="0">
              <a:defRPr>
                <a:solidFill>
                  <a:srgbClr val="CC9900"/>
                </a:solidFill>
                <a:latin typeface="Arial" charset="0"/>
              </a:defRPr>
            </a:lvl1pPr>
            <a:lvl2pPr marL="742950" indent="-285750" eaLnBrk="0" hangingPunct="0">
              <a:defRPr>
                <a:solidFill>
                  <a:srgbClr val="CC9900"/>
                </a:solidFill>
                <a:latin typeface="Arial" charset="0"/>
              </a:defRPr>
            </a:lvl2pPr>
            <a:lvl3pPr marL="1143000" indent="-228600" eaLnBrk="0" hangingPunct="0">
              <a:defRPr>
                <a:solidFill>
                  <a:srgbClr val="CC9900"/>
                </a:solidFill>
                <a:latin typeface="Arial" charset="0"/>
              </a:defRPr>
            </a:lvl3pPr>
            <a:lvl4pPr marL="1600200" indent="-228600" eaLnBrk="0" hangingPunct="0">
              <a:defRPr>
                <a:solidFill>
                  <a:srgbClr val="CC9900"/>
                </a:solidFill>
                <a:latin typeface="Arial" charset="0"/>
              </a:defRPr>
            </a:lvl4pPr>
            <a:lvl5pPr marL="2057400" indent="-228600" eaLnBrk="0" hangingPunct="0">
              <a:defRPr>
                <a:solidFill>
                  <a:srgbClr val="CC9900"/>
                </a:solidFill>
                <a:latin typeface="Arial" charset="0"/>
              </a:defRPr>
            </a:lvl5pPr>
            <a:lvl6pPr marL="2514600" indent="-228600" eaLnBrk="0" fontAlgn="base" hangingPunct="0">
              <a:spcBef>
                <a:spcPct val="0"/>
              </a:spcBef>
              <a:spcAft>
                <a:spcPct val="0"/>
              </a:spcAft>
              <a:defRPr>
                <a:solidFill>
                  <a:srgbClr val="CC9900"/>
                </a:solidFill>
                <a:latin typeface="Arial" charset="0"/>
              </a:defRPr>
            </a:lvl6pPr>
            <a:lvl7pPr marL="2971800" indent="-228600" eaLnBrk="0" fontAlgn="base" hangingPunct="0">
              <a:spcBef>
                <a:spcPct val="0"/>
              </a:spcBef>
              <a:spcAft>
                <a:spcPct val="0"/>
              </a:spcAft>
              <a:defRPr>
                <a:solidFill>
                  <a:srgbClr val="CC9900"/>
                </a:solidFill>
                <a:latin typeface="Arial" charset="0"/>
              </a:defRPr>
            </a:lvl7pPr>
            <a:lvl8pPr marL="3429000" indent="-228600" eaLnBrk="0" fontAlgn="base" hangingPunct="0">
              <a:spcBef>
                <a:spcPct val="0"/>
              </a:spcBef>
              <a:spcAft>
                <a:spcPct val="0"/>
              </a:spcAft>
              <a:defRPr>
                <a:solidFill>
                  <a:srgbClr val="CC9900"/>
                </a:solidFill>
                <a:latin typeface="Arial" charset="0"/>
              </a:defRPr>
            </a:lvl8pPr>
            <a:lvl9pPr marL="3886200" indent="-228600" eaLnBrk="0" fontAlgn="base" hangingPunct="0">
              <a:spcBef>
                <a:spcPct val="0"/>
              </a:spcBef>
              <a:spcAft>
                <a:spcPct val="0"/>
              </a:spcAft>
              <a:defRPr>
                <a:solidFill>
                  <a:srgbClr val="CC9900"/>
                </a:solidFill>
                <a:latin typeface="Arial" charset="0"/>
              </a:defRPr>
            </a:lvl9pPr>
          </a:lstStyle>
          <a:p>
            <a:pPr eaLnBrk="1" hangingPunct="1"/>
            <a:endParaRPr lang="cs-CZ"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Metody sběru dat</a:t>
            </a:r>
          </a:p>
        </p:txBody>
      </p:sp>
      <p:sp>
        <p:nvSpPr>
          <p:cNvPr id="3" name="Zástupný symbol pro obsah 2"/>
          <p:cNvSpPr>
            <a:spLocks noGrp="1"/>
          </p:cNvSpPr>
          <p:nvPr>
            <p:ph idx="1"/>
          </p:nvPr>
        </p:nvSpPr>
        <p:spPr>
          <a:xfrm>
            <a:off x="457200" y="1600200"/>
            <a:ext cx="8229600" cy="4525963"/>
          </a:xfrm>
        </p:spPr>
        <p:txBody>
          <a:bodyPr rtlCol="0">
            <a:normAutofit/>
          </a:bodyPr>
          <a:lstStyle/>
          <a:p>
            <a:pPr marL="91440" indent="-91440">
              <a:defRPr/>
            </a:pPr>
            <a:r>
              <a:rPr lang="cs-CZ" dirty="0">
                <a:solidFill>
                  <a:schemeClr val="tx1">
                    <a:lumMod val="75000"/>
                    <a:lumOff val="25000"/>
                  </a:schemeClr>
                </a:solidFill>
              </a:rPr>
              <a:t> </a:t>
            </a:r>
            <a:r>
              <a:rPr lang="cs-CZ" sz="3600" dirty="0"/>
              <a:t>Pozorování (observace)</a:t>
            </a:r>
          </a:p>
          <a:p>
            <a:pPr marL="91440" indent="-91440">
              <a:defRPr/>
            </a:pPr>
            <a:r>
              <a:rPr lang="cs-CZ" sz="3600" dirty="0"/>
              <a:t> Rozhovor</a:t>
            </a:r>
          </a:p>
          <a:p>
            <a:pPr marL="91440" indent="-91440">
              <a:defRPr/>
            </a:pPr>
            <a:r>
              <a:rPr lang="cs-CZ" sz="3600" dirty="0"/>
              <a:t> Dotazník</a:t>
            </a:r>
          </a:p>
          <a:p>
            <a:pPr marL="91440" indent="-91440">
              <a:defRPr/>
            </a:pPr>
            <a:r>
              <a:rPr lang="cs-CZ" sz="3600" dirty="0"/>
              <a:t> Experiment</a:t>
            </a:r>
          </a:p>
          <a:p>
            <a:pPr marL="91440" indent="-91440">
              <a:defRPr/>
            </a:pPr>
            <a:r>
              <a:rPr lang="cs-CZ" sz="3600" dirty="0"/>
              <a:t> Studium dokumentů obsahovou analýzou</a:t>
            </a:r>
          </a:p>
          <a:p>
            <a:pPr marL="0" indent="0">
              <a:buNone/>
              <a:defRPr/>
            </a:pPr>
            <a:endParaRPr lang="cs-CZ" dirty="0"/>
          </a:p>
          <a:p>
            <a:pPr marL="91440" indent="-91440">
              <a:defRPr/>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18377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Pozorování 1</a:t>
            </a:r>
          </a:p>
        </p:txBody>
      </p:sp>
      <p:sp>
        <p:nvSpPr>
          <p:cNvPr id="3" name="Zástupný symbol pro obsah 2"/>
          <p:cNvSpPr>
            <a:spLocks noGrp="1"/>
          </p:cNvSpPr>
          <p:nvPr>
            <p:ph idx="1"/>
          </p:nvPr>
        </p:nvSpPr>
        <p:spPr>
          <a:xfrm>
            <a:off x="457199" y="1600200"/>
            <a:ext cx="8581869" cy="4756150"/>
          </a:xfrm>
        </p:spPr>
        <p:txBody>
          <a:bodyPr rtlCol="0">
            <a:normAutofit fontScale="70000" lnSpcReduction="20000"/>
          </a:bodyPr>
          <a:lstStyle/>
          <a:p>
            <a:r>
              <a:rPr lang="cs-CZ" sz="3400" dirty="0"/>
              <a:t>z</a:t>
            </a:r>
            <a:r>
              <a:rPr lang="it-IT" sz="3400" dirty="0"/>
              <a:t>áměrné, systematické, organizované a registrované</a:t>
            </a:r>
            <a:endParaRPr lang="cs-CZ" sz="3400" dirty="0"/>
          </a:p>
          <a:p>
            <a:r>
              <a:rPr lang="cs-CZ" sz="3400" dirty="0"/>
              <a:t>možnost využití pomůcek</a:t>
            </a:r>
          </a:p>
          <a:p>
            <a:r>
              <a:rPr lang="cs-CZ" sz="3400" dirty="0"/>
              <a:t>hledisko času, účasti</a:t>
            </a:r>
          </a:p>
          <a:p>
            <a:pPr marL="0" indent="0">
              <a:buNone/>
            </a:pPr>
            <a:r>
              <a:rPr lang="cs-CZ" sz="3400" b="1" dirty="0"/>
              <a:t>Standardizované pozorování</a:t>
            </a:r>
            <a:r>
              <a:rPr lang="cs-CZ" sz="3400" dirty="0"/>
              <a:t>:</a:t>
            </a:r>
          </a:p>
          <a:p>
            <a:r>
              <a:rPr lang="cs-CZ" sz="3400" dirty="0"/>
              <a:t>je nutné zajistit možnost statistického zpracování, proto je nutno mít předem připravený tzv. </a:t>
            </a:r>
            <a:r>
              <a:rPr lang="cs-CZ" sz="3400" b="1" dirty="0"/>
              <a:t>pozorovací arch</a:t>
            </a:r>
            <a:r>
              <a:rPr lang="cs-CZ" sz="3400" dirty="0"/>
              <a:t>. Tam musí být jasně uvedeno, co je třeba pozorovat a jakých vlastností může jev nabýt. </a:t>
            </a:r>
          </a:p>
          <a:p>
            <a:r>
              <a:rPr lang="cs-CZ" sz="3400" dirty="0"/>
              <a:t>Tyto vlastnosti by pak měly být v archu vyjádřeny v kategoriích, které jsou označeny nějakým jednoduchým kódem. </a:t>
            </a:r>
          </a:p>
          <a:p>
            <a:r>
              <a:rPr lang="cs-CZ" sz="3400" dirty="0"/>
              <a:t>Pozorovatel pak podle pozorované skutečnosti vybere příslušnou kategorii a jednoduchou šifrou ji podle kódu zaznamená</a:t>
            </a:r>
          </a:p>
          <a:p>
            <a:endParaRPr lang="cs-CZ" dirty="0">
              <a:solidFill>
                <a:schemeClr val="tx1">
                  <a:lumMod val="75000"/>
                  <a:lumOff val="25000"/>
                </a:schemeClr>
              </a:solidFill>
            </a:endParaRPr>
          </a:p>
          <a:p>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952838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Pozorování 2</a:t>
            </a:r>
          </a:p>
        </p:txBody>
      </p:sp>
      <p:sp>
        <p:nvSpPr>
          <p:cNvPr id="3" name="Zástupný symbol pro obsah 2"/>
          <p:cNvSpPr>
            <a:spLocks noGrp="1"/>
          </p:cNvSpPr>
          <p:nvPr>
            <p:ph idx="1"/>
          </p:nvPr>
        </p:nvSpPr>
        <p:spPr>
          <a:xfrm>
            <a:off x="457199" y="1600200"/>
            <a:ext cx="8581869" cy="4756150"/>
          </a:xfrm>
        </p:spPr>
        <p:txBody>
          <a:bodyPr rtlCol="0">
            <a:normAutofit/>
          </a:bodyPr>
          <a:lstStyle/>
          <a:p>
            <a:pPr marL="0" indent="0">
              <a:buNone/>
            </a:pPr>
            <a:r>
              <a:rPr lang="cs-CZ" b="1" dirty="0"/>
              <a:t>Možnost zkreslení:</a:t>
            </a:r>
          </a:p>
          <a:p>
            <a:r>
              <a:rPr lang="cs-CZ" dirty="0"/>
              <a:t>Zainteresovanost pozorovatele:</a:t>
            </a:r>
          </a:p>
          <a:p>
            <a:pPr lvl="1"/>
            <a:r>
              <a:rPr lang="cs-CZ" dirty="0"/>
              <a:t>Zúčastněné x nezúčastněné pozorování</a:t>
            </a:r>
          </a:p>
          <a:p>
            <a:pPr lvl="1"/>
            <a:endParaRPr lang="cs-CZ" dirty="0"/>
          </a:p>
          <a:p>
            <a:pPr marL="342900" lvl="1" indent="-342900">
              <a:buFont typeface="Arial"/>
              <a:buChar char="•"/>
            </a:pPr>
            <a:r>
              <a:rPr lang="cs-CZ" sz="3200" dirty="0"/>
              <a:t>Obeznámení pozorovaných o skutečnosti, že jsou pozorováni:</a:t>
            </a:r>
          </a:p>
          <a:p>
            <a:pPr lvl="1"/>
            <a:r>
              <a:rPr lang="cs-CZ" dirty="0"/>
              <a:t>Zjevné x skryté</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818290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322289"/>
            <a:ext cx="8215312" cy="970488"/>
          </a:xfrm>
        </p:spPr>
        <p:txBody>
          <a:bodyPr>
            <a:normAutofit/>
          </a:bodyPr>
          <a:lstStyle/>
          <a:p>
            <a:pPr>
              <a:defRPr/>
            </a:pPr>
            <a:r>
              <a:rPr lang="cs-CZ" altLang="en-US" sz="4000" b="1" dirty="0">
                <a:solidFill>
                  <a:srgbClr val="D50202"/>
                </a:solidFill>
              </a:rPr>
              <a:t>Pozorování 3</a:t>
            </a:r>
          </a:p>
        </p:txBody>
      </p:sp>
      <p:sp>
        <p:nvSpPr>
          <p:cNvPr id="3" name="Zástupný symbol pro obsah 2"/>
          <p:cNvSpPr>
            <a:spLocks noGrp="1"/>
          </p:cNvSpPr>
          <p:nvPr>
            <p:ph idx="1"/>
          </p:nvPr>
        </p:nvSpPr>
        <p:spPr>
          <a:xfrm>
            <a:off x="457199" y="1146748"/>
            <a:ext cx="8581869" cy="5314014"/>
          </a:xfrm>
        </p:spPr>
        <p:txBody>
          <a:bodyPr rtlCol="0">
            <a:normAutofit fontScale="62500" lnSpcReduction="20000"/>
          </a:bodyPr>
          <a:lstStyle/>
          <a:p>
            <a:r>
              <a:rPr lang="cs-CZ" b="1" dirty="0"/>
              <a:t>Nezúčastněné skryté </a:t>
            </a:r>
            <a:r>
              <a:rPr lang="cs-CZ" dirty="0"/>
              <a:t>– pozorovatel pracuje v utajení – může použít například skrytou kameru. Pozorování jde málo do hloubky a vystavujeme se riziku, že špatně pochopíme situaci, která se nám před očima odehrává. Tento typ pozorování nám však nejlépe minimalizuje obtíže se záznamem, často však můžeme narážet na etické otázky výzkumu. </a:t>
            </a:r>
          </a:p>
          <a:p>
            <a:r>
              <a:rPr lang="cs-CZ" b="1" dirty="0"/>
              <a:t>Nezúčastněné zjevné </a:t>
            </a:r>
            <a:r>
              <a:rPr lang="cs-CZ" dirty="0"/>
              <a:t>– pozorovaná skupina ví, že je pozorována. Pozorovatel však stojí mimo dění ve skupině, neúčastní se jejich aktivit. Pozorovaní nesmí pociťovat přítomnost výzkumníka.</a:t>
            </a:r>
          </a:p>
          <a:p>
            <a:r>
              <a:rPr lang="cs-CZ" b="1" dirty="0"/>
              <a:t>Zúčastněné utajené </a:t>
            </a:r>
            <a:r>
              <a:rPr lang="cs-CZ" dirty="0"/>
              <a:t>– nabízí velké poznávací možnosti, ovšem jsme limitováni malým rozsah zorného pole. Se záznamem jsou těžkosti, neboť pozorování musí vypadat přirozeně. Tento typ pozorování se užívá tam, kde je obzvláště důležité pozorovat přirozený průběh chování, nenarušený zásahem pozorovatele. Výzkumník si však musí dát pozor na přílišné vžití do skupiny, reakce citem a ztrátu objektivity. Navíc se musí uchránit tendenci ovlivňovat dění ve skupině. (film </a:t>
            </a:r>
            <a:r>
              <a:rPr lang="cs-CZ" i="1" dirty="0"/>
              <a:t>Vrať se do hrobu)</a:t>
            </a:r>
            <a:r>
              <a:rPr lang="cs-CZ" dirty="0"/>
              <a:t>. </a:t>
            </a:r>
          </a:p>
          <a:p>
            <a:r>
              <a:rPr lang="cs-CZ" b="1" dirty="0"/>
              <a:t>Zúčastněné neutajené </a:t>
            </a:r>
            <a:r>
              <a:rPr lang="cs-CZ" dirty="0"/>
              <a:t>– výzkumník se aktivně podílí na dění skupiny, skupina však ví, že je výzkumníkem pozorována. </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18</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199631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322289"/>
            <a:ext cx="8215312" cy="970488"/>
          </a:xfrm>
        </p:spPr>
        <p:txBody>
          <a:bodyPr>
            <a:normAutofit/>
          </a:bodyPr>
          <a:lstStyle/>
          <a:p>
            <a:pPr>
              <a:defRPr/>
            </a:pPr>
            <a:r>
              <a:rPr lang="cs-CZ" altLang="en-US" sz="4000" b="1" dirty="0">
                <a:solidFill>
                  <a:srgbClr val="D50202"/>
                </a:solidFill>
              </a:rPr>
              <a:t>Rozhovor 1</a:t>
            </a:r>
          </a:p>
        </p:txBody>
      </p:sp>
      <p:sp>
        <p:nvSpPr>
          <p:cNvPr id="3" name="Zástupný symbol pro obsah 2"/>
          <p:cNvSpPr>
            <a:spLocks noGrp="1"/>
          </p:cNvSpPr>
          <p:nvPr>
            <p:ph idx="1"/>
          </p:nvPr>
        </p:nvSpPr>
        <p:spPr>
          <a:xfrm>
            <a:off x="457199" y="1064822"/>
            <a:ext cx="8581869" cy="5314014"/>
          </a:xfrm>
        </p:spPr>
        <p:txBody>
          <a:bodyPr rtlCol="0">
            <a:normAutofit fontScale="62500" lnSpcReduction="20000"/>
          </a:bodyPr>
          <a:lstStyle/>
          <a:p>
            <a:r>
              <a:rPr lang="cs-CZ" dirty="0"/>
              <a:t>Rozhovor v kvantitativním výzkumu je jednostranný kontakt, z vůle jedné strany, přičemž druhá strana s rozhovorem souhlasí. </a:t>
            </a:r>
          </a:p>
          <a:p>
            <a:r>
              <a:rPr lang="cs-CZ" dirty="0"/>
              <a:t>Na rozdíl od dotazníku se jedná o pracnou, časově náročnou a nákladnou metodou sběru informací.</a:t>
            </a:r>
          </a:p>
          <a:p>
            <a:r>
              <a:rPr lang="cs-CZ" dirty="0"/>
              <a:t>Riziko zkreslení, která vznikají především osobou tazatele či tzv. efektem záhlaví (zkreslující efekt představy zkoumaných osob o instituci či výzkumníkovi, který výzkum pořádá – respondenti mají tendenci mu vyhovět a odpovídají, co si myslí, že by chtěl slyšet).</a:t>
            </a:r>
          </a:p>
          <a:p>
            <a:r>
              <a:rPr lang="cs-CZ" dirty="0"/>
              <a:t>Pro respondenta může být nepřijatelné vyslovit nepříjemnou alternativu přímo do očí tazatele. Pro zmírnění tohoto efektu se užívají </a:t>
            </a:r>
            <a:r>
              <a:rPr lang="cs-CZ" b="1" dirty="0"/>
              <a:t>projekční techniky</a:t>
            </a:r>
            <a:r>
              <a:rPr lang="cs-CZ" dirty="0"/>
              <a:t>. </a:t>
            </a:r>
          </a:p>
          <a:p>
            <a:r>
              <a:rPr lang="cs-CZ" dirty="0"/>
              <a:t>Také navázání vstřícného kontaktu vede k oslabení respondentova ostychu. Rozhovor navíc dává možnost podání vysvětlení. Problém je v tom, jsou-li výzkumy zaměřeny na problémy, o kterých respondenti nikdy nepřemýšleli. Tak teprve naše otázka utvoří postoj, což je nestabilní. </a:t>
            </a:r>
          </a:p>
          <a:p>
            <a:r>
              <a:rPr lang="cs-CZ" dirty="0"/>
              <a:t>Nejčastější zdroje chyb v rozhovoru jsou:</a:t>
            </a:r>
          </a:p>
          <a:p>
            <a:pPr lvl="1"/>
            <a:r>
              <a:rPr lang="cs-CZ" dirty="0"/>
              <a:t>situační (nevhodná volba místa), </a:t>
            </a:r>
          </a:p>
          <a:p>
            <a:pPr lvl="1"/>
            <a:r>
              <a:rPr lang="cs-CZ" dirty="0"/>
              <a:t>sociologické (tkví v tazateli), </a:t>
            </a:r>
          </a:p>
          <a:p>
            <a:pPr lvl="1"/>
            <a:r>
              <a:rPr lang="cs-CZ" dirty="0"/>
              <a:t>psychologické (tazatel respondenta podceňuje). </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144701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Co je to kvantitativní výzkum</a:t>
            </a:r>
          </a:p>
        </p:txBody>
      </p:sp>
      <p:sp>
        <p:nvSpPr>
          <p:cNvPr id="3" name="Zástupný symbol pro obsah 2"/>
          <p:cNvSpPr>
            <a:spLocks noGrp="1"/>
          </p:cNvSpPr>
          <p:nvPr>
            <p:ph idx="1"/>
          </p:nvPr>
        </p:nvSpPr>
        <p:spPr/>
        <p:txBody>
          <a:bodyPr rtlCol="0">
            <a:normAutofit/>
          </a:bodyPr>
          <a:lstStyle/>
          <a:p>
            <a:pPr marL="0" indent="0">
              <a:buNone/>
              <a:defRPr/>
            </a:pPr>
            <a:r>
              <a:rPr lang="cs-CZ" dirty="0"/>
              <a:t>Kvantita znamená mnohost, četnost, množství, velikost. Filozoficky je to cokoliv, na co se ptáme otázkou „kolik“? Je to tedy </a:t>
            </a:r>
            <a:r>
              <a:rPr lang="cs-CZ" b="1" dirty="0"/>
              <a:t>vždy vlastnost, kterou lze změřit a vyjádřit číslem</a:t>
            </a:r>
            <a:r>
              <a:rPr lang="cs-CZ" dirty="0"/>
              <a:t>. Charakteristickými rysy kvantitativního výzkumu podle Pavlici a kol. (2000, s. 27-28) jsou:</a:t>
            </a:r>
            <a:endParaRPr lang="cs-CZ"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832215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322289"/>
            <a:ext cx="8215312" cy="970488"/>
          </a:xfrm>
        </p:spPr>
        <p:txBody>
          <a:bodyPr>
            <a:normAutofit/>
          </a:bodyPr>
          <a:lstStyle/>
          <a:p>
            <a:pPr>
              <a:defRPr/>
            </a:pPr>
            <a:r>
              <a:rPr lang="cs-CZ" altLang="en-US" sz="4000" b="1" dirty="0">
                <a:solidFill>
                  <a:srgbClr val="D50202"/>
                </a:solidFill>
              </a:rPr>
              <a:t>Rozhovor 2</a:t>
            </a:r>
          </a:p>
        </p:txBody>
      </p:sp>
      <p:sp>
        <p:nvSpPr>
          <p:cNvPr id="3" name="Zástupný symbol pro obsah 2"/>
          <p:cNvSpPr>
            <a:spLocks noGrp="1"/>
          </p:cNvSpPr>
          <p:nvPr>
            <p:ph idx="1"/>
          </p:nvPr>
        </p:nvSpPr>
        <p:spPr>
          <a:xfrm>
            <a:off x="457199" y="1064822"/>
            <a:ext cx="8581869" cy="5314014"/>
          </a:xfrm>
        </p:spPr>
        <p:txBody>
          <a:bodyPr rtlCol="0">
            <a:normAutofit fontScale="85000" lnSpcReduction="20000"/>
          </a:bodyPr>
          <a:lstStyle/>
          <a:p>
            <a:r>
              <a:rPr lang="cs-CZ" b="1" dirty="0"/>
              <a:t>Standardizovaný rozhovor (individuální x skupinový) </a:t>
            </a:r>
            <a:r>
              <a:rPr lang="cs-CZ" dirty="0"/>
              <a:t>je tedy zjevný rozhovor, který se uskutečňuje podle precizně připraveného formuláře, obsahujícího výlučně zavřené, kategorické, alternativní nebo stupnicové otázky.</a:t>
            </a:r>
          </a:p>
          <a:p>
            <a:r>
              <a:rPr lang="cs-CZ" dirty="0"/>
              <a:t>Výzkumník čte respondentovi otázky i možné varianty odpovědí podle pořadí a zaznamenává či podtrhuje ty odpovědi, pro které se respondent rozhodl.</a:t>
            </a:r>
          </a:p>
          <a:p>
            <a:r>
              <a:rPr lang="cs-CZ" dirty="0"/>
              <a:t>Příprava a uskutečnění standardizovaného rozhovoru probíhají v několika krocích:</a:t>
            </a:r>
          </a:p>
          <a:p>
            <a:pPr marL="514350" indent="-514350">
              <a:buAutoNum type="arabicParenR"/>
            </a:pPr>
            <a:r>
              <a:rPr lang="cs-CZ" dirty="0"/>
              <a:t>musí být připravena standardní úvodní formule, </a:t>
            </a:r>
          </a:p>
          <a:p>
            <a:pPr marL="514350" indent="-514350">
              <a:buAutoNum type="arabicParenR"/>
            </a:pPr>
            <a:r>
              <a:rPr lang="cs-CZ" dirty="0"/>
              <a:t>výzkumník se musí držet přesně otázek, </a:t>
            </a:r>
          </a:p>
          <a:p>
            <a:pPr marL="514350" indent="-514350">
              <a:buAutoNum type="arabicParenR"/>
            </a:pPr>
            <a:r>
              <a:rPr lang="cs-CZ" dirty="0"/>
              <a:t>nesmí dát najevo nedůvěru („No, to jsem ještě neslyšela“), </a:t>
            </a:r>
          </a:p>
          <a:p>
            <a:pPr marL="514350" indent="-514350">
              <a:buAutoNum type="arabicParenR"/>
            </a:pPr>
            <a:r>
              <a:rPr lang="cs-CZ" dirty="0"/>
              <a:t>a zakončit rozhovor zdvořilostními frázemi.</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449585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Dotazník 1</a:t>
            </a:r>
          </a:p>
        </p:txBody>
      </p:sp>
      <p:sp>
        <p:nvSpPr>
          <p:cNvPr id="3" name="Zástupný symbol pro obsah 2"/>
          <p:cNvSpPr>
            <a:spLocks noGrp="1"/>
          </p:cNvSpPr>
          <p:nvPr>
            <p:ph idx="1"/>
          </p:nvPr>
        </p:nvSpPr>
        <p:spPr>
          <a:xfrm>
            <a:off x="457200" y="1600200"/>
            <a:ext cx="8229600" cy="4525963"/>
          </a:xfrm>
        </p:spPr>
        <p:txBody>
          <a:bodyPr rtlCol="0">
            <a:normAutofit fontScale="92500" lnSpcReduction="10000"/>
          </a:bodyPr>
          <a:lstStyle/>
          <a:p>
            <a:r>
              <a:rPr lang="cs-CZ" sz="3800" b="1" dirty="0">
                <a:solidFill>
                  <a:srgbClr val="C00000"/>
                </a:solidFill>
              </a:rPr>
              <a:t>Rychlost </a:t>
            </a:r>
          </a:p>
          <a:p>
            <a:r>
              <a:rPr lang="cs-CZ" sz="3800" b="1" dirty="0">
                <a:solidFill>
                  <a:srgbClr val="C00000"/>
                </a:solidFill>
              </a:rPr>
              <a:t>Velký počet respondentů</a:t>
            </a:r>
          </a:p>
          <a:p>
            <a:r>
              <a:rPr lang="cs-CZ" sz="3800" b="1" dirty="0">
                <a:solidFill>
                  <a:srgbClr val="C00000"/>
                </a:solidFill>
              </a:rPr>
              <a:t>Relativně nízké náklady, jednoduchá administrace</a:t>
            </a:r>
          </a:p>
          <a:p>
            <a:r>
              <a:rPr lang="cs-CZ" sz="3800" b="1" dirty="0"/>
              <a:t>Možnost neodpovědět, odpověď jinou osobou</a:t>
            </a:r>
          </a:p>
          <a:p>
            <a:r>
              <a:rPr lang="cs-CZ" sz="3800" b="1" dirty="0"/>
              <a:t>Neporozumění otázce</a:t>
            </a:r>
          </a:p>
          <a:p>
            <a:r>
              <a:rPr lang="cs-CZ" sz="3800" b="1" dirty="0"/>
              <a:t>Návratnost</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422831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Dotazník 2</a:t>
            </a:r>
          </a:p>
        </p:txBody>
      </p:sp>
      <p:sp>
        <p:nvSpPr>
          <p:cNvPr id="3" name="Zástupný symbol pro obsah 2"/>
          <p:cNvSpPr>
            <a:spLocks noGrp="1"/>
          </p:cNvSpPr>
          <p:nvPr>
            <p:ph idx="1"/>
          </p:nvPr>
        </p:nvSpPr>
        <p:spPr>
          <a:xfrm>
            <a:off x="457200" y="1600200"/>
            <a:ext cx="8229600" cy="4965492"/>
          </a:xfrm>
        </p:spPr>
        <p:txBody>
          <a:bodyPr rtlCol="0">
            <a:normAutofit fontScale="70000" lnSpcReduction="20000"/>
          </a:bodyPr>
          <a:lstStyle/>
          <a:p>
            <a:pPr marL="0" indent="0">
              <a:buNone/>
            </a:pPr>
            <a:r>
              <a:rPr lang="cs-CZ" sz="3800" b="1" dirty="0"/>
              <a:t>Jak na vyšší návratnost?</a:t>
            </a:r>
          </a:p>
          <a:p>
            <a:pPr marL="742950" indent="-742950">
              <a:buAutoNum type="arabicParenR"/>
            </a:pPr>
            <a:r>
              <a:rPr lang="cs-CZ" sz="4000" dirty="0"/>
              <a:t>rozdat dotazníky v prostorově koncentrované spol. (bezbranné skupiny – studenti, vojáci, zaměstnanci), </a:t>
            </a:r>
          </a:p>
          <a:p>
            <a:pPr marL="742950" indent="-742950">
              <a:buAutoNum type="arabicParenR"/>
            </a:pPr>
            <a:r>
              <a:rPr lang="cs-CZ" sz="4000" dirty="0"/>
              <a:t>poslat dotazníky poštou a přiložit ofrankovanou obálku, aby respondent nemusel platit za odeslání dotazníku zpět, </a:t>
            </a:r>
          </a:p>
          <a:p>
            <a:pPr marL="742950" indent="-742950">
              <a:buAutoNum type="arabicParenR"/>
            </a:pPr>
            <a:r>
              <a:rPr lang="cs-CZ" sz="4000" dirty="0"/>
              <a:t>dbát na slušnou kvalitu papíru, dostatek místa na odpovědi, </a:t>
            </a:r>
          </a:p>
          <a:p>
            <a:pPr marL="742950" indent="-742950">
              <a:buAutoNum type="arabicParenR"/>
            </a:pPr>
            <a:r>
              <a:rPr lang="cs-CZ" sz="4000" dirty="0"/>
              <a:t>nabízet odměnu za vyplnění dotazníku, </a:t>
            </a:r>
          </a:p>
          <a:p>
            <a:pPr marL="742950" indent="-742950">
              <a:buAutoNum type="arabicParenR"/>
            </a:pPr>
            <a:r>
              <a:rPr lang="cs-CZ" sz="4000" dirty="0"/>
              <a:t>po určitém čase (cca 14 dnů) poslat respondentům upomínku</a:t>
            </a:r>
            <a:endParaRPr lang="cs-CZ" sz="3800" b="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664670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Dotazník 3</a:t>
            </a:r>
          </a:p>
        </p:txBody>
      </p:sp>
      <p:sp>
        <p:nvSpPr>
          <p:cNvPr id="3" name="Zástupný symbol pro obsah 2"/>
          <p:cNvSpPr>
            <a:spLocks noGrp="1"/>
          </p:cNvSpPr>
          <p:nvPr>
            <p:ph idx="1"/>
          </p:nvPr>
        </p:nvSpPr>
        <p:spPr>
          <a:xfrm>
            <a:off x="457200" y="1600200"/>
            <a:ext cx="8229600" cy="4965492"/>
          </a:xfrm>
        </p:spPr>
        <p:txBody>
          <a:bodyPr rtlCol="0">
            <a:normAutofit fontScale="77500" lnSpcReduction="20000"/>
          </a:bodyPr>
          <a:lstStyle/>
          <a:p>
            <a:pPr marL="0" indent="0">
              <a:buNone/>
            </a:pPr>
            <a:r>
              <a:rPr lang="cs-CZ" sz="3800" b="1" dirty="0"/>
              <a:t>Položky dotazníku 1:</a:t>
            </a:r>
          </a:p>
          <a:p>
            <a:r>
              <a:rPr lang="cs-CZ" sz="4000" dirty="0"/>
              <a:t>začátek – vzbudit zájem, jednoduché otázky </a:t>
            </a:r>
          </a:p>
          <a:p>
            <a:r>
              <a:rPr lang="cs-CZ" sz="4000" dirty="0"/>
              <a:t>moment únavy – 15. – 20. min – opět jednodušší otázky</a:t>
            </a:r>
          </a:p>
          <a:p>
            <a:r>
              <a:rPr lang="cs-CZ" sz="4000" dirty="0"/>
              <a:t>choulostivé – připravit neutrálními – umístit na konec dotazníku</a:t>
            </a:r>
          </a:p>
          <a:p>
            <a:r>
              <a:rPr lang="cs-CZ" sz="4000" dirty="0"/>
              <a:t>nejdůležitější otázky doprostřed </a:t>
            </a:r>
          </a:p>
          <a:p>
            <a:r>
              <a:rPr lang="cs-CZ" sz="4000" dirty="0"/>
              <a:t>dát příležitost vysvětlit odpovědi </a:t>
            </a:r>
          </a:p>
          <a:p>
            <a:r>
              <a:rPr lang="cs-CZ" sz="4000" dirty="0"/>
              <a:t>jasná, srozumitelná a jednoznačná formulace </a:t>
            </a:r>
          </a:p>
          <a:p>
            <a:r>
              <a:rPr lang="cs-CZ" sz="4000" dirty="0"/>
              <a:t>vyhnout se otázkám sugestivním</a:t>
            </a:r>
            <a:endParaRPr lang="cs-CZ" sz="3800" b="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065194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Dotazník 4</a:t>
            </a:r>
          </a:p>
        </p:txBody>
      </p:sp>
      <p:sp>
        <p:nvSpPr>
          <p:cNvPr id="3" name="Zástupný symbol pro obsah 2"/>
          <p:cNvSpPr>
            <a:spLocks noGrp="1"/>
          </p:cNvSpPr>
          <p:nvPr>
            <p:ph idx="1"/>
          </p:nvPr>
        </p:nvSpPr>
        <p:spPr>
          <a:xfrm>
            <a:off x="457200" y="1600200"/>
            <a:ext cx="8229600" cy="4965492"/>
          </a:xfrm>
        </p:spPr>
        <p:txBody>
          <a:bodyPr rtlCol="0">
            <a:normAutofit fontScale="62500" lnSpcReduction="20000"/>
          </a:bodyPr>
          <a:lstStyle/>
          <a:p>
            <a:pPr marL="0" indent="0">
              <a:buNone/>
            </a:pPr>
            <a:r>
              <a:rPr lang="cs-CZ" sz="3800" b="1" dirty="0"/>
              <a:t>Položky dotazníku 2:</a:t>
            </a:r>
          </a:p>
          <a:p>
            <a:r>
              <a:rPr lang="cs-CZ" sz="4000" dirty="0"/>
              <a:t>neptat se respondenta, co je příčina, co následek – otázka „proč“ je vyloučena – pouze jako vysvětlující pro klid respondenta</a:t>
            </a:r>
          </a:p>
          <a:p>
            <a:r>
              <a:rPr lang="cs-CZ" sz="4000" dirty="0"/>
              <a:t>otázky zjišťující sociodemografické údaje (věk, pohlaví, bydliště, plat, …) patří na konec dotazníku</a:t>
            </a:r>
          </a:p>
          <a:p>
            <a:r>
              <a:rPr lang="cs-CZ" sz="4000" dirty="0"/>
              <a:t>dáváme přednost psychologickému pořadí otázek před logickým, obecné před zvláštními</a:t>
            </a:r>
          </a:p>
          <a:p>
            <a:r>
              <a:rPr lang="cs-CZ" sz="4000" dirty="0"/>
              <a:t>způsob vyplnění musí být srozumitelný i člověku s nižším vzděláním</a:t>
            </a:r>
          </a:p>
          <a:p>
            <a:r>
              <a:rPr lang="cs-CZ" sz="4000" dirty="0"/>
              <a:t>zkoumaná osoba musí otázce správně rozumět (pochopit otázku přesně tak, jak to měl výzkumník na mysli a hlavně všichni dotazovaní musí otázce rozumět stejně)</a:t>
            </a:r>
            <a:endParaRPr lang="cs-CZ" sz="3800" b="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59410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Dotazník 5</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25</a:t>
            </a:fld>
            <a:endParaRPr lang="en-CA" altLang="en-US" sz="1400">
              <a:latin typeface="Times New Roman" panose="02020603050405020304" pitchFamily="18" charset="0"/>
            </a:endParaRPr>
          </a:p>
        </p:txBody>
      </p:sp>
      <p:sp>
        <p:nvSpPr>
          <p:cNvPr id="4" name="Zástupný obsah 3">
            <a:extLst>
              <a:ext uri="{FF2B5EF4-FFF2-40B4-BE49-F238E27FC236}">
                <a16:creationId xmlns:a16="http://schemas.microsoft.com/office/drawing/2014/main" id="{9AC971E9-458F-430E-B7DA-269FEF8B6080}"/>
              </a:ext>
            </a:extLst>
          </p:cNvPr>
          <p:cNvSpPr>
            <a:spLocks noGrp="1"/>
          </p:cNvSpPr>
          <p:nvPr>
            <p:ph idx="1"/>
          </p:nvPr>
        </p:nvSpPr>
        <p:spPr/>
        <p:txBody>
          <a:bodyPr>
            <a:normAutofit lnSpcReduction="10000"/>
          </a:bodyPr>
          <a:lstStyle/>
          <a:p>
            <a:pPr marL="0" indent="0">
              <a:buNone/>
            </a:pPr>
            <a:r>
              <a:rPr lang="cs-CZ" dirty="0"/>
              <a:t>Typy položek v dotazníku:</a:t>
            </a:r>
          </a:p>
          <a:p>
            <a:pPr marL="514350" indent="-514350">
              <a:buFont typeface="+mj-lt"/>
              <a:buAutoNum type="arabicParenR"/>
            </a:pPr>
            <a:r>
              <a:rPr lang="cs-CZ" b="1" dirty="0"/>
              <a:t>otevřené</a:t>
            </a:r>
            <a:r>
              <a:rPr lang="cs-CZ" dirty="0"/>
              <a:t> – volná tvorba odpovědí, dává podnět k zamyšlení, ovšem představuje obtíže ve zpracování – představuje nutnost dodatečné </a:t>
            </a:r>
            <a:r>
              <a:rPr lang="cs-CZ" dirty="0" err="1"/>
              <a:t>kategorazice</a:t>
            </a:r>
            <a:r>
              <a:rPr lang="cs-CZ" dirty="0"/>
              <a:t> – toto dotazování je náročné </a:t>
            </a:r>
          </a:p>
          <a:p>
            <a:pPr marL="514350" indent="-514350">
              <a:buAutoNum type="arabicParenR" startAt="2"/>
            </a:pPr>
            <a:r>
              <a:rPr lang="cs-CZ" b="1" dirty="0"/>
              <a:t>polouzavřené</a:t>
            </a:r>
            <a:r>
              <a:rPr lang="cs-CZ" dirty="0"/>
              <a:t> – varianty odpovědí předem stanovíme a na konec se ptáme na doplnění našich nabídnutých variant – „jiná odpověď“ </a:t>
            </a:r>
          </a:p>
        </p:txBody>
      </p:sp>
    </p:spTree>
    <p:extLst>
      <p:ext uri="{BB962C8B-B14F-4D97-AF65-F5344CB8AC3E}">
        <p14:creationId xmlns:p14="http://schemas.microsoft.com/office/powerpoint/2010/main" val="3140238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Dotazník 5</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26</a:t>
            </a:fld>
            <a:endParaRPr lang="en-CA" altLang="en-US" sz="1400">
              <a:latin typeface="Times New Roman" panose="02020603050405020304" pitchFamily="18" charset="0"/>
            </a:endParaRPr>
          </a:p>
        </p:txBody>
      </p:sp>
      <p:sp>
        <p:nvSpPr>
          <p:cNvPr id="4" name="Zástupný obsah 3">
            <a:extLst>
              <a:ext uri="{FF2B5EF4-FFF2-40B4-BE49-F238E27FC236}">
                <a16:creationId xmlns:a16="http://schemas.microsoft.com/office/drawing/2014/main" id="{9AC971E9-458F-430E-B7DA-269FEF8B6080}"/>
              </a:ext>
            </a:extLst>
          </p:cNvPr>
          <p:cNvSpPr>
            <a:spLocks noGrp="1"/>
          </p:cNvSpPr>
          <p:nvPr>
            <p:ph idx="1"/>
          </p:nvPr>
        </p:nvSpPr>
        <p:spPr>
          <a:xfrm>
            <a:off x="457200" y="1304144"/>
            <a:ext cx="8229600" cy="5052206"/>
          </a:xfrm>
        </p:spPr>
        <p:txBody>
          <a:bodyPr>
            <a:normAutofit fontScale="55000" lnSpcReduction="20000"/>
          </a:bodyPr>
          <a:lstStyle/>
          <a:p>
            <a:pPr marL="514350" indent="-514350">
              <a:buFont typeface="+mj-lt"/>
              <a:buAutoNum type="arabicParenR" startAt="3"/>
            </a:pPr>
            <a:r>
              <a:rPr lang="cs-CZ" b="1" dirty="0"/>
              <a:t>uzavřené</a:t>
            </a:r>
            <a:r>
              <a:rPr lang="cs-CZ" dirty="0"/>
              <a:t> – musí představovat soubor vyčerpávající všechny možné alternativy odpovědí, všechny kategorie se musí navzájem vylučovat, snadná zpracovatelnost, snadné vyplnění otázky. Špatně sestavené kategorie vedou k tomu, že respondent nemusí nabízené alternativy považovat za výstižné a přesné a odpovědět špatně:</a:t>
            </a:r>
          </a:p>
          <a:p>
            <a:pPr marL="514350" indent="-514350">
              <a:buFont typeface="+mj-lt"/>
              <a:buAutoNum type="alphaLcParenR"/>
            </a:pPr>
            <a:r>
              <a:rPr lang="cs-CZ" dirty="0"/>
              <a:t>	dichotomické – dvě varianty odpovědi (ano x ne) </a:t>
            </a:r>
          </a:p>
          <a:p>
            <a:pPr marL="514350" indent="-514350">
              <a:buFont typeface="+mj-lt"/>
              <a:buAutoNum type="alphaLcParenR"/>
            </a:pPr>
            <a:r>
              <a:rPr lang="cs-CZ" dirty="0"/>
              <a:t>	</a:t>
            </a:r>
            <a:r>
              <a:rPr lang="cs-CZ" sz="3300" dirty="0" err="1"/>
              <a:t>polytomické</a:t>
            </a:r>
            <a:r>
              <a:rPr lang="cs-CZ" sz="3300" dirty="0"/>
              <a:t>, výběrové – výběr jedné alternativy </a:t>
            </a:r>
          </a:p>
          <a:p>
            <a:pPr marL="514350" indent="-514350">
              <a:buFont typeface="+mj-lt"/>
              <a:buAutoNum type="alphaLcParenR"/>
            </a:pPr>
            <a:r>
              <a:rPr lang="cs-CZ" sz="3300" dirty="0"/>
              <a:t>	</a:t>
            </a:r>
            <a:r>
              <a:rPr lang="cs-CZ" sz="3300" dirty="0" err="1"/>
              <a:t>polytomické</a:t>
            </a:r>
            <a:r>
              <a:rPr lang="cs-CZ" sz="3300" dirty="0"/>
              <a:t>, výčtové – výběr více alternativ </a:t>
            </a:r>
          </a:p>
          <a:p>
            <a:pPr marL="514350" indent="-514350">
              <a:buFont typeface="+mj-lt"/>
              <a:buAutoNum type="alphaLcParenR"/>
            </a:pPr>
            <a:r>
              <a:rPr lang="cs-CZ" sz="3300" dirty="0"/>
              <a:t>	</a:t>
            </a:r>
            <a:r>
              <a:rPr lang="cs-CZ" sz="3300" dirty="0" err="1"/>
              <a:t>polytomické</a:t>
            </a:r>
            <a:r>
              <a:rPr lang="cs-CZ" sz="3300" dirty="0"/>
              <a:t>, vylučovací – výběr jedné alternativy, kterou vyloučíme </a:t>
            </a:r>
          </a:p>
          <a:p>
            <a:pPr marL="514350" indent="-514350">
              <a:buFont typeface="+mj-lt"/>
              <a:buAutoNum type="alphaLcParenR"/>
            </a:pPr>
            <a:r>
              <a:rPr lang="cs-CZ" sz="3300" dirty="0"/>
              <a:t>	</a:t>
            </a:r>
            <a:r>
              <a:rPr lang="cs-CZ" sz="3300" dirty="0" err="1"/>
              <a:t>polytomické</a:t>
            </a:r>
            <a:r>
              <a:rPr lang="cs-CZ" sz="3300" dirty="0"/>
              <a:t>, stupnicové – určuje pořadí variant </a:t>
            </a:r>
          </a:p>
          <a:p>
            <a:pPr marL="514350" indent="-514350">
              <a:buFont typeface="+mj-lt"/>
              <a:buAutoNum type="alphaLcParenR"/>
            </a:pPr>
            <a:r>
              <a:rPr lang="cs-CZ" sz="3300" dirty="0"/>
              <a:t>	komparativní – kombinace výčtové a stupnicové filtrační – eliminuje osoby, 	které nemají ke zkoumanému problému co říct </a:t>
            </a:r>
          </a:p>
          <a:p>
            <a:pPr marL="514350" indent="-514350">
              <a:buFont typeface="+mj-lt"/>
              <a:buAutoNum type="alphaLcParenR"/>
            </a:pPr>
            <a:r>
              <a:rPr lang="cs-CZ" sz="3300" dirty="0"/>
              <a:t>	nepřímé – při choulostivých otázkách – ptáme se na názor celé skupiny – 	očekáváme, že respondent promítne svůj názor </a:t>
            </a:r>
          </a:p>
          <a:p>
            <a:pPr marL="514350" indent="-514350">
              <a:buFont typeface="+mj-lt"/>
              <a:buAutoNum type="alphaLcParenR"/>
            </a:pPr>
            <a:r>
              <a:rPr lang="cs-CZ" sz="3300" dirty="0"/>
              <a:t>	kontrolní – ověřují věrohodnost odpovědi – těsně za otázku nebo do velké 	vzdálenosti</a:t>
            </a:r>
          </a:p>
          <a:p>
            <a:pPr marL="514350" indent="-514350">
              <a:buFont typeface="+mj-lt"/>
              <a:buAutoNum type="alphaLcParenR"/>
            </a:pPr>
            <a:r>
              <a:rPr lang="cs-CZ" sz="3300" dirty="0"/>
              <a:t>	projekční – ptáme se zdánlivě na postoje jiných osob, a předpokládáme, že  	se respondent s osobou ztotožní</a:t>
            </a:r>
          </a:p>
        </p:txBody>
      </p:sp>
    </p:spTree>
    <p:extLst>
      <p:ext uri="{BB962C8B-B14F-4D97-AF65-F5344CB8AC3E}">
        <p14:creationId xmlns:p14="http://schemas.microsoft.com/office/powerpoint/2010/main" val="3266533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Dotazník 6</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27</a:t>
            </a:fld>
            <a:endParaRPr lang="en-CA" altLang="en-US" sz="1400">
              <a:latin typeface="Times New Roman" panose="02020603050405020304" pitchFamily="18" charset="0"/>
            </a:endParaRPr>
          </a:p>
        </p:txBody>
      </p:sp>
      <p:sp>
        <p:nvSpPr>
          <p:cNvPr id="4" name="Zástupný obsah 3">
            <a:extLst>
              <a:ext uri="{FF2B5EF4-FFF2-40B4-BE49-F238E27FC236}">
                <a16:creationId xmlns:a16="http://schemas.microsoft.com/office/drawing/2014/main" id="{9AC971E9-458F-430E-B7DA-269FEF8B6080}"/>
              </a:ext>
            </a:extLst>
          </p:cNvPr>
          <p:cNvSpPr>
            <a:spLocks noGrp="1"/>
          </p:cNvSpPr>
          <p:nvPr>
            <p:ph idx="1"/>
          </p:nvPr>
        </p:nvSpPr>
        <p:spPr>
          <a:xfrm>
            <a:off x="457200" y="1304144"/>
            <a:ext cx="8229600" cy="5052206"/>
          </a:xfrm>
        </p:spPr>
        <p:txBody>
          <a:bodyPr>
            <a:normAutofit/>
          </a:bodyPr>
          <a:lstStyle/>
          <a:p>
            <a:pPr marL="514350" indent="-514350">
              <a:buFont typeface="+mj-lt"/>
              <a:buAutoNum type="arabicParenR" startAt="4"/>
            </a:pPr>
            <a:r>
              <a:rPr lang="cs-CZ" b="1" dirty="0"/>
              <a:t>test nedokončených vět </a:t>
            </a:r>
            <a:r>
              <a:rPr lang="cs-CZ" dirty="0"/>
              <a:t>– respondent má za úkol dokončit větu</a:t>
            </a:r>
          </a:p>
          <a:p>
            <a:pPr marL="514350" indent="-514350">
              <a:buFont typeface="+mj-lt"/>
              <a:buAutoNum type="arabicParenR" startAt="4"/>
            </a:pPr>
            <a:r>
              <a:rPr lang="cs-CZ" b="1" dirty="0"/>
              <a:t>bublinové testy </a:t>
            </a:r>
            <a:r>
              <a:rPr lang="cs-CZ" dirty="0"/>
              <a:t>– respondent má za úkol doplnit konverzaci</a:t>
            </a:r>
          </a:p>
          <a:p>
            <a:pPr marL="514350" indent="-514350">
              <a:buFont typeface="+mj-lt"/>
              <a:buAutoNum type="arabicParenR" startAt="4"/>
            </a:pPr>
            <a:r>
              <a:rPr lang="cs-CZ" b="1" dirty="0"/>
              <a:t>anekdotické otázky </a:t>
            </a:r>
            <a:r>
              <a:rPr lang="cs-CZ" dirty="0"/>
              <a:t>– forma krátkého příběhu, kdy má respondent za úkol rozhodnout, který z hrdinů má pravdu</a:t>
            </a:r>
            <a:endParaRPr lang="cs-CZ" sz="3300" dirty="0"/>
          </a:p>
        </p:txBody>
      </p:sp>
    </p:spTree>
    <p:extLst>
      <p:ext uri="{BB962C8B-B14F-4D97-AF65-F5344CB8AC3E}">
        <p14:creationId xmlns:p14="http://schemas.microsoft.com/office/powerpoint/2010/main" val="855970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409576" y="405646"/>
            <a:ext cx="8215312" cy="964367"/>
          </a:xfrm>
        </p:spPr>
        <p:txBody>
          <a:bodyPr>
            <a:normAutofit/>
          </a:bodyPr>
          <a:lstStyle/>
          <a:p>
            <a:pPr>
              <a:defRPr/>
            </a:pPr>
            <a:r>
              <a:rPr lang="cs-CZ" altLang="en-US" sz="4000" b="1" dirty="0">
                <a:solidFill>
                  <a:srgbClr val="D50202"/>
                </a:solidFill>
              </a:rPr>
              <a:t>Experiment</a:t>
            </a:r>
          </a:p>
        </p:txBody>
      </p:sp>
      <p:sp>
        <p:nvSpPr>
          <p:cNvPr id="3" name="Zástupný symbol pro obsah 2"/>
          <p:cNvSpPr>
            <a:spLocks noGrp="1"/>
          </p:cNvSpPr>
          <p:nvPr>
            <p:ph idx="1"/>
          </p:nvPr>
        </p:nvSpPr>
        <p:spPr>
          <a:xfrm>
            <a:off x="457200" y="1124262"/>
            <a:ext cx="8229600" cy="5104151"/>
          </a:xfrm>
        </p:spPr>
        <p:txBody>
          <a:bodyPr rtlCol="0">
            <a:normAutofit fontScale="62500" lnSpcReduction="20000"/>
          </a:bodyPr>
          <a:lstStyle/>
          <a:p>
            <a:pPr marL="0" indent="0">
              <a:buNone/>
            </a:pPr>
            <a:r>
              <a:rPr lang="cs-CZ" dirty="0"/>
              <a:t>Experimentem rozumíme řízené zavádění jevů v kontrolovaných podmínkách určitého prostředí se záměrem pozorovat, zda bude mít tento zásah nějaký efekt a jestli ano, tak jaký, přičemž sledujeme, jak působí nezávisle proměnná na závisle proměnnou. </a:t>
            </a:r>
          </a:p>
          <a:p>
            <a:pPr marL="0" indent="0">
              <a:buNone/>
            </a:pPr>
            <a:r>
              <a:rPr lang="cs-CZ" dirty="0"/>
              <a:t>Rozlišujeme tři základní druhy: </a:t>
            </a:r>
          </a:p>
          <a:p>
            <a:pPr marL="514350" indent="-514350">
              <a:buFont typeface="+mj-lt"/>
              <a:buAutoNum type="arabicPeriod"/>
            </a:pPr>
            <a:r>
              <a:rPr lang="cs-CZ" dirty="0"/>
              <a:t>čistý – v laboratorních podmínkách (100% odstranění šumů)</a:t>
            </a:r>
          </a:p>
          <a:p>
            <a:pPr marL="514350" indent="-514350">
              <a:buFont typeface="+mj-lt"/>
              <a:buAutoNum type="arabicPeriod"/>
            </a:pPr>
            <a:r>
              <a:rPr lang="cs-CZ" dirty="0"/>
              <a:t>klinický – do značné míry kontrolovatelné (časté v medicíně)</a:t>
            </a:r>
          </a:p>
          <a:p>
            <a:pPr marL="514350" indent="-514350">
              <a:buFont typeface="+mj-lt"/>
              <a:buAutoNum type="arabicPeriod"/>
            </a:pPr>
            <a:r>
              <a:rPr lang="cs-CZ" dirty="0"/>
              <a:t>přirozený – in </a:t>
            </a:r>
            <a:r>
              <a:rPr lang="cs-CZ" dirty="0" err="1"/>
              <a:t>vivo</a:t>
            </a:r>
            <a:r>
              <a:rPr lang="cs-CZ" dirty="0"/>
              <a:t> (bez zásahu výzkumníka)</a:t>
            </a:r>
          </a:p>
          <a:p>
            <a:pPr marL="0" indent="0">
              <a:buNone/>
            </a:pPr>
            <a:r>
              <a:rPr lang="cs-CZ" dirty="0"/>
              <a:t>Podle </a:t>
            </a:r>
            <a:r>
              <a:rPr lang="cs-CZ" b="1" dirty="0"/>
              <a:t>hlediska času</a:t>
            </a:r>
            <a:r>
              <a:rPr lang="cs-CZ" dirty="0"/>
              <a:t> pak odlišujeme experimenty: </a:t>
            </a:r>
          </a:p>
          <a:p>
            <a:r>
              <a:rPr lang="cs-CZ" dirty="0"/>
              <a:t>projektované – zaměřen do budoucna</a:t>
            </a:r>
          </a:p>
          <a:p>
            <a:r>
              <a:rPr lang="cs-CZ" dirty="0"/>
              <a:t>pokus a omyl </a:t>
            </a:r>
          </a:p>
          <a:p>
            <a:r>
              <a:rPr lang="cs-CZ" dirty="0"/>
              <a:t>ex post facto </a:t>
            </a:r>
          </a:p>
          <a:p>
            <a:pPr marL="0" indent="0">
              <a:buNone/>
            </a:pPr>
            <a:r>
              <a:rPr lang="cs-CZ" dirty="0"/>
              <a:t>Z gnozeologického hlediska rozlišujeme experimenty:</a:t>
            </a:r>
          </a:p>
          <a:p>
            <a:r>
              <a:rPr lang="cs-CZ" dirty="0"/>
              <a:t>explorativní – chceme objevit něco nového </a:t>
            </a:r>
          </a:p>
          <a:p>
            <a:r>
              <a:rPr lang="cs-CZ" dirty="0"/>
              <a:t>verifikační – testuje platnost hypotézy </a:t>
            </a:r>
          </a:p>
          <a:p>
            <a:pPr marL="0" indent="0" algn="ctr">
              <a:buNone/>
            </a:pPr>
            <a:r>
              <a:rPr lang="cs-CZ" dirty="0"/>
              <a:t>Experiment hraje ústřední význam především v přírodních vědách. </a:t>
            </a:r>
            <a:r>
              <a:rPr lang="cs-CZ" b="1" dirty="0"/>
              <a:t>Je to jediná metoda schopná najít kauzalitu</a:t>
            </a:r>
            <a:r>
              <a:rPr lang="cs-CZ" dirty="0"/>
              <a:t>.</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28</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941683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19922" y="232472"/>
            <a:ext cx="9383843" cy="1592580"/>
          </a:xfrm>
        </p:spPr>
        <p:txBody>
          <a:bodyPr>
            <a:normAutofit/>
          </a:bodyPr>
          <a:lstStyle/>
          <a:p>
            <a:pPr>
              <a:defRPr/>
            </a:pPr>
            <a:r>
              <a:rPr lang="cs-CZ" altLang="en-US" sz="4000" b="1" dirty="0">
                <a:solidFill>
                  <a:srgbClr val="D50202"/>
                </a:solidFill>
              </a:rPr>
              <a:t>Studium dokumentů</a:t>
            </a:r>
          </a:p>
        </p:txBody>
      </p:sp>
      <p:sp>
        <p:nvSpPr>
          <p:cNvPr id="3" name="Zástupný symbol pro obsah 2"/>
          <p:cNvSpPr>
            <a:spLocks noGrp="1"/>
          </p:cNvSpPr>
          <p:nvPr>
            <p:ph idx="1"/>
          </p:nvPr>
        </p:nvSpPr>
        <p:spPr>
          <a:xfrm>
            <a:off x="457200" y="1600200"/>
            <a:ext cx="8229600" cy="4525963"/>
          </a:xfrm>
        </p:spPr>
        <p:txBody>
          <a:bodyPr rtlCol="0">
            <a:normAutofit fontScale="92500" lnSpcReduction="20000"/>
          </a:bodyPr>
          <a:lstStyle/>
          <a:p>
            <a:pPr marL="0" indent="0">
              <a:buNone/>
            </a:pPr>
            <a:r>
              <a:rPr lang="cs-CZ" dirty="0"/>
              <a:t>Dokumenty dle </a:t>
            </a:r>
            <a:r>
              <a:rPr lang="cs-CZ" b="1" dirty="0"/>
              <a:t>dostupnosti</a:t>
            </a:r>
            <a:r>
              <a:rPr lang="cs-CZ" dirty="0"/>
              <a:t>:</a:t>
            </a:r>
          </a:p>
          <a:p>
            <a:r>
              <a:rPr lang="cs-CZ" dirty="0"/>
              <a:t> veřejné – noviny, statistiky</a:t>
            </a:r>
          </a:p>
          <a:p>
            <a:r>
              <a:rPr lang="cs-CZ" dirty="0"/>
              <a:t>osobní – deníky, autobiografie, foto </a:t>
            </a:r>
          </a:p>
          <a:p>
            <a:pPr marL="0" indent="0">
              <a:buNone/>
            </a:pPr>
            <a:r>
              <a:rPr lang="cs-CZ" dirty="0"/>
              <a:t>Dle </a:t>
            </a:r>
            <a:r>
              <a:rPr lang="cs-CZ" b="1" dirty="0"/>
              <a:t>původu</a:t>
            </a:r>
            <a:r>
              <a:rPr lang="cs-CZ" dirty="0"/>
              <a:t>:</a:t>
            </a:r>
          </a:p>
          <a:p>
            <a:r>
              <a:rPr lang="cs-CZ" dirty="0"/>
              <a:t> primární – informace v surovém stavu</a:t>
            </a:r>
          </a:p>
          <a:p>
            <a:r>
              <a:rPr lang="cs-CZ" dirty="0"/>
              <a:t>sekundární – přepracované primární</a:t>
            </a:r>
          </a:p>
          <a:p>
            <a:pPr marL="0" indent="0">
              <a:buNone/>
            </a:pPr>
            <a:r>
              <a:rPr lang="cs-CZ" dirty="0"/>
              <a:t>Dle </a:t>
            </a:r>
            <a:r>
              <a:rPr lang="cs-CZ" b="1" dirty="0"/>
              <a:t>způsobu vzniku</a:t>
            </a:r>
            <a:r>
              <a:rPr lang="cs-CZ" dirty="0"/>
              <a:t>: </a:t>
            </a:r>
          </a:p>
          <a:p>
            <a:r>
              <a:rPr lang="cs-CZ" dirty="0"/>
              <a:t>vzniklé spontánně </a:t>
            </a:r>
          </a:p>
          <a:p>
            <a:r>
              <a:rPr lang="cs-CZ" dirty="0"/>
              <a:t>vyvolané výzkumníkem</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547174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7" y="152400"/>
            <a:ext cx="8576325" cy="1592580"/>
          </a:xfrm>
        </p:spPr>
        <p:txBody>
          <a:bodyPr>
            <a:normAutofit/>
          </a:bodyPr>
          <a:lstStyle/>
          <a:p>
            <a:pPr>
              <a:defRPr/>
            </a:pPr>
            <a:r>
              <a:rPr lang="cs-CZ" altLang="en-US" sz="4000" b="1" dirty="0">
                <a:solidFill>
                  <a:srgbClr val="D50202"/>
                </a:solidFill>
              </a:rPr>
              <a:t>Charakteristické rysy </a:t>
            </a:r>
            <a:r>
              <a:rPr lang="cs-CZ" altLang="en-US" sz="4000" b="1" dirty="0" err="1">
                <a:solidFill>
                  <a:srgbClr val="D50202"/>
                </a:solidFill>
              </a:rPr>
              <a:t>kvanti</a:t>
            </a:r>
            <a:r>
              <a:rPr lang="cs-CZ" altLang="en-US" sz="4000" b="1" dirty="0">
                <a:solidFill>
                  <a:srgbClr val="D50202"/>
                </a:solidFill>
              </a:rPr>
              <a:t>. výzkumu 1</a:t>
            </a:r>
          </a:p>
        </p:txBody>
      </p:sp>
      <p:sp>
        <p:nvSpPr>
          <p:cNvPr id="3" name="Zástupný symbol pro obsah 2"/>
          <p:cNvSpPr>
            <a:spLocks noGrp="1"/>
          </p:cNvSpPr>
          <p:nvPr>
            <p:ph idx="1"/>
          </p:nvPr>
        </p:nvSpPr>
        <p:spPr/>
        <p:txBody>
          <a:bodyPr rtlCol="0">
            <a:normAutofit fontScale="85000" lnSpcReduction="20000"/>
          </a:bodyPr>
          <a:lstStyle/>
          <a:p>
            <a:pPr marL="0" indent="0">
              <a:buNone/>
              <a:defRPr/>
            </a:pPr>
            <a:r>
              <a:rPr lang="cs-CZ" dirty="0"/>
              <a:t>1)</a:t>
            </a:r>
            <a:r>
              <a:rPr lang="cs-CZ" b="1" dirty="0"/>
              <a:t>nezávislost</a:t>
            </a:r>
            <a:r>
              <a:rPr lang="cs-CZ" dirty="0"/>
              <a:t> – výzkumník je nezávislý na zkoumaných jevech;</a:t>
            </a:r>
          </a:p>
          <a:p>
            <a:pPr marL="0" indent="0">
              <a:buNone/>
              <a:defRPr/>
            </a:pPr>
            <a:r>
              <a:rPr lang="cs-CZ" dirty="0"/>
              <a:t>2) </a:t>
            </a:r>
            <a:r>
              <a:rPr lang="cs-CZ" b="1" dirty="0"/>
              <a:t>hodnotová svoboda a autonomie vědy </a:t>
            </a:r>
            <a:r>
              <a:rPr lang="cs-CZ" dirty="0"/>
              <a:t>– výběr a volba toho, co a jakým způsobem bude studováno, by měly být determinovány objektivními kritérii (např. výsledky předchozích výzkumů, poukazující na určité problémy); </a:t>
            </a:r>
          </a:p>
          <a:p>
            <a:pPr marL="0" indent="0">
              <a:buNone/>
              <a:defRPr/>
            </a:pPr>
            <a:r>
              <a:rPr lang="cs-CZ" dirty="0"/>
              <a:t>3) </a:t>
            </a:r>
            <a:r>
              <a:rPr lang="cs-CZ" b="1" dirty="0"/>
              <a:t>kauzalita</a:t>
            </a:r>
            <a:r>
              <a:rPr lang="cs-CZ" dirty="0"/>
              <a:t> – cílem sociální vědy by měla být identifikace kauzálních vztahů a zákonitostí, které objasňují pravidelnost lidských projevů; </a:t>
            </a:r>
          </a:p>
          <a:p>
            <a:pPr marL="0" indent="0">
              <a:buNone/>
              <a:defRPr/>
            </a:pPr>
            <a:r>
              <a:rPr lang="cs-CZ" dirty="0"/>
              <a:t>4) </a:t>
            </a:r>
            <a:r>
              <a:rPr lang="cs-CZ" b="1" dirty="0"/>
              <a:t>hypoteticko-deduktivní přístup </a:t>
            </a:r>
            <a:r>
              <a:rPr lang="cs-CZ" dirty="0"/>
              <a:t>– věda se rozvíjí prostřednictvím procesu formulace a testování hypotéz, týkajících se obecných pravidel a zákonitostí;</a:t>
            </a:r>
            <a:endParaRPr lang="cs-CZ"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383335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19922" y="232473"/>
            <a:ext cx="9383843" cy="1592580"/>
          </a:xfrm>
        </p:spPr>
        <p:txBody>
          <a:bodyPr>
            <a:normAutofit/>
          </a:bodyPr>
          <a:lstStyle/>
          <a:p>
            <a:pPr>
              <a:defRPr/>
            </a:pPr>
            <a:r>
              <a:rPr lang="cs-CZ" altLang="en-US" sz="4000" b="1" dirty="0">
                <a:solidFill>
                  <a:srgbClr val="D50202"/>
                </a:solidFill>
              </a:rPr>
              <a:t>Obsahová analýza 1 </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dirty="0"/>
              <a:t>Cílem obsahové analýzy je extrakce proměnných z textu v měřitelné podobě. </a:t>
            </a:r>
          </a:p>
          <a:p>
            <a:r>
              <a:rPr lang="cs-CZ" dirty="0"/>
              <a:t>Metodu vyvinul ve 40. létech 20. století Bernard </a:t>
            </a:r>
            <a:r>
              <a:rPr lang="cs-CZ" dirty="0" err="1"/>
              <a:t>Berelson</a:t>
            </a:r>
            <a:r>
              <a:rPr lang="cs-CZ" dirty="0"/>
              <a:t> k analýze masmédií.</a:t>
            </a:r>
          </a:p>
          <a:p>
            <a:r>
              <a:rPr lang="cs-CZ" dirty="0"/>
              <a:t>Obsahová analýza je měřícím nástrojem, který umožňuje převod verbální komunikace do měřitelných proměnných. </a:t>
            </a:r>
            <a:endParaRPr lang="cs-CZ" dirty="0">
              <a:solidFill>
                <a:schemeClr val="tx1">
                  <a:lumMod val="75000"/>
                  <a:lumOff val="25000"/>
                </a:schemeClr>
              </a:solidFill>
            </a:endParaRPr>
          </a:p>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732958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19922" y="232473"/>
            <a:ext cx="9383843" cy="1592580"/>
          </a:xfrm>
        </p:spPr>
        <p:txBody>
          <a:bodyPr>
            <a:normAutofit/>
          </a:bodyPr>
          <a:lstStyle/>
          <a:p>
            <a:pPr>
              <a:defRPr/>
            </a:pPr>
            <a:r>
              <a:rPr lang="cs-CZ" altLang="en-US" sz="4000" b="1" dirty="0">
                <a:solidFill>
                  <a:srgbClr val="D50202"/>
                </a:solidFill>
              </a:rPr>
              <a:t>Obsahová analýza 2 </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dirty="0"/>
              <a:t>Cílem obsahové analýzy je extrakce proměnných z textu v měřitelné podobě. </a:t>
            </a:r>
          </a:p>
          <a:p>
            <a:r>
              <a:rPr lang="cs-CZ" dirty="0"/>
              <a:t>Metodu vyvinul ve 40. létech 20. století Bernard </a:t>
            </a:r>
            <a:r>
              <a:rPr lang="cs-CZ" dirty="0" err="1"/>
              <a:t>Berelson</a:t>
            </a:r>
            <a:r>
              <a:rPr lang="cs-CZ" dirty="0"/>
              <a:t> k analýze masmédií.</a:t>
            </a:r>
          </a:p>
          <a:p>
            <a:r>
              <a:rPr lang="cs-CZ" dirty="0"/>
              <a:t>Obsahová analýza je měřícím nástrojem, který umožňuje převod verbální komunikace do měřitelných proměnných. </a:t>
            </a:r>
            <a:endParaRPr lang="cs-CZ" dirty="0">
              <a:solidFill>
                <a:schemeClr val="tx1">
                  <a:lumMod val="75000"/>
                  <a:lumOff val="25000"/>
                </a:schemeClr>
              </a:solidFill>
            </a:endParaRPr>
          </a:p>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210771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19922" y="232473"/>
            <a:ext cx="9383843" cy="1592580"/>
          </a:xfrm>
        </p:spPr>
        <p:txBody>
          <a:bodyPr>
            <a:normAutofit/>
          </a:bodyPr>
          <a:lstStyle/>
          <a:p>
            <a:pPr>
              <a:defRPr/>
            </a:pPr>
            <a:r>
              <a:rPr lang="cs-CZ" altLang="en-US" sz="4000" b="1" dirty="0">
                <a:solidFill>
                  <a:srgbClr val="D50202"/>
                </a:solidFill>
              </a:rPr>
              <a:t>Obsahová analýza 3 </a:t>
            </a:r>
          </a:p>
        </p:txBody>
      </p:sp>
      <p:sp>
        <p:nvSpPr>
          <p:cNvPr id="3" name="Zástupný symbol pro obsah 2"/>
          <p:cNvSpPr>
            <a:spLocks noGrp="1"/>
          </p:cNvSpPr>
          <p:nvPr>
            <p:ph idx="1"/>
          </p:nvPr>
        </p:nvSpPr>
        <p:spPr>
          <a:xfrm>
            <a:off x="457200" y="1244184"/>
            <a:ext cx="8229600" cy="5209082"/>
          </a:xfrm>
        </p:spPr>
        <p:txBody>
          <a:bodyPr rtlCol="0">
            <a:normAutofit fontScale="85000" lnSpcReduction="20000"/>
          </a:bodyPr>
          <a:lstStyle/>
          <a:p>
            <a:pPr marL="0" indent="0">
              <a:buNone/>
            </a:pPr>
            <a:r>
              <a:rPr lang="cs-CZ" b="1" dirty="0">
                <a:solidFill>
                  <a:schemeClr val="tx1">
                    <a:lumMod val="75000"/>
                    <a:lumOff val="25000"/>
                  </a:schemeClr>
                </a:solidFill>
              </a:rPr>
              <a:t>Klady a zápory</a:t>
            </a:r>
            <a:r>
              <a:rPr lang="cs-CZ" dirty="0">
                <a:solidFill>
                  <a:schemeClr val="tx1">
                    <a:lumMod val="75000"/>
                    <a:lumOff val="25000"/>
                  </a:schemeClr>
                </a:solidFill>
              </a:rPr>
              <a:t>:</a:t>
            </a:r>
          </a:p>
          <a:p>
            <a:pPr marL="0" indent="0">
              <a:buNone/>
            </a:pPr>
            <a:r>
              <a:rPr lang="cs-CZ" b="1" dirty="0">
                <a:solidFill>
                  <a:schemeClr val="tx1">
                    <a:lumMod val="75000"/>
                    <a:lumOff val="25000"/>
                  </a:schemeClr>
                </a:solidFill>
              </a:rPr>
              <a:t>+</a:t>
            </a:r>
            <a:endParaRPr lang="cs-CZ" dirty="0">
              <a:solidFill>
                <a:schemeClr val="tx1">
                  <a:lumMod val="75000"/>
                  <a:lumOff val="25000"/>
                </a:schemeClr>
              </a:solidFill>
            </a:endParaRPr>
          </a:p>
          <a:p>
            <a:pPr lvl="1"/>
            <a:r>
              <a:rPr lang="cs-CZ" dirty="0"/>
              <a:t>aplikovatelnost na různorodé typy (textových) dat,</a:t>
            </a:r>
          </a:p>
          <a:p>
            <a:pPr lvl="1"/>
            <a:r>
              <a:rPr lang="cs-CZ" dirty="0"/>
              <a:t>přizpůsobení výzkumným záměrům (možnost dosáhnout vysoké míry zobecnění, ale i vnímavosti kvalitativních metod) </a:t>
            </a:r>
          </a:p>
          <a:p>
            <a:pPr lvl="1"/>
            <a:r>
              <a:rPr lang="cs-CZ" dirty="0"/>
              <a:t>explanace opřená o objektivní kvantitativní zhodnocení (</a:t>
            </a:r>
            <a:r>
              <a:rPr lang="cs-CZ" dirty="0" err="1"/>
              <a:t>komparovatelnost</a:t>
            </a:r>
            <a:r>
              <a:rPr lang="cs-CZ" dirty="0"/>
              <a:t>). </a:t>
            </a:r>
          </a:p>
          <a:p>
            <a:pPr marL="0" indent="0">
              <a:buNone/>
            </a:pPr>
            <a:r>
              <a:rPr lang="cs-CZ" b="1" dirty="0"/>
              <a:t>-</a:t>
            </a:r>
          </a:p>
          <a:p>
            <a:pPr lvl="1"/>
            <a:r>
              <a:rPr lang="cs-CZ" dirty="0"/>
              <a:t>vysoce vágní vymezení, </a:t>
            </a:r>
          </a:p>
          <a:p>
            <a:pPr lvl="1"/>
            <a:r>
              <a:rPr lang="cs-CZ" dirty="0"/>
              <a:t>subjektivismus zanášený obsaženým (paradoxně) kvalitativním rozměrem (především investigací badatele) </a:t>
            </a:r>
          </a:p>
          <a:p>
            <a:pPr lvl="1"/>
            <a:r>
              <a:rPr lang="cs-CZ" dirty="0"/>
              <a:t>rizika kvantitativních závěrů, jimž nepředcházel kvalitativní vhled. </a:t>
            </a:r>
            <a:endParaRPr lang="cs-CZ" dirty="0">
              <a:solidFill>
                <a:schemeClr val="tx1">
                  <a:lumMod val="75000"/>
                  <a:lumOff val="25000"/>
                </a:schemeClr>
              </a:solidFill>
            </a:endParaRPr>
          </a:p>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229501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19922" y="75076"/>
            <a:ext cx="9383843" cy="1592580"/>
          </a:xfrm>
        </p:spPr>
        <p:txBody>
          <a:bodyPr>
            <a:normAutofit/>
          </a:bodyPr>
          <a:lstStyle/>
          <a:p>
            <a:pPr>
              <a:defRPr/>
            </a:pPr>
            <a:r>
              <a:rPr lang="cs-CZ" altLang="en-US" sz="4000" b="1" dirty="0">
                <a:solidFill>
                  <a:srgbClr val="D50202"/>
                </a:solidFill>
              </a:rPr>
              <a:t>Obsahová analýza 4 </a:t>
            </a:r>
          </a:p>
        </p:txBody>
      </p:sp>
      <p:sp>
        <p:nvSpPr>
          <p:cNvPr id="3" name="Zástupný symbol pro obsah 2"/>
          <p:cNvSpPr>
            <a:spLocks noGrp="1"/>
          </p:cNvSpPr>
          <p:nvPr>
            <p:ph idx="1"/>
          </p:nvPr>
        </p:nvSpPr>
        <p:spPr>
          <a:xfrm>
            <a:off x="457199" y="1067377"/>
            <a:ext cx="8229600" cy="5209082"/>
          </a:xfrm>
        </p:spPr>
        <p:txBody>
          <a:bodyPr rtlCol="0">
            <a:normAutofit/>
          </a:bodyPr>
          <a:lstStyle/>
          <a:p>
            <a:r>
              <a:rPr lang="cs-CZ" dirty="0"/>
              <a:t>Základem obsahové analýzy je konstrukce analytických kategorií, hledáme znaky a zjišťujeme jejich frekvenci. </a:t>
            </a:r>
          </a:p>
          <a:p>
            <a:r>
              <a:rPr lang="cs-CZ" dirty="0"/>
              <a:t>Můžeme při tom uvažovat o řadě různých kategorií: </a:t>
            </a:r>
          </a:p>
          <a:p>
            <a:pPr lvl="1"/>
            <a:r>
              <a:rPr lang="cs-CZ" dirty="0"/>
              <a:t>kategorie námětu – o čem se mluví </a:t>
            </a:r>
          </a:p>
          <a:p>
            <a:pPr lvl="1"/>
            <a:r>
              <a:rPr lang="cs-CZ" dirty="0"/>
              <a:t>kategorie orientace – pozitivní x negativní postoj</a:t>
            </a:r>
          </a:p>
          <a:p>
            <a:pPr lvl="1"/>
            <a:r>
              <a:rPr lang="cs-CZ" dirty="0"/>
              <a:t>kategorie postavy – typy postav, jejich vlastnosti </a:t>
            </a:r>
          </a:p>
          <a:p>
            <a:pPr lvl="1"/>
            <a:r>
              <a:rPr lang="cs-CZ" dirty="0"/>
              <a:t>kategorie intenzity – emoční činitel </a:t>
            </a:r>
          </a:p>
          <a:p>
            <a:pPr lvl="1"/>
            <a:r>
              <a:rPr lang="cs-CZ" dirty="0"/>
              <a:t>kategorie autority – na koho se sdělení odvolává</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613735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19922" y="232473"/>
            <a:ext cx="9383843" cy="1592580"/>
          </a:xfrm>
        </p:spPr>
        <p:txBody>
          <a:bodyPr>
            <a:normAutofit/>
          </a:bodyPr>
          <a:lstStyle/>
          <a:p>
            <a:pPr>
              <a:defRPr/>
            </a:pPr>
            <a:r>
              <a:rPr lang="cs-CZ" altLang="en-US" sz="4000" b="1" dirty="0">
                <a:solidFill>
                  <a:srgbClr val="D50202"/>
                </a:solidFill>
              </a:rPr>
              <a:t>Analýza dat</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dirty="0">
                <a:solidFill>
                  <a:schemeClr val="tx1">
                    <a:lumMod val="75000"/>
                    <a:lumOff val="25000"/>
                  </a:schemeClr>
                </a:solidFill>
              </a:rPr>
              <a:t>Popisná statistika</a:t>
            </a:r>
          </a:p>
          <a:p>
            <a:r>
              <a:rPr lang="cs-CZ" dirty="0">
                <a:solidFill>
                  <a:schemeClr val="tx1">
                    <a:lumMod val="75000"/>
                    <a:lumOff val="25000"/>
                  </a:schemeClr>
                </a:solidFill>
              </a:rPr>
              <a:t>Třídění prvního druhého, třetího stupně</a:t>
            </a:r>
          </a:p>
          <a:p>
            <a:r>
              <a:rPr lang="cs-CZ" dirty="0">
                <a:solidFill>
                  <a:schemeClr val="tx1">
                    <a:lumMod val="75000"/>
                    <a:lumOff val="25000"/>
                  </a:schemeClr>
                </a:solidFill>
              </a:rPr>
              <a:t>Průměr (aritmetický, geometrický, vážený)</a:t>
            </a:r>
          </a:p>
          <a:p>
            <a:r>
              <a:rPr lang="cs-CZ" dirty="0">
                <a:solidFill>
                  <a:schemeClr val="tx1">
                    <a:lumMod val="75000"/>
                    <a:lumOff val="25000"/>
                  </a:schemeClr>
                </a:solidFill>
              </a:rPr>
              <a:t>Modus</a:t>
            </a:r>
          </a:p>
          <a:p>
            <a:r>
              <a:rPr lang="cs-CZ" dirty="0">
                <a:solidFill>
                  <a:schemeClr val="tx1">
                    <a:lumMod val="75000"/>
                    <a:lumOff val="25000"/>
                  </a:schemeClr>
                </a:solidFill>
              </a:rPr>
              <a:t>Medián</a:t>
            </a:r>
          </a:p>
          <a:p>
            <a:r>
              <a:rPr lang="cs-CZ" dirty="0">
                <a:solidFill>
                  <a:schemeClr val="tx1">
                    <a:lumMod val="75000"/>
                    <a:lumOff val="25000"/>
                  </a:schemeClr>
                </a:solidFill>
              </a:rPr>
              <a:t>Ukazatele variability (variační rozpětí, rozptyl, směrodatná odchylka, variační koeficient)</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160962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19922" y="232473"/>
            <a:ext cx="9383843" cy="1592580"/>
          </a:xfrm>
        </p:spPr>
        <p:txBody>
          <a:bodyPr>
            <a:normAutofit/>
          </a:bodyPr>
          <a:lstStyle/>
          <a:p>
            <a:pPr>
              <a:defRPr/>
            </a:pPr>
            <a:r>
              <a:rPr lang="cs-CZ" altLang="en-US" sz="4000" b="1" dirty="0">
                <a:solidFill>
                  <a:srgbClr val="D50202"/>
                </a:solidFill>
              </a:rPr>
              <a:t>Analýza dat, pokračování</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dirty="0">
                <a:solidFill>
                  <a:schemeClr val="tx1">
                    <a:lumMod val="75000"/>
                    <a:lumOff val="25000"/>
                  </a:schemeClr>
                </a:solidFill>
              </a:rPr>
              <a:t>Korelace</a:t>
            </a:r>
          </a:p>
          <a:p>
            <a:r>
              <a:rPr lang="cs-CZ" dirty="0">
                <a:solidFill>
                  <a:schemeClr val="tx1">
                    <a:lumMod val="75000"/>
                    <a:lumOff val="25000"/>
                  </a:schemeClr>
                </a:solidFill>
              </a:rPr>
              <a:t>Teorie pravděpodobnosti</a:t>
            </a:r>
          </a:p>
          <a:p>
            <a:r>
              <a:rPr lang="cs-CZ" dirty="0">
                <a:solidFill>
                  <a:schemeClr val="tx1">
                    <a:lumMod val="75000"/>
                    <a:lumOff val="25000"/>
                  </a:schemeClr>
                </a:solidFill>
              </a:rPr>
              <a:t>Rozdělení náhodných veličin</a:t>
            </a:r>
          </a:p>
          <a:p>
            <a:r>
              <a:rPr lang="cs-CZ" dirty="0">
                <a:solidFill>
                  <a:schemeClr val="tx1">
                    <a:lumMod val="75000"/>
                    <a:lumOff val="25000"/>
                  </a:schemeClr>
                </a:solidFill>
              </a:rPr>
              <a:t>Statistické testování hypotéz</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671569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Dotazník: Formulace otázek</a:t>
            </a:r>
          </a:p>
        </p:txBody>
      </p:sp>
      <p:sp>
        <p:nvSpPr>
          <p:cNvPr id="3" name="Zástupný symbol pro obsah 2"/>
          <p:cNvSpPr>
            <a:spLocks noGrp="1"/>
          </p:cNvSpPr>
          <p:nvPr>
            <p:ph idx="1"/>
          </p:nvPr>
        </p:nvSpPr>
        <p:spPr/>
        <p:txBody>
          <a:bodyPr/>
          <a:lstStyle/>
          <a:p>
            <a:pPr lvl="0"/>
            <a:r>
              <a:rPr lang="cs-CZ" dirty="0"/>
              <a:t>Stylizace otázek: otázky, na které se ptáme zlehka</a:t>
            </a:r>
          </a:p>
          <a:p>
            <a:pPr lvl="0"/>
            <a:r>
              <a:rPr lang="cs-CZ" dirty="0"/>
              <a:t>Formát odpovědí, škály</a:t>
            </a:r>
          </a:p>
          <a:p>
            <a:endParaRPr lang="cs-CZ" dirty="0"/>
          </a:p>
        </p:txBody>
      </p:sp>
    </p:spTree>
    <p:extLst>
      <p:ext uri="{BB962C8B-B14F-4D97-AF65-F5344CB8AC3E}">
        <p14:creationId xmlns:p14="http://schemas.microsoft.com/office/powerpoint/2010/main" val="15737495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Průměrná odpověď</a:t>
            </a:r>
          </a:p>
        </p:txBody>
      </p:sp>
      <p:sp>
        <p:nvSpPr>
          <p:cNvPr id="3" name="Zástupný symbol pro obsah 2"/>
          <p:cNvSpPr>
            <a:spLocks noGrp="1"/>
          </p:cNvSpPr>
          <p:nvPr>
            <p:ph idx="1"/>
          </p:nvPr>
        </p:nvSpPr>
        <p:spPr/>
        <p:txBody>
          <a:bodyPr/>
          <a:lstStyle/>
          <a:p>
            <a:r>
              <a:rPr lang="cs-CZ" dirty="0"/>
              <a:t>Otázky vyžadující odpověď o průměru  (průměrný počet panáků vodky za poslední měsíc; průměrný počet filmů, které respondent shlédl za poslední měsíc)</a:t>
            </a:r>
          </a:p>
          <a:p>
            <a:r>
              <a:rPr lang="cs-CZ" dirty="0"/>
              <a:t>Nejlépe pomoci a přiblížit: </a:t>
            </a:r>
          </a:p>
          <a:p>
            <a:pPr lvl="1"/>
            <a:r>
              <a:rPr lang="cs-CZ" dirty="0"/>
              <a:t>Ne za měsíc, ale za poslední týden (vymykal nebo nevymykal se tento týden od jiných?)</a:t>
            </a:r>
          </a:p>
          <a:p>
            <a:pPr lvl="1"/>
            <a:r>
              <a:rPr lang="cs-CZ" dirty="0"/>
              <a:t>Jaké filmy viděl, panáky čeho vypil? (bližší vzpomínka pomůže k uvědomění si počtu)</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dirty="0"/>
              <a:t>Nepříjemné otázky</a:t>
            </a:r>
          </a:p>
        </p:txBody>
      </p:sp>
      <p:sp>
        <p:nvSpPr>
          <p:cNvPr id="3" name="Zástupný symbol pro obsah 2"/>
          <p:cNvSpPr>
            <a:spLocks noGrp="1"/>
          </p:cNvSpPr>
          <p:nvPr>
            <p:ph idx="1"/>
          </p:nvPr>
        </p:nvSpPr>
        <p:spPr/>
        <p:txBody>
          <a:bodyPr/>
          <a:lstStyle/>
          <a:p>
            <a:r>
              <a:rPr lang="cs-CZ" dirty="0"/>
              <a:t>Osobní otázky</a:t>
            </a:r>
          </a:p>
          <a:p>
            <a:r>
              <a:rPr lang="cs-CZ" dirty="0"/>
              <a:t>Otázky na nelegální činnost</a:t>
            </a:r>
          </a:p>
          <a:p>
            <a:r>
              <a:rPr lang="cs-CZ" dirty="0"/>
              <a:t>Intimní otázky</a:t>
            </a:r>
          </a:p>
          <a:p>
            <a:r>
              <a:rPr lang="cs-CZ" dirty="0"/>
              <a:t>Otázky na neetické jednání</a:t>
            </a:r>
          </a:p>
          <a:p>
            <a:r>
              <a:rPr lang="cs-CZ" dirty="0"/>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Stydíme se – je žádoucí…</a:t>
            </a:r>
          </a:p>
        </p:txBody>
      </p:sp>
      <p:sp>
        <p:nvSpPr>
          <p:cNvPr id="3" name="Zástupný symbol pro obsah 2"/>
          <p:cNvSpPr>
            <a:spLocks noGrp="1"/>
          </p:cNvSpPr>
          <p:nvPr>
            <p:ph idx="1"/>
          </p:nvPr>
        </p:nvSpPr>
        <p:spPr/>
        <p:txBody>
          <a:bodyPr/>
          <a:lstStyle/>
          <a:p>
            <a:r>
              <a:rPr lang="cs-CZ" dirty="0"/>
              <a:t>Byl/a jste volit?</a:t>
            </a:r>
          </a:p>
          <a:p>
            <a:r>
              <a:rPr lang="cs-CZ" dirty="0"/>
              <a:t>Někteří lidé se nemohou v daném čase dostavit k volbám. Byl/a jste volit Vy?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7" y="152400"/>
            <a:ext cx="8576325" cy="1592580"/>
          </a:xfrm>
        </p:spPr>
        <p:txBody>
          <a:bodyPr>
            <a:normAutofit/>
          </a:bodyPr>
          <a:lstStyle/>
          <a:p>
            <a:pPr>
              <a:defRPr/>
            </a:pPr>
            <a:r>
              <a:rPr lang="cs-CZ" altLang="en-US" sz="4000" b="1" dirty="0">
                <a:solidFill>
                  <a:srgbClr val="D50202"/>
                </a:solidFill>
              </a:rPr>
              <a:t>Charakteristické rysy </a:t>
            </a:r>
            <a:r>
              <a:rPr lang="cs-CZ" altLang="en-US" sz="4000" b="1" dirty="0" err="1">
                <a:solidFill>
                  <a:srgbClr val="D50202"/>
                </a:solidFill>
              </a:rPr>
              <a:t>kvanti</a:t>
            </a:r>
            <a:r>
              <a:rPr lang="cs-CZ" altLang="en-US" sz="4000" b="1" dirty="0">
                <a:solidFill>
                  <a:srgbClr val="D50202"/>
                </a:solidFill>
              </a:rPr>
              <a:t>. výzkumu 2</a:t>
            </a:r>
          </a:p>
        </p:txBody>
      </p:sp>
      <p:sp>
        <p:nvSpPr>
          <p:cNvPr id="3" name="Zástupný symbol pro obsah 2"/>
          <p:cNvSpPr>
            <a:spLocks noGrp="1"/>
          </p:cNvSpPr>
          <p:nvPr>
            <p:ph idx="1"/>
          </p:nvPr>
        </p:nvSpPr>
        <p:spPr/>
        <p:txBody>
          <a:bodyPr rtlCol="0">
            <a:normAutofit fontScale="77500" lnSpcReduction="20000"/>
          </a:bodyPr>
          <a:lstStyle/>
          <a:p>
            <a:pPr marL="0" indent="0">
              <a:buNone/>
              <a:defRPr/>
            </a:pPr>
            <a:r>
              <a:rPr lang="cs-CZ" dirty="0"/>
              <a:t>5) </a:t>
            </a:r>
            <a:r>
              <a:rPr lang="cs-CZ" b="1" dirty="0"/>
              <a:t>operacionalizace</a:t>
            </a:r>
            <a:r>
              <a:rPr lang="cs-CZ" dirty="0"/>
              <a:t> – vědecké pojmy by měly být operacionalizovány (tj. převedeny do řeči konkrétních projevů a faktů), aby tak bylo umožněno kvantitativní měření skutečností, ke kterým se vztahují a které charakterizují; </a:t>
            </a:r>
          </a:p>
          <a:p>
            <a:pPr marL="0" indent="0">
              <a:buNone/>
              <a:defRPr/>
            </a:pPr>
            <a:r>
              <a:rPr lang="cs-CZ" dirty="0"/>
              <a:t>6)</a:t>
            </a:r>
            <a:r>
              <a:rPr lang="cs-CZ" b="1" dirty="0"/>
              <a:t> redukcionismus </a:t>
            </a:r>
            <a:r>
              <a:rPr lang="cs-CZ" dirty="0"/>
              <a:t>– problémům lze celkově lépe porozumět tehdy, jsou-li redukovány na co nejjednodušší elementy (s tímto předpokladem však všichni pozitivisté nesouhlasí); </a:t>
            </a:r>
          </a:p>
          <a:p>
            <a:pPr marL="0" indent="0">
              <a:buNone/>
              <a:defRPr/>
            </a:pPr>
            <a:r>
              <a:rPr lang="cs-CZ" dirty="0"/>
              <a:t>7)</a:t>
            </a:r>
            <a:r>
              <a:rPr lang="cs-CZ" b="1" dirty="0"/>
              <a:t> generalizace </a:t>
            </a:r>
            <a:r>
              <a:rPr lang="cs-CZ" dirty="0"/>
              <a:t>– možnost zobecnění zjištěných zákonitostí lidského a sociálního chování je nutno zajistit především dostatečně velkými vzorky zkoumaných osob; </a:t>
            </a:r>
          </a:p>
          <a:p>
            <a:pPr marL="0" indent="0">
              <a:buNone/>
              <a:defRPr/>
            </a:pPr>
            <a:r>
              <a:rPr lang="cs-CZ" dirty="0"/>
              <a:t>8) </a:t>
            </a:r>
            <a:r>
              <a:rPr lang="cs-CZ" b="1" dirty="0"/>
              <a:t>průřezová analýza </a:t>
            </a:r>
            <a:r>
              <a:rPr lang="cs-CZ" dirty="0"/>
              <a:t>– obecná pravidla a zákonitosti lze nejlépe identifikovat prostřednictvím srovnávání variací napříč různými vzorky.</a:t>
            </a:r>
            <a:endParaRPr lang="cs-CZ"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9818278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Jiný slovník</a:t>
            </a:r>
          </a:p>
        </p:txBody>
      </p:sp>
      <p:sp>
        <p:nvSpPr>
          <p:cNvPr id="3" name="Zástupný symbol pro obsah 2"/>
          <p:cNvSpPr>
            <a:spLocks noGrp="1"/>
          </p:cNvSpPr>
          <p:nvPr>
            <p:ph idx="1"/>
          </p:nvPr>
        </p:nvSpPr>
        <p:spPr/>
        <p:txBody>
          <a:bodyPr>
            <a:normAutofit fontScale="92500" lnSpcReduction="10000"/>
          </a:bodyPr>
          <a:lstStyle/>
          <a:p>
            <a:r>
              <a:rPr lang="cs-CZ" dirty="0"/>
              <a:t>Ukázat, že se nejedná o nepravost, ale o běžně rozšířený fenomén.</a:t>
            </a:r>
          </a:p>
          <a:p>
            <a:pPr marL="0" indent="0">
              <a:buNone/>
            </a:pPr>
            <a:r>
              <a:rPr lang="cs-CZ" i="1" dirty="0"/>
              <a:t>	„Bijete své děti?“</a:t>
            </a:r>
          </a:p>
          <a:p>
            <a:pPr marL="0" indent="0">
              <a:buNone/>
            </a:pPr>
            <a:r>
              <a:rPr lang="cs-CZ" b="1" i="1" dirty="0"/>
              <a:t>Někdy je nutné umravnit děti i jinými výchovnými metodami, než jen slovem. Stalo se Vám někdy, že jste musel/a použít k umravnění svých dětí i mírný tělesný trest?</a:t>
            </a:r>
            <a:endParaRPr lang="cs-CZ" dirty="0"/>
          </a:p>
          <a:p>
            <a:pPr marL="0" indent="0">
              <a:buNone/>
            </a:pPr>
            <a:r>
              <a:rPr lang="cs-CZ" i="1" dirty="0"/>
              <a:t>	„Falšoval/a jste údaje ve formuláři?“</a:t>
            </a:r>
          </a:p>
          <a:p>
            <a:pPr marL="0" indent="0">
              <a:buNone/>
            </a:pPr>
            <a:r>
              <a:rPr lang="cs-CZ" b="1" dirty="0"/>
              <a:t>Vyplnil/a jste formulář vždy podle skutečnosti?</a:t>
            </a:r>
          </a:p>
          <a:p>
            <a:endParaRPr lang="cs-CZ" dirty="0"/>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Projekční otázky</a:t>
            </a:r>
          </a:p>
        </p:txBody>
      </p:sp>
      <p:sp>
        <p:nvSpPr>
          <p:cNvPr id="3" name="Zástupný symbol pro obsah 2"/>
          <p:cNvSpPr>
            <a:spLocks noGrp="1"/>
          </p:cNvSpPr>
          <p:nvPr>
            <p:ph idx="1"/>
          </p:nvPr>
        </p:nvSpPr>
        <p:spPr/>
        <p:txBody>
          <a:bodyPr>
            <a:normAutofit/>
          </a:bodyPr>
          <a:lstStyle/>
          <a:p>
            <a:r>
              <a:rPr lang="cs-CZ" dirty="0"/>
              <a:t>Neptá se na názor daného člověka přímo, ale prostřednictvím stylizace do jiného. Očekáváno je ztotožnění s fiktivní osobou.</a:t>
            </a:r>
          </a:p>
          <a:p>
            <a:r>
              <a:rPr lang="cs-CZ" dirty="0"/>
              <a:t>Využití při otázkách na citlivé téma</a:t>
            </a:r>
          </a:p>
          <a:p>
            <a:pPr marL="0" indent="0">
              <a:buNone/>
            </a:pPr>
            <a:endParaRPr lang="cs-CZ" dirty="0"/>
          </a:p>
          <a:p>
            <a:pPr marL="400050" lvl="1" indent="0">
              <a:buNone/>
            </a:pPr>
            <a:r>
              <a:rPr lang="cs-CZ" sz="3600" b="1" i="1" dirty="0"/>
              <a:t>„Vždy, když pan XY potká na úřadě Romy, pomyslí si: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Zkreslení předchozími otázkami</a:t>
            </a:r>
          </a:p>
        </p:txBody>
      </p:sp>
      <p:sp>
        <p:nvSpPr>
          <p:cNvPr id="3" name="Zástupný symbol pro obsah 2"/>
          <p:cNvSpPr>
            <a:spLocks noGrp="1"/>
          </p:cNvSpPr>
          <p:nvPr>
            <p:ph idx="1"/>
          </p:nvPr>
        </p:nvSpPr>
        <p:spPr>
          <a:xfrm>
            <a:off x="457200" y="1600200"/>
            <a:ext cx="8229600" cy="4997152"/>
          </a:xfrm>
        </p:spPr>
        <p:txBody>
          <a:bodyPr>
            <a:normAutofit fontScale="77500" lnSpcReduction="20000"/>
          </a:bodyPr>
          <a:lstStyle/>
          <a:p>
            <a:pPr marL="457200" lvl="1" indent="0">
              <a:buNone/>
            </a:pPr>
            <a:endParaRPr lang="cs-CZ" dirty="0"/>
          </a:p>
          <a:p>
            <a:pPr marL="514350" lvl="1" indent="-514350">
              <a:buFont typeface="+mj-lt"/>
              <a:buAutoNum type="arabicPeriod"/>
            </a:pPr>
            <a:r>
              <a:rPr lang="cs-CZ" sz="3200" dirty="0"/>
              <a:t>Jakou knihu máte nejraději? …</a:t>
            </a:r>
          </a:p>
          <a:p>
            <a:pPr marL="514350" lvl="1" indent="-514350">
              <a:buFont typeface="+mj-lt"/>
              <a:buAutoNum type="arabicPeriod"/>
            </a:pPr>
            <a:r>
              <a:rPr lang="cs-CZ" sz="3200" dirty="0"/>
              <a:t>Jakou knihu/knihy jste přečetla za posledních 30 dní?</a:t>
            </a:r>
          </a:p>
          <a:p>
            <a:pPr marL="514350" lvl="1" indent="-514350">
              <a:buFont typeface="+mj-lt"/>
              <a:buAutoNum type="arabicPeriod"/>
            </a:pPr>
            <a:r>
              <a:rPr lang="cs-CZ" sz="3200" dirty="0"/>
              <a:t>Co děláte ve svém volném čase? …</a:t>
            </a:r>
          </a:p>
          <a:p>
            <a:pPr marL="514350" lvl="1" indent="-514350">
              <a:buFont typeface="+mj-lt"/>
              <a:buAutoNum type="arabicPeriod"/>
            </a:pPr>
            <a:endParaRPr lang="cs-CZ" sz="3200" dirty="0"/>
          </a:p>
          <a:p>
            <a:pPr marL="0" lvl="1" indent="0">
              <a:buNone/>
            </a:pPr>
            <a:endParaRPr lang="cs-CZ" dirty="0"/>
          </a:p>
          <a:p>
            <a:pPr marL="514350" indent="-514350">
              <a:buFont typeface="+mj-lt"/>
              <a:buAutoNum type="arabicPeriod"/>
            </a:pPr>
            <a:r>
              <a:rPr lang="cs-CZ" dirty="0"/>
              <a:t>Vyjmenujte 4 politické strany: ….</a:t>
            </a:r>
          </a:p>
          <a:p>
            <a:pPr marL="514350" indent="-514350">
              <a:buFont typeface="+mj-lt"/>
              <a:buAutoNum type="arabicPeriod"/>
            </a:pPr>
            <a:r>
              <a:rPr lang="cs-CZ" dirty="0"/>
              <a:t>Které strany jste volila?</a:t>
            </a:r>
          </a:p>
          <a:p>
            <a:pPr lvl="1"/>
            <a:r>
              <a:rPr lang="cs-CZ" dirty="0"/>
              <a:t>ČSSD</a:t>
            </a:r>
          </a:p>
          <a:p>
            <a:pPr lvl="1"/>
            <a:r>
              <a:rPr lang="cs-CZ" dirty="0"/>
              <a:t>ODS</a:t>
            </a:r>
          </a:p>
          <a:p>
            <a:pPr lvl="1"/>
            <a:r>
              <a:rPr lang="cs-CZ" dirty="0"/>
              <a:t>KSČM</a:t>
            </a:r>
          </a:p>
          <a:p>
            <a:pPr lvl="1"/>
            <a:r>
              <a:rPr lang="cs-CZ" dirty="0"/>
              <a:t>VV</a:t>
            </a:r>
          </a:p>
          <a:p>
            <a:pPr lvl="1"/>
            <a:r>
              <a:rPr lang="cs-CZ" dirty="0"/>
              <a:t>Jiné, …</a:t>
            </a:r>
          </a:p>
          <a:p>
            <a:endParaRPr lang="cs-CZ"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Hypotetické otázky a budoucnost</a:t>
            </a:r>
          </a:p>
        </p:txBody>
      </p:sp>
      <p:sp>
        <p:nvSpPr>
          <p:cNvPr id="3" name="Zástupný symbol pro obsah 2"/>
          <p:cNvSpPr>
            <a:spLocks noGrp="1"/>
          </p:cNvSpPr>
          <p:nvPr>
            <p:ph idx="1"/>
          </p:nvPr>
        </p:nvSpPr>
        <p:spPr/>
        <p:txBody>
          <a:bodyPr/>
          <a:lstStyle/>
          <a:p>
            <a:r>
              <a:rPr lang="cs-CZ" dirty="0"/>
              <a:t>Jak byste se cítil druhý den po porodu?</a:t>
            </a:r>
          </a:p>
          <a:p>
            <a:r>
              <a:rPr lang="cs-CZ" dirty="0"/>
              <a:t>Kdybyste vyhrál/a v loterii, kam byste investoval/a své peníze?</a:t>
            </a:r>
          </a:p>
          <a:p>
            <a:endParaRPr lang="cs-CZ" dirty="0"/>
          </a:p>
          <a:p>
            <a:r>
              <a:rPr lang="cs-CZ" dirty="0"/>
              <a:t>Koupíte si za rok vlastní dům?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Definice</a:t>
            </a:r>
          </a:p>
        </p:txBody>
      </p:sp>
      <p:sp>
        <p:nvSpPr>
          <p:cNvPr id="3" name="Zástupný symbol pro obsah 2"/>
          <p:cNvSpPr>
            <a:spLocks noGrp="1"/>
          </p:cNvSpPr>
          <p:nvPr>
            <p:ph idx="1"/>
          </p:nvPr>
        </p:nvSpPr>
        <p:spPr/>
        <p:txBody>
          <a:bodyPr/>
          <a:lstStyle/>
          <a:p>
            <a:pPr hangingPunct="0"/>
            <a:r>
              <a:rPr lang="cs-CZ" b="1" dirty="0"/>
              <a:t>Následující otázkou bychom rádi zjistili, jak často se věnujete cvičení. Do pojmu „cvičení“ zahrňte také … </a:t>
            </a:r>
            <a:r>
              <a:rPr lang="cs-CZ" dirty="0"/>
              <a:t>(</a:t>
            </a:r>
            <a:r>
              <a:rPr lang="cs-CZ" i="1" dirty="0"/>
              <a:t>zde definujeme pojem</a:t>
            </a:r>
            <a:r>
              <a:rPr lang="cs-CZ" dirty="0"/>
              <a:t>). </a:t>
            </a:r>
          </a:p>
          <a:p>
            <a:pPr hangingPunct="0"/>
            <a:endParaRPr lang="cs-CZ" dirty="0"/>
          </a:p>
          <a:p>
            <a:pPr hangingPunct="0"/>
            <a:r>
              <a:rPr lang="cs-CZ" b="1" dirty="0"/>
              <a:t>Takže, při takto definovaném cvičení, kolik hodin jste z posledních 7 dní věnoval/a nějakému cvičení?</a:t>
            </a:r>
            <a:endParaRPr lang="cs-CZ" dirty="0"/>
          </a:p>
          <a:p>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Formáty odpovědí</a:t>
            </a:r>
          </a:p>
        </p:txBody>
      </p:sp>
      <p:sp>
        <p:nvSpPr>
          <p:cNvPr id="3" name="Zástupný symbol pro obsah 2"/>
          <p:cNvSpPr>
            <a:spLocks noGrp="1"/>
          </p:cNvSpPr>
          <p:nvPr>
            <p:ph idx="1"/>
          </p:nvPr>
        </p:nvSpPr>
        <p:spPr/>
        <p:txBody>
          <a:bodyPr/>
          <a:lstStyle/>
          <a:p>
            <a:r>
              <a:rPr lang="cs-CZ" dirty="0"/>
              <a:t>Baterie otázek</a:t>
            </a:r>
          </a:p>
          <a:p>
            <a:r>
              <a:rPr lang="cs-CZ" dirty="0" err="1"/>
              <a:t>Lickertova</a:t>
            </a:r>
            <a:r>
              <a:rPr lang="cs-CZ" dirty="0"/>
              <a:t> škála</a:t>
            </a:r>
          </a:p>
          <a:p>
            <a:r>
              <a:rPr lang="cs-CZ" dirty="0"/>
              <a:t>Sémantický diferenciál</a:t>
            </a:r>
          </a:p>
          <a:p>
            <a:r>
              <a:rPr lang="cs-CZ" dirty="0"/>
              <a:t>Výběr položek</a:t>
            </a:r>
          </a:p>
          <a:p>
            <a:r>
              <a:rPr lang="cs-CZ" dirty="0"/>
              <a:t>Seřazení položek</a:t>
            </a:r>
          </a:p>
          <a:p>
            <a:r>
              <a:rPr lang="cs-CZ" dirty="0"/>
              <a:t>Důležitost položek</a:t>
            </a:r>
          </a:p>
          <a:p>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Baterie otázek</a:t>
            </a:r>
          </a:p>
        </p:txBody>
      </p:sp>
      <p:sp>
        <p:nvSpPr>
          <p:cNvPr id="3" name="Zástupný symbol pro obsah 2"/>
          <p:cNvSpPr>
            <a:spLocks noGrp="1"/>
          </p:cNvSpPr>
          <p:nvPr>
            <p:ph idx="1"/>
          </p:nvPr>
        </p:nvSpPr>
        <p:spPr/>
        <p:txBody>
          <a:bodyPr/>
          <a:lstStyle/>
          <a:p>
            <a:r>
              <a:rPr lang="cs-CZ" dirty="0"/>
              <a:t>Do jaké míry věříte v následující postavy:</a:t>
            </a:r>
          </a:p>
          <a:p>
            <a:pPr>
              <a:buNone/>
            </a:pPr>
            <a:endParaRPr lang="cs-CZ" dirty="0"/>
          </a:p>
          <a:p>
            <a:pPr>
              <a:buNone/>
            </a:pPr>
            <a:r>
              <a:rPr lang="cs-CZ" dirty="0"/>
              <a:t> 							věřím/nevěřím/nevím	</a:t>
            </a:r>
          </a:p>
          <a:p>
            <a:pPr lvl="1"/>
            <a:r>
              <a:rPr lang="cs-CZ" dirty="0" err="1"/>
              <a:t>Sherlock</a:t>
            </a:r>
            <a:r>
              <a:rPr lang="cs-CZ" dirty="0"/>
              <a:t> </a:t>
            </a:r>
            <a:r>
              <a:rPr lang="cs-CZ" dirty="0" err="1"/>
              <a:t>Holmes</a:t>
            </a:r>
            <a:r>
              <a:rPr lang="cs-CZ" dirty="0"/>
              <a:t>	     1		2	   3</a:t>
            </a:r>
          </a:p>
          <a:p>
            <a:pPr lvl="1"/>
            <a:r>
              <a:rPr lang="cs-CZ" dirty="0"/>
              <a:t>Víla Amálka	   	     1	      2   	   3 </a:t>
            </a:r>
          </a:p>
          <a:p>
            <a:pPr lvl="1"/>
            <a:r>
              <a:rPr lang="cs-CZ" dirty="0"/>
              <a:t>Bůh			     			1		2 	   3</a:t>
            </a:r>
          </a:p>
          <a:p>
            <a:pPr lvl="1"/>
            <a:endParaRPr lang="cs-CZ" dirty="0"/>
          </a:p>
          <a:p>
            <a:pPr lvl="1"/>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Lickertova</a:t>
            </a:r>
            <a:r>
              <a:rPr lang="cs-CZ" dirty="0"/>
              <a:t> škála </a:t>
            </a:r>
          </a:p>
        </p:txBody>
      </p:sp>
      <p:sp>
        <p:nvSpPr>
          <p:cNvPr id="3" name="Zástupný symbol pro obsah 2"/>
          <p:cNvSpPr>
            <a:spLocks noGrp="1"/>
          </p:cNvSpPr>
          <p:nvPr>
            <p:ph idx="1"/>
          </p:nvPr>
        </p:nvSpPr>
        <p:spPr/>
        <p:txBody>
          <a:bodyPr>
            <a:normAutofit fontScale="92500" lnSpcReduction="10000"/>
          </a:bodyPr>
          <a:lstStyle/>
          <a:p>
            <a:r>
              <a:rPr lang="cs-CZ" dirty="0"/>
              <a:t>Velmi souhlasím</a:t>
            </a:r>
          </a:p>
          <a:p>
            <a:r>
              <a:rPr lang="cs-CZ" dirty="0"/>
              <a:t>Souhlasím</a:t>
            </a:r>
          </a:p>
          <a:p>
            <a:r>
              <a:rPr lang="cs-CZ" dirty="0"/>
              <a:t>Nejsem rozhodnut/a</a:t>
            </a:r>
          </a:p>
          <a:p>
            <a:r>
              <a:rPr lang="cs-CZ" dirty="0"/>
              <a:t>Nesouhlasím</a:t>
            </a:r>
          </a:p>
          <a:p>
            <a:r>
              <a:rPr lang="cs-CZ" dirty="0"/>
              <a:t>Velmi nesouhlasím</a:t>
            </a:r>
          </a:p>
          <a:p>
            <a:endParaRPr lang="cs-CZ" dirty="0"/>
          </a:p>
          <a:p>
            <a:endParaRPr lang="cs-CZ" dirty="0"/>
          </a:p>
          <a:p>
            <a:r>
              <a:rPr lang="cs-CZ" dirty="0"/>
              <a:t>Důležitá nedvojznačnost (trochu souhlasím, poněkud souhlasím)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Sémantický diferenciál</a:t>
            </a:r>
          </a:p>
        </p:txBody>
      </p:sp>
      <p:sp>
        <p:nvSpPr>
          <p:cNvPr id="3" name="Zástupný symbol pro obsah 2"/>
          <p:cNvSpPr>
            <a:spLocks noGrp="1"/>
          </p:cNvSpPr>
          <p:nvPr>
            <p:ph idx="1"/>
          </p:nvPr>
        </p:nvSpPr>
        <p:spPr/>
        <p:txBody>
          <a:bodyPr>
            <a:normAutofit fontScale="85000" lnSpcReduction="10000"/>
          </a:bodyPr>
          <a:lstStyle/>
          <a:p>
            <a:r>
              <a:rPr lang="cs-CZ" dirty="0"/>
              <a:t>Protikladné páry přídavných jmen a mezi nimi škála míry souhlasu</a:t>
            </a:r>
          </a:p>
          <a:p>
            <a:r>
              <a:rPr lang="cs-CZ" dirty="0"/>
              <a:t>Obvykle 7 bodová škála (lichá = možnost neutrálu)</a:t>
            </a:r>
          </a:p>
          <a:p>
            <a:endParaRPr lang="cs-CZ" dirty="0"/>
          </a:p>
          <a:p>
            <a:r>
              <a:rPr lang="cs-CZ" dirty="0"/>
              <a:t>Příjemné   1   2   3   4   5   6   7  Nepříjemné</a:t>
            </a:r>
          </a:p>
          <a:p>
            <a:r>
              <a:rPr lang="cs-CZ" dirty="0"/>
              <a:t>Šťastný      1   2   3   4   5   6   7  Nešťastný</a:t>
            </a:r>
          </a:p>
          <a:p>
            <a:endParaRPr lang="cs-CZ" dirty="0"/>
          </a:p>
          <a:p>
            <a:r>
              <a:rPr lang="cs-CZ" dirty="0"/>
              <a:t>Pozor: </a:t>
            </a:r>
          </a:p>
          <a:p>
            <a:pPr lvl="1"/>
            <a:r>
              <a:rPr lang="cs-CZ" dirty="0"/>
              <a:t>Sladký – Kyselý?</a:t>
            </a:r>
          </a:p>
          <a:p>
            <a:pPr lvl="1"/>
            <a:r>
              <a:rPr lang="cs-CZ" dirty="0"/>
              <a:t>Noc – Světlo?</a:t>
            </a:r>
          </a:p>
          <a:p>
            <a:pPr lvl="3"/>
            <a:endParaRPr lang="cs-CZ" dirty="0"/>
          </a:p>
          <a:p>
            <a:endParaRPr lang="cs-CZ" dirty="0"/>
          </a:p>
          <a:p>
            <a:endParaRPr lang="cs-CZ" dirty="0"/>
          </a:p>
          <a:p>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Výběr položek</a:t>
            </a:r>
          </a:p>
        </p:txBody>
      </p:sp>
      <p:sp>
        <p:nvSpPr>
          <p:cNvPr id="3" name="Zástupný symbol pro obsah 2"/>
          <p:cNvSpPr>
            <a:spLocks noGrp="1"/>
          </p:cNvSpPr>
          <p:nvPr>
            <p:ph idx="1"/>
          </p:nvPr>
        </p:nvSpPr>
        <p:spPr/>
        <p:txBody>
          <a:bodyPr>
            <a:normAutofit lnSpcReduction="10000"/>
          </a:bodyPr>
          <a:lstStyle/>
          <a:p>
            <a:r>
              <a:rPr lang="cs-CZ" dirty="0"/>
              <a:t>Existuje mnoho důvodů proč oslavovat. Proč jste včera oslavoval Vy? (můžete zvolit i více odpovědí)</a:t>
            </a:r>
          </a:p>
          <a:p>
            <a:pPr lvl="1">
              <a:buFont typeface="Wingdings" pitchFamily="2" charset="2"/>
              <a:buChar char="q"/>
            </a:pPr>
            <a:r>
              <a:rPr lang="cs-CZ" dirty="0"/>
              <a:t>Narodilo se mi dítě</a:t>
            </a:r>
          </a:p>
          <a:p>
            <a:pPr lvl="1">
              <a:buFont typeface="Wingdings" pitchFamily="2" charset="2"/>
              <a:buChar char="q"/>
            </a:pPr>
            <a:r>
              <a:rPr lang="cs-CZ" dirty="0"/>
              <a:t>Měl/a jsem narozeniny</a:t>
            </a:r>
          </a:p>
          <a:p>
            <a:pPr lvl="1">
              <a:buFont typeface="Wingdings" pitchFamily="2" charset="2"/>
              <a:buChar char="q"/>
            </a:pPr>
            <a:r>
              <a:rPr lang="cs-CZ" dirty="0"/>
              <a:t>Měl/a jsem náladu na oslavování</a:t>
            </a:r>
          </a:p>
          <a:p>
            <a:pPr lvl="1">
              <a:buFont typeface="Wingdings" pitchFamily="2" charset="2"/>
              <a:buChar char="q"/>
            </a:pPr>
            <a:r>
              <a:rPr lang="cs-CZ" dirty="0"/>
              <a:t>Byl/a jsem šťastný/á</a:t>
            </a:r>
          </a:p>
          <a:p>
            <a:pPr lvl="1">
              <a:buFont typeface="Wingdings" pitchFamily="2" charset="2"/>
              <a:buChar char="q"/>
            </a:pPr>
            <a:r>
              <a:rPr lang="cs-CZ" dirty="0"/>
              <a:t>Něco se mi v práci povedlo</a:t>
            </a:r>
          </a:p>
          <a:p>
            <a:pPr lvl="1">
              <a:buFont typeface="Wingdings" pitchFamily="2" charset="2"/>
              <a:buChar char="q"/>
            </a:pPr>
            <a:r>
              <a:rPr lang="cs-CZ" dirty="0"/>
              <a:t>Neměl/a jsem zvláštní důvod</a:t>
            </a:r>
          </a:p>
          <a:p>
            <a:pPr lvl="1"/>
            <a:endParaRPr lang="cs-CZ" dirty="0"/>
          </a:p>
          <a:p>
            <a:pPr lvl="1"/>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eaLnBrk="1" fontAlgn="auto" hangingPunct="1">
              <a:spcAft>
                <a:spcPts val="0"/>
              </a:spcAft>
              <a:defRPr/>
            </a:pPr>
            <a:r>
              <a:rPr lang="cs-CZ" altLang="en-US" sz="4000" b="1" dirty="0">
                <a:solidFill>
                  <a:srgbClr val="D50202"/>
                </a:solidFill>
              </a:rPr>
              <a:t>Kdy použít kvantitativní výzkum?</a:t>
            </a:r>
          </a:p>
        </p:txBody>
      </p:sp>
      <p:sp>
        <p:nvSpPr>
          <p:cNvPr id="3" name="Zástupný symbol pro obsah 2"/>
          <p:cNvSpPr>
            <a:spLocks noGrp="1"/>
          </p:cNvSpPr>
          <p:nvPr>
            <p:ph idx="1"/>
          </p:nvPr>
        </p:nvSpPr>
        <p:spPr/>
        <p:txBody>
          <a:bodyPr rtlCol="0">
            <a:normAutofit/>
          </a:bodyPr>
          <a:lstStyle/>
          <a:p>
            <a:pPr>
              <a:buFont typeface="Arial" panose="020B0604020202020204" pitchFamily="34" charset="0"/>
              <a:buChar char="•"/>
              <a:defRPr/>
            </a:pPr>
            <a:r>
              <a:rPr lang="cs-CZ" dirty="0"/>
              <a:t>jestliže potřebujeme generalizovat naše nálezy na populaci, </a:t>
            </a:r>
          </a:p>
          <a:p>
            <a:pPr>
              <a:buFont typeface="Arial" panose="020B0604020202020204" pitchFamily="34" charset="0"/>
              <a:buChar char="•"/>
              <a:defRPr/>
            </a:pPr>
            <a:r>
              <a:rPr lang="cs-CZ" dirty="0"/>
              <a:t>jsme-li s dostatečnou jistotou schopni odhadnout, které proměnné jsou podstatné pro studovaný problém, </a:t>
            </a:r>
          </a:p>
          <a:p>
            <a:pPr>
              <a:buFont typeface="Arial" panose="020B0604020202020204" pitchFamily="34" charset="0"/>
              <a:buChar char="•"/>
              <a:defRPr/>
            </a:pPr>
            <a:r>
              <a:rPr lang="cs-CZ" dirty="0"/>
              <a:t>jsme-li schopni pro každou z proměnných navrhnout dostatečně validní operační definici.</a:t>
            </a:r>
            <a:endParaRPr lang="cs-CZ"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759391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Seřazení položek (</a:t>
            </a:r>
            <a:r>
              <a:rPr lang="cs-CZ" dirty="0" err="1"/>
              <a:t>ranking</a:t>
            </a:r>
            <a:r>
              <a:rPr lang="cs-CZ" dirty="0"/>
              <a:t>)</a:t>
            </a:r>
          </a:p>
        </p:txBody>
      </p:sp>
      <p:sp>
        <p:nvSpPr>
          <p:cNvPr id="5" name="Zástupný symbol pro obsah 4"/>
          <p:cNvSpPr>
            <a:spLocks noGrp="1"/>
          </p:cNvSpPr>
          <p:nvPr>
            <p:ph idx="1"/>
          </p:nvPr>
        </p:nvSpPr>
        <p:spPr/>
        <p:txBody>
          <a:bodyPr>
            <a:normAutofit fontScale="77500" lnSpcReduction="20000"/>
          </a:bodyPr>
          <a:lstStyle/>
          <a:p>
            <a:r>
              <a:rPr lang="cs-CZ" i="1" dirty="0"/>
              <a:t>Některé profese jsou vážené, jiných si lidé váží méně. Vyberte postupně </a:t>
            </a:r>
            <a:r>
              <a:rPr lang="cs-CZ" b="1" u="sng" dirty="0"/>
              <a:t>tři profese, kterých si vážíte nejvíce </a:t>
            </a:r>
            <a:r>
              <a:rPr lang="cs-CZ" i="1" dirty="0"/>
              <a:t>(zakroužkováním čísla v levém sloupci) a pak zapište jejich pořadí podle míry úcty do pravého sloupce:</a:t>
            </a:r>
          </a:p>
          <a:p>
            <a:endParaRPr lang="cs-CZ" i="1" dirty="0"/>
          </a:p>
          <a:p>
            <a:pPr marL="514350" indent="-514350">
              <a:buFont typeface="+mj-lt"/>
              <a:buAutoNum type="arabicPeriod"/>
            </a:pPr>
            <a:r>
              <a:rPr lang="cs-CZ" i="1" dirty="0"/>
              <a:t>Lékař</a:t>
            </a:r>
          </a:p>
          <a:p>
            <a:pPr marL="514350" indent="-514350">
              <a:buFont typeface="+mj-lt"/>
              <a:buAutoNum type="arabicPeriod"/>
            </a:pPr>
            <a:r>
              <a:rPr lang="cs-CZ" i="1" dirty="0"/>
              <a:t>Právník</a:t>
            </a:r>
          </a:p>
          <a:p>
            <a:pPr marL="514350" indent="-514350">
              <a:buFont typeface="+mj-lt"/>
              <a:buAutoNum type="arabicPeriod"/>
            </a:pPr>
            <a:r>
              <a:rPr lang="cs-CZ" i="1" dirty="0"/>
              <a:t>Učitel</a:t>
            </a:r>
          </a:p>
          <a:p>
            <a:pPr marL="514350" indent="-514350">
              <a:buFont typeface="+mj-lt"/>
              <a:buAutoNum type="arabicPeriod"/>
            </a:pPr>
            <a:r>
              <a:rPr lang="cs-CZ" i="1" dirty="0"/>
              <a:t>Uklízeč</a:t>
            </a:r>
          </a:p>
          <a:p>
            <a:pPr marL="514350" indent="-514350">
              <a:buFont typeface="+mj-lt"/>
              <a:buAutoNum type="arabicPeriod"/>
            </a:pPr>
            <a:r>
              <a:rPr lang="cs-CZ" i="1" dirty="0"/>
              <a:t>Automechanik</a:t>
            </a:r>
          </a:p>
          <a:p>
            <a:pPr marL="514350" indent="-514350">
              <a:buFont typeface="+mj-lt"/>
              <a:buAutoNum type="arabicPeriod"/>
            </a:pPr>
            <a:r>
              <a:rPr lang="cs-CZ" i="1" dirty="0"/>
              <a:t>Soudce</a:t>
            </a:r>
          </a:p>
          <a:p>
            <a:pPr marL="514350" indent="-514350">
              <a:buFont typeface="+mj-lt"/>
              <a:buAutoNum type="arabicPeriod"/>
            </a:pPr>
            <a:r>
              <a:rPr lang="cs-CZ" i="1" dirty="0"/>
              <a:t>Prodavač</a:t>
            </a:r>
          </a:p>
          <a:p>
            <a:endParaRPr lang="cs-CZ" dirty="0"/>
          </a:p>
          <a:p>
            <a:endParaRPr lang="cs-CZ" dirty="0"/>
          </a:p>
        </p:txBody>
      </p:sp>
      <p:graphicFrame>
        <p:nvGraphicFramePr>
          <p:cNvPr id="6" name="Tabulka 5"/>
          <p:cNvGraphicFramePr>
            <a:graphicFrameLocks noGrp="1"/>
          </p:cNvGraphicFramePr>
          <p:nvPr/>
        </p:nvGraphicFramePr>
        <p:xfrm>
          <a:off x="3275856" y="3212976"/>
          <a:ext cx="815752" cy="2736307"/>
        </p:xfrm>
        <a:graphic>
          <a:graphicData uri="http://schemas.openxmlformats.org/drawingml/2006/table">
            <a:tbl>
              <a:tblPr firstRow="1" bandRow="1">
                <a:tableStyleId>{5C22544A-7EE6-4342-B048-85BDC9FD1C3A}</a:tableStyleId>
              </a:tblPr>
              <a:tblGrid>
                <a:gridCol w="815752">
                  <a:extLst>
                    <a:ext uri="{9D8B030D-6E8A-4147-A177-3AD203B41FA5}">
                      <a16:colId xmlns:a16="http://schemas.microsoft.com/office/drawing/2014/main" val="20000"/>
                    </a:ext>
                  </a:extLst>
                </a:gridCol>
              </a:tblGrid>
              <a:tr h="390901">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90901">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Důležitost položek (rating)</a:t>
            </a:r>
          </a:p>
        </p:txBody>
      </p:sp>
      <p:sp>
        <p:nvSpPr>
          <p:cNvPr id="5" name="Zástupný symbol pro obsah 4"/>
          <p:cNvSpPr>
            <a:spLocks noGrp="1"/>
          </p:cNvSpPr>
          <p:nvPr>
            <p:ph idx="1"/>
          </p:nvPr>
        </p:nvSpPr>
        <p:spPr/>
        <p:txBody>
          <a:bodyPr>
            <a:normAutofit fontScale="70000" lnSpcReduction="20000"/>
          </a:bodyPr>
          <a:lstStyle/>
          <a:p>
            <a:r>
              <a:rPr lang="cs-CZ" i="1" dirty="0"/>
              <a:t>Některé profese jsou vážené, jiných si lidé váží méně. Vyberte postupně </a:t>
            </a:r>
            <a:r>
              <a:rPr lang="cs-CZ" b="1" u="sng" dirty="0"/>
              <a:t>tři profese, kterých si vážíte nejvíce </a:t>
            </a:r>
            <a:r>
              <a:rPr lang="cs-CZ" i="1" dirty="0"/>
              <a:t>(zakroužkováním čísla v levém sloupci) a pak mezi ně rozdělte 100 bodů tak, aby ukazovaly rozložení míry vaší úcty k dané profesi (počet bodů zapište do pravého sloupce):</a:t>
            </a:r>
          </a:p>
          <a:p>
            <a:endParaRPr lang="cs-CZ" i="1" dirty="0"/>
          </a:p>
          <a:p>
            <a:pPr marL="514350" indent="-514350">
              <a:buFont typeface="+mj-lt"/>
              <a:buAutoNum type="arabicPeriod"/>
            </a:pPr>
            <a:r>
              <a:rPr lang="cs-CZ" i="1" dirty="0"/>
              <a:t>Lékař</a:t>
            </a:r>
          </a:p>
          <a:p>
            <a:pPr marL="514350" indent="-514350">
              <a:buFont typeface="+mj-lt"/>
              <a:buAutoNum type="arabicPeriod"/>
            </a:pPr>
            <a:r>
              <a:rPr lang="cs-CZ" i="1" dirty="0"/>
              <a:t>Právník</a:t>
            </a:r>
          </a:p>
          <a:p>
            <a:pPr marL="514350" indent="-514350">
              <a:buFont typeface="+mj-lt"/>
              <a:buAutoNum type="arabicPeriod"/>
            </a:pPr>
            <a:r>
              <a:rPr lang="cs-CZ" i="1" dirty="0"/>
              <a:t>Učitel</a:t>
            </a:r>
          </a:p>
          <a:p>
            <a:pPr marL="514350" indent="-514350">
              <a:buFont typeface="+mj-lt"/>
              <a:buAutoNum type="arabicPeriod"/>
            </a:pPr>
            <a:r>
              <a:rPr lang="cs-CZ" i="1" dirty="0"/>
              <a:t>Uklízeč</a:t>
            </a:r>
          </a:p>
          <a:p>
            <a:pPr marL="514350" indent="-514350">
              <a:buFont typeface="+mj-lt"/>
              <a:buAutoNum type="arabicPeriod"/>
            </a:pPr>
            <a:r>
              <a:rPr lang="cs-CZ" i="1" dirty="0"/>
              <a:t>Automechanik</a:t>
            </a:r>
          </a:p>
          <a:p>
            <a:pPr marL="514350" indent="-514350">
              <a:buFont typeface="+mj-lt"/>
              <a:buAutoNum type="arabicPeriod"/>
            </a:pPr>
            <a:r>
              <a:rPr lang="cs-CZ" i="1" dirty="0"/>
              <a:t>Soudce</a:t>
            </a:r>
          </a:p>
          <a:p>
            <a:pPr marL="514350" indent="-514350">
              <a:buFont typeface="+mj-lt"/>
              <a:buAutoNum type="arabicPeriod"/>
            </a:pPr>
            <a:r>
              <a:rPr lang="cs-CZ" i="1" dirty="0"/>
              <a:t>Prodavač</a:t>
            </a:r>
            <a:endParaRPr lang="cs-CZ" dirty="0"/>
          </a:p>
        </p:txBody>
      </p:sp>
      <p:graphicFrame>
        <p:nvGraphicFramePr>
          <p:cNvPr id="6" name="Tabulka 5"/>
          <p:cNvGraphicFramePr>
            <a:graphicFrameLocks noGrp="1"/>
          </p:cNvGraphicFramePr>
          <p:nvPr/>
        </p:nvGraphicFramePr>
        <p:xfrm>
          <a:off x="3347864" y="3284984"/>
          <a:ext cx="815752" cy="2736307"/>
        </p:xfrm>
        <a:graphic>
          <a:graphicData uri="http://schemas.openxmlformats.org/drawingml/2006/table">
            <a:tbl>
              <a:tblPr firstRow="1" bandRow="1">
                <a:tableStyleId>{5C22544A-7EE6-4342-B048-85BDC9FD1C3A}</a:tableStyleId>
              </a:tblPr>
              <a:tblGrid>
                <a:gridCol w="815752">
                  <a:extLst>
                    <a:ext uri="{9D8B030D-6E8A-4147-A177-3AD203B41FA5}">
                      <a16:colId xmlns:a16="http://schemas.microsoft.com/office/drawing/2014/main" val="20000"/>
                    </a:ext>
                  </a:extLst>
                </a:gridCol>
              </a:tblGrid>
              <a:tr h="390901">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0901">
                <a:tc>
                  <a:txBody>
                    <a:bodyPr/>
                    <a:lstStyle/>
                    <a:p>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90901">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Připravené škály</a:t>
            </a:r>
          </a:p>
        </p:txBody>
      </p:sp>
      <p:sp>
        <p:nvSpPr>
          <p:cNvPr id="3" name="Zástupný symbol pro obsah 2"/>
          <p:cNvSpPr>
            <a:spLocks noGrp="1"/>
          </p:cNvSpPr>
          <p:nvPr>
            <p:ph idx="1"/>
          </p:nvPr>
        </p:nvSpPr>
        <p:spPr/>
        <p:txBody>
          <a:bodyPr>
            <a:normAutofit lnSpcReduction="10000"/>
          </a:bodyPr>
          <a:lstStyle/>
          <a:p>
            <a:r>
              <a:rPr lang="cs-CZ" dirty="0" err="1"/>
              <a:t>Bogardova</a:t>
            </a:r>
            <a:r>
              <a:rPr lang="cs-CZ" dirty="0"/>
              <a:t> škála sociální distance</a:t>
            </a:r>
          </a:p>
          <a:p>
            <a:pPr lvl="1"/>
            <a:r>
              <a:rPr lang="cs-CZ" dirty="0"/>
              <a:t>Měří </a:t>
            </a:r>
            <a:r>
              <a:rPr lang="cs-CZ"/>
              <a:t>společenskou vzdálenost</a:t>
            </a:r>
            <a:endParaRPr lang="cs-CZ" dirty="0"/>
          </a:p>
          <a:p>
            <a:r>
              <a:rPr lang="cs-CZ" dirty="0" err="1"/>
              <a:t>Inglehartova</a:t>
            </a:r>
            <a:r>
              <a:rPr lang="cs-CZ" dirty="0"/>
              <a:t> škála postmodernismu</a:t>
            </a:r>
          </a:p>
          <a:p>
            <a:pPr lvl="1"/>
            <a:r>
              <a:rPr lang="cs-CZ" dirty="0"/>
              <a:t>Posun hodnot od materialismu k </a:t>
            </a:r>
            <a:r>
              <a:rPr lang="cs-CZ" dirty="0" err="1"/>
              <a:t>postmaterialismu</a:t>
            </a:r>
            <a:endParaRPr lang="cs-CZ" dirty="0"/>
          </a:p>
          <a:p>
            <a:r>
              <a:rPr lang="cs-CZ" dirty="0"/>
              <a:t>F-škála</a:t>
            </a:r>
          </a:p>
          <a:p>
            <a:pPr lvl="1"/>
            <a:r>
              <a:rPr lang="cs-CZ" dirty="0"/>
              <a:t>Zkoumá autoritářskou osobnost (výroky, souhlas = autoritářství, snadné podlehnutí autoritám a zákonům)</a:t>
            </a:r>
          </a:p>
          <a:p>
            <a:r>
              <a:rPr lang="cs-CZ" dirty="0"/>
              <a:t>Zkoumání </a:t>
            </a:r>
            <a:r>
              <a:rPr lang="cs-CZ" dirty="0" err="1"/>
              <a:t>levo</a:t>
            </a:r>
            <a:r>
              <a:rPr lang="cs-CZ" dirty="0"/>
              <a:t>-pravé orientace</a:t>
            </a:r>
          </a:p>
          <a:p>
            <a:endParaRPr lang="cs-CZ"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Nadpis 1"/>
          <p:cNvSpPr>
            <a:spLocks noGrp="1"/>
          </p:cNvSpPr>
          <p:nvPr>
            <p:ph type="title" idx="4294967295"/>
          </p:nvPr>
        </p:nvSpPr>
        <p:spPr>
          <a:xfrm>
            <a:off x="1371600" y="115888"/>
            <a:ext cx="7772400" cy="1143000"/>
          </a:xfrm>
        </p:spPr>
        <p:txBody>
          <a:bodyPr bIns="91440" anchor="b">
            <a:normAutofit/>
          </a:bodyPr>
          <a:lstStyle/>
          <a:p>
            <a:pPr algn="ctr" eaLnBrk="1" hangingPunct="1"/>
            <a:r>
              <a:rPr lang="cs-CZ" sz="4000" b="1" dirty="0">
                <a:solidFill>
                  <a:srgbClr val="D50202"/>
                </a:solidFill>
              </a:rPr>
              <a:t>Model výzkumného procesu</a:t>
            </a:r>
          </a:p>
        </p:txBody>
      </p:sp>
      <p:sp>
        <p:nvSpPr>
          <p:cNvPr id="4" name="TextovéPole 3"/>
          <p:cNvSpPr txBox="1"/>
          <p:nvPr/>
        </p:nvSpPr>
        <p:spPr>
          <a:xfrm>
            <a:off x="1258888" y="2803525"/>
            <a:ext cx="1512887" cy="769938"/>
          </a:xfrm>
          <a:prstGeom prst="rect">
            <a:avLst/>
          </a:prstGeom>
          <a:solidFill>
            <a:schemeClr val="accent1">
              <a:lumMod val="40000"/>
              <a:lumOff val="60000"/>
            </a:schemeClr>
          </a:solidFill>
        </p:spPr>
        <p:txBody>
          <a:bodyPr>
            <a:spAutoFit/>
          </a:bodyPr>
          <a:lstStyle/>
          <a:p>
            <a:pPr algn="ctr" fontAlgn="auto">
              <a:spcBef>
                <a:spcPts val="0"/>
              </a:spcBef>
              <a:spcAft>
                <a:spcPts val="0"/>
              </a:spcAft>
              <a:defRPr/>
            </a:pPr>
            <a:r>
              <a:rPr lang="cs-CZ" sz="2200" dirty="0">
                <a:solidFill>
                  <a:schemeClr val="tx1"/>
                </a:solidFill>
                <a:latin typeface="+mn-lt"/>
              </a:rPr>
              <a:t>Oblast výzkumu</a:t>
            </a:r>
          </a:p>
        </p:txBody>
      </p:sp>
      <p:sp>
        <p:nvSpPr>
          <p:cNvPr id="5" name="TextovéPole 4"/>
          <p:cNvSpPr txBox="1"/>
          <p:nvPr/>
        </p:nvSpPr>
        <p:spPr>
          <a:xfrm>
            <a:off x="3203575" y="2636838"/>
            <a:ext cx="1368425" cy="1108075"/>
          </a:xfrm>
          <a:prstGeom prst="rect">
            <a:avLst/>
          </a:prstGeom>
          <a:solidFill>
            <a:schemeClr val="accent1">
              <a:lumMod val="40000"/>
              <a:lumOff val="60000"/>
            </a:schemeClr>
          </a:solidFill>
        </p:spPr>
        <p:txBody>
          <a:bodyPr>
            <a:spAutoFit/>
          </a:bodyPr>
          <a:lstStyle/>
          <a:p>
            <a:pPr algn="ctr" fontAlgn="auto">
              <a:spcBef>
                <a:spcPts val="0"/>
              </a:spcBef>
              <a:spcAft>
                <a:spcPts val="0"/>
              </a:spcAft>
              <a:defRPr/>
            </a:pPr>
            <a:r>
              <a:rPr lang="cs-CZ" sz="2200" dirty="0">
                <a:solidFill>
                  <a:schemeClr val="tx1"/>
                </a:solidFill>
                <a:latin typeface="+mn-lt"/>
              </a:rPr>
              <a:t>Téma / problém + účel</a:t>
            </a:r>
          </a:p>
        </p:txBody>
      </p:sp>
      <p:sp>
        <p:nvSpPr>
          <p:cNvPr id="6" name="TextovéPole 5"/>
          <p:cNvSpPr txBox="1"/>
          <p:nvPr/>
        </p:nvSpPr>
        <p:spPr>
          <a:xfrm>
            <a:off x="5076825" y="2617788"/>
            <a:ext cx="1582738" cy="1108075"/>
          </a:xfrm>
          <a:prstGeom prst="rect">
            <a:avLst/>
          </a:prstGeom>
          <a:solidFill>
            <a:schemeClr val="accent1">
              <a:lumMod val="40000"/>
              <a:lumOff val="60000"/>
            </a:schemeClr>
          </a:solidFill>
        </p:spPr>
        <p:txBody>
          <a:bodyPr>
            <a:spAutoFit/>
          </a:bodyPr>
          <a:lstStyle/>
          <a:p>
            <a:pPr algn="ctr" fontAlgn="auto">
              <a:spcBef>
                <a:spcPts val="0"/>
              </a:spcBef>
              <a:spcAft>
                <a:spcPts val="0"/>
              </a:spcAft>
              <a:defRPr/>
            </a:pPr>
            <a:r>
              <a:rPr lang="cs-CZ" sz="2200" dirty="0">
                <a:solidFill>
                  <a:schemeClr val="tx1"/>
                </a:solidFill>
                <a:latin typeface="+mn-lt"/>
              </a:rPr>
              <a:t>Výzkumné otázky / hypotézy</a:t>
            </a:r>
          </a:p>
        </p:txBody>
      </p:sp>
      <p:sp>
        <p:nvSpPr>
          <p:cNvPr id="7" name="TextovéPole 6"/>
          <p:cNvSpPr txBox="1"/>
          <p:nvPr/>
        </p:nvSpPr>
        <p:spPr>
          <a:xfrm>
            <a:off x="7092950" y="3006725"/>
            <a:ext cx="1223963" cy="430213"/>
          </a:xfrm>
          <a:prstGeom prst="rect">
            <a:avLst/>
          </a:prstGeom>
          <a:solidFill>
            <a:schemeClr val="accent1">
              <a:lumMod val="40000"/>
              <a:lumOff val="60000"/>
            </a:schemeClr>
          </a:solidFill>
        </p:spPr>
        <p:txBody>
          <a:bodyPr>
            <a:spAutoFit/>
          </a:bodyPr>
          <a:lstStyle/>
          <a:p>
            <a:pPr algn="ctr" fontAlgn="auto">
              <a:spcBef>
                <a:spcPts val="0"/>
              </a:spcBef>
              <a:spcAft>
                <a:spcPts val="0"/>
              </a:spcAft>
              <a:defRPr/>
            </a:pPr>
            <a:r>
              <a:rPr lang="cs-CZ" sz="2200" dirty="0">
                <a:solidFill>
                  <a:schemeClr val="tx1"/>
                </a:solidFill>
                <a:latin typeface="+mn-lt"/>
              </a:rPr>
              <a:t>Design</a:t>
            </a:r>
          </a:p>
        </p:txBody>
      </p:sp>
      <p:sp>
        <p:nvSpPr>
          <p:cNvPr id="8" name="TextovéPole 7"/>
          <p:cNvSpPr txBox="1"/>
          <p:nvPr/>
        </p:nvSpPr>
        <p:spPr>
          <a:xfrm>
            <a:off x="2051050" y="5445125"/>
            <a:ext cx="1728788" cy="769938"/>
          </a:xfrm>
          <a:prstGeom prst="rect">
            <a:avLst/>
          </a:prstGeom>
          <a:solidFill>
            <a:schemeClr val="accent1">
              <a:lumMod val="40000"/>
              <a:lumOff val="60000"/>
            </a:schemeClr>
          </a:solidFill>
        </p:spPr>
        <p:txBody>
          <a:bodyPr>
            <a:spAutoFit/>
          </a:bodyPr>
          <a:lstStyle/>
          <a:p>
            <a:pPr algn="ctr" fontAlgn="auto">
              <a:spcBef>
                <a:spcPts val="0"/>
              </a:spcBef>
              <a:spcAft>
                <a:spcPts val="0"/>
              </a:spcAft>
              <a:defRPr/>
            </a:pPr>
            <a:r>
              <a:rPr lang="cs-CZ" sz="2200" dirty="0">
                <a:solidFill>
                  <a:schemeClr val="tx1"/>
                </a:solidFill>
                <a:latin typeface="+mn-lt"/>
              </a:rPr>
              <a:t>Sběr a analýza dat</a:t>
            </a:r>
          </a:p>
        </p:txBody>
      </p:sp>
      <p:sp>
        <p:nvSpPr>
          <p:cNvPr id="9" name="TextovéPole 8"/>
          <p:cNvSpPr txBox="1"/>
          <p:nvPr/>
        </p:nvSpPr>
        <p:spPr>
          <a:xfrm>
            <a:off x="4716463" y="5445125"/>
            <a:ext cx="2735262" cy="769938"/>
          </a:xfrm>
          <a:prstGeom prst="rect">
            <a:avLst/>
          </a:prstGeom>
          <a:solidFill>
            <a:schemeClr val="accent1">
              <a:lumMod val="40000"/>
              <a:lumOff val="60000"/>
            </a:schemeClr>
          </a:solidFill>
        </p:spPr>
        <p:txBody>
          <a:bodyPr>
            <a:spAutoFit/>
          </a:bodyPr>
          <a:lstStyle/>
          <a:p>
            <a:pPr fontAlgn="auto">
              <a:spcBef>
                <a:spcPts val="0"/>
              </a:spcBef>
              <a:spcAft>
                <a:spcPts val="0"/>
              </a:spcAft>
              <a:defRPr/>
            </a:pPr>
            <a:r>
              <a:rPr lang="cs-CZ" sz="2200" dirty="0">
                <a:solidFill>
                  <a:schemeClr val="tx1"/>
                </a:solidFill>
                <a:latin typeface="+mn-lt"/>
              </a:rPr>
              <a:t>Odpověď na otázky, závěrečná zpráva</a:t>
            </a:r>
          </a:p>
        </p:txBody>
      </p:sp>
      <p:sp>
        <p:nvSpPr>
          <p:cNvPr id="10" name="Šipka doprava 9"/>
          <p:cNvSpPr/>
          <p:nvPr/>
        </p:nvSpPr>
        <p:spPr>
          <a:xfrm>
            <a:off x="4716463" y="3068638"/>
            <a:ext cx="287337" cy="2159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 name="Šipka doprava 10"/>
          <p:cNvSpPr/>
          <p:nvPr/>
        </p:nvSpPr>
        <p:spPr>
          <a:xfrm>
            <a:off x="6732588" y="3141663"/>
            <a:ext cx="287337" cy="2159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 name="Šipka doprava 11"/>
          <p:cNvSpPr/>
          <p:nvPr/>
        </p:nvSpPr>
        <p:spPr>
          <a:xfrm>
            <a:off x="1476375" y="5732463"/>
            <a:ext cx="287338" cy="21748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 name="Šipka doprava 12"/>
          <p:cNvSpPr/>
          <p:nvPr/>
        </p:nvSpPr>
        <p:spPr>
          <a:xfrm>
            <a:off x="2843213" y="3078163"/>
            <a:ext cx="288925" cy="2159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 name="Šipka doprava 13"/>
          <p:cNvSpPr/>
          <p:nvPr/>
        </p:nvSpPr>
        <p:spPr>
          <a:xfrm>
            <a:off x="4067175" y="5732463"/>
            <a:ext cx="288925" cy="21748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 name="TextovéPole 16"/>
          <p:cNvSpPr txBox="1"/>
          <p:nvPr/>
        </p:nvSpPr>
        <p:spPr>
          <a:xfrm>
            <a:off x="1331913" y="1700213"/>
            <a:ext cx="1439862" cy="369887"/>
          </a:xfrm>
          <a:prstGeom prst="rect">
            <a:avLst/>
          </a:prstGeom>
          <a:ln/>
        </p:spPr>
        <p:style>
          <a:lnRef idx="1">
            <a:schemeClr val="accent1"/>
          </a:lnRef>
          <a:fillRef idx="3">
            <a:schemeClr val="accent1"/>
          </a:fillRef>
          <a:effectRef idx="2">
            <a:schemeClr val="accent1"/>
          </a:effectRef>
          <a:fontRef idx="minor">
            <a:schemeClr val="lt1"/>
          </a:fontRef>
        </p:style>
        <p:txBody>
          <a:bodyPr>
            <a:spAutoFit/>
          </a:bodyPr>
          <a:lstStyle/>
          <a:p>
            <a:pPr algn="ctr" fontAlgn="auto">
              <a:spcBef>
                <a:spcPts val="0"/>
              </a:spcBef>
              <a:spcAft>
                <a:spcPts val="0"/>
              </a:spcAft>
              <a:defRPr/>
            </a:pPr>
            <a:r>
              <a:rPr lang="cs-CZ" dirty="0"/>
              <a:t>Literatura</a:t>
            </a:r>
          </a:p>
        </p:txBody>
      </p:sp>
      <p:sp>
        <p:nvSpPr>
          <p:cNvPr id="18" name="TextovéPole 17"/>
          <p:cNvSpPr txBox="1"/>
          <p:nvPr/>
        </p:nvSpPr>
        <p:spPr>
          <a:xfrm>
            <a:off x="1331913" y="4211638"/>
            <a:ext cx="1439862" cy="369887"/>
          </a:xfrm>
          <a:prstGeom prst="rect">
            <a:avLst/>
          </a:prstGeom>
          <a:ln/>
        </p:spPr>
        <p:style>
          <a:lnRef idx="1">
            <a:schemeClr val="accent1"/>
          </a:lnRef>
          <a:fillRef idx="3">
            <a:schemeClr val="accent1"/>
          </a:fillRef>
          <a:effectRef idx="2">
            <a:schemeClr val="accent1"/>
          </a:effectRef>
          <a:fontRef idx="minor">
            <a:schemeClr val="lt1"/>
          </a:fontRef>
        </p:style>
        <p:txBody>
          <a:bodyPr>
            <a:spAutoFit/>
          </a:bodyPr>
          <a:lstStyle/>
          <a:p>
            <a:pPr algn="ctr" fontAlgn="auto">
              <a:spcBef>
                <a:spcPts val="0"/>
              </a:spcBef>
              <a:spcAft>
                <a:spcPts val="0"/>
              </a:spcAft>
              <a:defRPr/>
            </a:pPr>
            <a:r>
              <a:rPr lang="cs-CZ" dirty="0"/>
              <a:t>Kontext</a:t>
            </a:r>
          </a:p>
        </p:txBody>
      </p:sp>
      <p:sp>
        <p:nvSpPr>
          <p:cNvPr id="20" name="TextovéPole 19"/>
          <p:cNvSpPr txBox="1"/>
          <p:nvPr/>
        </p:nvSpPr>
        <p:spPr>
          <a:xfrm>
            <a:off x="323528" y="1988840"/>
            <a:ext cx="523220" cy="2376264"/>
          </a:xfrm>
          <a:prstGeom prst="rect">
            <a:avLst/>
          </a:prstGeom>
          <a:noFill/>
        </p:spPr>
        <p:txBody>
          <a:bodyPr vert="vert270">
            <a:spAutoFit/>
          </a:bodyPr>
          <a:lstStyle/>
          <a:p>
            <a:pPr fontAlgn="auto">
              <a:spcBef>
                <a:spcPts val="0"/>
              </a:spcBef>
              <a:spcAft>
                <a:spcPts val="0"/>
              </a:spcAft>
              <a:defRPr/>
            </a:pPr>
            <a:r>
              <a:rPr lang="cs-CZ" sz="2200" dirty="0" err="1">
                <a:solidFill>
                  <a:schemeClr val="tx1"/>
                </a:solidFill>
                <a:latin typeface="+mn-lt"/>
              </a:rPr>
              <a:t>Preempirická</a:t>
            </a:r>
            <a:r>
              <a:rPr lang="cs-CZ" sz="2200" dirty="0">
                <a:solidFill>
                  <a:schemeClr val="tx1"/>
                </a:solidFill>
                <a:latin typeface="+mn-lt"/>
              </a:rPr>
              <a:t> fáze</a:t>
            </a:r>
          </a:p>
        </p:txBody>
      </p:sp>
      <p:cxnSp>
        <p:nvCxnSpPr>
          <p:cNvPr id="22" name="Přímá spojovací šipka 21"/>
          <p:cNvCxnSpPr/>
          <p:nvPr/>
        </p:nvCxnSpPr>
        <p:spPr>
          <a:xfrm rot="5400000">
            <a:off x="1835150" y="2420938"/>
            <a:ext cx="431800" cy="0"/>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Přímá spojovací šipka 22"/>
          <p:cNvCxnSpPr/>
          <p:nvPr/>
        </p:nvCxnSpPr>
        <p:spPr>
          <a:xfrm rot="16200000" flipV="1">
            <a:off x="1835150" y="3932238"/>
            <a:ext cx="433387" cy="1588"/>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 name="Levá složená závorka 26"/>
          <p:cNvSpPr/>
          <p:nvPr/>
        </p:nvSpPr>
        <p:spPr>
          <a:xfrm>
            <a:off x="900113" y="1412875"/>
            <a:ext cx="287337" cy="352901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Příprava výzkumu 1</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7</a:t>
            </a:fld>
            <a:endParaRPr lang="en-CA" altLang="en-US" sz="1400">
              <a:latin typeface="Times New Roman" panose="02020603050405020304" pitchFamily="18" charset="0"/>
            </a:endParaRPr>
          </a:p>
        </p:txBody>
      </p:sp>
      <p:sp>
        <p:nvSpPr>
          <p:cNvPr id="4" name="Zástupný obsah 3">
            <a:extLst>
              <a:ext uri="{FF2B5EF4-FFF2-40B4-BE49-F238E27FC236}">
                <a16:creationId xmlns:a16="http://schemas.microsoft.com/office/drawing/2014/main" id="{32DA3CF3-3A81-4C3D-A078-01DE33CCD815}"/>
              </a:ext>
            </a:extLst>
          </p:cNvPr>
          <p:cNvSpPr>
            <a:spLocks noGrp="1"/>
          </p:cNvSpPr>
          <p:nvPr>
            <p:ph idx="1"/>
          </p:nvPr>
        </p:nvSpPr>
        <p:spPr/>
        <p:txBody>
          <a:bodyPr>
            <a:normAutofit fontScale="77500" lnSpcReduction="20000"/>
          </a:bodyPr>
          <a:lstStyle/>
          <a:p>
            <a:pPr marL="0" indent="0">
              <a:buNone/>
            </a:pPr>
            <a:r>
              <a:rPr lang="cs-CZ" dirty="0"/>
              <a:t>Výzkumný problém je vlastně soubor či baterie otázek, které mají podle </a:t>
            </a:r>
            <a:r>
              <a:rPr lang="cs-CZ" dirty="0" err="1"/>
              <a:t>Punche</a:t>
            </a:r>
            <a:r>
              <a:rPr lang="cs-CZ" dirty="0"/>
              <a:t> (2008, str. 44) následující funkce:</a:t>
            </a:r>
          </a:p>
          <a:p>
            <a:r>
              <a:rPr lang="cs-CZ" dirty="0"/>
              <a:t>organizují projekt a dávají mu směr a koherenci, </a:t>
            </a:r>
          </a:p>
          <a:p>
            <a:r>
              <a:rPr lang="cs-CZ" dirty="0"/>
              <a:t>vymezují projekt a určují jeho hranice, </a:t>
            </a:r>
          </a:p>
          <a:p>
            <a:r>
              <a:rPr lang="cs-CZ" dirty="0"/>
              <a:t>udržují zaměření výzkumníka na vlastní cíle projektu, </a:t>
            </a:r>
          </a:p>
          <a:p>
            <a:r>
              <a:rPr lang="cs-CZ" dirty="0"/>
              <a:t>poskytují rámec pro sepsání zprávy o projektu, </a:t>
            </a:r>
          </a:p>
          <a:p>
            <a:r>
              <a:rPr lang="cs-CZ" dirty="0"/>
              <a:t>poukazují na data, která budou pro projekt zapotřebí, propojují zvláště empirické operace na úrovni konkrétních dat a datových indikátorů s více abstraktními koncepty,</a:t>
            </a:r>
          </a:p>
          <a:p>
            <a:r>
              <a:rPr lang="cs-CZ" dirty="0"/>
              <a:t>řídí sběr dat (jaká data jsou zapotřebí pro zodpovězení těchto otázek) a analýzu dat (jak budou data analyzována, aby se získaly odpovědi na otázky).</a:t>
            </a:r>
          </a:p>
        </p:txBody>
      </p:sp>
    </p:spTree>
    <p:extLst>
      <p:ext uri="{BB962C8B-B14F-4D97-AF65-F5344CB8AC3E}">
        <p14:creationId xmlns:p14="http://schemas.microsoft.com/office/powerpoint/2010/main" val="902668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Příprava výzkumu 2</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8</a:t>
            </a:fld>
            <a:endParaRPr lang="en-CA" altLang="en-US" sz="1400">
              <a:latin typeface="Times New Roman" panose="02020603050405020304" pitchFamily="18" charset="0"/>
            </a:endParaRPr>
          </a:p>
        </p:txBody>
      </p:sp>
      <p:sp>
        <p:nvSpPr>
          <p:cNvPr id="4" name="Zástupný obsah 3">
            <a:extLst>
              <a:ext uri="{FF2B5EF4-FFF2-40B4-BE49-F238E27FC236}">
                <a16:creationId xmlns:a16="http://schemas.microsoft.com/office/drawing/2014/main" id="{32DA3CF3-3A81-4C3D-A078-01DE33CCD815}"/>
              </a:ext>
            </a:extLst>
          </p:cNvPr>
          <p:cNvSpPr>
            <a:spLocks noGrp="1"/>
          </p:cNvSpPr>
          <p:nvPr>
            <p:ph idx="1"/>
          </p:nvPr>
        </p:nvSpPr>
        <p:spPr>
          <a:xfrm>
            <a:off x="284813" y="1603948"/>
            <a:ext cx="8574374" cy="4950502"/>
          </a:xfrm>
        </p:spPr>
        <p:txBody>
          <a:bodyPr>
            <a:normAutofit fontScale="70000" lnSpcReduction="20000"/>
          </a:bodyPr>
          <a:lstStyle/>
          <a:p>
            <a:pPr marL="0" indent="0">
              <a:buNone/>
            </a:pPr>
            <a:r>
              <a:rPr lang="cs-CZ" b="1" dirty="0"/>
              <a:t>Tři kritéria problémů, které by se měly odrazit ve vědecké otázce</a:t>
            </a:r>
            <a:r>
              <a:rPr lang="cs-CZ" dirty="0"/>
              <a:t>: </a:t>
            </a:r>
          </a:p>
          <a:p>
            <a:pPr marL="514350" indent="-514350">
              <a:buAutoNum type="arabicParenR"/>
            </a:pPr>
            <a:r>
              <a:rPr lang="cs-CZ" dirty="0"/>
              <a:t>Problém by měl vyjadřovat </a:t>
            </a:r>
            <a:r>
              <a:rPr lang="cs-CZ" b="1" dirty="0"/>
              <a:t>vztah mezi dvěma nebo více proměnnými</a:t>
            </a:r>
            <a:r>
              <a:rPr lang="cs-CZ" dirty="0"/>
              <a:t>. Klade tedy otázky typu: Je A ve vztahu k B? Jak se A </a:t>
            </a:r>
            <a:r>
              <a:rPr lang="cs-CZ" dirty="0" err="1"/>
              <a:t>a</a:t>
            </a:r>
            <a:r>
              <a:rPr lang="cs-CZ" dirty="0"/>
              <a:t> B vztahuje k C? atd. Tady ovšem vzniká rozdíl mezi kvantitativním a kvalitativním přístupem k výzkumu. U kvantitativního přístupu je nezbytné splnit formulaci proměnných. U kvalitativního přístupu se můžeme ptát jen na jednu proměnnou a tu druhou výzkumem teprve hledáme. </a:t>
            </a:r>
          </a:p>
          <a:p>
            <a:pPr marL="514350" indent="-514350">
              <a:buAutoNum type="arabicParenR"/>
            </a:pPr>
            <a:r>
              <a:rPr lang="cs-CZ" dirty="0"/>
              <a:t>Problém by měl být </a:t>
            </a:r>
            <a:r>
              <a:rPr lang="cs-CZ" b="1" dirty="0"/>
              <a:t>formulován jasně a jednoznačně </a:t>
            </a:r>
            <a:r>
              <a:rPr lang="cs-CZ" dirty="0"/>
              <a:t>v tázací formuli. Místo abychom říkali:“ problémem je…“ nebo „účelem této studie je“ klademe raději otázku. </a:t>
            </a:r>
          </a:p>
          <a:p>
            <a:pPr marL="514350" indent="-514350">
              <a:buAutoNum type="arabicParenR"/>
            </a:pPr>
            <a:r>
              <a:rPr lang="cs-CZ" dirty="0"/>
              <a:t>Třetí kritérium vyžaduje, aby problém a jeho vytýčení již </a:t>
            </a:r>
            <a:r>
              <a:rPr lang="cs-CZ" b="1" dirty="0"/>
              <a:t>implikovalo </a:t>
            </a:r>
            <a:r>
              <a:rPr lang="cs-CZ" dirty="0"/>
              <a:t>(zahrnovalo v sobě) </a:t>
            </a:r>
            <a:r>
              <a:rPr lang="cs-CZ" b="1" dirty="0"/>
              <a:t>možnosti empirického ověřování</a:t>
            </a:r>
            <a:r>
              <a:rPr lang="cs-CZ" dirty="0"/>
              <a:t>. Problém, který neosahuje implikace pro empirické ověřování vytyčených vztahů nebo vztahu, není vědeckým problémem.</a:t>
            </a:r>
          </a:p>
        </p:txBody>
      </p:sp>
    </p:spTree>
    <p:extLst>
      <p:ext uri="{BB962C8B-B14F-4D97-AF65-F5344CB8AC3E}">
        <p14:creationId xmlns:p14="http://schemas.microsoft.com/office/powerpoint/2010/main" val="3084108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Příprava výzkumu 3</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9</a:t>
            </a:fld>
            <a:endParaRPr lang="en-CA" altLang="en-US" sz="1400">
              <a:latin typeface="Times New Roman" panose="02020603050405020304" pitchFamily="18" charset="0"/>
            </a:endParaRPr>
          </a:p>
        </p:txBody>
      </p:sp>
      <p:sp>
        <p:nvSpPr>
          <p:cNvPr id="4" name="Zástupný obsah 3">
            <a:extLst>
              <a:ext uri="{FF2B5EF4-FFF2-40B4-BE49-F238E27FC236}">
                <a16:creationId xmlns:a16="http://schemas.microsoft.com/office/drawing/2014/main" id="{32DA3CF3-3A81-4C3D-A078-01DE33CCD815}"/>
              </a:ext>
            </a:extLst>
          </p:cNvPr>
          <p:cNvSpPr>
            <a:spLocks noGrp="1"/>
          </p:cNvSpPr>
          <p:nvPr>
            <p:ph idx="1"/>
          </p:nvPr>
        </p:nvSpPr>
        <p:spPr>
          <a:xfrm>
            <a:off x="284813" y="1603948"/>
            <a:ext cx="8574374" cy="4950502"/>
          </a:xfrm>
        </p:spPr>
        <p:txBody>
          <a:bodyPr>
            <a:normAutofit/>
          </a:bodyPr>
          <a:lstStyle/>
          <a:p>
            <a:r>
              <a:rPr lang="cs-CZ" dirty="0"/>
              <a:t>Po vymezení problému je třeba definovat </a:t>
            </a:r>
            <a:r>
              <a:rPr lang="cs-CZ" b="1" dirty="0"/>
              <a:t>hlavní pojmy</a:t>
            </a:r>
            <a:r>
              <a:rPr lang="cs-CZ" dirty="0"/>
              <a:t>, a to tak, aby byly </a:t>
            </a:r>
            <a:r>
              <a:rPr lang="cs-CZ" b="1" dirty="0"/>
              <a:t>měřitelné, zjistitelné, pozorovatelné </a:t>
            </a:r>
            <a:r>
              <a:rPr lang="cs-CZ" dirty="0"/>
              <a:t>(více viz operacionalizace).</a:t>
            </a:r>
          </a:p>
          <a:p>
            <a:r>
              <a:rPr lang="cs-CZ" dirty="0"/>
              <a:t>Jestliže máme formulován výzkumný problém a výzkumné otázky, můžeme přikročit k rozplánování výzkumu, sestavit tzv. projekt výzkumu. </a:t>
            </a:r>
          </a:p>
        </p:txBody>
      </p:sp>
    </p:spTree>
    <p:extLst>
      <p:ext uri="{BB962C8B-B14F-4D97-AF65-F5344CB8AC3E}">
        <p14:creationId xmlns:p14="http://schemas.microsoft.com/office/powerpoint/2010/main" val="312925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3378</Words>
  <Application>Microsoft Office PowerPoint</Application>
  <PresentationFormat>Předvádění na obrazovce (4:3)</PresentationFormat>
  <Paragraphs>396</Paragraphs>
  <Slides>52</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Calibri</vt:lpstr>
      <vt:lpstr>Times New Roman</vt:lpstr>
      <vt:lpstr>Wingdings</vt:lpstr>
      <vt:lpstr>Office Theme</vt:lpstr>
      <vt:lpstr>Metodologie sběru a interpretace dat: KVANTITATIVNÍ VÝZKUM</vt:lpstr>
      <vt:lpstr>Co je to kvantitativní výzkum</vt:lpstr>
      <vt:lpstr>Charakteristické rysy kvanti. výzkumu 1</vt:lpstr>
      <vt:lpstr>Charakteristické rysy kvanti. výzkumu 2</vt:lpstr>
      <vt:lpstr>Kdy použít kvantitativní výzkum?</vt:lpstr>
      <vt:lpstr>Model výzkumného procesu</vt:lpstr>
      <vt:lpstr>Příprava výzkumu 1</vt:lpstr>
      <vt:lpstr>Příprava výzkumu 2</vt:lpstr>
      <vt:lpstr>Příprava výzkumu 3</vt:lpstr>
      <vt:lpstr>Příprava výzkumu 4 – Projekt výzkumu</vt:lpstr>
      <vt:lpstr>Cíle, hypotézy, operacionalizace 1</vt:lpstr>
      <vt:lpstr>Cíle, hypotézy, operacionalizace 2</vt:lpstr>
      <vt:lpstr>Cíle, hypotézy, operacionalizace 3</vt:lpstr>
      <vt:lpstr>Základní pojmy kvantitativní strategie </vt:lpstr>
      <vt:lpstr>Metody sběru dat</vt:lpstr>
      <vt:lpstr>Pozorování 1</vt:lpstr>
      <vt:lpstr>Pozorování 2</vt:lpstr>
      <vt:lpstr>Pozorování 3</vt:lpstr>
      <vt:lpstr>Rozhovor 1</vt:lpstr>
      <vt:lpstr>Rozhovor 2</vt:lpstr>
      <vt:lpstr>Dotazník 1</vt:lpstr>
      <vt:lpstr>Dotazník 2</vt:lpstr>
      <vt:lpstr>Dotazník 3</vt:lpstr>
      <vt:lpstr>Dotazník 4</vt:lpstr>
      <vt:lpstr>Dotazník 5</vt:lpstr>
      <vt:lpstr>Dotazník 5</vt:lpstr>
      <vt:lpstr>Dotazník 6</vt:lpstr>
      <vt:lpstr>Experiment</vt:lpstr>
      <vt:lpstr>Studium dokumentů</vt:lpstr>
      <vt:lpstr>Obsahová analýza 1 </vt:lpstr>
      <vt:lpstr>Obsahová analýza 2 </vt:lpstr>
      <vt:lpstr>Obsahová analýza 3 </vt:lpstr>
      <vt:lpstr>Obsahová analýza 4 </vt:lpstr>
      <vt:lpstr>Analýza dat</vt:lpstr>
      <vt:lpstr>Analýza dat, pokračování</vt:lpstr>
      <vt:lpstr>Dotazník: Formulace otázek</vt:lpstr>
      <vt:lpstr>Průměrná odpověď</vt:lpstr>
      <vt:lpstr>Nepříjemné otázky</vt:lpstr>
      <vt:lpstr>Stydíme se – je žádoucí…</vt:lpstr>
      <vt:lpstr>Jiný slovník</vt:lpstr>
      <vt:lpstr>Projekční otázky</vt:lpstr>
      <vt:lpstr>Zkreslení předchozími otázkami</vt:lpstr>
      <vt:lpstr>Hypotetické otázky a budoucnost</vt:lpstr>
      <vt:lpstr>Definice</vt:lpstr>
      <vt:lpstr>Formáty odpovědí</vt:lpstr>
      <vt:lpstr>Baterie otázek</vt:lpstr>
      <vt:lpstr>Lickertova škála </vt:lpstr>
      <vt:lpstr>Sémantický diferenciál</vt:lpstr>
      <vt:lpstr>Výběr položek</vt:lpstr>
      <vt:lpstr>Seřazení položek (ranking)</vt:lpstr>
      <vt:lpstr>Důležitost položek (rating)</vt:lpstr>
      <vt:lpstr>Připravené škály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Ludvíková Pavla</dc:creator>
  <cp:keywords/>
  <dc:description/>
  <cp:lastModifiedBy>Fink Martin</cp:lastModifiedBy>
  <cp:revision>66</cp:revision>
  <cp:lastPrinted>2017-09-20T13:14:00Z</cp:lastPrinted>
  <dcterms:created xsi:type="dcterms:W3CDTF">2012-07-19T22:32:54Z</dcterms:created>
  <dcterms:modified xsi:type="dcterms:W3CDTF">2021-12-07T12:38:52Z</dcterms:modified>
  <cp:category/>
</cp:coreProperties>
</file>