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682" r:id="rId2"/>
    <p:sldId id="712" r:id="rId3"/>
    <p:sldId id="684" r:id="rId4"/>
    <p:sldId id="685" r:id="rId5"/>
    <p:sldId id="689" r:id="rId6"/>
    <p:sldId id="686" r:id="rId7"/>
    <p:sldId id="307" r:id="rId8"/>
    <p:sldId id="312" r:id="rId9"/>
    <p:sldId id="687" r:id="rId10"/>
    <p:sldId id="688" r:id="rId11"/>
    <p:sldId id="690" r:id="rId12"/>
    <p:sldId id="691" r:id="rId13"/>
    <p:sldId id="694" r:id="rId14"/>
    <p:sldId id="416" r:id="rId15"/>
    <p:sldId id="695" r:id="rId16"/>
    <p:sldId id="692" r:id="rId17"/>
    <p:sldId id="696" r:id="rId18"/>
    <p:sldId id="697" r:id="rId19"/>
    <p:sldId id="698" r:id="rId20"/>
    <p:sldId id="699" r:id="rId21"/>
    <p:sldId id="705" r:id="rId22"/>
    <p:sldId id="670" r:id="rId23"/>
    <p:sldId id="702" r:id="rId24"/>
    <p:sldId id="703" r:id="rId25"/>
    <p:sldId id="708" r:id="rId26"/>
    <p:sldId id="709" r:id="rId27"/>
    <p:sldId id="710" r:id="rId28"/>
    <p:sldId id="711" r:id="rId29"/>
    <p:sldId id="646" r:id="rId30"/>
    <p:sldId id="343" r:id="rId31"/>
    <p:sldId id="693" r:id="rId32"/>
    <p:sldId id="700" r:id="rId33"/>
    <p:sldId id="704" r:id="rId34"/>
    <p:sldId id="701" r:id="rId35"/>
    <p:sldId id="706" r:id="rId36"/>
  </p:sldIdLst>
  <p:sldSz cx="12192000" cy="6858000"/>
  <p:notesSz cx="6856413" cy="97504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51" userDrawn="1">
          <p15:clr>
            <a:srgbClr val="A4A3A4"/>
          </p15:clr>
        </p15:guide>
        <p15:guide id="4" pos="7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řeka Petr" initials="VP" lastIdx="1" clrIdx="0">
    <p:extLst>
      <p:ext uri="{19B8F6BF-5375-455C-9EA6-DF929625EA0E}">
        <p15:presenceInfo xmlns:p15="http://schemas.microsoft.com/office/powerpoint/2012/main" userId="S::vareka@papcel.cz::c9936560-9874-4a62-856f-8c87dec10352" providerId="AD"/>
      </p:ext>
    </p:extLst>
  </p:cmAuthor>
  <p:cmAuthor id="2" name="Píša Jaroslav" initials="PJ" lastIdx="1" clrIdx="1">
    <p:extLst>
      <p:ext uri="{19B8F6BF-5375-455C-9EA6-DF929625EA0E}">
        <p15:presenceInfo xmlns:p15="http://schemas.microsoft.com/office/powerpoint/2012/main" userId="S::pisa@papcel.cz::38625fe7-e04a-489d-96cf-af83dd26dc3a" providerId="AD"/>
      </p:ext>
    </p:extLst>
  </p:cmAuthor>
  <p:cmAuthor id="3" name="Socha Jiří" initials="SJ" lastIdx="1" clrIdx="2">
    <p:extLst>
      <p:ext uri="{19B8F6BF-5375-455C-9EA6-DF929625EA0E}">
        <p15:presenceInfo xmlns:p15="http://schemas.microsoft.com/office/powerpoint/2012/main" userId="S::socha@papcel.cz::9c94465b-406a-4254-8152-a46be82234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43"/>
    <a:srgbClr val="008ACB"/>
    <a:srgbClr val="AC8300"/>
    <a:srgbClr val="00CCFF"/>
    <a:srgbClr val="66CCFF"/>
    <a:srgbClr val="FFFFCC"/>
    <a:srgbClr val="00FF00"/>
    <a:srgbClr val="000066"/>
    <a:srgbClr val="EAB200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3231" autoAdjust="0"/>
  </p:normalViewPr>
  <p:slideViewPr>
    <p:cSldViewPr showGuides="1">
      <p:cViewPr varScale="1">
        <p:scale>
          <a:sx n="80" d="100"/>
          <a:sy n="80" d="100"/>
        </p:scale>
        <p:origin x="850" y="53"/>
      </p:cViewPr>
      <p:guideLst>
        <p:guide orient="horz" pos="618"/>
        <p:guide pos="3840"/>
        <p:guide pos="151"/>
        <p:guide pos="7529"/>
      </p:guideLst>
    </p:cSldViewPr>
  </p:slideViewPr>
  <p:outlineViewPr>
    <p:cViewPr>
      <p:scale>
        <a:sx n="33" d="100"/>
        <a:sy n="33" d="100"/>
      </p:scale>
      <p:origin x="0" y="-6797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858"/>
    </p:cViewPr>
  </p:sorterViewPr>
  <p:notesViewPr>
    <p:cSldViewPr>
      <p:cViewPr varScale="1">
        <p:scale>
          <a:sx n="57" d="100"/>
          <a:sy n="57" d="100"/>
        </p:scale>
        <p:origin x="333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641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2641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3063"/>
            <a:ext cx="2971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641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63063"/>
            <a:ext cx="29718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2B423C-43F6-474E-A5C9-2B6565AE4D2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2329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271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9388" y="731838"/>
            <a:ext cx="6497637" cy="3656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1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30738"/>
            <a:ext cx="5484813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71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1475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71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261475"/>
            <a:ext cx="29718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3F0432-A07A-412B-84B6-FA752290ED0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53487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0432-A07A-412B-84B6-FA752290ED01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12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F0432-A07A-412B-84B6-FA752290ED01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94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21" b="21599"/>
          <a:stretch/>
        </p:blipFill>
        <p:spPr>
          <a:xfrm>
            <a:off x="0" y="980728"/>
            <a:ext cx="12192000" cy="489654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581" y="188640"/>
            <a:ext cx="2313043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775521" y="1988840"/>
            <a:ext cx="10176768" cy="1628775"/>
          </a:xfrm>
        </p:spPr>
        <p:txBody>
          <a:bodyPr anchor="b"/>
          <a:lstStyle>
            <a:lvl1pPr algn="l">
              <a:defRPr sz="5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9203837" y="5949280"/>
            <a:ext cx="2748451" cy="71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775521" y="3641065"/>
            <a:ext cx="10176767" cy="532656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Interesting</a:t>
            </a:r>
            <a:r>
              <a:rPr lang="de-DE" dirty="0"/>
              <a:t> </a:t>
            </a:r>
            <a:r>
              <a:rPr lang="de-DE" dirty="0" err="1"/>
              <a:t>sentence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085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350" y="1"/>
            <a:ext cx="11713469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1124744"/>
            <a:ext cx="5883448" cy="4084314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6286500" y="1125538"/>
            <a:ext cx="5900886" cy="408352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239351" y="5281065"/>
            <a:ext cx="5475649" cy="414885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2" hasCustomPrompt="1"/>
          </p:nvPr>
        </p:nvSpPr>
        <p:spPr>
          <a:xfrm>
            <a:off x="6574270" y="5281065"/>
            <a:ext cx="5378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66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-4137" y="1634480"/>
            <a:ext cx="3877733" cy="287402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1" y="4560985"/>
            <a:ext cx="3912041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1" name="Bildplatzhalt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4154724" y="1632098"/>
            <a:ext cx="3867539" cy="2876401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4134680" y="4560985"/>
            <a:ext cx="3912041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6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8303391" y="1627623"/>
            <a:ext cx="3879381" cy="2880875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9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8269358" y="4560985"/>
            <a:ext cx="3912041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4498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>
                <a:latin typeface="+mn-lt"/>
              </a:defRPr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1" name="Bildplatzhalt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6191251" y="990600"/>
            <a:ext cx="5753099" cy="1980031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266819" y="3005802"/>
            <a:ext cx="5664796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22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247650" y="990631"/>
            <a:ext cx="5734050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247649" y="3005802"/>
            <a:ext cx="5529872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6191251" y="3510636"/>
            <a:ext cx="5753099" cy="2006596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9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6271902" y="5553196"/>
            <a:ext cx="5664796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30" name="Bildplatzhalter 2"/>
          <p:cNvSpPr>
            <a:spLocks noGrp="1" noChangeAspect="1"/>
          </p:cNvSpPr>
          <p:nvPr>
            <p:ph type="pic" idx="18" hasCustomPrompt="1"/>
          </p:nvPr>
        </p:nvSpPr>
        <p:spPr>
          <a:xfrm>
            <a:off x="247649" y="3510636"/>
            <a:ext cx="5734051" cy="2003813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3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247649" y="5553196"/>
            <a:ext cx="5534953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415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>
                <a:latin typeface="+mn-lt"/>
              </a:defRPr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0" y="1001648"/>
            <a:ext cx="3991795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12355" y="3005802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9" name="Bildplatzhalt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4102820" y="987946"/>
            <a:ext cx="3987800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4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100624" y="3006139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35" name="Bildplatzhalter 2"/>
          <p:cNvSpPr>
            <a:spLocks noGrp="1" noChangeAspect="1"/>
          </p:cNvSpPr>
          <p:nvPr>
            <p:ph type="pic" idx="18" hasCustomPrompt="1"/>
          </p:nvPr>
        </p:nvSpPr>
        <p:spPr>
          <a:xfrm>
            <a:off x="8181136" y="1001648"/>
            <a:ext cx="3979572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8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8181136" y="3003693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39" name="Bildplatzhalter 2"/>
          <p:cNvSpPr>
            <a:spLocks noGrp="1" noChangeAspect="1"/>
          </p:cNvSpPr>
          <p:nvPr>
            <p:ph type="pic" idx="20" hasCustomPrompt="1"/>
          </p:nvPr>
        </p:nvSpPr>
        <p:spPr>
          <a:xfrm>
            <a:off x="2043303" y="3608903"/>
            <a:ext cx="3966230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2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2071504" y="5627096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43" name="Bildplatzhalt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6177153" y="3609240"/>
            <a:ext cx="3974143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6" name="Inhaltsplatzhalter 2"/>
          <p:cNvSpPr>
            <a:spLocks noGrp="1"/>
          </p:cNvSpPr>
          <p:nvPr>
            <p:ph sz="half" idx="23" hasCustomPrompt="1"/>
          </p:nvPr>
        </p:nvSpPr>
        <p:spPr>
          <a:xfrm>
            <a:off x="6159774" y="5627433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726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18539" y="1001887"/>
            <a:ext cx="3996267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12355" y="3005802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9" name="Bildplatzhalt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4124872" y="1002224"/>
            <a:ext cx="3971378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Picture                                                </a:t>
            </a:r>
          </a:p>
        </p:txBody>
      </p:sp>
      <p:sp>
        <p:nvSpPr>
          <p:cNvPr id="34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4100624" y="3006139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35" name="Bildplatzhalter 2"/>
          <p:cNvSpPr>
            <a:spLocks noGrp="1" noChangeAspect="1"/>
          </p:cNvSpPr>
          <p:nvPr>
            <p:ph type="pic" idx="18" hasCustomPrompt="1"/>
          </p:nvPr>
        </p:nvSpPr>
        <p:spPr>
          <a:xfrm>
            <a:off x="8197339" y="999778"/>
            <a:ext cx="3971395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38" name="Inhaltsplatzhalter 2"/>
          <p:cNvSpPr>
            <a:spLocks noGrp="1"/>
          </p:cNvSpPr>
          <p:nvPr>
            <p:ph sz="half" idx="19" hasCustomPrompt="1"/>
          </p:nvPr>
        </p:nvSpPr>
        <p:spPr>
          <a:xfrm>
            <a:off x="8181136" y="3003693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29" name="Inhaltsplatzhalter 2"/>
          <p:cNvSpPr>
            <a:spLocks noGrp="1"/>
          </p:cNvSpPr>
          <p:nvPr>
            <p:ph sz="half" idx="21" hasCustomPrompt="1"/>
          </p:nvPr>
        </p:nvSpPr>
        <p:spPr>
          <a:xfrm>
            <a:off x="6752" y="5568761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33" name="Inhaltsplatzhalter 2"/>
          <p:cNvSpPr>
            <a:spLocks noGrp="1"/>
          </p:cNvSpPr>
          <p:nvPr>
            <p:ph sz="half" idx="23" hasCustomPrompt="1"/>
          </p:nvPr>
        </p:nvSpPr>
        <p:spPr>
          <a:xfrm>
            <a:off x="4100624" y="5569098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50" name="Inhaltsplatzhalter 2"/>
          <p:cNvSpPr>
            <a:spLocks noGrp="1"/>
          </p:cNvSpPr>
          <p:nvPr>
            <p:ph sz="half" idx="25" hasCustomPrompt="1"/>
          </p:nvPr>
        </p:nvSpPr>
        <p:spPr>
          <a:xfrm>
            <a:off x="8181136" y="5566652"/>
            <a:ext cx="3992549" cy="380183"/>
          </a:xfrm>
        </p:spPr>
        <p:txBody>
          <a:bodyPr/>
          <a:lstStyle>
            <a:lvl1pPr marL="0" indent="0">
              <a:buNone/>
              <a:defRPr sz="1800" b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6" hasCustomPrompt="1"/>
          </p:nvPr>
        </p:nvSpPr>
        <p:spPr>
          <a:xfrm>
            <a:off x="-5523" y="3522167"/>
            <a:ext cx="3996267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7" name="Bildplatzhalter 2"/>
          <p:cNvSpPr>
            <a:spLocks noGrp="1" noChangeAspect="1"/>
          </p:cNvSpPr>
          <p:nvPr>
            <p:ph type="pic" idx="27" hasCustomPrompt="1"/>
          </p:nvPr>
        </p:nvSpPr>
        <p:spPr>
          <a:xfrm>
            <a:off x="4100810" y="3522504"/>
            <a:ext cx="3971378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Picture                                                </a:t>
            </a:r>
          </a:p>
        </p:txBody>
      </p:sp>
      <p:sp>
        <p:nvSpPr>
          <p:cNvPr id="31" name="Bildplatzhalter 2"/>
          <p:cNvSpPr>
            <a:spLocks noGrp="1" noChangeAspect="1"/>
          </p:cNvSpPr>
          <p:nvPr>
            <p:ph type="pic" idx="28" hasCustomPrompt="1"/>
          </p:nvPr>
        </p:nvSpPr>
        <p:spPr>
          <a:xfrm>
            <a:off x="8173277" y="3520058"/>
            <a:ext cx="3971395" cy="19800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3780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picture left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987546"/>
            <a:ext cx="7968208" cy="4889379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…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8124000" y="987546"/>
            <a:ext cx="3828289" cy="488937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>
                <a:latin typeface="+mn-lt"/>
              </a:defRPr>
            </a:lvl4pPr>
            <a:lvl5pPr marL="2057400" indent="-228600">
              <a:buFont typeface="Lato" panose="020F0502020204030203" pitchFamily="34" charset="0"/>
              <a:buChar char="»"/>
              <a:defRPr>
                <a:latin typeface="+mn-lt"/>
              </a:defRPr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2374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 left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981075"/>
            <a:ext cx="4072450" cy="4896197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…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4223792" y="994019"/>
            <a:ext cx="7968208" cy="488290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>
                <a:latin typeface="+mn-lt"/>
              </a:defRPr>
            </a:lvl4pPr>
            <a:lvl5pPr marL="2057400" indent="-228600">
              <a:buFont typeface="Lato" panose="020F0502020204030203" pitchFamily="34" charset="0"/>
              <a:buChar char="»"/>
              <a:defRPr>
                <a:latin typeface="+mn-lt"/>
              </a:defRPr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4869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picture right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3979630" y="981075"/>
            <a:ext cx="8212369" cy="489585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…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0" y="981075"/>
            <a:ext cx="3828289" cy="489619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>
                <a:latin typeface="+mn-lt"/>
              </a:defRPr>
            </a:lvl4pPr>
            <a:lvl5pPr marL="2057400" indent="-228600">
              <a:buFont typeface="Lato" panose="020F0502020204030203" pitchFamily="34" charset="0"/>
              <a:buChar char="»"/>
              <a:defRPr>
                <a:latin typeface="+mn-lt"/>
              </a:defRPr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838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picture right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8119550" y="981075"/>
            <a:ext cx="4072450" cy="4896197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…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0" y="994366"/>
            <a:ext cx="7968208" cy="488290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>
                <a:latin typeface="+mn-lt"/>
              </a:defRPr>
            </a:lvl4pPr>
            <a:lvl5pPr marL="2057400" indent="-228600">
              <a:buFont typeface="Lato" panose="020F0502020204030203" pitchFamily="34" charset="0"/>
              <a:buChar char="»"/>
              <a:defRPr>
                <a:latin typeface="+mn-lt"/>
              </a:defRPr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36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_layou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1" name="Bildplatzhalt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1139377"/>
            <a:ext cx="5972472" cy="4722121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2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6187926" y="1146622"/>
            <a:ext cx="5995021" cy="2269678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191250" y="3605432"/>
            <a:ext cx="6000750" cy="2256066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04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with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21" b="21599"/>
          <a:stretch/>
        </p:blipFill>
        <p:spPr>
          <a:xfrm>
            <a:off x="0" y="980728"/>
            <a:ext cx="12192000" cy="48965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7437" y="1340768"/>
            <a:ext cx="8246363" cy="2088232"/>
          </a:xfrm>
        </p:spPr>
        <p:txBody>
          <a:bodyPr anchor="b"/>
          <a:lstStyle>
            <a:lvl1pPr algn="l">
              <a:defRPr sz="48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title of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9203837" y="5949280"/>
            <a:ext cx="2748451" cy="71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7437" y="3459627"/>
            <a:ext cx="8246363" cy="53265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err="1"/>
              <a:t>Interesting</a:t>
            </a:r>
            <a:r>
              <a:rPr lang="de-DE" dirty="0"/>
              <a:t> </a:t>
            </a:r>
            <a:r>
              <a:rPr lang="de-DE" dirty="0" err="1"/>
              <a:t>sentence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8904312" y="1268760"/>
            <a:ext cx="2880000" cy="4320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9050588" y="1429849"/>
            <a:ext cx="2578100" cy="3489573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Picture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speaker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9050588" y="5030339"/>
            <a:ext cx="2592288" cy="414885"/>
          </a:xfrm>
        </p:spPr>
        <p:txBody>
          <a:bodyPr/>
          <a:lstStyle>
            <a:lvl1pPr marL="0" indent="0" algn="ctr">
              <a:buNone/>
              <a:defRPr sz="1400" b="1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FirstName</a:t>
            </a:r>
            <a:r>
              <a:rPr lang="de-DE" dirty="0"/>
              <a:t> </a:t>
            </a:r>
            <a:r>
              <a:rPr lang="de-DE" dirty="0" err="1"/>
              <a:t>LastName</a:t>
            </a:r>
            <a:br>
              <a:rPr lang="de-DE" dirty="0"/>
            </a:br>
            <a:r>
              <a:rPr lang="de-DE" dirty="0" err="1"/>
              <a:t>Function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581" y="188640"/>
            <a:ext cx="231304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8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_layout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7024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1" name="Bildplatzhalt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0" y="1139377"/>
            <a:ext cx="5972472" cy="4722121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2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6220809" y="1136031"/>
            <a:ext cx="2766021" cy="1776649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204569" y="3085159"/>
            <a:ext cx="5734051" cy="2776339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Bildplatzhalt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9172599" y="1139377"/>
            <a:ext cx="2766021" cy="1776649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802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_layout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1" name="Bildplatzhalt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6210300" y="1143794"/>
            <a:ext cx="5972472" cy="4722121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2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5729" y="1131158"/>
            <a:ext cx="1769791" cy="2276822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-1" y="3563007"/>
            <a:ext cx="4056993" cy="2322786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8" name="Bildplatzhalt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4246179" y="3581401"/>
            <a:ext cx="1756793" cy="2295524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Bildplatzhalter 2"/>
          <p:cNvSpPr>
            <a:spLocks noGrp="1" noChangeAspect="1"/>
          </p:cNvSpPr>
          <p:nvPr>
            <p:ph type="pic" idx="17" hasCustomPrompt="1"/>
          </p:nvPr>
        </p:nvSpPr>
        <p:spPr>
          <a:xfrm>
            <a:off x="1929091" y="1138038"/>
            <a:ext cx="4072316" cy="2284514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863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_layout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1" name="Bildplatzhalter 2"/>
          <p:cNvSpPr>
            <a:spLocks noGrp="1" noChangeAspect="1"/>
          </p:cNvSpPr>
          <p:nvPr>
            <p:ph type="pic" idx="12" hasCustomPrompt="1"/>
          </p:nvPr>
        </p:nvSpPr>
        <p:spPr>
          <a:xfrm>
            <a:off x="253540" y="1139377"/>
            <a:ext cx="5747867" cy="2793679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2" name="Bildplatzhalter 2"/>
          <p:cNvSpPr>
            <a:spLocks noGrp="1" noChangeAspect="1"/>
          </p:cNvSpPr>
          <p:nvPr>
            <p:ph type="pic" idx="14" hasCustomPrompt="1"/>
          </p:nvPr>
        </p:nvSpPr>
        <p:spPr>
          <a:xfrm>
            <a:off x="6210299" y="1134533"/>
            <a:ext cx="2766021" cy="1786467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197600" y="3111500"/>
            <a:ext cx="5753100" cy="2755899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Bildplatzhalter 2"/>
          <p:cNvSpPr>
            <a:spLocks noGrp="1" noChangeAspect="1"/>
          </p:cNvSpPr>
          <p:nvPr>
            <p:ph type="pic" idx="16" hasCustomPrompt="1"/>
          </p:nvPr>
        </p:nvSpPr>
        <p:spPr>
          <a:xfrm>
            <a:off x="9188747" y="1131651"/>
            <a:ext cx="2766021" cy="1776649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Bildplatzhalter 2"/>
          <p:cNvSpPr>
            <a:spLocks noGrp="1" noChangeAspect="1"/>
          </p:cNvSpPr>
          <p:nvPr>
            <p:ph type="pic" idx="17" hasCustomPrompt="1"/>
          </p:nvPr>
        </p:nvSpPr>
        <p:spPr>
          <a:xfrm>
            <a:off x="253999" y="4110407"/>
            <a:ext cx="2786583" cy="1756993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Bildplatzhalter 2"/>
          <p:cNvSpPr>
            <a:spLocks noGrp="1" noChangeAspect="1"/>
          </p:cNvSpPr>
          <p:nvPr>
            <p:ph type="pic" idx="18" hasCustomPrompt="1"/>
          </p:nvPr>
        </p:nvSpPr>
        <p:spPr>
          <a:xfrm>
            <a:off x="3198625" y="4110407"/>
            <a:ext cx="2795775" cy="176546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634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2" y="1"/>
            <a:ext cx="11713105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One</a:t>
            </a:r>
            <a:r>
              <a:rPr lang="de-DE" dirty="0"/>
              <a:t> of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TurboXXer</a:t>
            </a:r>
            <a:r>
              <a:rPr lang="de-DE" dirty="0"/>
              <a:t> </a:t>
            </a:r>
            <a:r>
              <a:rPr lang="de-DE" dirty="0" err="1"/>
              <a:t>references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981076"/>
            <a:ext cx="12192000" cy="4896197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…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6576484" y="3789040"/>
            <a:ext cx="5376333" cy="360040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 sz="1800" b="1" baseline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Country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6" hasCustomPrompt="1"/>
          </p:nvPr>
        </p:nvSpPr>
        <p:spPr>
          <a:xfrm>
            <a:off x="6577013" y="4293096"/>
            <a:ext cx="5375276" cy="1368152"/>
          </a:xfrm>
          <a:solidFill>
            <a:schemeClr val="bg1">
              <a:alpha val="80000"/>
            </a:schemeClr>
          </a:solidFill>
        </p:spPr>
        <p:txBody>
          <a:bodyPr/>
          <a:lstStyle>
            <a:lvl1pPr marL="0" indent="0">
              <a:buNone/>
              <a:defRPr sz="1800" b="0" baseline="0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Product</a:t>
            </a:r>
            <a:endParaRPr lang="de-DE" dirty="0"/>
          </a:p>
          <a:p>
            <a:pPr lvl="0"/>
            <a:r>
              <a:rPr lang="de-DE" dirty="0"/>
              <a:t>Basis </a:t>
            </a:r>
            <a:r>
              <a:rPr lang="de-DE" dirty="0" err="1"/>
              <a:t>weight</a:t>
            </a:r>
            <a:br>
              <a:rPr lang="de-DE" dirty="0"/>
            </a:b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width</a:t>
            </a:r>
            <a:br>
              <a:rPr lang="de-DE" dirty="0"/>
            </a:br>
            <a:r>
              <a:rPr lang="de-DE" dirty="0"/>
              <a:t>design </a:t>
            </a:r>
            <a:r>
              <a:rPr lang="de-DE" dirty="0" err="1"/>
              <a:t>speed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2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8376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mpariso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de-DE" dirty="0" err="1"/>
              <a:t>Compare</a:t>
            </a:r>
            <a:r>
              <a:rPr lang="de-DE" dirty="0"/>
              <a:t> A vs. 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239349" y="1125539"/>
            <a:ext cx="5568619" cy="4751387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 baseline="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384032" y="1125539"/>
            <a:ext cx="5568619" cy="4751387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581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2" y="2"/>
            <a:ext cx="11713109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lang="de-DE" dirty="0"/>
            </a:lvl1pPr>
          </a:lstStyle>
          <a:p>
            <a:pPr lvl="0"/>
            <a:r>
              <a:rPr lang="de-DE" dirty="0" err="1"/>
              <a:t>Compare</a:t>
            </a:r>
            <a:r>
              <a:rPr lang="de-DE" dirty="0"/>
              <a:t> A vs. B</a:t>
            </a: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693095" y="1135005"/>
            <a:ext cx="2417709" cy="1359962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7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8054780" y="1135005"/>
            <a:ext cx="2433581" cy="1367842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239352" y="2648896"/>
            <a:ext cx="5376597" cy="322802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de-DE" sz="2400" dirty="0" smtClean="0">
                <a:latin typeface="+mn-lt"/>
              </a:defRPr>
            </a:lvl1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2" hasCustomPrompt="1"/>
          </p:nvPr>
        </p:nvSpPr>
        <p:spPr>
          <a:xfrm>
            <a:off x="6574272" y="2656776"/>
            <a:ext cx="5378549" cy="322014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de-DE" sz="2400" dirty="0" smtClean="0">
                <a:latin typeface="+mn-lt"/>
              </a:defRPr>
            </a:lvl1pPr>
          </a:lstStyle>
          <a:p>
            <a:pPr lvl="0"/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info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…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863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full photo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5876925"/>
            <a:ext cx="12202224" cy="981075"/>
          </a:xfrm>
          <a:prstGeom prst="rect">
            <a:avLst/>
          </a:prstGeom>
          <a:solidFill>
            <a:srgbClr val="7B7C7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n-lt"/>
            </a:endParaRPr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-10412" y="-6314"/>
            <a:ext cx="12227092" cy="6864314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screen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(</a:t>
            </a:r>
            <a:r>
              <a:rPr lang="de-DE" dirty="0" err="1"/>
              <a:t>dark</a:t>
            </a:r>
            <a:r>
              <a:rPr lang="de-DE" dirty="0"/>
              <a:t> </a:t>
            </a:r>
            <a:r>
              <a:rPr lang="de-DE" dirty="0" err="1"/>
              <a:t>appearance</a:t>
            </a:r>
            <a:r>
              <a:rPr lang="de-DE" dirty="0"/>
              <a:t>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6081486"/>
            <a:ext cx="8646271" cy="51586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Description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00" y="6037200"/>
            <a:ext cx="2037324" cy="630000"/>
          </a:xfrm>
          <a:prstGeom prst="rect">
            <a:avLst/>
          </a:prstGeom>
        </p:spPr>
      </p:pic>
      <p:sp>
        <p:nvSpPr>
          <p:cNvPr id="8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9622800" y="6037200"/>
            <a:ext cx="2026800" cy="630000"/>
          </a:xfrm>
          <a:noFill/>
        </p:spPr>
        <p:txBody>
          <a:bodyPr/>
          <a:lstStyle>
            <a:lvl1pPr marL="0" indent="0">
              <a:buNone/>
              <a:defRPr sz="2000" baseline="0">
                <a:solidFill>
                  <a:srgbClr val="00B0F0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 dirty="0" err="1"/>
              <a:t>white</a:t>
            </a:r>
            <a:r>
              <a:rPr lang="de-DE" dirty="0"/>
              <a:t> Logo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31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full photo 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12202224" cy="6896100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screen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(</a:t>
            </a:r>
            <a:r>
              <a:rPr lang="de-DE" dirty="0" err="1"/>
              <a:t>bright</a:t>
            </a:r>
            <a:r>
              <a:rPr lang="de-DE" dirty="0"/>
              <a:t> </a:t>
            </a:r>
            <a:r>
              <a:rPr lang="de-DE" dirty="0" err="1"/>
              <a:t>appearance</a:t>
            </a:r>
            <a:r>
              <a:rPr lang="de-DE" dirty="0"/>
              <a:t>)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0" y="5876925"/>
            <a:ext cx="12202224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n-lt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2800" y="6037200"/>
            <a:ext cx="2026800" cy="6267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6081486"/>
            <a:ext cx="8646271" cy="51586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dirty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Description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5200" y="6674400"/>
            <a:ext cx="623392" cy="19288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9622800" y="6037200"/>
            <a:ext cx="2026800" cy="630000"/>
          </a:xfrm>
          <a:noFill/>
        </p:spPr>
        <p:txBody>
          <a:bodyPr/>
          <a:lstStyle>
            <a:lvl1pPr marL="0" indent="0">
              <a:buNone/>
              <a:defRPr sz="2000" baseline="0">
                <a:solidFill>
                  <a:srgbClr val="00B0F0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Put</a:t>
            </a:r>
            <a:r>
              <a:rPr lang="de-DE" dirty="0"/>
              <a:t> </a:t>
            </a:r>
            <a:r>
              <a:rPr lang="de-DE" dirty="0" err="1"/>
              <a:t>white</a:t>
            </a:r>
            <a:r>
              <a:rPr lang="de-DE" dirty="0"/>
              <a:t> Logo </a:t>
            </a:r>
            <a:r>
              <a:rPr lang="de-DE" dirty="0" err="1"/>
              <a:t>here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08093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843970-928F-40DD-8E06-36039ABAB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DC2AEF-4EA5-4E19-B57E-A28B2E115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92546D-732E-47A5-BDE6-675BAE3E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AD81-26F1-462F-88D8-C2931CB767CF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F548C7-61A1-4409-B640-263D5477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CDCA47-807B-471D-ADE4-858493E8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9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ith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21" b="21599"/>
          <a:stretch/>
        </p:blipFill>
        <p:spPr>
          <a:xfrm>
            <a:off x="0" y="980728"/>
            <a:ext cx="12192000" cy="48965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47437" y="1340768"/>
            <a:ext cx="6496635" cy="2736304"/>
          </a:xfrm>
        </p:spPr>
        <p:txBody>
          <a:bodyPr anchor="b"/>
          <a:lstStyle>
            <a:lvl1pPr algn="l"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Further </a:t>
            </a:r>
            <a:r>
              <a:rPr lang="de-DE" dirty="0" err="1"/>
              <a:t>questions</a:t>
            </a:r>
            <a:r>
              <a:rPr lang="de-DE" dirty="0"/>
              <a:t>?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9203837" y="5949280"/>
            <a:ext cx="2748451" cy="71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47437" y="4099460"/>
            <a:ext cx="6496635" cy="53265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FirstName.LastName@Bellmer.com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8904312" y="1268760"/>
            <a:ext cx="2880000" cy="4320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idx="10" hasCustomPrompt="1"/>
          </p:nvPr>
        </p:nvSpPr>
        <p:spPr>
          <a:xfrm>
            <a:off x="9050588" y="1429849"/>
            <a:ext cx="2578100" cy="3489573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Picture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speaker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9050588" y="5030339"/>
            <a:ext cx="2592288" cy="414885"/>
          </a:xfrm>
        </p:spPr>
        <p:txBody>
          <a:bodyPr/>
          <a:lstStyle>
            <a:lvl1pPr marL="0" indent="0" algn="ctr">
              <a:buNone/>
              <a:defRPr sz="1400" b="1">
                <a:latin typeface="+mn-lt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err="1"/>
              <a:t>FirstName</a:t>
            </a:r>
            <a:r>
              <a:rPr lang="de-DE" dirty="0"/>
              <a:t> </a:t>
            </a:r>
            <a:r>
              <a:rPr lang="de-DE" dirty="0" err="1"/>
              <a:t>LastName</a:t>
            </a:r>
            <a:br>
              <a:rPr lang="de-DE" dirty="0"/>
            </a:br>
            <a:r>
              <a:rPr lang="de-DE" dirty="0" err="1"/>
              <a:t>Function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581" y="188640"/>
            <a:ext cx="231304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title custo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1125539"/>
            <a:ext cx="12192000" cy="3382962"/>
          </a:xfrm>
        </p:spPr>
        <p:txBody>
          <a:bodyPr/>
          <a:lstStyle>
            <a:lvl1pPr marL="0" indent="0" algn="l">
              <a:buNone/>
              <a:defRPr sz="3200">
                <a:solidFill>
                  <a:srgbClr val="7B7C7E"/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…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238610" y="4509120"/>
            <a:ext cx="11713633" cy="1367805"/>
          </a:xfrm>
        </p:spPr>
        <p:txBody>
          <a:bodyPr anchor="ctr"/>
          <a:lstStyle>
            <a:lvl1pPr algn="l"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title of </a:t>
            </a:r>
            <a:r>
              <a:rPr lang="de-DE" dirty="0" err="1"/>
              <a:t>presentation</a:t>
            </a:r>
            <a:endParaRPr lang="de-DE" dirty="0"/>
          </a:p>
        </p:txBody>
      </p:sp>
      <p:sp>
        <p:nvSpPr>
          <p:cNvPr id="6" name="Untertitel 2"/>
          <p:cNvSpPr>
            <a:spLocks noGrp="1"/>
          </p:cNvSpPr>
          <p:nvPr>
            <p:ph type="subTitle" idx="10" hasCustomPrompt="1"/>
          </p:nvPr>
        </p:nvSpPr>
        <p:spPr>
          <a:xfrm>
            <a:off x="2993909" y="5895279"/>
            <a:ext cx="6204181" cy="532656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Location, </a:t>
            </a:r>
            <a:r>
              <a:rPr lang="de-DE" dirty="0" err="1"/>
              <a:t>date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581" y="188640"/>
            <a:ext cx="2313043" cy="720000"/>
          </a:xfrm>
          <a:prstGeom prst="rect">
            <a:avLst/>
          </a:prstGeom>
        </p:spPr>
      </p:pic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9" name="Rechteck 8"/>
          <p:cNvSpPr/>
          <p:nvPr userDrawn="1"/>
        </p:nvSpPr>
        <p:spPr>
          <a:xfrm>
            <a:off x="9252205" y="5949280"/>
            <a:ext cx="2748451" cy="71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69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239184" y="1125539"/>
            <a:ext cx="11713467" cy="4751734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 dirty="0"/>
              <a:t>Title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message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647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21" b="21599"/>
          <a:stretch/>
        </p:blipFill>
        <p:spPr>
          <a:xfrm>
            <a:off x="0" y="980728"/>
            <a:ext cx="12192000" cy="4896544"/>
          </a:xfrm>
          <a:prstGeom prst="rect">
            <a:avLst/>
          </a:prstGeom>
        </p:spPr>
      </p:pic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987181"/>
            <a:ext cx="12192000" cy="4896197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…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1954800" y="2664000"/>
            <a:ext cx="7646313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lang="de-DE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Chapter title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13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69679"/>
          </a:xfrm>
        </p:spPr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65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1"/>
            <a:ext cx="11712576" cy="981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981076"/>
            <a:ext cx="12192000" cy="4896197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25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hoto 3: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9713" y="2"/>
            <a:ext cx="11712576" cy="98107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0" y="981076"/>
            <a:ext cx="8544272" cy="4896197"/>
          </a:xfrm>
        </p:spPr>
        <p:txBody>
          <a:bodyPr/>
          <a:lstStyle>
            <a:lvl1pPr marL="0" indent="0">
              <a:buNone/>
              <a:defRPr sz="3200">
                <a:solidFill>
                  <a:srgbClr val="7B7C7E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54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4392" y="6038424"/>
            <a:ext cx="2026920" cy="63093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713" y="251"/>
            <a:ext cx="11712576" cy="97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Title: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message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25539"/>
            <a:ext cx="11713633" cy="475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info</a:t>
            </a:r>
            <a:endParaRPr lang="de-DE" dirty="0"/>
          </a:p>
          <a:p>
            <a:pPr lvl="3"/>
            <a:r>
              <a:rPr lang="de-DE" dirty="0" err="1"/>
              <a:t>Forth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6741738"/>
            <a:ext cx="12192000" cy="116262"/>
          </a:xfrm>
          <a:prstGeom prst="rect">
            <a:avLst/>
          </a:prstGeom>
          <a:solidFill>
            <a:srgbClr val="008ACB"/>
          </a:solidFill>
          <a:ln>
            <a:solidFill>
              <a:srgbClr val="008A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FD7117AF-EB12-4D0E-8BDE-6D3F35CF110D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2" r:id="rId3"/>
    <p:sldLayoutId id="2147483670" r:id="rId4"/>
    <p:sldLayoutId id="2147483650" r:id="rId5"/>
    <p:sldLayoutId id="2147483677" r:id="rId6"/>
    <p:sldLayoutId id="2147483654" r:id="rId7"/>
    <p:sldLayoutId id="2147483657" r:id="rId8"/>
    <p:sldLayoutId id="2147483683" r:id="rId9"/>
    <p:sldLayoutId id="2147483666" r:id="rId10"/>
    <p:sldLayoutId id="2147483659" r:id="rId11"/>
    <p:sldLayoutId id="2147483660" r:id="rId12"/>
    <p:sldLayoutId id="2147483661" r:id="rId13"/>
    <p:sldLayoutId id="2147483662" r:id="rId14"/>
    <p:sldLayoutId id="2147483684" r:id="rId15"/>
    <p:sldLayoutId id="2147483685" r:id="rId16"/>
    <p:sldLayoutId id="2147483686" r:id="rId17"/>
    <p:sldLayoutId id="2147483687" r:id="rId18"/>
    <p:sldLayoutId id="2147483678" r:id="rId19"/>
    <p:sldLayoutId id="2147483679" r:id="rId20"/>
    <p:sldLayoutId id="2147483671" r:id="rId21"/>
    <p:sldLayoutId id="2147483680" r:id="rId22"/>
    <p:sldLayoutId id="2147483664" r:id="rId23"/>
    <p:sldLayoutId id="2147483655" r:id="rId24"/>
    <p:sldLayoutId id="2147483652" r:id="rId25"/>
    <p:sldLayoutId id="2147483669" r:id="rId26"/>
    <p:sldLayoutId id="2147483674" r:id="rId27"/>
    <p:sldLayoutId id="2147483676" r:id="rId28"/>
    <p:sldLayoutId id="2147483688" r:id="rId2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7B7C7E"/>
          </a:solidFill>
          <a:latin typeface="+mn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Swis721 Blk BT" panose="020B09040305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8ACB"/>
        </a:buClr>
        <a:buSzPct val="85000"/>
        <a:buFont typeface="Arial" panose="020B0604020202020204" pitchFamily="34" charset="0"/>
        <a:buChar char="»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8ACB"/>
        </a:buClr>
        <a:buSzPct val="85000"/>
        <a:buFont typeface="Arial" panose="020B0604020202020204" pitchFamily="34" charset="0"/>
        <a:buChar char="»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8ACB"/>
        </a:buClr>
        <a:buSzPct val="85000"/>
        <a:buFont typeface="Arial" panose="020B0604020202020204" pitchFamily="34" charset="0"/>
        <a:buChar char="»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8ACB"/>
        </a:buClr>
        <a:buSzPct val="85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SzPct val="85000"/>
        <a:buFont typeface="Arial" panose="020B0604020202020204" pitchFamily="34" charset="0"/>
        <a:buChar char="►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709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6" pos="7529" userDrawn="1">
          <p15:clr>
            <a:srgbClr val="F26B43"/>
          </p15:clr>
        </p15:guide>
        <p15:guide id="7" orient="horz" pos="618" userDrawn="1">
          <p15:clr>
            <a:srgbClr val="F26B43"/>
          </p15:clr>
        </p15:guide>
        <p15:guide id="8" pos="151" userDrawn="1">
          <p15:clr>
            <a:srgbClr val="F26B43"/>
          </p15:clr>
        </p15:guide>
        <p15:guide id="10" orient="horz" pos="2840" userDrawn="1">
          <p15:clr>
            <a:srgbClr val="F26B43"/>
          </p15:clr>
        </p15:guide>
        <p15:guide id="11" pos="4143" userDrawn="1">
          <p15:clr>
            <a:srgbClr val="F26B43"/>
          </p15:clr>
        </p15:guide>
        <p15:guide id="12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D8EDEA-248D-4C18-806C-D1F6118E9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Realizace zahraničních projektů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F5B176-F949-4EFE-B6AE-146049F260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 přihlédnutím k Indii</a:t>
            </a:r>
          </a:p>
        </p:txBody>
      </p:sp>
      <p:pic>
        <p:nvPicPr>
          <p:cNvPr id="7" name="Zástupný symbol obrázku 6" descr="Obsah obrázku osoba, muž, vázanka, zeď&#10;&#10;Popis byl vytvořen automaticky">
            <a:extLst>
              <a:ext uri="{FF2B5EF4-FFF2-40B4-BE49-F238E27FC236}">
                <a16:creationId xmlns:a16="http://schemas.microsoft.com/office/drawing/2014/main" id="{19CDDFDA-B5AD-4C24-B0CE-FD8F8353A55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7" r="13057"/>
          <a:stretch>
            <a:fillRect/>
          </a:stretch>
        </p:blipFill>
        <p:spPr/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8D783E3-6947-4A3E-99E3-C9B8582771C8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cs-CZ" dirty="0"/>
              <a:t>Ing. Jan Gottfried, Ph.D.</a:t>
            </a:r>
          </a:p>
        </p:txBody>
      </p:sp>
    </p:spTree>
    <p:extLst>
      <p:ext uri="{BB962C8B-B14F-4D97-AF65-F5344CB8AC3E}">
        <p14:creationId xmlns:p14="http://schemas.microsoft.com/office/powerpoint/2010/main" val="360751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7F05E0FC-B670-4D51-93D1-992BDC53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4304" y="1268760"/>
            <a:ext cx="5921224" cy="349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0DF184-3237-45A1-BD15-F59264AF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Výrobní program – přípravna chemie -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A3493-924A-4265-BBB8-C9E0AAC8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Příprava škrobu</a:t>
            </a:r>
          </a:p>
          <a:p>
            <a:r>
              <a:rPr lang="cs-CZ" sz="2800" dirty="0"/>
              <a:t>Příprava plniv</a:t>
            </a:r>
          </a:p>
          <a:p>
            <a:r>
              <a:rPr lang="cs-CZ" sz="2800" dirty="0"/>
              <a:t>Příprava </a:t>
            </a:r>
            <a:r>
              <a:rPr lang="cs-CZ" sz="2800" dirty="0" err="1"/>
              <a:t>sizing</a:t>
            </a:r>
            <a:r>
              <a:rPr lang="cs-CZ" sz="2800" dirty="0"/>
              <a:t> agentů</a:t>
            </a:r>
          </a:p>
          <a:p>
            <a:r>
              <a:rPr lang="cs-CZ" sz="2800" dirty="0"/>
              <a:t>Příprava polymerů</a:t>
            </a:r>
          </a:p>
          <a:p>
            <a:r>
              <a:rPr lang="cs-CZ" sz="2800" dirty="0"/>
              <a:t>Příprava pomocných chemikálií</a:t>
            </a:r>
          </a:p>
          <a:p>
            <a:r>
              <a:rPr lang="cs-CZ" sz="2800" dirty="0"/>
              <a:t>Příprava demineralizované vody</a:t>
            </a:r>
          </a:p>
          <a:p>
            <a:r>
              <a:rPr lang="cs-CZ" sz="2800" dirty="0"/>
              <a:t>Příprava lepidel</a:t>
            </a:r>
          </a:p>
          <a:p>
            <a:r>
              <a:rPr lang="cs-CZ" sz="2800" dirty="0"/>
              <a:t>Příprava látek pro </a:t>
            </a:r>
            <a:r>
              <a:rPr lang="cs-CZ" sz="2800" dirty="0" err="1"/>
              <a:t>coating</a:t>
            </a:r>
            <a:endParaRPr lang="cs-CZ" sz="2800" dirty="0"/>
          </a:p>
          <a:p>
            <a:r>
              <a:rPr lang="cs-CZ" dirty="0"/>
              <a:t>Příprava barviv</a:t>
            </a:r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41EAAD-7329-4FF3-AA6E-E5DE6665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34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EFCA2-F6D2-485A-91AE-585C40D87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Výrobní program – přípravna chemie - 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C74D20-ECB8-48B0-A725-48F8DDD84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Zlepšení parametrů papíru – hlavní funkce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A35BF9-B3A7-480E-B7FE-F3B78CDC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11</a:t>
            </a:fld>
            <a:endParaRPr lang="cs-CZ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2C7C291-3CB8-4827-A62B-D35C46B6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70" y="1641431"/>
            <a:ext cx="5284045" cy="4383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9ACC2C-7C77-4141-81AF-7239FE8B2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1" r="7599" b="5680"/>
          <a:stretch/>
        </p:blipFill>
        <p:spPr>
          <a:xfrm>
            <a:off x="6096000" y="1700808"/>
            <a:ext cx="5284045" cy="43009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1770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583586-8FBC-4572-BEB9-BDBD64B7F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Výrobní program – papírenský stroj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D325FB2-0C9F-4576-A328-3FD23469B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5447" y="692696"/>
            <a:ext cx="12007734" cy="2304256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D53039-BB93-4B4E-9500-2DF9992BB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12</a:t>
            </a:fld>
            <a:endParaRPr lang="cs-CZ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C0670A6-C7B6-419F-AADB-7F7705EA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24" y="2465607"/>
            <a:ext cx="6480720" cy="42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6789A0-3BAC-446D-83AB-0C9E2451A3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281" y="2465606"/>
            <a:ext cx="5396765" cy="355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293B9-D561-4BDF-ACED-8CA2CC55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Organizační členění firmy Bellmer Czech s.r.o.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7520A-5A91-4E50-BBE8-42888C173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5" y="1125539"/>
            <a:ext cx="4920711" cy="5615829"/>
          </a:xfrm>
        </p:spPr>
        <p:txBody>
          <a:bodyPr/>
          <a:lstStyle/>
          <a:p>
            <a:r>
              <a:rPr lang="cs-CZ" dirty="0"/>
              <a:t>Výkonný ředitel</a:t>
            </a:r>
          </a:p>
          <a:p>
            <a:r>
              <a:rPr lang="cs-CZ" dirty="0"/>
              <a:t>Ředitelka administrativy</a:t>
            </a:r>
          </a:p>
          <a:p>
            <a:r>
              <a:rPr lang="cs-CZ" dirty="0"/>
              <a:t>Finanční úsek</a:t>
            </a:r>
          </a:p>
          <a:p>
            <a:r>
              <a:rPr lang="cs-CZ" dirty="0"/>
              <a:t>Obchodní úsek</a:t>
            </a:r>
          </a:p>
          <a:p>
            <a:pPr lvl="1"/>
            <a:r>
              <a:rPr lang="en-GB" dirty="0"/>
              <a:t>International business</a:t>
            </a:r>
          </a:p>
          <a:p>
            <a:pPr lvl="1"/>
            <a:r>
              <a:rPr lang="en-GB" dirty="0" err="1"/>
              <a:t>Rusko</a:t>
            </a:r>
            <a:endParaRPr lang="cs-CZ" dirty="0"/>
          </a:p>
          <a:p>
            <a:pPr lvl="1"/>
            <a:r>
              <a:rPr lang="cs-CZ" dirty="0"/>
              <a:t>Nabídky</a:t>
            </a:r>
          </a:p>
          <a:p>
            <a:pPr lvl="1"/>
            <a:r>
              <a:rPr lang="cs-CZ" dirty="0"/>
              <a:t>Ceny</a:t>
            </a:r>
            <a:endParaRPr lang="en-GB" dirty="0"/>
          </a:p>
          <a:p>
            <a:r>
              <a:rPr lang="cs-CZ" dirty="0"/>
              <a:t>Technický úsek</a:t>
            </a:r>
          </a:p>
          <a:p>
            <a:pPr lvl="1"/>
            <a:r>
              <a:rPr lang="cs-CZ" dirty="0"/>
              <a:t>Konstrukce</a:t>
            </a:r>
          </a:p>
          <a:p>
            <a:pPr lvl="1"/>
            <a:r>
              <a:rPr lang="cs-CZ" dirty="0"/>
              <a:t>Zkušebna</a:t>
            </a:r>
          </a:p>
          <a:p>
            <a:pPr lvl="1"/>
            <a:r>
              <a:rPr lang="cs-CZ" dirty="0"/>
              <a:t>Řízení projektů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5C45B9-4CB1-4BE2-A856-57AECBD9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13</a:t>
            </a:fld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0FA5494A-95BD-48A5-9965-F611FBD75972}"/>
              </a:ext>
            </a:extLst>
          </p:cNvPr>
          <p:cNvSpPr txBox="1">
            <a:spLocks/>
          </p:cNvSpPr>
          <p:nvPr/>
        </p:nvSpPr>
        <p:spPr bwMode="auto">
          <a:xfrm>
            <a:off x="5087888" y="1060813"/>
            <a:ext cx="4920711" cy="561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Pct val="8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Výroba</a:t>
            </a:r>
          </a:p>
          <a:p>
            <a:pPr lvl="1"/>
            <a:r>
              <a:rPr lang="cs-CZ" dirty="0"/>
              <a:t>Montovna</a:t>
            </a:r>
          </a:p>
          <a:p>
            <a:pPr lvl="1"/>
            <a:r>
              <a:rPr lang="cs-CZ" dirty="0"/>
              <a:t>Obrobna</a:t>
            </a:r>
          </a:p>
          <a:p>
            <a:pPr lvl="1"/>
            <a:r>
              <a:rPr lang="cs-CZ" dirty="0"/>
              <a:t>Montáže</a:t>
            </a:r>
          </a:p>
          <a:p>
            <a:pPr lvl="1"/>
            <a:r>
              <a:rPr lang="cs-CZ" dirty="0"/>
              <a:t>Sklady a logistika</a:t>
            </a:r>
          </a:p>
          <a:p>
            <a:pPr lvl="1"/>
            <a:r>
              <a:rPr lang="cs-CZ" dirty="0"/>
              <a:t>Nákup</a:t>
            </a:r>
          </a:p>
          <a:p>
            <a:pPr lvl="1"/>
            <a:r>
              <a:rPr lang="cs-CZ" dirty="0"/>
              <a:t>Plánování</a:t>
            </a:r>
          </a:p>
          <a:p>
            <a:pPr lvl="1"/>
            <a:r>
              <a:rPr lang="cs-CZ" dirty="0"/>
              <a:t>Výrobní technologie</a:t>
            </a:r>
          </a:p>
        </p:txBody>
      </p:sp>
    </p:spTree>
    <p:extLst>
      <p:ext uri="{BB962C8B-B14F-4D97-AF65-F5344CB8AC3E}">
        <p14:creationId xmlns:p14="http://schemas.microsoft.com/office/powerpoint/2010/main" val="1612742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94311-70E9-4850-B5A2-F32CAB29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3" y="1"/>
            <a:ext cx="11712576" cy="981075"/>
          </a:xfrm>
        </p:spPr>
        <p:txBody>
          <a:bodyPr wrap="square" anchor="ctr">
            <a:normAutofit/>
          </a:bodyPr>
          <a:lstStyle/>
          <a:p>
            <a:r>
              <a:rPr lang="cs-CZ" dirty="0"/>
              <a:t>R</a:t>
            </a:r>
            <a:r>
              <a:rPr lang="en-US" dirty="0"/>
              <a:t>&amp;D </a:t>
            </a:r>
            <a:r>
              <a:rPr lang="cs-CZ" dirty="0"/>
              <a:t>v Bellmer CZ</a:t>
            </a:r>
          </a:p>
        </p:txBody>
      </p:sp>
      <p:pic>
        <p:nvPicPr>
          <p:cNvPr id="19" name="Obrázek 18" descr="Obsah obrázku budova, interiér, stůl, vlak&#10;&#10;Popis byl vytvořen automaticky">
            <a:extLst>
              <a:ext uri="{FF2B5EF4-FFF2-40B4-BE49-F238E27FC236}">
                <a16:creationId xmlns:a16="http://schemas.microsoft.com/office/drawing/2014/main" id="{54C818D6-6236-4263-885C-3CD8E0BA49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23" r="8319" b="1"/>
          <a:stretch/>
        </p:blipFill>
        <p:spPr>
          <a:xfrm>
            <a:off x="239710" y="996502"/>
            <a:ext cx="6216329" cy="4914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4760FAE-FC41-4CC5-9CCD-7AB7FD12A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39" t="600" r="22961" b="2615"/>
          <a:stretch/>
        </p:blipFill>
        <p:spPr>
          <a:xfrm>
            <a:off x="7608167" y="3068960"/>
            <a:ext cx="2458545" cy="192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 descr="Obsah obrázku stůl, hračka, loďka, malé&#10;&#10;Popis byl vytvořen automaticky">
            <a:extLst>
              <a:ext uri="{FF2B5EF4-FFF2-40B4-BE49-F238E27FC236}">
                <a16:creationId xmlns:a16="http://schemas.microsoft.com/office/drawing/2014/main" id="{B248BCAD-D7AA-477A-B26F-5E2D496B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78" r="1" b="1541"/>
          <a:stretch/>
        </p:blipFill>
        <p:spPr>
          <a:xfrm>
            <a:off x="5807817" y="836712"/>
            <a:ext cx="5761039" cy="216594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419ECE8-D7A1-457C-B99E-C3AD70341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84304" y="6675710"/>
            <a:ext cx="623392" cy="192882"/>
          </a:xfrm>
        </p:spPr>
        <p:txBody>
          <a:bodyPr>
            <a:normAutofit/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D7117AF-EB12-4D0E-8BDE-6D3F35CF110D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de-DE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pic>
        <p:nvPicPr>
          <p:cNvPr id="29" name="Obrázek 28" descr="Obsah obrázku fotka, zobrazení, různé, vsedě&#10;&#10;Popis byl vytvořen automaticky">
            <a:extLst>
              <a:ext uri="{FF2B5EF4-FFF2-40B4-BE49-F238E27FC236}">
                <a16:creationId xmlns:a16="http://schemas.microsoft.com/office/drawing/2014/main" id="{BD497D81-7F58-4D6A-9D7E-B81BDE53EF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74" r="1192"/>
          <a:stretch/>
        </p:blipFill>
        <p:spPr>
          <a:xfrm>
            <a:off x="7032103" y="5058422"/>
            <a:ext cx="4034953" cy="74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48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BBB26-6E75-4DB8-8D6D-474070EA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zákazníkům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73A756-B952-4158-A655-0C2E5C304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  <a:p>
            <a:r>
              <a:rPr lang="cs-CZ" dirty="0"/>
              <a:t>Audity a poradenství</a:t>
            </a:r>
          </a:p>
          <a:p>
            <a:r>
              <a:rPr lang="cs-CZ" dirty="0"/>
              <a:t>Basic </a:t>
            </a:r>
            <a:r>
              <a:rPr lang="cs-CZ" dirty="0" err="1"/>
              <a:t>enginnering</a:t>
            </a:r>
            <a:endParaRPr lang="cs-CZ" dirty="0"/>
          </a:p>
          <a:p>
            <a:r>
              <a:rPr lang="cs-CZ" dirty="0" err="1"/>
              <a:t>Deatil</a:t>
            </a:r>
            <a:r>
              <a:rPr lang="cs-CZ" dirty="0"/>
              <a:t> Engineering</a:t>
            </a:r>
          </a:p>
          <a:p>
            <a:r>
              <a:rPr lang="cs-CZ" dirty="0"/>
              <a:t>Realizace projektů</a:t>
            </a:r>
          </a:p>
          <a:p>
            <a:r>
              <a:rPr lang="cs-CZ" dirty="0"/>
              <a:t>Výroba </a:t>
            </a:r>
            <a:r>
              <a:rPr lang="cs-CZ" dirty="0" err="1"/>
              <a:t>konponent</a:t>
            </a:r>
            <a:endParaRPr lang="cs-CZ" dirty="0"/>
          </a:p>
          <a:p>
            <a:r>
              <a:rPr lang="cs-CZ" dirty="0"/>
              <a:t>Montáž</a:t>
            </a:r>
          </a:p>
          <a:p>
            <a:r>
              <a:rPr lang="cs-CZ" dirty="0"/>
              <a:t>Uvedení do provozu</a:t>
            </a:r>
          </a:p>
          <a:p>
            <a:r>
              <a:rPr lang="cs-CZ" dirty="0"/>
              <a:t>Zkušební provoz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3E4CD1-5B80-496E-BB9A-76020024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452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FECCE-9965-49E3-A16E-0030A985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Konkurence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592A62-ABBC-4572-B7BA-7608C4743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5" y="1125539"/>
            <a:ext cx="5545119" cy="475173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Velké firmy</a:t>
            </a:r>
          </a:p>
          <a:p>
            <a:r>
              <a:rPr lang="cs-CZ" dirty="0" err="1"/>
              <a:t>Voith</a:t>
            </a:r>
            <a:endParaRPr lang="cs-CZ" dirty="0"/>
          </a:p>
          <a:p>
            <a:r>
              <a:rPr lang="cs-CZ" dirty="0" err="1"/>
              <a:t>Valmet</a:t>
            </a:r>
            <a:endParaRPr lang="cs-CZ" dirty="0"/>
          </a:p>
          <a:p>
            <a:r>
              <a:rPr lang="cs-CZ" dirty="0" err="1"/>
              <a:t>Andritz</a:t>
            </a:r>
            <a:endParaRPr lang="cs-CZ" dirty="0"/>
          </a:p>
          <a:p>
            <a:r>
              <a:rPr lang="cs-CZ" dirty="0" err="1"/>
              <a:t>Kadant</a:t>
            </a:r>
            <a:endParaRPr lang="cs-CZ" dirty="0"/>
          </a:p>
          <a:p>
            <a:endParaRPr lang="cs-CZ" dirty="0"/>
          </a:p>
          <a:p>
            <a:r>
              <a:rPr lang="cs-CZ" dirty="0"/>
              <a:t>Metody konkurence</a:t>
            </a:r>
          </a:p>
          <a:p>
            <a:pPr lvl="1"/>
            <a:r>
              <a:rPr lang="cs-CZ" dirty="0"/>
              <a:t>Soupeření v projektech</a:t>
            </a:r>
          </a:p>
          <a:p>
            <a:pPr lvl="1"/>
            <a:r>
              <a:rPr lang="cs-CZ" dirty="0"/>
              <a:t>Neposkytování subdodávek dodávek</a:t>
            </a:r>
          </a:p>
          <a:p>
            <a:pPr lvl="1"/>
            <a:r>
              <a:rPr lang="cs-CZ" dirty="0"/>
              <a:t>Výroba v Číně a Indii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E0080F-2666-47F1-A5EB-FEB145E7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16</a:t>
            </a:fld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C44506E-036A-4CBE-845D-BFA677B43A8F}"/>
              </a:ext>
            </a:extLst>
          </p:cNvPr>
          <p:cNvSpPr txBox="1">
            <a:spLocks/>
          </p:cNvSpPr>
          <p:nvPr/>
        </p:nvSpPr>
        <p:spPr bwMode="auto">
          <a:xfrm>
            <a:off x="5591944" y="1126471"/>
            <a:ext cx="5545119" cy="475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Pct val="8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Malé firmy</a:t>
            </a:r>
          </a:p>
          <a:p>
            <a:r>
              <a:rPr lang="cs-CZ" dirty="0" err="1"/>
              <a:t>Garážníci</a:t>
            </a:r>
            <a:r>
              <a:rPr lang="cs-CZ" dirty="0"/>
              <a:t> z ČR a okolí</a:t>
            </a:r>
          </a:p>
          <a:p>
            <a:endParaRPr lang="cs-CZ" dirty="0"/>
          </a:p>
          <a:p>
            <a:r>
              <a:rPr lang="cs-CZ" dirty="0"/>
              <a:t>Metody konkurence</a:t>
            </a:r>
          </a:p>
          <a:p>
            <a:pPr lvl="1"/>
            <a:r>
              <a:rPr lang="cs-CZ" dirty="0"/>
              <a:t>Krádež a vysávání </a:t>
            </a:r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how</a:t>
            </a:r>
            <a:endParaRPr lang="cs-CZ" dirty="0"/>
          </a:p>
          <a:p>
            <a:pPr lvl="1"/>
            <a:r>
              <a:rPr lang="cs-CZ" dirty="0"/>
              <a:t>Repase second hand</a:t>
            </a:r>
          </a:p>
          <a:p>
            <a:pPr lvl="1"/>
            <a:r>
              <a:rPr lang="cs-CZ" dirty="0"/>
              <a:t>Levnější výroba za nedodržování zákonných podmínek, výrobních postupů, BOZP a ochrany ŽP</a:t>
            </a:r>
          </a:p>
        </p:txBody>
      </p:sp>
    </p:spTree>
    <p:extLst>
      <p:ext uri="{BB962C8B-B14F-4D97-AF65-F5344CB8AC3E}">
        <p14:creationId xmlns:p14="http://schemas.microsoft.com/office/powerpoint/2010/main" val="20152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E4C13-2692-40E3-9658-2A6B929B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Trh v ČR - zákazníci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3D7934-F7AC-4D15-B072-2FD118C90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934" y="850781"/>
            <a:ext cx="5424767" cy="555017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Velké firmy</a:t>
            </a:r>
          </a:p>
          <a:p>
            <a:r>
              <a:rPr lang="cs-CZ" dirty="0"/>
              <a:t>Většinou vlastněné nadnárodními korporacemi</a:t>
            </a:r>
          </a:p>
          <a:p>
            <a:r>
              <a:rPr lang="cs-CZ" dirty="0"/>
              <a:t>Špičkově vybavené</a:t>
            </a:r>
          </a:p>
          <a:p>
            <a:r>
              <a:rPr lang="cs-CZ" dirty="0"/>
              <a:t>Dbající na TQM a 100% </a:t>
            </a:r>
            <a:r>
              <a:rPr lang="cs-CZ" dirty="0" err="1"/>
              <a:t>runabilitu</a:t>
            </a:r>
            <a:endParaRPr lang="cs-CZ" dirty="0"/>
          </a:p>
          <a:p>
            <a:r>
              <a:rPr lang="cs-CZ" dirty="0"/>
              <a:t>Často nakupují u konkurence</a:t>
            </a:r>
          </a:p>
          <a:p>
            <a:r>
              <a:rPr lang="cs-CZ" dirty="0"/>
              <a:t>Například</a:t>
            </a:r>
          </a:p>
          <a:p>
            <a:pPr lvl="1"/>
            <a:r>
              <a:rPr lang="cs-CZ" dirty="0" err="1"/>
              <a:t>Delfort</a:t>
            </a:r>
            <a:endParaRPr lang="cs-CZ" dirty="0"/>
          </a:p>
          <a:p>
            <a:pPr lvl="1"/>
            <a:r>
              <a:rPr lang="cs-CZ" dirty="0"/>
              <a:t>Mondi</a:t>
            </a:r>
          </a:p>
          <a:p>
            <a:pPr lvl="1"/>
            <a:r>
              <a:rPr lang="cs-CZ" dirty="0" err="1"/>
              <a:t>Smurfit</a:t>
            </a:r>
            <a:r>
              <a:rPr lang="cs-CZ" dirty="0"/>
              <a:t> Kappa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270E9C-B9EA-4895-A07A-649EE7B42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17</a:t>
            </a:fld>
            <a:endParaRPr lang="cs-CZ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9254412-E326-47F5-80EA-DF4B547400C1}"/>
              </a:ext>
            </a:extLst>
          </p:cNvPr>
          <p:cNvSpPr txBox="1">
            <a:spLocks/>
          </p:cNvSpPr>
          <p:nvPr/>
        </p:nvSpPr>
        <p:spPr bwMode="auto">
          <a:xfrm>
            <a:off x="6132511" y="836712"/>
            <a:ext cx="5940153" cy="475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Pct val="8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Malé firmy</a:t>
            </a:r>
          </a:p>
          <a:p>
            <a:r>
              <a:rPr lang="cs-CZ" dirty="0"/>
              <a:t>Špatná finanční situace</a:t>
            </a:r>
          </a:p>
          <a:p>
            <a:r>
              <a:rPr lang="cs-CZ" dirty="0"/>
              <a:t>Staré vybavení na pokraji provozuschopnosti</a:t>
            </a:r>
          </a:p>
          <a:p>
            <a:r>
              <a:rPr lang="cs-CZ" dirty="0"/>
              <a:t>Neinvestují do zařízení</a:t>
            </a:r>
          </a:p>
          <a:p>
            <a:r>
              <a:rPr lang="cs-CZ" dirty="0"/>
              <a:t>Nízká efektivita</a:t>
            </a:r>
          </a:p>
          <a:p>
            <a:r>
              <a:rPr lang="cs-CZ" dirty="0"/>
              <a:t>Snaží se udržovat zařízení svépomocí a pomocí </a:t>
            </a:r>
            <a:r>
              <a:rPr lang="cs-CZ" dirty="0" err="1"/>
              <a:t>garážníků</a:t>
            </a:r>
            <a:endParaRPr lang="cs-CZ" dirty="0"/>
          </a:p>
          <a:p>
            <a:r>
              <a:rPr lang="cs-CZ" dirty="0">
                <a:solidFill>
                  <a:srgbClr val="00B0F0"/>
                </a:solidFill>
              </a:rPr>
              <a:t>Rozdělení neplatí absolutně – i malá firma může být dobře vedená a slušně vydělávat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E114BB4B-4184-4ECE-B8E5-8F3D125C2D7E}"/>
              </a:ext>
            </a:extLst>
          </p:cNvPr>
          <p:cNvSpPr txBox="1">
            <a:spLocks/>
          </p:cNvSpPr>
          <p:nvPr/>
        </p:nvSpPr>
        <p:spPr bwMode="auto">
          <a:xfrm>
            <a:off x="4947697" y="764704"/>
            <a:ext cx="696415" cy="82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8ACB"/>
              </a:buClr>
              <a:buSzPct val="85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FF"/>
              </a:buClr>
              <a:buSzPct val="85000"/>
              <a:buFont typeface="Arial" panose="020B0604020202020204" pitchFamily="34" charset="0"/>
              <a:buChar char="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dirty="0">
                <a:solidFill>
                  <a:srgbClr val="FF0000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394488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D5A9C0-E675-4337-B35C-7B053EBCC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Trh ve světě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1B0F94-61DD-4B03-A555-21E750CCB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Podobné, jako rozdělení trhu v ČR</a:t>
            </a:r>
          </a:p>
          <a:p>
            <a:r>
              <a:rPr lang="cs-CZ" dirty="0"/>
              <a:t>Hodně záleží na vlastníkovi a jeho vedení firmy a ochotě investovat</a:t>
            </a:r>
          </a:p>
          <a:p>
            <a:r>
              <a:rPr lang="cs-CZ" dirty="0"/>
              <a:t>Nyní se pokoušíme prorazit na trhy západní Evropy</a:t>
            </a:r>
          </a:p>
          <a:p>
            <a:r>
              <a:rPr lang="cs-CZ" dirty="0"/>
              <a:t>Původně byl náš tradiční trh v </a:t>
            </a:r>
          </a:p>
          <a:p>
            <a:pPr lvl="1"/>
            <a:r>
              <a:rPr lang="cs-CZ" dirty="0"/>
              <a:t>Post Sovětských zemích</a:t>
            </a:r>
          </a:p>
          <a:p>
            <a:pPr lvl="1"/>
            <a:r>
              <a:rPr lang="cs-CZ" dirty="0"/>
              <a:t>Egypt, Turecko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3FD99D-21FB-47EB-AC1B-FFB1FFDC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004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080E1-9728-4B9E-8F75-A028E834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Trh v Indii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35ED53-5345-4842-8BB0-BDB69F02F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Problematický vstup na tento trh</a:t>
            </a:r>
          </a:p>
          <a:p>
            <a:r>
              <a:rPr lang="cs-CZ" dirty="0"/>
              <a:t>Vysoká cena výrobků z ČR</a:t>
            </a:r>
          </a:p>
          <a:p>
            <a:r>
              <a:rPr lang="cs-CZ" dirty="0"/>
              <a:t>Velká konkurence lokálních dodavatelů</a:t>
            </a:r>
          </a:p>
          <a:p>
            <a:r>
              <a:rPr lang="cs-CZ" dirty="0"/>
              <a:t>Velká konkurence velkých hráčů vyrábějících v Indii a Číně</a:t>
            </a:r>
          </a:p>
          <a:p>
            <a:r>
              <a:rPr lang="cs-CZ" dirty="0"/>
              <a:t>Nutnost kontaktů na majitele firem a „přátelských vztahů“ s nimi</a:t>
            </a:r>
          </a:p>
          <a:p>
            <a:r>
              <a:rPr lang="cs-CZ" dirty="0"/>
              <a:t>Velké množství malých strojů s nízkým výkonem, kde se nevyplatí investovat do kvality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D16688E-7479-413F-8C36-CCBD9B83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331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7BC82-019C-4D52-B697-9CB8979A6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DF9CBC-C174-4207-96D6-9C073C60C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Historie firmy</a:t>
            </a:r>
          </a:p>
          <a:p>
            <a:r>
              <a:rPr lang="cs-CZ" dirty="0"/>
              <a:t>Co firma vlastně vyrábí?</a:t>
            </a:r>
          </a:p>
          <a:p>
            <a:r>
              <a:rPr lang="cs-CZ" dirty="0"/>
              <a:t>Organizační členění firmy</a:t>
            </a:r>
          </a:p>
          <a:p>
            <a:r>
              <a:rPr lang="cs-CZ" dirty="0"/>
              <a:t>Zkušebna, vývoj a inovace</a:t>
            </a:r>
          </a:p>
          <a:p>
            <a:r>
              <a:rPr lang="cs-CZ" dirty="0"/>
              <a:t>Jaké služby firma poskytuje – výrobky, financování, montáž, inženýring, UDP, atd.</a:t>
            </a:r>
          </a:p>
          <a:p>
            <a:r>
              <a:rPr lang="cs-CZ" dirty="0"/>
              <a:t>Konkurence</a:t>
            </a:r>
          </a:p>
          <a:p>
            <a:r>
              <a:rPr lang="cs-CZ" dirty="0"/>
              <a:t>Z čeho se skládá projekt – fáze a úskalí</a:t>
            </a:r>
          </a:p>
          <a:p>
            <a:r>
              <a:rPr lang="cs-CZ" dirty="0"/>
              <a:t>Popis projektu v Indii</a:t>
            </a:r>
          </a:p>
          <a:p>
            <a:r>
              <a:rPr lang="cs-CZ" dirty="0"/>
              <a:t>Specifika Indie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70AEED-6B7C-42C6-885E-F33E06CB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745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85778-42B5-41BB-92FE-CE821D3E2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Platební podmínky  bankovní instrumenty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6AF65A-5E02-456F-8301-A581BBE1C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100% zálohová platba – nejvýhodnější pro dodavatele</a:t>
            </a:r>
          </a:p>
          <a:p>
            <a:r>
              <a:rPr lang="cs-CZ" dirty="0"/>
              <a:t>100% po dodání – nejvýhodnější pro zákazníka</a:t>
            </a:r>
          </a:p>
          <a:p>
            <a:r>
              <a:rPr lang="cs-CZ" dirty="0"/>
              <a:t>Další varianty dle dohody se zákazníkem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ABG – bankovní záruka</a:t>
            </a:r>
          </a:p>
          <a:p>
            <a:r>
              <a:rPr lang="cs-CZ" dirty="0"/>
              <a:t>LC – </a:t>
            </a:r>
            <a:r>
              <a:rPr lang="cs-CZ" dirty="0" err="1"/>
              <a:t>letter</a:t>
            </a:r>
            <a:r>
              <a:rPr lang="cs-CZ" dirty="0"/>
              <a:t> of </a:t>
            </a:r>
            <a:r>
              <a:rPr lang="cs-CZ" dirty="0" err="1"/>
              <a:t>credit</a:t>
            </a:r>
            <a:r>
              <a:rPr lang="cs-CZ" dirty="0"/>
              <a:t> (akreditiv)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996B5B-D067-425A-A05F-01F7E695D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927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A388E-B323-4509-82B2-4709D878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Rizika obchodní části kontraktu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AA98B-F61A-4404-85A3-23F2FCA0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Správné platební podmínky</a:t>
            </a:r>
          </a:p>
          <a:p>
            <a:r>
              <a:rPr lang="cs-CZ" dirty="0"/>
              <a:t>Rozsah projektu musí být splnitelný</a:t>
            </a:r>
          </a:p>
          <a:p>
            <a:r>
              <a:rPr lang="cs-CZ" dirty="0"/>
              <a:t>HMG projektu by měl být předběžně definován a musí být reálný</a:t>
            </a:r>
          </a:p>
          <a:p>
            <a:r>
              <a:rPr lang="cs-CZ" dirty="0"/>
              <a:t>Musí být ošetřena rizika vzhledem k charakteru zákazníka</a:t>
            </a:r>
          </a:p>
          <a:p>
            <a:r>
              <a:rPr lang="cs-CZ" dirty="0"/>
              <a:t>Musí být ND pro nájezd a provoz</a:t>
            </a:r>
          </a:p>
          <a:p>
            <a:r>
              <a:rPr lang="cs-CZ" dirty="0"/>
              <a:t>Musí být zajištěna součinnost ze strany zákazníka</a:t>
            </a:r>
          </a:p>
          <a:p>
            <a:r>
              <a:rPr lang="cs-CZ" dirty="0"/>
              <a:t>Musí jasně definováno, co je a co není součástí projektu</a:t>
            </a:r>
          </a:p>
          <a:p>
            <a:r>
              <a:rPr lang="cs-CZ" dirty="0"/>
              <a:t>Musí být definovány hranice dodávek a služeb</a:t>
            </a:r>
          </a:p>
          <a:p>
            <a:r>
              <a:rPr lang="cs-CZ" dirty="0"/>
              <a:t>Pozor na VOP zákazníka/dodavatele</a:t>
            </a:r>
          </a:p>
          <a:p>
            <a:r>
              <a:rPr lang="cs-CZ" dirty="0"/>
              <a:t>Kontrakt by měl být přehledný</a:t>
            </a:r>
          </a:p>
          <a:p>
            <a:r>
              <a:rPr lang="cs-CZ" dirty="0"/>
              <a:t>+- listy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E7AF3B-016D-4AAF-87C9-B681B84D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282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4C59842-A2B0-48E8-B400-3FF57B4D2BDF}"/>
              </a:ext>
            </a:extLst>
          </p:cNvPr>
          <p:cNvSpPr txBox="1"/>
          <p:nvPr/>
        </p:nvSpPr>
        <p:spPr>
          <a:xfrm>
            <a:off x="551384" y="1021362"/>
            <a:ext cx="489140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Included</a:t>
            </a:r>
          </a:p>
          <a:p>
            <a:endParaRPr lang="en-GB" sz="2000" b="1" dirty="0"/>
          </a:p>
          <a:p>
            <a:r>
              <a:rPr lang="en-GB" sz="2000" b="1" dirty="0"/>
              <a:t>Delivery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Machines SPL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Pumps for SPL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Agitators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Spare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Screens for AFS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b="1" dirty="0"/>
              <a:t>Services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Basic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Dimensional drawings for new tanks and chests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Erection supervision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Training</a:t>
            </a:r>
          </a:p>
          <a:p>
            <a:endParaRPr lang="en-GB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CBA737E-56A5-4E0C-9812-A13CF392D6FD}"/>
              </a:ext>
            </a:extLst>
          </p:cNvPr>
          <p:cNvSpPr txBox="1"/>
          <p:nvPr/>
        </p:nvSpPr>
        <p:spPr>
          <a:xfrm>
            <a:off x="6960096" y="1015970"/>
            <a:ext cx="417646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Excluded</a:t>
            </a:r>
          </a:p>
          <a:p>
            <a:endParaRPr lang="en-GB" sz="2000" b="1" dirty="0"/>
          </a:p>
          <a:p>
            <a:r>
              <a:rPr lang="en-GB" sz="2000" b="1" dirty="0"/>
              <a:t>Delivery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Pump for AFS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Piping</a:t>
            </a:r>
            <a:r>
              <a:rPr lang="cs-CZ" sz="2000" dirty="0"/>
              <a:t> and  hand </a:t>
            </a:r>
            <a:r>
              <a:rPr lang="cs-CZ" sz="2000" dirty="0" err="1"/>
              <a:t>valves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Tanks and chests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DCS, MCC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Service platforms</a:t>
            </a:r>
            <a:r>
              <a:rPr lang="cs-CZ" sz="2000" dirty="0"/>
              <a:t> and </a:t>
            </a:r>
            <a:r>
              <a:rPr lang="cs-CZ" sz="2000" dirty="0" err="1"/>
              <a:t>frames</a:t>
            </a:r>
            <a:endParaRPr lang="en-GB" sz="2000" dirty="0"/>
          </a:p>
          <a:p>
            <a:endParaRPr lang="en-GB" sz="2000" dirty="0"/>
          </a:p>
          <a:p>
            <a:r>
              <a:rPr lang="en-GB" sz="2000" b="1" dirty="0"/>
              <a:t>Services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Detail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Erection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Transport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Civil </a:t>
            </a:r>
            <a:r>
              <a:rPr lang="cs-CZ" sz="2000" dirty="0" err="1"/>
              <a:t>works</a:t>
            </a:r>
            <a:endParaRPr lang="en-GB" sz="2000" dirty="0"/>
          </a:p>
          <a:p>
            <a:endParaRPr lang="en-GB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443DA0A-1EDA-4D8C-A8FF-96112EF78BEB}"/>
              </a:ext>
            </a:extLst>
          </p:cNvPr>
          <p:cNvSpPr txBox="1">
            <a:spLocks/>
          </p:cNvSpPr>
          <p:nvPr/>
        </p:nvSpPr>
        <p:spPr bwMode="auto">
          <a:xfrm>
            <a:off x="239713" y="251"/>
            <a:ext cx="11712576" cy="97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7B7C7E"/>
                </a:solidFill>
                <a:latin typeface="+mn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Swis721 Blk BT" panose="020B0904030502020204" pitchFamily="34" charset="0"/>
              </a:defRPr>
            </a:lvl9pPr>
          </a:lstStyle>
          <a:p>
            <a:pPr algn="l"/>
            <a:r>
              <a:rPr lang="cs-CZ" dirty="0"/>
              <a:t>Příklad rozsahu dodávek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492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F356C-5EC8-427E-970F-95E2D1E5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v Indii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C1658A-46C5-45F3-A4E5-CDE84A6BA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5" y="1125539"/>
            <a:ext cx="6072839" cy="4751735"/>
          </a:xfrm>
        </p:spPr>
        <p:txBody>
          <a:bodyPr/>
          <a:lstStyle/>
          <a:p>
            <a:r>
              <a:rPr lang="cs-CZ" dirty="0"/>
              <a:t>Rekonstrukce papírny na výrobu novinového papíru</a:t>
            </a:r>
          </a:p>
          <a:p>
            <a:r>
              <a:rPr lang="cs-CZ" dirty="0"/>
              <a:t>Cca 14 mil. €</a:t>
            </a:r>
          </a:p>
          <a:p>
            <a:r>
              <a:rPr lang="cs-CZ" dirty="0"/>
              <a:t>Zahájen v roce 2015</a:t>
            </a:r>
          </a:p>
          <a:p>
            <a:r>
              <a:rPr lang="cs-CZ" dirty="0"/>
              <a:t>Dokončení ???</a:t>
            </a:r>
          </a:p>
          <a:p>
            <a:r>
              <a:rPr lang="cs-CZ" dirty="0"/>
              <a:t>Úskalí státní firmy</a:t>
            </a:r>
          </a:p>
          <a:p>
            <a:r>
              <a:rPr lang="cs-CZ" dirty="0"/>
              <a:t>Dodávky včetně montáže mimo stavbu</a:t>
            </a:r>
          </a:p>
          <a:p>
            <a:r>
              <a:rPr lang="cs-CZ" dirty="0"/>
              <a:t>Komplikovaný a nepřehledný kontrakt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AB05F0-7D76-4F0A-AC10-AD1C8F54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1BA541-7BCD-4B2C-ACC2-B5EA00C0E6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906" y="1196752"/>
            <a:ext cx="5685438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0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1FACE3-C387-4040-B0C0-07C7F269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 a úskalí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78027B-7834-4164-BA4F-2DACF2821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Platební neschopnost zákazníka</a:t>
            </a:r>
          </a:p>
          <a:p>
            <a:r>
              <a:rPr lang="cs-CZ" dirty="0"/>
              <a:t>Platební neschopnost Papcel</a:t>
            </a:r>
          </a:p>
          <a:p>
            <a:r>
              <a:rPr lang="cs-CZ" dirty="0"/>
              <a:t>Organizační neschopnost zákazníka</a:t>
            </a:r>
          </a:p>
          <a:p>
            <a:r>
              <a:rPr lang="cs-CZ" dirty="0"/>
              <a:t>Extrémní kontrolní mechanismy </a:t>
            </a:r>
          </a:p>
          <a:p>
            <a:r>
              <a:rPr lang="cs-CZ" dirty="0"/>
              <a:t>Stavební nepřipravenost</a:t>
            </a:r>
          </a:p>
          <a:p>
            <a:r>
              <a:rPr lang="cs-CZ" dirty="0"/>
              <a:t>Intriky</a:t>
            </a:r>
          </a:p>
          <a:p>
            <a:r>
              <a:rPr lang="cs-CZ" dirty="0"/>
              <a:t>Nemožnost zákazníka volně disponovat finančními prostředky</a:t>
            </a:r>
          </a:p>
          <a:p>
            <a:r>
              <a:rPr lang="cs-CZ" dirty="0"/>
              <a:t>Snaha vyjít vstříc zákazníkovi ze strany Papcel India a zvyšující se požadavky zákazníka</a:t>
            </a:r>
          </a:p>
          <a:p>
            <a:r>
              <a:rPr lang="cs-CZ" dirty="0"/>
              <a:t>Navýšený </a:t>
            </a:r>
            <a:r>
              <a:rPr lang="cs-CZ" dirty="0" err="1"/>
              <a:t>scope</a:t>
            </a:r>
            <a:r>
              <a:rPr lang="cs-CZ" dirty="0"/>
              <a:t> projektu bez navýšení finančních prostředků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C6CBCE2-7F43-4152-B2C6-72CE8465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658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0F677-8D04-4BCE-AF34-9631479C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Indie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D13FE1-224A-4627-8B3E-80A57BF24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Pozor na počasí</a:t>
            </a:r>
          </a:p>
          <a:p>
            <a:pPr lvl="1"/>
            <a:r>
              <a:rPr lang="cs-CZ" dirty="0"/>
              <a:t>Teploty až 50°C</a:t>
            </a:r>
          </a:p>
          <a:p>
            <a:pPr lvl="1"/>
            <a:r>
              <a:rPr lang="cs-CZ" dirty="0"/>
              <a:t>Období dešťů</a:t>
            </a:r>
          </a:p>
          <a:p>
            <a:pPr lvl="1"/>
            <a:r>
              <a:rPr lang="cs-CZ" dirty="0"/>
              <a:t>Nemoci</a:t>
            </a:r>
          </a:p>
          <a:p>
            <a:pPr lvl="1"/>
            <a:r>
              <a:rPr lang="cs-CZ" dirty="0"/>
              <a:t>Záplavy</a:t>
            </a:r>
          </a:p>
          <a:p>
            <a:pPr lvl="1"/>
            <a:r>
              <a:rPr lang="cs-CZ" dirty="0"/>
              <a:t>Sesuvy půdy</a:t>
            </a:r>
          </a:p>
          <a:p>
            <a:r>
              <a:rPr lang="cs-CZ" dirty="0"/>
              <a:t>Časté výpadky elektřiny, internetu, vody atd.</a:t>
            </a:r>
          </a:p>
          <a:p>
            <a:r>
              <a:rPr lang="cs-CZ" dirty="0"/>
              <a:t>Kvalita infrastruktury</a:t>
            </a:r>
          </a:p>
          <a:p>
            <a:pPr lvl="1"/>
            <a:r>
              <a:rPr lang="cs-CZ" dirty="0"/>
              <a:t>Pomalá doprava</a:t>
            </a:r>
          </a:p>
          <a:p>
            <a:pPr lvl="1"/>
            <a:r>
              <a:rPr lang="cs-CZ" dirty="0"/>
              <a:t>Zabezpečení proti zničení při přepravě</a:t>
            </a:r>
          </a:p>
          <a:p>
            <a:pPr lvl="1"/>
            <a:r>
              <a:rPr lang="cs-CZ" dirty="0"/>
              <a:t>Nutno počítat s dlouhou dobou přepravy do Indie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1C9353-A3B6-4823-A681-992BC8C6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3114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0F677-8D04-4BCE-AF34-9631479C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Indie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D13FE1-224A-4627-8B3E-80A57BF24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400" dirty="0"/>
              <a:t>Výhoda ceny práce, ale za cenu nízké kvalifikace</a:t>
            </a:r>
          </a:p>
          <a:p>
            <a:pPr lvl="1"/>
            <a:r>
              <a:rPr lang="cs-CZ" sz="2400" dirty="0"/>
              <a:t>Na dělníky se musí intenzivně dohlížet</a:t>
            </a:r>
          </a:p>
          <a:p>
            <a:pPr lvl="1"/>
            <a:r>
              <a:rPr lang="cs-CZ" dirty="0"/>
              <a:t>Není problém nabrat dělníky okamžitě – trh práce je velmi flexibilní</a:t>
            </a:r>
          </a:p>
          <a:p>
            <a:pPr lvl="1"/>
            <a:r>
              <a:rPr lang="cs-CZ" sz="2400" dirty="0"/>
              <a:t>Kvalifikovanější zaměstnanci nemají problém pracovat daleko od domo</a:t>
            </a:r>
            <a:r>
              <a:rPr lang="cs-CZ" dirty="0"/>
              <a:t>va po dlouhou dobu</a:t>
            </a:r>
          </a:p>
          <a:p>
            <a:pPr lvl="1"/>
            <a:r>
              <a:rPr lang="cs-CZ" sz="2400" dirty="0"/>
              <a:t>Výpovědní lhůta obvykle 2-3</a:t>
            </a:r>
            <a:r>
              <a:rPr lang="cs-CZ" dirty="0"/>
              <a:t> měsíce</a:t>
            </a:r>
            <a:endParaRPr lang="cs-CZ" sz="2400" dirty="0"/>
          </a:p>
          <a:p>
            <a:pPr lvl="1"/>
            <a:r>
              <a:rPr lang="cs-CZ" sz="2400" dirty="0"/>
              <a:t>V Indii je mnoho svátků – někdy to komplikuje práci, protože například stejný svátek slaví v jiný den v jiné části Indie</a:t>
            </a:r>
          </a:p>
          <a:p>
            <a:pPr lvl="1"/>
            <a:r>
              <a:rPr lang="cs-CZ" dirty="0"/>
              <a:t>Jazykové bariéry</a:t>
            </a:r>
            <a:endParaRPr lang="cs-CZ" sz="2400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1C9353-A3B6-4823-A681-992BC8C6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681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0F677-8D04-4BCE-AF34-9631479C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Indie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D13FE1-224A-4627-8B3E-80A57BF24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400" dirty="0"/>
              <a:t>Ano není ano, aneb slibem nezarmoutíš</a:t>
            </a:r>
          </a:p>
          <a:p>
            <a:pPr lvl="2"/>
            <a:r>
              <a:rPr lang="cs-CZ" dirty="0"/>
              <a:t>Při přípravě kontraktu se subdodavateli je třeba detailně zapsat, na čem jste se dohodli, protože během fáze domluvy slíbí všechno a při realizaci není nic součástí dodávky </a:t>
            </a:r>
          </a:p>
          <a:p>
            <a:pPr lvl="2"/>
            <a:r>
              <a:rPr lang="cs-CZ" dirty="0"/>
              <a:t>Důležité požadavky je nutno ošetřit také penalizací</a:t>
            </a:r>
          </a:p>
          <a:p>
            <a:pPr lvl="2"/>
            <a:r>
              <a:rPr lang="cs-CZ" dirty="0"/>
              <a:t>Na začátku jednání není nic problém a nakonec se ukáže, že nejsou schopni nic dodat</a:t>
            </a:r>
          </a:p>
          <a:p>
            <a:pPr lvl="2"/>
            <a:r>
              <a:rPr lang="cs-CZ" dirty="0"/>
              <a:t>Proto (a také kvůli ceně) jednejte vždy s více dodavateli najednou</a:t>
            </a:r>
          </a:p>
          <a:p>
            <a:pPr marL="914400" lvl="2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F1C9353-A3B6-4823-A681-992BC8C6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440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3BFA84-DFD6-46CD-8B70-C57B5142D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Nákupy v Indii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CDC96-E8E0-49C7-8E8F-53CCC4796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Můžete ušetřit ale také prodělat</a:t>
            </a:r>
          </a:p>
          <a:p>
            <a:r>
              <a:rPr lang="cs-CZ" dirty="0"/>
              <a:t>Hlídejte si kvalitu dodávky průběžně</a:t>
            </a:r>
          </a:p>
          <a:p>
            <a:r>
              <a:rPr lang="cs-CZ" dirty="0"/>
              <a:t>Chtějte reference a jeďte se na reference podívat</a:t>
            </a:r>
          </a:p>
          <a:p>
            <a:r>
              <a:rPr lang="cs-CZ" dirty="0"/>
              <a:t>Jeďte se podívat i k dodavateli</a:t>
            </a:r>
          </a:p>
          <a:p>
            <a:r>
              <a:rPr lang="cs-CZ" dirty="0"/>
              <a:t>Na nákup nikdy v Indii nespěchejte, nechejte si čas na smlouvání</a:t>
            </a:r>
          </a:p>
          <a:p>
            <a:r>
              <a:rPr lang="cs-CZ" dirty="0"/>
              <a:t>První cenou se nenechejte odradit, pokud jste trpěliví, cena půjde snížit o 20-50%</a:t>
            </a:r>
          </a:p>
          <a:p>
            <a:r>
              <a:rPr lang="cs-CZ" dirty="0"/>
              <a:t>Počítejte s cenou dopravy z/do Indie a se clem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C68D5D-B1F1-41E9-977E-4D5EB7E3B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106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E84AF4E6-E7BE-467F-84BE-FE77BAF1412C}"/>
              </a:ext>
            </a:extLst>
          </p:cNvPr>
          <p:cNvSpPr/>
          <p:nvPr/>
        </p:nvSpPr>
        <p:spPr>
          <a:xfrm>
            <a:off x="4883394" y="2776352"/>
            <a:ext cx="1980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600" b="1" dirty="0">
                <a:solidFill>
                  <a:srgbClr val="008ACB"/>
                </a:solidFill>
                <a:sym typeface="Symbol"/>
              </a:rPr>
              <a:t>Dotazy?</a:t>
            </a:r>
            <a:endParaRPr lang="en-GB" sz="3600" b="1" dirty="0">
              <a:solidFill>
                <a:srgbClr val="008ACB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74701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8A5B1-983F-43BD-BBDC-51FDDA0F9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firmy Bellmer Czech s.r.o.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ACC932-770F-45F0-A9B1-01219E265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1950 – Založena firma Papcel </a:t>
            </a:r>
            <a:r>
              <a:rPr lang="cs-CZ" dirty="0" err="1"/>
              <a:t>n.p</a:t>
            </a:r>
            <a:r>
              <a:rPr lang="cs-CZ" dirty="0"/>
              <a:t>. – téměř výhradně trh v Československu</a:t>
            </a:r>
          </a:p>
          <a:p>
            <a:r>
              <a:rPr lang="cs-CZ" dirty="0"/>
              <a:t>1992/1998 privatizace</a:t>
            </a:r>
          </a:p>
          <a:p>
            <a:r>
              <a:rPr lang="cs-CZ" dirty="0"/>
              <a:t>2003 první zahraniční zakázky – orientace na Rusko</a:t>
            </a:r>
          </a:p>
          <a:p>
            <a:r>
              <a:rPr lang="cs-CZ" dirty="0"/>
              <a:t>2009 – 2017 akvizice a nákupy zahraničních firem</a:t>
            </a:r>
          </a:p>
          <a:p>
            <a:pPr lvl="1"/>
            <a:r>
              <a:rPr lang="cs-CZ" dirty="0" err="1"/>
              <a:t>Erma</a:t>
            </a:r>
            <a:r>
              <a:rPr lang="cs-CZ" dirty="0"/>
              <a:t> </a:t>
            </a:r>
            <a:r>
              <a:rPr lang="cs-CZ" dirty="0" err="1"/>
              <a:t>Elan</a:t>
            </a:r>
            <a:r>
              <a:rPr lang="cs-CZ" dirty="0"/>
              <a:t> Engineering</a:t>
            </a:r>
          </a:p>
          <a:p>
            <a:pPr lvl="1"/>
            <a:r>
              <a:rPr lang="cs-CZ" dirty="0" err="1"/>
              <a:t>Gorostidi</a:t>
            </a:r>
            <a:endParaRPr lang="cs-CZ" dirty="0"/>
          </a:p>
          <a:p>
            <a:pPr lvl="1"/>
            <a:r>
              <a:rPr lang="cs-CZ" dirty="0"/>
              <a:t>IFM</a:t>
            </a:r>
          </a:p>
          <a:p>
            <a:pPr lvl="1"/>
            <a:r>
              <a:rPr lang="cs-CZ" dirty="0"/>
              <a:t>ABK</a:t>
            </a:r>
          </a:p>
          <a:p>
            <a:pPr lvl="1"/>
            <a:r>
              <a:rPr lang="cs-CZ" dirty="0" err="1"/>
              <a:t>Cuneo</a:t>
            </a:r>
            <a:endParaRPr lang="cs-CZ" dirty="0"/>
          </a:p>
          <a:p>
            <a:pPr lvl="1"/>
            <a:r>
              <a:rPr lang="cs-CZ" dirty="0"/>
              <a:t>PMT</a:t>
            </a:r>
          </a:p>
          <a:p>
            <a:pPr lvl="1"/>
            <a:r>
              <a:rPr lang="cs-CZ" dirty="0" err="1"/>
              <a:t>Gapcon</a:t>
            </a:r>
            <a:r>
              <a:rPr lang="cs-CZ" dirty="0"/>
              <a:t>/</a:t>
            </a:r>
            <a:r>
              <a:rPr lang="cs-CZ" dirty="0" err="1"/>
              <a:t>Icone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BCB029D-6237-4495-A696-6CF12626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460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uppieren 2">
            <a:extLst>
              <a:ext uri="{FF2B5EF4-FFF2-40B4-BE49-F238E27FC236}">
                <a16:creationId xmlns:a16="http://schemas.microsoft.com/office/drawing/2014/main" id="{A0928534-C194-412B-BBF5-D4A41B51783E}"/>
              </a:ext>
            </a:extLst>
          </p:cNvPr>
          <p:cNvGrpSpPr/>
          <p:nvPr/>
        </p:nvGrpSpPr>
        <p:grpSpPr bwMode="gray">
          <a:xfrm>
            <a:off x="983432" y="1268760"/>
            <a:ext cx="9577064" cy="4815690"/>
            <a:chOff x="316430" y="2079185"/>
            <a:chExt cx="8504512" cy="4493421"/>
          </a:xfrm>
        </p:grpSpPr>
        <p:grpSp>
          <p:nvGrpSpPr>
            <p:cNvPr id="111" name="Gruppieren 7">
              <a:extLst>
                <a:ext uri="{FF2B5EF4-FFF2-40B4-BE49-F238E27FC236}">
                  <a16:creationId xmlns:a16="http://schemas.microsoft.com/office/drawing/2014/main" id="{04AC7E2F-0EA8-4CE0-80D9-A80BDEE9E7C4}"/>
                </a:ext>
              </a:extLst>
            </p:cNvPr>
            <p:cNvGrpSpPr/>
            <p:nvPr/>
          </p:nvGrpSpPr>
          <p:grpSpPr bwMode="gray">
            <a:xfrm>
              <a:off x="316430" y="3883218"/>
              <a:ext cx="8204124" cy="2689388"/>
              <a:chOff x="316430" y="3883218"/>
              <a:chExt cx="8204124" cy="2689388"/>
            </a:xfrm>
          </p:grpSpPr>
          <p:sp>
            <p:nvSpPr>
              <p:cNvPr id="195" name="Rechteck 4">
                <a:extLst>
                  <a:ext uri="{FF2B5EF4-FFF2-40B4-BE49-F238E27FC236}">
                    <a16:creationId xmlns:a16="http://schemas.microsoft.com/office/drawing/2014/main" id="{41418FAD-5089-4B7A-8C33-297175EFEC18}"/>
                  </a:ext>
                </a:extLst>
              </p:cNvPr>
              <p:cNvSpPr/>
              <p:nvPr/>
            </p:nvSpPr>
            <p:spPr bwMode="gray">
              <a:xfrm>
                <a:off x="323850" y="4725947"/>
                <a:ext cx="1415940" cy="1846659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lin ang="16200000" scaled="1"/>
                <a:tileRect/>
              </a:gradFill>
              <a:ln w="12700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6" name="Textfeld 43">
                <a:extLst>
                  <a:ext uri="{FF2B5EF4-FFF2-40B4-BE49-F238E27FC236}">
                    <a16:creationId xmlns:a16="http://schemas.microsoft.com/office/drawing/2014/main" id="{6C9252A2-845B-4F43-A784-9F551B3AB878}"/>
                  </a:ext>
                </a:extLst>
              </p:cNvPr>
              <p:cNvSpPr txBox="1"/>
              <p:nvPr/>
            </p:nvSpPr>
            <p:spPr bwMode="gray">
              <a:xfrm>
                <a:off x="316430" y="4053045"/>
                <a:ext cx="2055705" cy="198154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square" lIns="0" rtlCol="0">
                <a:spAutoFit/>
              </a:bodyPr>
              <a:lstStyle/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Zpracování nabídky a basic </a:t>
                </a:r>
                <a:r>
                  <a:rPr lang="cs-CZ" altLang="cs-CZ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engineeringu</a:t>
                </a:r>
                <a:endParaRPr lang="cs-CZ" alt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Zpracování </a:t>
                </a:r>
                <a:r>
                  <a:rPr lang="en-GB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business pl</a:t>
                </a:r>
                <a:r>
                  <a:rPr lang="cs-CZ" altLang="cs-CZ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ánu</a:t>
                </a:r>
                <a:endParaRPr lang="cs-CZ" alt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Zjištění možností financování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Zajištění úvěru nebo jiné formy financování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Podpis kontraktu</a:t>
                </a:r>
              </a:p>
            </p:txBody>
          </p:sp>
          <p:sp>
            <p:nvSpPr>
              <p:cNvPr id="197" name="Textfeld 62">
                <a:extLst>
                  <a:ext uri="{FF2B5EF4-FFF2-40B4-BE49-F238E27FC236}">
                    <a16:creationId xmlns:a16="http://schemas.microsoft.com/office/drawing/2014/main" id="{F3792759-5E89-4F1E-BE7D-36DE101BAC15}"/>
                  </a:ext>
                </a:extLst>
              </p:cNvPr>
              <p:cNvSpPr txBox="1"/>
              <p:nvPr/>
            </p:nvSpPr>
            <p:spPr bwMode="gray">
              <a:xfrm>
                <a:off x="6254740" y="4059416"/>
                <a:ext cx="2265814" cy="192410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square" lIns="180000" rtlCol="0">
                <a:spAutoFit/>
              </a:bodyPr>
              <a:lstStyle/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Detail inženýring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Koordinace subdodavatelů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Technické konzultace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Montáž/šéfmontáž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Uvedení do provozu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Zkušební provoz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Garanční zkoušky</a:t>
                </a:r>
                <a:endParaRPr lang="en-GB" alt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Textfeld 63">
                <a:extLst>
                  <a:ext uri="{FF2B5EF4-FFF2-40B4-BE49-F238E27FC236}">
                    <a16:creationId xmlns:a16="http://schemas.microsoft.com/office/drawing/2014/main" id="{F014ABB1-CC66-485D-A0FA-AA4E03171FE9}"/>
                  </a:ext>
                </a:extLst>
              </p:cNvPr>
              <p:cNvSpPr txBox="1"/>
              <p:nvPr/>
            </p:nvSpPr>
            <p:spPr bwMode="gray">
              <a:xfrm>
                <a:off x="4136869" y="4065781"/>
                <a:ext cx="1665536" cy="1234874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square" lIns="180000" rtlCol="0">
                <a:spAutoFit/>
              </a:bodyPr>
              <a:lstStyle/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Fat testy a kontrolní montáž</a:t>
                </a:r>
                <a:endParaRPr lang="en-GB" alt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Balení, doprava, proclení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Zajištění certifikátů</a:t>
                </a:r>
                <a:endParaRPr lang="en-GB" alt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99" name="Gerade Verbindung 231">
                <a:extLst>
                  <a:ext uri="{FF2B5EF4-FFF2-40B4-BE49-F238E27FC236}">
                    <a16:creationId xmlns:a16="http://schemas.microsoft.com/office/drawing/2014/main" id="{0C0E39FF-DE2B-493B-8DC4-DB53F0E57FF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2504353" y="3883218"/>
                <a:ext cx="1" cy="2515386"/>
              </a:xfrm>
              <a:prstGeom prst="line">
                <a:avLst/>
              </a:prstGeom>
              <a:ln w="19050">
                <a:solidFill>
                  <a:srgbClr val="008ACB"/>
                </a:solidFill>
                <a:prstDash val="sysDot"/>
              </a:ln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Textfeld 64">
                <a:extLst>
                  <a:ext uri="{FF2B5EF4-FFF2-40B4-BE49-F238E27FC236}">
                    <a16:creationId xmlns:a16="http://schemas.microsoft.com/office/drawing/2014/main" id="{78A1689E-6CC8-4D03-A200-35FE620DADC0}"/>
                  </a:ext>
                </a:extLst>
              </p:cNvPr>
              <p:cNvSpPr txBox="1"/>
              <p:nvPr/>
            </p:nvSpPr>
            <p:spPr bwMode="gray">
              <a:xfrm>
                <a:off x="2537108" y="4056395"/>
                <a:ext cx="1557897" cy="1837952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square" lIns="180000" rtlCol="0">
                <a:spAutoFit/>
              </a:bodyPr>
              <a:lstStyle/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Dopracování basic </a:t>
                </a:r>
                <a:r>
                  <a:rPr lang="cs-CZ" altLang="cs-CZ" sz="1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engineeringu</a:t>
                </a:r>
                <a:endParaRPr lang="cs-CZ" altLang="cs-CZ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Design zařízení</a:t>
                </a:r>
              </a:p>
              <a:p>
                <a:pPr marL="177800" indent="-177800">
                  <a:spcAft>
                    <a:spcPts val="600"/>
                  </a:spcAft>
                  <a:buClr>
                    <a:srgbClr val="008ACB"/>
                  </a:buClr>
                  <a:buFont typeface="Wingdings" pitchFamily="2" charset="2"/>
                  <a:buChar char="§"/>
                </a:pPr>
                <a:r>
                  <a:rPr lang="cs-CZ" altLang="cs-CZ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Kompletní výroba a nákup subdodávek a jejich koordinace</a:t>
                </a:r>
              </a:p>
            </p:txBody>
          </p:sp>
        </p:grpSp>
        <p:grpSp>
          <p:nvGrpSpPr>
            <p:cNvPr id="112" name="Gruppieren 1">
              <a:extLst>
                <a:ext uri="{FF2B5EF4-FFF2-40B4-BE49-F238E27FC236}">
                  <a16:creationId xmlns:a16="http://schemas.microsoft.com/office/drawing/2014/main" id="{6737AD96-A748-4838-846D-7FC39664D345}"/>
                </a:ext>
              </a:extLst>
            </p:cNvPr>
            <p:cNvGrpSpPr/>
            <p:nvPr/>
          </p:nvGrpSpPr>
          <p:grpSpPr bwMode="gray">
            <a:xfrm>
              <a:off x="323850" y="2079185"/>
              <a:ext cx="8497092" cy="1292088"/>
              <a:chOff x="323850" y="2079185"/>
              <a:chExt cx="8497092" cy="1292088"/>
            </a:xfrm>
          </p:grpSpPr>
          <p:grpSp>
            <p:nvGrpSpPr>
              <p:cNvPr id="177" name="Gruppieren 31">
                <a:extLst>
                  <a:ext uri="{FF2B5EF4-FFF2-40B4-BE49-F238E27FC236}">
                    <a16:creationId xmlns:a16="http://schemas.microsoft.com/office/drawing/2014/main" id="{DE8068EF-2567-423C-99FE-47C70836E2E6}"/>
                  </a:ext>
                </a:extLst>
              </p:cNvPr>
              <p:cNvGrpSpPr/>
              <p:nvPr/>
            </p:nvGrpSpPr>
            <p:grpSpPr bwMode="gray">
              <a:xfrm>
                <a:off x="323850" y="2079185"/>
                <a:ext cx="8496298" cy="1292088"/>
                <a:chOff x="323850" y="2753138"/>
                <a:chExt cx="6631715" cy="1292088"/>
              </a:xfrm>
              <a:effectLst/>
            </p:grpSpPr>
            <p:sp>
              <p:nvSpPr>
                <p:cNvPr id="190" name="Richtungspfeil 20">
                  <a:extLst>
                    <a:ext uri="{FF2B5EF4-FFF2-40B4-BE49-F238E27FC236}">
                      <a16:creationId xmlns:a16="http://schemas.microsoft.com/office/drawing/2014/main" id="{9D951AB2-90A3-4A93-81E1-BF195BC100FB}"/>
                    </a:ext>
                  </a:extLst>
                </p:cNvPr>
                <p:cNvSpPr/>
                <p:nvPr/>
              </p:nvSpPr>
              <p:spPr bwMode="gray">
                <a:xfrm>
                  <a:off x="323850" y="2753139"/>
                  <a:ext cx="1534768" cy="1292087"/>
                </a:xfrm>
                <a:prstGeom prst="homePlate">
                  <a:avLst/>
                </a:prstGeom>
                <a:gradFill flip="none" rotWithShape="1">
                  <a:gsLst>
                    <a:gs pos="0">
                      <a:srgbClr val="D7D7D7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bevelT/>
                  <a:extrusionClr>
                    <a:schemeClr val="accent6"/>
                  </a:extrusionClr>
                </a:sp3d>
              </p:spPr>
              <p:txBody>
                <a:bodyPr lIns="108000" tIns="108000" rIns="144000" bIns="72000"/>
                <a:lstStyle/>
                <a:p>
                  <a:pPr>
                    <a:lnSpc>
                      <a:spcPct val="95000"/>
                    </a:lnSpc>
                    <a:spcAft>
                      <a:spcPts val="800"/>
                    </a:spcAft>
                    <a:buClr>
                      <a:srgbClr val="969696"/>
                    </a:buClr>
                    <a:defRPr/>
                  </a:pPr>
                  <a:endParaRPr lang="en-US" sz="1400" dirty="0">
                    <a:solidFill>
                      <a:srgbClr val="000000"/>
                    </a:solidFill>
                    <a:highlight>
                      <a:srgbClr val="FFFF00"/>
                    </a:highlight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1" name="Eingekerbter Richtungspfeil 21">
                  <a:extLst>
                    <a:ext uri="{FF2B5EF4-FFF2-40B4-BE49-F238E27FC236}">
                      <a16:creationId xmlns:a16="http://schemas.microsoft.com/office/drawing/2014/main" id="{52C96F1C-E0A1-452E-ABA7-ADD103F293CC}"/>
                    </a:ext>
                  </a:extLst>
                </p:cNvPr>
                <p:cNvSpPr/>
                <p:nvPr/>
              </p:nvSpPr>
              <p:spPr bwMode="gray">
                <a:xfrm>
                  <a:off x="1397361" y="2753139"/>
                  <a:ext cx="1735494" cy="1292087"/>
                </a:xfrm>
                <a:prstGeom prst="chevron">
                  <a:avLst/>
                </a:prstGeom>
                <a:gradFill flip="none" rotWithShape="1">
                  <a:gsLst>
                    <a:gs pos="0">
                      <a:srgbClr val="D7D7D7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108000" tIns="108000" rIns="144000" bIns="72000"/>
                <a:lstStyle/>
                <a:p>
                  <a:pPr>
                    <a:lnSpc>
                      <a:spcPct val="95000"/>
                    </a:lnSpc>
                    <a:spcAft>
                      <a:spcPts val="800"/>
                    </a:spcAft>
                    <a:buClr>
                      <a:srgbClr val="969696"/>
                    </a:buClr>
                    <a:defRPr/>
                  </a:pPr>
                  <a:endParaRPr lang="en-US" sz="1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Eingekerbter Richtungspfeil 26">
                  <a:extLst>
                    <a:ext uri="{FF2B5EF4-FFF2-40B4-BE49-F238E27FC236}">
                      <a16:creationId xmlns:a16="http://schemas.microsoft.com/office/drawing/2014/main" id="{31E2542C-1D60-4638-9741-0BF4B0B85647}"/>
                    </a:ext>
                  </a:extLst>
                </p:cNvPr>
                <p:cNvSpPr/>
                <p:nvPr/>
              </p:nvSpPr>
              <p:spPr bwMode="gray">
                <a:xfrm>
                  <a:off x="2671598" y="2753139"/>
                  <a:ext cx="1735494" cy="1292087"/>
                </a:xfrm>
                <a:prstGeom prst="chevron">
                  <a:avLst/>
                </a:prstGeom>
                <a:gradFill flip="none" rotWithShape="1">
                  <a:gsLst>
                    <a:gs pos="0">
                      <a:srgbClr val="D7D7D7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108000" tIns="108000" rIns="144000" bIns="72000"/>
                <a:lstStyle/>
                <a:p>
                  <a:pPr>
                    <a:lnSpc>
                      <a:spcPct val="95000"/>
                    </a:lnSpc>
                    <a:spcAft>
                      <a:spcPts val="800"/>
                    </a:spcAft>
                    <a:buClr>
                      <a:srgbClr val="969696"/>
                    </a:buClr>
                    <a:defRPr/>
                  </a:pPr>
                  <a:endParaRPr lang="en-US" sz="1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3" name="Eingekerbter Richtungspfeil 27">
                  <a:extLst>
                    <a:ext uri="{FF2B5EF4-FFF2-40B4-BE49-F238E27FC236}">
                      <a16:creationId xmlns:a16="http://schemas.microsoft.com/office/drawing/2014/main" id="{420508EB-AA54-48EE-87A0-85A1FB10E973}"/>
                    </a:ext>
                  </a:extLst>
                </p:cNvPr>
                <p:cNvSpPr/>
                <p:nvPr/>
              </p:nvSpPr>
              <p:spPr bwMode="gray">
                <a:xfrm>
                  <a:off x="3945836" y="2753139"/>
                  <a:ext cx="1735494" cy="1292087"/>
                </a:xfrm>
                <a:prstGeom prst="chevron">
                  <a:avLst/>
                </a:prstGeom>
                <a:gradFill flip="none" rotWithShape="1">
                  <a:gsLst>
                    <a:gs pos="0">
                      <a:srgbClr val="D7D7D7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108000" tIns="108000" rIns="144000" bIns="72000"/>
                <a:lstStyle/>
                <a:p>
                  <a:pPr>
                    <a:lnSpc>
                      <a:spcPct val="95000"/>
                    </a:lnSpc>
                    <a:spcAft>
                      <a:spcPts val="800"/>
                    </a:spcAft>
                    <a:buClr>
                      <a:srgbClr val="969696"/>
                    </a:buClr>
                    <a:defRPr/>
                  </a:pPr>
                  <a:endParaRPr lang="en-US" sz="1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4" name="Eingekerbter Richtungspfeil 29">
                  <a:extLst>
                    <a:ext uri="{FF2B5EF4-FFF2-40B4-BE49-F238E27FC236}">
                      <a16:creationId xmlns:a16="http://schemas.microsoft.com/office/drawing/2014/main" id="{A3935DE8-7055-4763-92E4-F6A13F8F9447}"/>
                    </a:ext>
                  </a:extLst>
                </p:cNvPr>
                <p:cNvSpPr/>
                <p:nvPr/>
              </p:nvSpPr>
              <p:spPr bwMode="gray">
                <a:xfrm>
                  <a:off x="5220071" y="2753138"/>
                  <a:ext cx="1735494" cy="1292087"/>
                </a:xfrm>
                <a:prstGeom prst="chevron">
                  <a:avLst/>
                </a:prstGeom>
                <a:gradFill flip="none" rotWithShape="1">
                  <a:gsLst>
                    <a:gs pos="0">
                      <a:srgbClr val="D7D7D7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108000" tIns="108000" rIns="144000" bIns="72000"/>
                <a:lstStyle/>
                <a:p>
                  <a:pPr>
                    <a:lnSpc>
                      <a:spcPct val="95000"/>
                    </a:lnSpc>
                    <a:spcAft>
                      <a:spcPts val="800"/>
                    </a:spcAft>
                    <a:buClr>
                      <a:srgbClr val="969696"/>
                    </a:buClr>
                    <a:defRPr/>
                  </a:pPr>
                  <a:endParaRPr lang="en-US" sz="140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8" name="Gruppieren 76">
                <a:extLst>
                  <a:ext uri="{FF2B5EF4-FFF2-40B4-BE49-F238E27FC236}">
                    <a16:creationId xmlns:a16="http://schemas.microsoft.com/office/drawing/2014/main" id="{8E79418E-8A56-47CD-A79B-CB94188B23F4}"/>
                  </a:ext>
                </a:extLst>
              </p:cNvPr>
              <p:cNvGrpSpPr/>
              <p:nvPr/>
            </p:nvGrpSpPr>
            <p:grpSpPr bwMode="gray">
              <a:xfrm>
                <a:off x="1705045" y="2079186"/>
                <a:ext cx="6860123" cy="361934"/>
                <a:chOff x="1705045" y="2079186"/>
                <a:chExt cx="6860123" cy="361934"/>
              </a:xfrm>
            </p:grpSpPr>
            <p:sp>
              <p:nvSpPr>
                <p:cNvPr id="186" name="Freeform 7">
                  <a:extLst>
                    <a:ext uri="{FF2B5EF4-FFF2-40B4-BE49-F238E27FC236}">
                      <a16:creationId xmlns:a16="http://schemas.microsoft.com/office/drawing/2014/main" id="{64C828A5-D2B1-4A93-BA78-895B254972D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1705045" y="2079186"/>
                  <a:ext cx="1935690" cy="3619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59" y="359"/>
                    </a:cxn>
                    <a:cxn ang="0">
                      <a:pos x="1920" y="359"/>
                    </a:cxn>
                    <a:cxn ang="0">
                      <a:pos x="1561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20" h="359">
                      <a:moveTo>
                        <a:pt x="0" y="0"/>
                      </a:moveTo>
                      <a:lnTo>
                        <a:pt x="359" y="359"/>
                      </a:lnTo>
                      <a:lnTo>
                        <a:pt x="1920" y="359"/>
                      </a:lnTo>
                      <a:lnTo>
                        <a:pt x="156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ACB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0" tIns="0" rIns="0" bIns="0" anchor="ctr"/>
                <a:lstStyle/>
                <a:p>
                  <a:pPr algn="ctr" defTabSz="801688" eaLnBrk="0" hangingPunct="0">
                    <a:defRPr/>
                  </a:pPr>
                  <a:endParaRPr lang="en-US" sz="1400" b="1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Freeform 8">
                  <a:extLst>
                    <a:ext uri="{FF2B5EF4-FFF2-40B4-BE49-F238E27FC236}">
                      <a16:creationId xmlns:a16="http://schemas.microsoft.com/office/drawing/2014/main" id="{799495CF-1E48-4A4D-A455-1E022C7F16F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31226" y="2079186"/>
                  <a:ext cx="1947788" cy="3619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59" y="359"/>
                    </a:cxn>
                    <a:cxn ang="0">
                      <a:pos x="1932" y="359"/>
                    </a:cxn>
                    <a:cxn ang="0">
                      <a:pos x="157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32" h="359">
                      <a:moveTo>
                        <a:pt x="0" y="0"/>
                      </a:moveTo>
                      <a:lnTo>
                        <a:pt x="359" y="359"/>
                      </a:lnTo>
                      <a:lnTo>
                        <a:pt x="1932" y="359"/>
                      </a:lnTo>
                      <a:lnTo>
                        <a:pt x="15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ACB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0" tIns="0" rIns="0" bIns="0" anchor="ctr"/>
                <a:lstStyle/>
                <a:p>
                  <a:pPr algn="ctr" defTabSz="801688" eaLnBrk="0" hangingPunct="0">
                    <a:defRPr/>
                  </a:pPr>
                  <a:endParaRPr lang="en-US" sz="1400" b="1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Freeform 9">
                  <a:extLst>
                    <a:ext uri="{FF2B5EF4-FFF2-40B4-BE49-F238E27FC236}">
                      <a16:creationId xmlns:a16="http://schemas.microsoft.com/office/drawing/2014/main" id="{F55FCD0E-F8A9-42BD-96DF-FA1F09F8D86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69505" y="2079186"/>
                  <a:ext cx="1938714" cy="3619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59" y="359"/>
                    </a:cxn>
                    <a:cxn ang="0">
                      <a:pos x="1923" y="359"/>
                    </a:cxn>
                    <a:cxn ang="0">
                      <a:pos x="156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23" h="359">
                      <a:moveTo>
                        <a:pt x="0" y="0"/>
                      </a:moveTo>
                      <a:lnTo>
                        <a:pt x="359" y="359"/>
                      </a:lnTo>
                      <a:lnTo>
                        <a:pt x="1923" y="359"/>
                      </a:lnTo>
                      <a:lnTo>
                        <a:pt x="15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ACB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0" tIns="0" rIns="0" bIns="0" anchor="ctr"/>
                <a:lstStyle/>
                <a:p>
                  <a:pPr algn="ctr" defTabSz="801688" eaLnBrk="0" hangingPunct="0">
                    <a:defRPr/>
                  </a:pPr>
                  <a:endParaRPr lang="en-US" sz="1400" b="1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Freeform 10">
                  <a:extLst>
                    <a:ext uri="{FF2B5EF4-FFF2-40B4-BE49-F238E27FC236}">
                      <a16:creationId xmlns:a16="http://schemas.microsoft.com/office/drawing/2014/main" id="{B323C493-6B80-4BD6-8820-3E6DFE1A1DD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6598710" y="2079186"/>
                  <a:ext cx="1966458" cy="361934"/>
                </a:xfrm>
                <a:custGeom>
                  <a:avLst/>
                  <a:gdLst/>
                  <a:ahLst/>
                  <a:cxnLst>
                    <a:cxn ang="0">
                      <a:pos x="1561" y="0"/>
                    </a:cxn>
                    <a:cxn ang="0">
                      <a:pos x="0" y="0"/>
                    </a:cxn>
                    <a:cxn ang="0">
                      <a:pos x="359" y="359"/>
                    </a:cxn>
                    <a:cxn ang="0">
                      <a:pos x="1920" y="359"/>
                    </a:cxn>
                    <a:cxn ang="0">
                      <a:pos x="1561" y="0"/>
                    </a:cxn>
                  </a:cxnLst>
                  <a:rect l="0" t="0" r="r" b="b"/>
                  <a:pathLst>
                    <a:path w="1920" h="359">
                      <a:moveTo>
                        <a:pt x="1561" y="0"/>
                      </a:moveTo>
                      <a:lnTo>
                        <a:pt x="0" y="0"/>
                      </a:lnTo>
                      <a:lnTo>
                        <a:pt x="359" y="359"/>
                      </a:lnTo>
                      <a:lnTo>
                        <a:pt x="1920" y="359"/>
                      </a:lnTo>
                      <a:lnTo>
                        <a:pt x="1561" y="0"/>
                      </a:lnTo>
                      <a:close/>
                    </a:path>
                  </a:pathLst>
                </a:custGeom>
                <a:solidFill>
                  <a:srgbClr val="008ACB"/>
                </a:solidFill>
                <a:ln w="12700">
                  <a:solidFill>
                    <a:srgbClr val="C0C0C0"/>
                  </a:solidFill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lIns="0" tIns="0" rIns="0" bIns="0" anchor="ctr"/>
                <a:lstStyle/>
                <a:p>
                  <a:pPr algn="ctr" defTabSz="801688" eaLnBrk="0" hangingPunct="0">
                    <a:defRPr/>
                  </a:pPr>
                  <a:endParaRPr lang="en-US" sz="1400" b="1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9" name="Rechteck 50">
                <a:extLst>
                  <a:ext uri="{FF2B5EF4-FFF2-40B4-BE49-F238E27FC236}">
                    <a16:creationId xmlns:a16="http://schemas.microsoft.com/office/drawing/2014/main" id="{2A8705BF-7C00-4996-A664-A901640FE1B7}"/>
                  </a:ext>
                </a:extLst>
              </p:cNvPr>
              <p:cNvSpPr/>
              <p:nvPr/>
            </p:nvSpPr>
            <p:spPr bwMode="gray">
              <a:xfrm>
                <a:off x="2465058" y="2121422"/>
                <a:ext cx="426231" cy="28718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 b="1" dirty="0">
                    <a:solidFill>
                      <a:schemeClr val="bg1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SPL</a:t>
                </a:r>
                <a:endParaRPr lang="en-US" sz="1400" dirty="0">
                  <a:solidFill>
                    <a:schemeClr val="bg1"/>
                  </a:solidFill>
                  <a:effectLst>
                    <a:outerShdw blurRad="190500" algn="ctr" rotWithShape="0">
                      <a:prstClr val="black">
                        <a:alpha val="5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Rechteck 51">
                <a:extLst>
                  <a:ext uri="{FF2B5EF4-FFF2-40B4-BE49-F238E27FC236}">
                    <a16:creationId xmlns:a16="http://schemas.microsoft.com/office/drawing/2014/main" id="{49BA88F5-F94A-4394-9C05-FAE0E337C694}"/>
                  </a:ext>
                </a:extLst>
              </p:cNvPr>
              <p:cNvSpPr/>
              <p:nvPr/>
            </p:nvSpPr>
            <p:spPr bwMode="gray">
              <a:xfrm>
                <a:off x="3818620" y="2100734"/>
                <a:ext cx="1014777" cy="28718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 b="1" dirty="0">
                    <a:solidFill>
                      <a:srgbClr val="FFFFFF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CHEMICALS</a:t>
                </a:r>
                <a:endParaRPr lang="en-US" sz="1400" dirty="0">
                  <a:solidFill>
                    <a:srgbClr val="FFFFFF"/>
                  </a:solidFill>
                  <a:effectLst>
                    <a:outerShdw blurRad="190500" algn="ctr" rotWithShape="0">
                      <a:prstClr val="black">
                        <a:alpha val="5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Rechteck 52">
                <a:extLst>
                  <a:ext uri="{FF2B5EF4-FFF2-40B4-BE49-F238E27FC236}">
                    <a16:creationId xmlns:a16="http://schemas.microsoft.com/office/drawing/2014/main" id="{7A313BFE-3CF2-4455-BF65-5EE39D84B0D4}"/>
                  </a:ext>
                </a:extLst>
              </p:cNvPr>
              <p:cNvSpPr/>
              <p:nvPr/>
            </p:nvSpPr>
            <p:spPr bwMode="gray">
              <a:xfrm>
                <a:off x="5753521" y="2100733"/>
                <a:ext cx="423133" cy="28718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 b="1" dirty="0">
                    <a:solidFill>
                      <a:srgbClr val="FFFFFF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PM</a:t>
                </a:r>
                <a:endParaRPr lang="en-US" sz="1400" dirty="0">
                  <a:solidFill>
                    <a:srgbClr val="FFFFFF"/>
                  </a:solidFill>
                  <a:effectLst>
                    <a:outerShdw blurRad="190500" algn="ctr" rotWithShape="0">
                      <a:prstClr val="black">
                        <a:alpha val="5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Rechteck 53">
                <a:extLst>
                  <a:ext uri="{FF2B5EF4-FFF2-40B4-BE49-F238E27FC236}">
                    <a16:creationId xmlns:a16="http://schemas.microsoft.com/office/drawing/2014/main" id="{7C688598-231F-446E-A35C-2D61C3DFA3E9}"/>
                  </a:ext>
                </a:extLst>
              </p:cNvPr>
              <p:cNvSpPr/>
              <p:nvPr/>
            </p:nvSpPr>
            <p:spPr bwMode="gray">
              <a:xfrm>
                <a:off x="6972434" y="2091776"/>
                <a:ext cx="1188243" cy="28718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 b="1" dirty="0">
                    <a:solidFill>
                      <a:srgbClr val="FFFFFF"/>
                    </a:solidFill>
                    <a:effectLst>
                      <a:outerShdw blurRad="190500" algn="ctr" rotWithShape="0">
                        <a:prstClr val="black">
                          <a:alpha val="5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ENGINEERING</a:t>
                </a:r>
                <a:endParaRPr lang="en-US" sz="1400" dirty="0">
                  <a:solidFill>
                    <a:srgbClr val="FFFFFF"/>
                  </a:solidFill>
                  <a:effectLst>
                    <a:outerShdw blurRad="190500" algn="ctr" rotWithShape="0">
                      <a:prstClr val="black">
                        <a:alpha val="5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Rechteck 54">
                <a:extLst>
                  <a:ext uri="{FF2B5EF4-FFF2-40B4-BE49-F238E27FC236}">
                    <a16:creationId xmlns:a16="http://schemas.microsoft.com/office/drawing/2014/main" id="{23DBCD01-B444-4F59-BCB2-AD65197F38A1}"/>
                  </a:ext>
                </a:extLst>
              </p:cNvPr>
              <p:cNvSpPr/>
              <p:nvPr/>
            </p:nvSpPr>
            <p:spPr bwMode="gray">
              <a:xfrm>
                <a:off x="2276180" y="2478521"/>
                <a:ext cx="1594047" cy="68923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square">
                <a:spAutoFit/>
              </a:bodyPr>
              <a:lstStyle/>
              <a:p>
                <a:r>
                  <a:rPr lang="cs-CZ" sz="1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Design, výroba,</a:t>
                </a:r>
              </a:p>
              <a:p>
                <a:r>
                  <a:rPr lang="cs-CZ" sz="14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dodávka,</a:t>
                </a:r>
              </a:p>
              <a:p>
                <a:r>
                  <a:rPr lang="cs-CZ" sz="14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start-up</a:t>
                </a:r>
                <a:endParaRPr lang="en-US" sz="14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Rechteck 55">
                <a:extLst>
                  <a:ext uri="{FF2B5EF4-FFF2-40B4-BE49-F238E27FC236}">
                    <a16:creationId xmlns:a16="http://schemas.microsoft.com/office/drawing/2014/main" id="{D41E77F8-58A2-4495-BA38-13E29B844819}"/>
                  </a:ext>
                </a:extLst>
              </p:cNvPr>
              <p:cNvSpPr/>
              <p:nvPr/>
            </p:nvSpPr>
            <p:spPr bwMode="gray">
              <a:xfrm>
                <a:off x="3958557" y="2478521"/>
                <a:ext cx="1594047" cy="68923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square">
                <a:spAutoFit/>
              </a:bodyPr>
              <a:lstStyle/>
              <a:p>
                <a:r>
                  <a:rPr lang="cs-CZ" sz="1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Design, výroba,</a:t>
                </a:r>
              </a:p>
              <a:p>
                <a:r>
                  <a:rPr lang="cs-CZ" sz="14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dodávka,</a:t>
                </a:r>
              </a:p>
              <a:p>
                <a:r>
                  <a:rPr lang="cs-CZ" sz="14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start-up</a:t>
                </a:r>
                <a:endParaRPr lang="en-US" sz="14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5" name="Rechteck 57">
                <a:extLst>
                  <a:ext uri="{FF2B5EF4-FFF2-40B4-BE49-F238E27FC236}">
                    <a16:creationId xmlns:a16="http://schemas.microsoft.com/office/drawing/2014/main" id="{81B12C27-BAB5-4CD6-B7C4-6633D934130E}"/>
                  </a:ext>
                </a:extLst>
              </p:cNvPr>
              <p:cNvSpPr/>
              <p:nvPr/>
            </p:nvSpPr>
            <p:spPr bwMode="gray">
              <a:xfrm>
                <a:off x="7309098" y="2486613"/>
                <a:ext cx="1511844" cy="68923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square">
                <a:spAutoFit/>
              </a:bodyPr>
              <a:lstStyle/>
              <a:p>
                <a:r>
                  <a:rPr lang="cs-CZ" sz="1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Služby,</a:t>
                </a:r>
              </a:p>
              <a:p>
                <a:r>
                  <a:rPr lang="cs-CZ" sz="1400" i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project</a:t>
                </a:r>
                <a:endParaRPr lang="cs-CZ" sz="14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cs-CZ" sz="14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management</a:t>
                </a:r>
                <a:endParaRPr lang="en-US" sz="14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3" name="Gruppieren 13">
              <a:extLst>
                <a:ext uri="{FF2B5EF4-FFF2-40B4-BE49-F238E27FC236}">
                  <a16:creationId xmlns:a16="http://schemas.microsoft.com/office/drawing/2014/main" id="{5FABCB0B-85EF-4063-9999-E5E3BCE485C6}"/>
                </a:ext>
              </a:extLst>
            </p:cNvPr>
            <p:cNvGrpSpPr/>
            <p:nvPr/>
          </p:nvGrpSpPr>
          <p:grpSpPr bwMode="gray">
            <a:xfrm>
              <a:off x="343486" y="3256069"/>
              <a:ext cx="2019240" cy="941365"/>
              <a:chOff x="343486" y="3256069"/>
              <a:chExt cx="2019240" cy="941365"/>
            </a:xfrm>
          </p:grpSpPr>
          <p:sp>
            <p:nvSpPr>
              <p:cNvPr id="133" name="Rechteck 40">
                <a:extLst>
                  <a:ext uri="{FF2B5EF4-FFF2-40B4-BE49-F238E27FC236}">
                    <a16:creationId xmlns:a16="http://schemas.microsoft.com/office/drawing/2014/main" id="{C550E65A-AEBB-4A3C-B7B9-4C08D5B8BB64}"/>
                  </a:ext>
                </a:extLst>
              </p:cNvPr>
              <p:cNvSpPr/>
              <p:nvPr/>
            </p:nvSpPr>
            <p:spPr bwMode="gray">
              <a:xfrm>
                <a:off x="876328" y="3450766"/>
                <a:ext cx="1486398" cy="746668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600" b="1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Poptávka</a:t>
                </a:r>
              </a:p>
              <a:p>
                <a:pPr algn="ctr"/>
                <a:r>
                  <a:rPr lang="en-US" sz="1400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cs-CZ" sz="1400" dirty="0" err="1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Investment</a:t>
                </a:r>
                <a:r>
                  <a:rPr lang="cs-CZ" sz="1400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400" dirty="0" err="1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project</a:t>
                </a:r>
                <a:r>
                  <a:rPr lang="en-US" sz="1400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ctr"/>
                <a:r>
                  <a:rPr lang="cs-CZ" sz="1600" b="1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600" b="1" dirty="0">
                  <a:solidFill>
                    <a:srgbClr val="008ACB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4" name="Gruppieren 12">
                <a:extLst>
                  <a:ext uri="{FF2B5EF4-FFF2-40B4-BE49-F238E27FC236}">
                    <a16:creationId xmlns:a16="http://schemas.microsoft.com/office/drawing/2014/main" id="{B3B358C9-35C8-4FAD-A618-81B094EC204D}"/>
                  </a:ext>
                </a:extLst>
              </p:cNvPr>
              <p:cNvGrpSpPr/>
              <p:nvPr/>
            </p:nvGrpSpPr>
            <p:grpSpPr bwMode="gray">
              <a:xfrm>
                <a:off x="343486" y="3256069"/>
                <a:ext cx="627901" cy="839889"/>
                <a:chOff x="343486" y="3256069"/>
                <a:chExt cx="627901" cy="839889"/>
              </a:xfrm>
            </p:grpSpPr>
            <p:sp>
              <p:nvSpPr>
                <p:cNvPr id="135" name="Ellipse 253">
                  <a:extLst>
                    <a:ext uri="{FF2B5EF4-FFF2-40B4-BE49-F238E27FC236}">
                      <a16:creationId xmlns:a16="http://schemas.microsoft.com/office/drawing/2014/main" id="{64B3CDD9-E822-4CFF-8C55-A5154D7C0053}"/>
                    </a:ext>
                  </a:extLst>
                </p:cNvPr>
                <p:cNvSpPr/>
                <p:nvPr/>
              </p:nvSpPr>
              <p:spPr bwMode="gray">
                <a:xfrm>
                  <a:off x="343486" y="3688843"/>
                  <a:ext cx="627901" cy="40711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>
                        <a:alpha val="50000"/>
                      </a:srgb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6" name="Gruppieren 16">
                  <a:extLst>
                    <a:ext uri="{FF2B5EF4-FFF2-40B4-BE49-F238E27FC236}">
                      <a16:creationId xmlns:a16="http://schemas.microsoft.com/office/drawing/2014/main" id="{883E06E0-73D8-456C-B9CA-5F0BE16DB34A}"/>
                    </a:ext>
                  </a:extLst>
                </p:cNvPr>
                <p:cNvGrpSpPr/>
                <p:nvPr/>
              </p:nvGrpSpPr>
              <p:grpSpPr bwMode="gray">
                <a:xfrm>
                  <a:off x="467082" y="3256069"/>
                  <a:ext cx="425694" cy="693653"/>
                  <a:chOff x="-9602788" y="-5827713"/>
                  <a:chExt cx="9923463" cy="16889413"/>
                </a:xfrm>
                <a:effectLst/>
              </p:grpSpPr>
              <p:grpSp>
                <p:nvGrpSpPr>
                  <p:cNvPr id="137" name="Gruppieren 49">
                    <a:extLst>
                      <a:ext uri="{FF2B5EF4-FFF2-40B4-BE49-F238E27FC236}">
                        <a16:creationId xmlns:a16="http://schemas.microsoft.com/office/drawing/2014/main" id="{95DC91ED-731D-49B5-9EC3-B75DC5F86345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-6834188" y="6475412"/>
                    <a:ext cx="4476750" cy="4586288"/>
                    <a:chOff x="-6834188" y="6475412"/>
                    <a:chExt cx="4476750" cy="4586288"/>
                  </a:xfrm>
                </p:grpSpPr>
                <p:sp>
                  <p:nvSpPr>
                    <p:cNvPr id="160" name="Freeform 9">
                      <a:extLst>
                        <a:ext uri="{FF2B5EF4-FFF2-40B4-BE49-F238E27FC236}">
                          <a16:creationId xmlns:a16="http://schemas.microsoft.com/office/drawing/2014/main" id="{B8500AEF-0962-4AF4-9C8C-16164BAD71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856288" y="10307637"/>
                      <a:ext cx="2628900" cy="75406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7"/>
                        </a:cxn>
                        <a:cxn ang="0">
                          <a:pos x="87" y="120"/>
                        </a:cxn>
                        <a:cxn ang="0">
                          <a:pos x="162" y="168"/>
                        </a:cxn>
                        <a:cxn ang="0">
                          <a:pos x="342" y="199"/>
                        </a:cxn>
                        <a:cxn ang="0">
                          <a:pos x="482" y="170"/>
                        </a:cxn>
                        <a:cxn ang="0">
                          <a:pos x="546" y="155"/>
                        </a:cxn>
                        <a:cxn ang="0">
                          <a:pos x="701" y="0"/>
                        </a:cxn>
                        <a:cxn ang="0">
                          <a:pos x="0" y="27"/>
                        </a:cxn>
                      </a:cxnLst>
                      <a:rect l="0" t="0" r="r" b="b"/>
                      <a:pathLst>
                        <a:path w="701" h="201">
                          <a:moveTo>
                            <a:pt x="0" y="27"/>
                          </a:moveTo>
                          <a:cubicBezTo>
                            <a:pt x="0" y="27"/>
                            <a:pt x="55" y="92"/>
                            <a:pt x="87" y="120"/>
                          </a:cubicBezTo>
                          <a:cubicBezTo>
                            <a:pt x="120" y="147"/>
                            <a:pt x="98" y="148"/>
                            <a:pt x="162" y="168"/>
                          </a:cubicBezTo>
                          <a:cubicBezTo>
                            <a:pt x="225" y="187"/>
                            <a:pt x="266" y="201"/>
                            <a:pt x="342" y="199"/>
                          </a:cubicBezTo>
                          <a:cubicBezTo>
                            <a:pt x="418" y="196"/>
                            <a:pt x="431" y="181"/>
                            <a:pt x="482" y="170"/>
                          </a:cubicBezTo>
                          <a:cubicBezTo>
                            <a:pt x="532" y="159"/>
                            <a:pt x="546" y="155"/>
                            <a:pt x="546" y="155"/>
                          </a:cubicBezTo>
                          <a:cubicBezTo>
                            <a:pt x="701" y="0"/>
                            <a:pt x="701" y="0"/>
                            <a:pt x="701" y="0"/>
                          </a:cubicBezTo>
                          <a:lnTo>
                            <a:pt x="0" y="27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0000"/>
                        </a:gs>
                        <a:gs pos="74000">
                          <a:srgbClr val="000000"/>
                        </a:gs>
                        <a:gs pos="100000">
                          <a:srgbClr val="AFAFAF"/>
                        </a:gs>
                      </a:gsLst>
                      <a:lin ang="5400000" scaled="0"/>
                    </a:gra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1" name="Freeform 10">
                      <a:extLst>
                        <a:ext uri="{FF2B5EF4-FFF2-40B4-BE49-F238E27FC236}">
                          <a16:creationId xmlns:a16="http://schemas.microsoft.com/office/drawing/2014/main" id="{9D319812-3C0A-4754-A1D0-92B2F063CA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867400" y="10304462"/>
                      <a:ext cx="2651125" cy="754063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28"/>
                        </a:cxn>
                        <a:cxn ang="0">
                          <a:pos x="2" y="29"/>
                        </a:cxn>
                        <a:cxn ang="0">
                          <a:pos x="89" y="122"/>
                        </a:cxn>
                        <a:cxn ang="0">
                          <a:pos x="115" y="148"/>
                        </a:cxn>
                        <a:cxn ang="0">
                          <a:pos x="130" y="158"/>
                        </a:cxn>
                        <a:cxn ang="0">
                          <a:pos x="164" y="170"/>
                        </a:cxn>
                        <a:cxn ang="0">
                          <a:pos x="328" y="201"/>
                        </a:cxn>
                        <a:cxn ang="0">
                          <a:pos x="345" y="201"/>
                        </a:cxn>
                        <a:cxn ang="0">
                          <a:pos x="425" y="190"/>
                        </a:cxn>
                        <a:cxn ang="0">
                          <a:pos x="485" y="173"/>
                        </a:cxn>
                        <a:cxn ang="0">
                          <a:pos x="549" y="157"/>
                        </a:cxn>
                        <a:cxn ang="0">
                          <a:pos x="550" y="157"/>
                        </a:cxn>
                        <a:cxn ang="0">
                          <a:pos x="707" y="0"/>
                        </a:cxn>
                        <a:cxn ang="0">
                          <a:pos x="0" y="27"/>
                        </a:cxn>
                        <a:cxn ang="0">
                          <a:pos x="2" y="29"/>
                        </a:cxn>
                        <a:cxn ang="0">
                          <a:pos x="3" y="28"/>
                        </a:cxn>
                        <a:cxn ang="0">
                          <a:pos x="3" y="30"/>
                        </a:cxn>
                        <a:cxn ang="0">
                          <a:pos x="700" y="3"/>
                        </a:cxn>
                        <a:cxn ang="0">
                          <a:pos x="548" y="155"/>
                        </a:cxn>
                        <a:cxn ang="0">
                          <a:pos x="549" y="156"/>
                        </a:cxn>
                        <a:cxn ang="0">
                          <a:pos x="548" y="154"/>
                        </a:cxn>
                        <a:cxn ang="0">
                          <a:pos x="548" y="155"/>
                        </a:cxn>
                        <a:cxn ang="0">
                          <a:pos x="484" y="170"/>
                        </a:cxn>
                        <a:cxn ang="0">
                          <a:pos x="424" y="187"/>
                        </a:cxn>
                        <a:cxn ang="0">
                          <a:pos x="345" y="198"/>
                        </a:cxn>
                        <a:cxn ang="0">
                          <a:pos x="328" y="198"/>
                        </a:cxn>
                        <a:cxn ang="0">
                          <a:pos x="165" y="167"/>
                        </a:cxn>
                        <a:cxn ang="0">
                          <a:pos x="131" y="155"/>
                        </a:cxn>
                        <a:cxn ang="0">
                          <a:pos x="112" y="142"/>
                        </a:cxn>
                        <a:cxn ang="0">
                          <a:pos x="91" y="119"/>
                        </a:cxn>
                        <a:cxn ang="0">
                          <a:pos x="36" y="63"/>
                        </a:cxn>
                        <a:cxn ang="0">
                          <a:pos x="13" y="38"/>
                        </a:cxn>
                        <a:cxn ang="0">
                          <a:pos x="7" y="30"/>
                        </a:cxn>
                        <a:cxn ang="0">
                          <a:pos x="4" y="27"/>
                        </a:cxn>
                        <a:cxn ang="0">
                          <a:pos x="3" y="28"/>
                        </a:cxn>
                        <a:cxn ang="0">
                          <a:pos x="3" y="30"/>
                        </a:cxn>
                        <a:cxn ang="0">
                          <a:pos x="3" y="28"/>
                        </a:cxn>
                      </a:cxnLst>
                      <a:rect l="0" t="0" r="r" b="b"/>
                      <a:pathLst>
                        <a:path w="707" h="201">
                          <a:moveTo>
                            <a:pt x="3" y="28"/>
                          </a:moveTo>
                          <a:cubicBezTo>
                            <a:pt x="2" y="29"/>
                            <a:pt x="2" y="29"/>
                            <a:pt x="2" y="29"/>
                          </a:cubicBezTo>
                          <a:cubicBezTo>
                            <a:pt x="2" y="29"/>
                            <a:pt x="56" y="94"/>
                            <a:pt x="89" y="122"/>
                          </a:cubicBezTo>
                          <a:cubicBezTo>
                            <a:pt x="105" y="135"/>
                            <a:pt x="108" y="142"/>
                            <a:pt x="115" y="148"/>
                          </a:cubicBezTo>
                          <a:cubicBezTo>
                            <a:pt x="118" y="152"/>
                            <a:pt x="123" y="155"/>
                            <a:pt x="130" y="158"/>
                          </a:cubicBezTo>
                          <a:cubicBezTo>
                            <a:pt x="138" y="161"/>
                            <a:pt x="148" y="165"/>
                            <a:pt x="164" y="170"/>
                          </a:cubicBezTo>
                          <a:cubicBezTo>
                            <a:pt x="223" y="188"/>
                            <a:pt x="263" y="201"/>
                            <a:pt x="328" y="201"/>
                          </a:cubicBezTo>
                          <a:cubicBezTo>
                            <a:pt x="334" y="201"/>
                            <a:pt x="339" y="201"/>
                            <a:pt x="345" y="201"/>
                          </a:cubicBezTo>
                          <a:cubicBezTo>
                            <a:pt x="384" y="200"/>
                            <a:pt x="406" y="195"/>
                            <a:pt x="425" y="190"/>
                          </a:cubicBezTo>
                          <a:cubicBezTo>
                            <a:pt x="444" y="185"/>
                            <a:pt x="460" y="178"/>
                            <a:pt x="485" y="173"/>
                          </a:cubicBezTo>
                          <a:cubicBezTo>
                            <a:pt x="536" y="162"/>
                            <a:pt x="549" y="157"/>
                            <a:pt x="549" y="157"/>
                          </a:cubicBezTo>
                          <a:cubicBezTo>
                            <a:pt x="550" y="157"/>
                            <a:pt x="550" y="157"/>
                            <a:pt x="550" y="157"/>
                          </a:cubicBezTo>
                          <a:cubicBezTo>
                            <a:pt x="707" y="0"/>
                            <a:pt x="707" y="0"/>
                            <a:pt x="707" y="0"/>
                          </a:cubicBezTo>
                          <a:cubicBezTo>
                            <a:pt x="0" y="27"/>
                            <a:pt x="0" y="27"/>
                            <a:pt x="0" y="27"/>
                          </a:cubicBezTo>
                          <a:cubicBezTo>
                            <a:pt x="2" y="29"/>
                            <a:pt x="2" y="29"/>
                            <a:pt x="2" y="29"/>
                          </a:cubicBezTo>
                          <a:cubicBezTo>
                            <a:pt x="3" y="28"/>
                            <a:pt x="3" y="28"/>
                            <a:pt x="3" y="28"/>
                          </a:cubicBezTo>
                          <a:cubicBezTo>
                            <a:pt x="3" y="30"/>
                            <a:pt x="3" y="30"/>
                            <a:pt x="3" y="30"/>
                          </a:cubicBezTo>
                          <a:cubicBezTo>
                            <a:pt x="700" y="3"/>
                            <a:pt x="700" y="3"/>
                            <a:pt x="700" y="3"/>
                          </a:cubicBezTo>
                          <a:cubicBezTo>
                            <a:pt x="548" y="155"/>
                            <a:pt x="548" y="155"/>
                            <a:pt x="548" y="155"/>
                          </a:cubicBezTo>
                          <a:cubicBezTo>
                            <a:pt x="549" y="156"/>
                            <a:pt x="549" y="156"/>
                            <a:pt x="549" y="156"/>
                          </a:cubicBezTo>
                          <a:cubicBezTo>
                            <a:pt x="548" y="154"/>
                            <a:pt x="548" y="154"/>
                            <a:pt x="548" y="154"/>
                          </a:cubicBezTo>
                          <a:cubicBezTo>
                            <a:pt x="548" y="154"/>
                            <a:pt x="548" y="155"/>
                            <a:pt x="548" y="155"/>
                          </a:cubicBezTo>
                          <a:cubicBezTo>
                            <a:pt x="545" y="156"/>
                            <a:pt x="529" y="160"/>
                            <a:pt x="484" y="170"/>
                          </a:cubicBezTo>
                          <a:cubicBezTo>
                            <a:pt x="459" y="175"/>
                            <a:pt x="443" y="182"/>
                            <a:pt x="424" y="187"/>
                          </a:cubicBezTo>
                          <a:cubicBezTo>
                            <a:pt x="405" y="193"/>
                            <a:pt x="383" y="197"/>
                            <a:pt x="345" y="198"/>
                          </a:cubicBezTo>
                          <a:cubicBezTo>
                            <a:pt x="339" y="198"/>
                            <a:pt x="334" y="198"/>
                            <a:pt x="328" y="198"/>
                          </a:cubicBezTo>
                          <a:cubicBezTo>
                            <a:pt x="263" y="198"/>
                            <a:pt x="224" y="186"/>
                            <a:pt x="165" y="167"/>
                          </a:cubicBezTo>
                          <a:cubicBezTo>
                            <a:pt x="149" y="162"/>
                            <a:pt x="139" y="159"/>
                            <a:pt x="131" y="155"/>
                          </a:cubicBezTo>
                          <a:cubicBezTo>
                            <a:pt x="120" y="150"/>
                            <a:pt x="117" y="147"/>
                            <a:pt x="112" y="142"/>
                          </a:cubicBezTo>
                          <a:cubicBezTo>
                            <a:pt x="108" y="136"/>
                            <a:pt x="103" y="130"/>
                            <a:pt x="91" y="119"/>
                          </a:cubicBezTo>
                          <a:cubicBezTo>
                            <a:pt x="75" y="106"/>
                            <a:pt x="53" y="83"/>
                            <a:pt x="36" y="63"/>
                          </a:cubicBezTo>
                          <a:cubicBezTo>
                            <a:pt x="27" y="53"/>
                            <a:pt x="19" y="44"/>
                            <a:pt x="13" y="38"/>
                          </a:cubicBezTo>
                          <a:cubicBezTo>
                            <a:pt x="11" y="35"/>
                            <a:pt x="8" y="32"/>
                            <a:pt x="7" y="30"/>
                          </a:cubicBezTo>
                          <a:cubicBezTo>
                            <a:pt x="5" y="28"/>
                            <a:pt x="4" y="27"/>
                            <a:pt x="4" y="27"/>
                          </a:cubicBezTo>
                          <a:cubicBezTo>
                            <a:pt x="3" y="28"/>
                            <a:pt x="3" y="28"/>
                            <a:pt x="3" y="28"/>
                          </a:cubicBezTo>
                          <a:cubicBezTo>
                            <a:pt x="3" y="30"/>
                            <a:pt x="3" y="30"/>
                            <a:pt x="3" y="30"/>
                          </a:cubicBezTo>
                          <a:lnTo>
                            <a:pt x="3" y="28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2" name="Freeform 11">
                      <a:extLst>
                        <a:ext uri="{FF2B5EF4-FFF2-40B4-BE49-F238E27FC236}">
                          <a16:creationId xmlns:a16="http://schemas.microsoft.com/office/drawing/2014/main" id="{9AA50682-D944-4466-A764-0FF7626172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6834188" y="6475412"/>
                      <a:ext cx="4476750" cy="3971925"/>
                    </a:xfrm>
                    <a:custGeom>
                      <a:avLst/>
                      <a:gdLst/>
                      <a:ahLst/>
                      <a:cxnLst>
                        <a:cxn ang="0">
                          <a:pos x="1187" y="30"/>
                        </a:cxn>
                        <a:cxn ang="0">
                          <a:pos x="1152" y="47"/>
                        </a:cxn>
                        <a:cxn ang="0">
                          <a:pos x="1146" y="127"/>
                        </a:cxn>
                        <a:cxn ang="0">
                          <a:pos x="1178" y="212"/>
                        </a:cxn>
                        <a:cxn ang="0">
                          <a:pos x="1134" y="264"/>
                        </a:cxn>
                        <a:cxn ang="0">
                          <a:pos x="1135" y="311"/>
                        </a:cxn>
                        <a:cxn ang="0">
                          <a:pos x="1176" y="363"/>
                        </a:cxn>
                        <a:cxn ang="0">
                          <a:pos x="1129" y="422"/>
                        </a:cxn>
                        <a:cxn ang="0">
                          <a:pos x="1139" y="485"/>
                        </a:cxn>
                        <a:cxn ang="0">
                          <a:pos x="1174" y="527"/>
                        </a:cxn>
                        <a:cxn ang="0">
                          <a:pos x="1123" y="588"/>
                        </a:cxn>
                        <a:cxn ang="0">
                          <a:pos x="1157" y="649"/>
                        </a:cxn>
                        <a:cxn ang="0">
                          <a:pos x="1168" y="699"/>
                        </a:cxn>
                        <a:cxn ang="0">
                          <a:pos x="1119" y="752"/>
                        </a:cxn>
                        <a:cxn ang="0">
                          <a:pos x="1138" y="799"/>
                        </a:cxn>
                        <a:cxn ang="0">
                          <a:pos x="1149" y="852"/>
                        </a:cxn>
                        <a:cxn ang="0">
                          <a:pos x="955" y="1027"/>
                        </a:cxn>
                        <a:cxn ang="0">
                          <a:pos x="600" y="1053"/>
                        </a:cxn>
                        <a:cxn ang="0">
                          <a:pos x="239" y="1043"/>
                        </a:cxn>
                        <a:cxn ang="0">
                          <a:pos x="77" y="890"/>
                        </a:cxn>
                        <a:cxn ang="0">
                          <a:pos x="70" y="807"/>
                        </a:cxn>
                        <a:cxn ang="0">
                          <a:pos x="36" y="786"/>
                        </a:cxn>
                        <a:cxn ang="0">
                          <a:pos x="49" y="716"/>
                        </a:cxn>
                        <a:cxn ang="0">
                          <a:pos x="48" y="635"/>
                        </a:cxn>
                        <a:cxn ang="0">
                          <a:pos x="32" y="566"/>
                        </a:cxn>
                        <a:cxn ang="0">
                          <a:pos x="40" y="474"/>
                        </a:cxn>
                        <a:cxn ang="0">
                          <a:pos x="26" y="412"/>
                        </a:cxn>
                        <a:cxn ang="0">
                          <a:pos x="59" y="356"/>
                        </a:cxn>
                        <a:cxn ang="0">
                          <a:pos x="28" y="297"/>
                        </a:cxn>
                        <a:cxn ang="0">
                          <a:pos x="38" y="110"/>
                        </a:cxn>
                        <a:cxn ang="0">
                          <a:pos x="29" y="97"/>
                        </a:cxn>
                        <a:cxn ang="0">
                          <a:pos x="23" y="40"/>
                        </a:cxn>
                        <a:cxn ang="0">
                          <a:pos x="12" y="28"/>
                        </a:cxn>
                        <a:cxn ang="0">
                          <a:pos x="656" y="8"/>
                        </a:cxn>
                        <a:cxn ang="0">
                          <a:pos x="1187" y="30"/>
                        </a:cxn>
                      </a:cxnLst>
                      <a:rect l="0" t="0" r="r" b="b"/>
                      <a:pathLst>
                        <a:path w="1194" h="1059">
                          <a:moveTo>
                            <a:pt x="1187" y="30"/>
                          </a:moveTo>
                          <a:cubicBezTo>
                            <a:pt x="1187" y="30"/>
                            <a:pt x="1177" y="37"/>
                            <a:pt x="1152" y="47"/>
                          </a:cubicBezTo>
                          <a:cubicBezTo>
                            <a:pt x="1145" y="50"/>
                            <a:pt x="1145" y="93"/>
                            <a:pt x="1146" y="127"/>
                          </a:cubicBezTo>
                          <a:cubicBezTo>
                            <a:pt x="1146" y="153"/>
                            <a:pt x="1178" y="169"/>
                            <a:pt x="1178" y="212"/>
                          </a:cubicBezTo>
                          <a:cubicBezTo>
                            <a:pt x="1178" y="254"/>
                            <a:pt x="1142" y="237"/>
                            <a:pt x="1134" y="264"/>
                          </a:cubicBezTo>
                          <a:cubicBezTo>
                            <a:pt x="1127" y="291"/>
                            <a:pt x="1135" y="311"/>
                            <a:pt x="1135" y="311"/>
                          </a:cubicBezTo>
                          <a:cubicBezTo>
                            <a:pt x="1135" y="311"/>
                            <a:pt x="1172" y="332"/>
                            <a:pt x="1176" y="363"/>
                          </a:cubicBezTo>
                          <a:cubicBezTo>
                            <a:pt x="1180" y="394"/>
                            <a:pt x="1141" y="399"/>
                            <a:pt x="1129" y="422"/>
                          </a:cubicBezTo>
                          <a:cubicBezTo>
                            <a:pt x="1118" y="446"/>
                            <a:pt x="1139" y="485"/>
                            <a:pt x="1139" y="485"/>
                          </a:cubicBezTo>
                          <a:cubicBezTo>
                            <a:pt x="1139" y="485"/>
                            <a:pt x="1174" y="482"/>
                            <a:pt x="1174" y="527"/>
                          </a:cubicBezTo>
                          <a:cubicBezTo>
                            <a:pt x="1173" y="561"/>
                            <a:pt x="1127" y="565"/>
                            <a:pt x="1123" y="588"/>
                          </a:cubicBezTo>
                          <a:cubicBezTo>
                            <a:pt x="1119" y="611"/>
                            <a:pt x="1116" y="641"/>
                            <a:pt x="1157" y="649"/>
                          </a:cubicBezTo>
                          <a:cubicBezTo>
                            <a:pt x="1165" y="651"/>
                            <a:pt x="1182" y="660"/>
                            <a:pt x="1168" y="699"/>
                          </a:cubicBezTo>
                          <a:cubicBezTo>
                            <a:pt x="1157" y="730"/>
                            <a:pt x="1119" y="725"/>
                            <a:pt x="1119" y="752"/>
                          </a:cubicBezTo>
                          <a:cubicBezTo>
                            <a:pt x="1119" y="779"/>
                            <a:pt x="1119" y="792"/>
                            <a:pt x="1138" y="799"/>
                          </a:cubicBezTo>
                          <a:cubicBezTo>
                            <a:pt x="1157" y="807"/>
                            <a:pt x="1176" y="823"/>
                            <a:pt x="1149" y="852"/>
                          </a:cubicBezTo>
                          <a:cubicBezTo>
                            <a:pt x="1123" y="880"/>
                            <a:pt x="995" y="1016"/>
                            <a:pt x="955" y="1027"/>
                          </a:cubicBezTo>
                          <a:cubicBezTo>
                            <a:pt x="882" y="1047"/>
                            <a:pt x="719" y="1053"/>
                            <a:pt x="600" y="1053"/>
                          </a:cubicBezTo>
                          <a:cubicBezTo>
                            <a:pt x="480" y="1053"/>
                            <a:pt x="299" y="1059"/>
                            <a:pt x="239" y="1043"/>
                          </a:cubicBezTo>
                          <a:cubicBezTo>
                            <a:pt x="223" y="1039"/>
                            <a:pt x="91" y="916"/>
                            <a:pt x="77" y="890"/>
                          </a:cubicBezTo>
                          <a:cubicBezTo>
                            <a:pt x="59" y="857"/>
                            <a:pt x="74" y="832"/>
                            <a:pt x="70" y="807"/>
                          </a:cubicBezTo>
                          <a:cubicBezTo>
                            <a:pt x="66" y="784"/>
                            <a:pt x="55" y="802"/>
                            <a:pt x="36" y="786"/>
                          </a:cubicBezTo>
                          <a:cubicBezTo>
                            <a:pt x="0" y="756"/>
                            <a:pt x="33" y="723"/>
                            <a:pt x="49" y="716"/>
                          </a:cubicBezTo>
                          <a:cubicBezTo>
                            <a:pt x="64" y="708"/>
                            <a:pt x="75" y="662"/>
                            <a:pt x="48" y="635"/>
                          </a:cubicBezTo>
                          <a:cubicBezTo>
                            <a:pt x="21" y="608"/>
                            <a:pt x="9" y="588"/>
                            <a:pt x="32" y="566"/>
                          </a:cubicBezTo>
                          <a:cubicBezTo>
                            <a:pt x="78" y="522"/>
                            <a:pt x="63" y="501"/>
                            <a:pt x="40" y="474"/>
                          </a:cubicBezTo>
                          <a:cubicBezTo>
                            <a:pt x="16" y="447"/>
                            <a:pt x="17" y="434"/>
                            <a:pt x="26" y="412"/>
                          </a:cubicBezTo>
                          <a:cubicBezTo>
                            <a:pt x="36" y="390"/>
                            <a:pt x="67" y="415"/>
                            <a:pt x="59" y="356"/>
                          </a:cubicBezTo>
                          <a:cubicBezTo>
                            <a:pt x="51" y="295"/>
                            <a:pt x="47" y="339"/>
                            <a:pt x="28" y="297"/>
                          </a:cubicBezTo>
                          <a:cubicBezTo>
                            <a:pt x="14" y="267"/>
                            <a:pt x="38" y="110"/>
                            <a:pt x="38" y="110"/>
                          </a:cubicBezTo>
                          <a:cubicBezTo>
                            <a:pt x="29" y="97"/>
                            <a:pt x="29" y="97"/>
                            <a:pt x="29" y="97"/>
                          </a:cubicBezTo>
                          <a:cubicBezTo>
                            <a:pt x="23" y="40"/>
                            <a:pt x="23" y="40"/>
                            <a:pt x="23" y="40"/>
                          </a:cubicBezTo>
                          <a:cubicBezTo>
                            <a:pt x="12" y="28"/>
                            <a:pt x="12" y="28"/>
                            <a:pt x="12" y="28"/>
                          </a:cubicBezTo>
                          <a:cubicBezTo>
                            <a:pt x="12" y="28"/>
                            <a:pt x="574" y="0"/>
                            <a:pt x="656" y="8"/>
                          </a:cubicBezTo>
                          <a:cubicBezTo>
                            <a:pt x="737" y="16"/>
                            <a:pt x="1194" y="30"/>
                            <a:pt x="1187" y="30"/>
                          </a:cubicBezTo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69696"/>
                        </a:gs>
                        <a:gs pos="74000">
                          <a:srgbClr val="969696"/>
                        </a:gs>
                        <a:gs pos="100000">
                          <a:srgbClr val="646464"/>
                        </a:gs>
                      </a:gsLst>
                      <a:lin ang="0" scaled="1"/>
                      <a:tileRect/>
                    </a:gra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3" name="Freeform 12">
                      <a:extLst>
                        <a:ext uri="{FF2B5EF4-FFF2-40B4-BE49-F238E27FC236}">
                          <a16:creationId xmlns:a16="http://schemas.microsoft.com/office/drawing/2014/main" id="{E97BAF60-6CD4-4BDF-860D-3EF8804E530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-6511925" y="6629400"/>
                      <a:ext cx="3041650" cy="3802063"/>
                    </a:xfrm>
                    <a:custGeom>
                      <a:avLst/>
                      <a:gdLst/>
                      <a:ahLst/>
                      <a:cxnLst>
                        <a:cxn ang="0">
                          <a:pos x="389" y="28"/>
                        </a:cxn>
                        <a:cxn ang="0">
                          <a:pos x="389" y="101"/>
                        </a:cxn>
                        <a:cxn ang="0">
                          <a:pos x="441" y="226"/>
                        </a:cxn>
                        <a:cxn ang="0">
                          <a:pos x="435" y="281"/>
                        </a:cxn>
                        <a:cxn ang="0">
                          <a:pos x="571" y="308"/>
                        </a:cxn>
                        <a:cxn ang="0">
                          <a:pos x="675" y="273"/>
                        </a:cxn>
                        <a:cxn ang="0">
                          <a:pos x="547" y="215"/>
                        </a:cxn>
                        <a:cxn ang="0">
                          <a:pos x="648" y="98"/>
                        </a:cxn>
                        <a:cxn ang="0">
                          <a:pos x="555" y="41"/>
                        </a:cxn>
                        <a:cxn ang="0">
                          <a:pos x="405" y="3"/>
                        </a:cxn>
                        <a:cxn ang="0">
                          <a:pos x="296" y="354"/>
                        </a:cxn>
                        <a:cxn ang="0">
                          <a:pos x="713" y="341"/>
                        </a:cxn>
                        <a:cxn ang="0">
                          <a:pos x="515" y="320"/>
                        </a:cxn>
                        <a:cxn ang="0">
                          <a:pos x="163" y="338"/>
                        </a:cxn>
                        <a:cxn ang="0">
                          <a:pos x="49" y="433"/>
                        </a:cxn>
                        <a:cxn ang="0">
                          <a:pos x="536" y="392"/>
                        </a:cxn>
                        <a:cxn ang="0">
                          <a:pos x="672" y="420"/>
                        </a:cxn>
                        <a:cxn ang="0">
                          <a:pos x="623" y="460"/>
                        </a:cxn>
                        <a:cxn ang="0">
                          <a:pos x="340" y="466"/>
                        </a:cxn>
                        <a:cxn ang="0">
                          <a:pos x="226" y="441"/>
                        </a:cxn>
                        <a:cxn ang="0">
                          <a:pos x="92" y="588"/>
                        </a:cxn>
                        <a:cxn ang="0">
                          <a:pos x="495" y="558"/>
                        </a:cxn>
                        <a:cxn ang="0">
                          <a:pos x="699" y="561"/>
                        </a:cxn>
                        <a:cxn ang="0">
                          <a:pos x="566" y="596"/>
                        </a:cxn>
                        <a:cxn ang="0">
                          <a:pos x="514" y="643"/>
                        </a:cxn>
                        <a:cxn ang="0">
                          <a:pos x="457" y="607"/>
                        </a:cxn>
                        <a:cxn ang="0">
                          <a:pos x="60" y="743"/>
                        </a:cxn>
                        <a:cxn ang="0">
                          <a:pos x="479" y="714"/>
                        </a:cxn>
                        <a:cxn ang="0">
                          <a:pos x="789" y="733"/>
                        </a:cxn>
                        <a:cxn ang="0">
                          <a:pos x="677" y="815"/>
                        </a:cxn>
                        <a:cxn ang="0">
                          <a:pos x="736" y="877"/>
                        </a:cxn>
                        <a:cxn ang="0">
                          <a:pos x="372" y="1014"/>
                        </a:cxn>
                        <a:cxn ang="0">
                          <a:pos x="336" y="840"/>
                        </a:cxn>
                        <a:cxn ang="0">
                          <a:pos x="348" y="768"/>
                        </a:cxn>
                      </a:cxnLst>
                      <a:rect l="0" t="0" r="r" b="b"/>
                      <a:pathLst>
                        <a:path w="811" h="1014">
                          <a:moveTo>
                            <a:pt x="405" y="3"/>
                          </a:moveTo>
                          <a:cubicBezTo>
                            <a:pt x="405" y="3"/>
                            <a:pt x="386" y="0"/>
                            <a:pt x="389" y="28"/>
                          </a:cubicBezTo>
                          <a:cubicBezTo>
                            <a:pt x="392" y="55"/>
                            <a:pt x="400" y="85"/>
                            <a:pt x="400" y="85"/>
                          </a:cubicBezTo>
                          <a:cubicBezTo>
                            <a:pt x="400" y="85"/>
                            <a:pt x="375" y="47"/>
                            <a:pt x="389" y="101"/>
                          </a:cubicBezTo>
                          <a:cubicBezTo>
                            <a:pt x="403" y="155"/>
                            <a:pt x="411" y="155"/>
                            <a:pt x="389" y="166"/>
                          </a:cubicBezTo>
                          <a:cubicBezTo>
                            <a:pt x="367" y="177"/>
                            <a:pt x="441" y="226"/>
                            <a:pt x="441" y="226"/>
                          </a:cubicBezTo>
                          <a:cubicBezTo>
                            <a:pt x="441" y="226"/>
                            <a:pt x="92" y="262"/>
                            <a:pt x="46" y="262"/>
                          </a:cubicBezTo>
                          <a:cubicBezTo>
                            <a:pt x="0" y="262"/>
                            <a:pt x="403" y="283"/>
                            <a:pt x="435" y="281"/>
                          </a:cubicBezTo>
                          <a:cubicBezTo>
                            <a:pt x="468" y="278"/>
                            <a:pt x="427" y="292"/>
                            <a:pt x="413" y="300"/>
                          </a:cubicBezTo>
                          <a:cubicBezTo>
                            <a:pt x="400" y="308"/>
                            <a:pt x="506" y="316"/>
                            <a:pt x="571" y="308"/>
                          </a:cubicBezTo>
                          <a:cubicBezTo>
                            <a:pt x="637" y="300"/>
                            <a:pt x="596" y="283"/>
                            <a:pt x="558" y="281"/>
                          </a:cubicBezTo>
                          <a:cubicBezTo>
                            <a:pt x="520" y="278"/>
                            <a:pt x="604" y="278"/>
                            <a:pt x="675" y="273"/>
                          </a:cubicBezTo>
                          <a:cubicBezTo>
                            <a:pt x="746" y="267"/>
                            <a:pt x="615" y="240"/>
                            <a:pt x="574" y="234"/>
                          </a:cubicBezTo>
                          <a:cubicBezTo>
                            <a:pt x="533" y="229"/>
                            <a:pt x="473" y="215"/>
                            <a:pt x="547" y="215"/>
                          </a:cubicBezTo>
                          <a:cubicBezTo>
                            <a:pt x="620" y="215"/>
                            <a:pt x="648" y="226"/>
                            <a:pt x="648" y="204"/>
                          </a:cubicBezTo>
                          <a:cubicBezTo>
                            <a:pt x="648" y="183"/>
                            <a:pt x="658" y="106"/>
                            <a:pt x="648" y="98"/>
                          </a:cubicBezTo>
                          <a:cubicBezTo>
                            <a:pt x="637" y="90"/>
                            <a:pt x="664" y="101"/>
                            <a:pt x="645" y="71"/>
                          </a:cubicBezTo>
                          <a:cubicBezTo>
                            <a:pt x="626" y="41"/>
                            <a:pt x="555" y="41"/>
                            <a:pt x="555" y="41"/>
                          </a:cubicBezTo>
                          <a:cubicBezTo>
                            <a:pt x="555" y="41"/>
                            <a:pt x="628" y="25"/>
                            <a:pt x="688" y="17"/>
                          </a:cubicBezTo>
                          <a:cubicBezTo>
                            <a:pt x="748" y="9"/>
                            <a:pt x="403" y="6"/>
                            <a:pt x="405" y="3"/>
                          </a:cubicBezTo>
                          <a:moveTo>
                            <a:pt x="19" y="357"/>
                          </a:moveTo>
                          <a:cubicBezTo>
                            <a:pt x="19" y="357"/>
                            <a:pt x="182" y="365"/>
                            <a:pt x="296" y="354"/>
                          </a:cubicBezTo>
                          <a:cubicBezTo>
                            <a:pt x="411" y="343"/>
                            <a:pt x="476" y="338"/>
                            <a:pt x="560" y="343"/>
                          </a:cubicBezTo>
                          <a:cubicBezTo>
                            <a:pt x="645" y="349"/>
                            <a:pt x="639" y="346"/>
                            <a:pt x="713" y="341"/>
                          </a:cubicBezTo>
                          <a:cubicBezTo>
                            <a:pt x="786" y="335"/>
                            <a:pt x="718" y="313"/>
                            <a:pt x="626" y="319"/>
                          </a:cubicBezTo>
                          <a:cubicBezTo>
                            <a:pt x="589" y="321"/>
                            <a:pt x="551" y="321"/>
                            <a:pt x="515" y="320"/>
                          </a:cubicBezTo>
                          <a:cubicBezTo>
                            <a:pt x="460" y="319"/>
                            <a:pt x="407" y="319"/>
                            <a:pt x="362" y="327"/>
                          </a:cubicBezTo>
                          <a:cubicBezTo>
                            <a:pt x="285" y="341"/>
                            <a:pt x="215" y="338"/>
                            <a:pt x="163" y="338"/>
                          </a:cubicBezTo>
                          <a:cubicBezTo>
                            <a:pt x="111" y="338"/>
                            <a:pt x="16" y="360"/>
                            <a:pt x="19" y="357"/>
                          </a:cubicBezTo>
                          <a:moveTo>
                            <a:pt x="49" y="433"/>
                          </a:moveTo>
                          <a:cubicBezTo>
                            <a:pt x="60" y="433"/>
                            <a:pt x="198" y="414"/>
                            <a:pt x="296" y="411"/>
                          </a:cubicBezTo>
                          <a:cubicBezTo>
                            <a:pt x="394" y="409"/>
                            <a:pt x="452" y="384"/>
                            <a:pt x="536" y="392"/>
                          </a:cubicBezTo>
                          <a:cubicBezTo>
                            <a:pt x="620" y="400"/>
                            <a:pt x="648" y="403"/>
                            <a:pt x="710" y="409"/>
                          </a:cubicBezTo>
                          <a:cubicBezTo>
                            <a:pt x="773" y="414"/>
                            <a:pt x="735" y="406"/>
                            <a:pt x="672" y="420"/>
                          </a:cubicBezTo>
                          <a:cubicBezTo>
                            <a:pt x="609" y="433"/>
                            <a:pt x="520" y="452"/>
                            <a:pt x="547" y="452"/>
                          </a:cubicBezTo>
                          <a:cubicBezTo>
                            <a:pt x="574" y="452"/>
                            <a:pt x="667" y="449"/>
                            <a:pt x="623" y="460"/>
                          </a:cubicBezTo>
                          <a:cubicBezTo>
                            <a:pt x="579" y="471"/>
                            <a:pt x="558" y="485"/>
                            <a:pt x="465" y="485"/>
                          </a:cubicBezTo>
                          <a:cubicBezTo>
                            <a:pt x="373" y="485"/>
                            <a:pt x="253" y="474"/>
                            <a:pt x="340" y="466"/>
                          </a:cubicBezTo>
                          <a:cubicBezTo>
                            <a:pt x="427" y="458"/>
                            <a:pt x="593" y="460"/>
                            <a:pt x="492" y="449"/>
                          </a:cubicBezTo>
                          <a:cubicBezTo>
                            <a:pt x="392" y="439"/>
                            <a:pt x="285" y="439"/>
                            <a:pt x="226" y="441"/>
                          </a:cubicBezTo>
                          <a:cubicBezTo>
                            <a:pt x="166" y="444"/>
                            <a:pt x="46" y="441"/>
                            <a:pt x="49" y="433"/>
                          </a:cubicBezTo>
                          <a:moveTo>
                            <a:pt x="92" y="588"/>
                          </a:moveTo>
                          <a:cubicBezTo>
                            <a:pt x="92" y="588"/>
                            <a:pt x="277" y="588"/>
                            <a:pt x="345" y="583"/>
                          </a:cubicBezTo>
                          <a:cubicBezTo>
                            <a:pt x="413" y="577"/>
                            <a:pt x="419" y="556"/>
                            <a:pt x="495" y="558"/>
                          </a:cubicBezTo>
                          <a:cubicBezTo>
                            <a:pt x="524" y="559"/>
                            <a:pt x="555" y="558"/>
                            <a:pt x="583" y="557"/>
                          </a:cubicBezTo>
                          <a:cubicBezTo>
                            <a:pt x="629" y="556"/>
                            <a:pt x="671" y="554"/>
                            <a:pt x="699" y="561"/>
                          </a:cubicBezTo>
                          <a:cubicBezTo>
                            <a:pt x="746" y="572"/>
                            <a:pt x="784" y="569"/>
                            <a:pt x="702" y="575"/>
                          </a:cubicBezTo>
                          <a:cubicBezTo>
                            <a:pt x="620" y="580"/>
                            <a:pt x="552" y="588"/>
                            <a:pt x="566" y="596"/>
                          </a:cubicBezTo>
                          <a:cubicBezTo>
                            <a:pt x="579" y="605"/>
                            <a:pt x="648" y="613"/>
                            <a:pt x="628" y="626"/>
                          </a:cubicBezTo>
                          <a:cubicBezTo>
                            <a:pt x="609" y="640"/>
                            <a:pt x="615" y="640"/>
                            <a:pt x="514" y="643"/>
                          </a:cubicBezTo>
                          <a:cubicBezTo>
                            <a:pt x="413" y="645"/>
                            <a:pt x="258" y="659"/>
                            <a:pt x="334" y="640"/>
                          </a:cubicBezTo>
                          <a:cubicBezTo>
                            <a:pt x="411" y="621"/>
                            <a:pt x="593" y="607"/>
                            <a:pt x="457" y="607"/>
                          </a:cubicBezTo>
                          <a:cubicBezTo>
                            <a:pt x="321" y="607"/>
                            <a:pt x="117" y="594"/>
                            <a:pt x="92" y="588"/>
                          </a:cubicBezTo>
                          <a:moveTo>
                            <a:pt x="60" y="743"/>
                          </a:moveTo>
                          <a:cubicBezTo>
                            <a:pt x="76" y="743"/>
                            <a:pt x="275" y="743"/>
                            <a:pt x="318" y="741"/>
                          </a:cubicBezTo>
                          <a:cubicBezTo>
                            <a:pt x="362" y="738"/>
                            <a:pt x="392" y="714"/>
                            <a:pt x="479" y="714"/>
                          </a:cubicBezTo>
                          <a:cubicBezTo>
                            <a:pt x="566" y="714"/>
                            <a:pt x="571" y="716"/>
                            <a:pt x="642" y="727"/>
                          </a:cubicBezTo>
                          <a:cubicBezTo>
                            <a:pt x="713" y="738"/>
                            <a:pt x="767" y="733"/>
                            <a:pt x="789" y="733"/>
                          </a:cubicBezTo>
                          <a:cubicBezTo>
                            <a:pt x="811" y="733"/>
                            <a:pt x="789" y="719"/>
                            <a:pt x="705" y="746"/>
                          </a:cubicBezTo>
                          <a:cubicBezTo>
                            <a:pt x="679" y="754"/>
                            <a:pt x="664" y="782"/>
                            <a:pt x="677" y="815"/>
                          </a:cubicBezTo>
                          <a:cubicBezTo>
                            <a:pt x="680" y="824"/>
                            <a:pt x="696" y="827"/>
                            <a:pt x="705" y="837"/>
                          </a:cubicBezTo>
                          <a:cubicBezTo>
                            <a:pt x="716" y="850"/>
                            <a:pt x="729" y="864"/>
                            <a:pt x="736" y="877"/>
                          </a:cubicBezTo>
                          <a:cubicBezTo>
                            <a:pt x="767" y="938"/>
                            <a:pt x="687" y="1010"/>
                            <a:pt x="626" y="1011"/>
                          </a:cubicBezTo>
                          <a:cubicBezTo>
                            <a:pt x="520" y="1012"/>
                            <a:pt x="457" y="1013"/>
                            <a:pt x="372" y="1014"/>
                          </a:cubicBezTo>
                          <a:cubicBezTo>
                            <a:pt x="366" y="1014"/>
                            <a:pt x="280" y="951"/>
                            <a:pt x="306" y="891"/>
                          </a:cubicBezTo>
                          <a:cubicBezTo>
                            <a:pt x="312" y="876"/>
                            <a:pt x="325" y="853"/>
                            <a:pt x="336" y="840"/>
                          </a:cubicBezTo>
                          <a:cubicBezTo>
                            <a:pt x="344" y="830"/>
                            <a:pt x="350" y="830"/>
                            <a:pt x="354" y="821"/>
                          </a:cubicBezTo>
                          <a:cubicBezTo>
                            <a:pt x="365" y="792"/>
                            <a:pt x="353" y="769"/>
                            <a:pt x="348" y="768"/>
                          </a:cubicBezTo>
                          <a:cubicBezTo>
                            <a:pt x="261" y="754"/>
                            <a:pt x="54" y="746"/>
                            <a:pt x="60" y="743"/>
                          </a:cubicBezTo>
                        </a:path>
                      </a:pathLst>
                    </a:custGeom>
                    <a:solidFill>
                      <a:srgbClr val="646460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4" name="Freeform 14">
                      <a:extLst>
                        <a:ext uri="{FF2B5EF4-FFF2-40B4-BE49-F238E27FC236}">
                          <a16:creationId xmlns:a16="http://schemas.microsoft.com/office/drawing/2014/main" id="{28BB9B12-B548-4EAB-9756-E8210E38A9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4810125" y="8204200"/>
                      <a:ext cx="1992313" cy="285750"/>
                    </a:xfrm>
                    <a:custGeom>
                      <a:avLst/>
                      <a:gdLst/>
                      <a:ahLst/>
                      <a:cxnLst>
                        <a:cxn ang="0">
                          <a:pos x="101" y="13"/>
                        </a:cxn>
                        <a:cxn ang="0">
                          <a:pos x="311" y="16"/>
                        </a:cxn>
                        <a:cxn ang="0">
                          <a:pos x="330" y="51"/>
                        </a:cxn>
                        <a:cxn ang="0">
                          <a:pos x="0" y="76"/>
                        </a:cxn>
                        <a:cxn ang="0">
                          <a:pos x="153" y="49"/>
                        </a:cxn>
                        <a:cxn ang="0">
                          <a:pos x="101" y="13"/>
                        </a:cxn>
                      </a:cxnLst>
                      <a:rect l="0" t="0" r="r" b="b"/>
                      <a:pathLst>
                        <a:path w="531" h="76">
                          <a:moveTo>
                            <a:pt x="101" y="13"/>
                          </a:moveTo>
                          <a:cubicBezTo>
                            <a:pt x="101" y="13"/>
                            <a:pt x="207" y="0"/>
                            <a:pt x="311" y="16"/>
                          </a:cubicBezTo>
                          <a:cubicBezTo>
                            <a:pt x="414" y="32"/>
                            <a:pt x="531" y="38"/>
                            <a:pt x="330" y="51"/>
                          </a:cubicBezTo>
                          <a:cubicBezTo>
                            <a:pt x="128" y="65"/>
                            <a:pt x="0" y="76"/>
                            <a:pt x="0" y="76"/>
                          </a:cubicBezTo>
                          <a:cubicBezTo>
                            <a:pt x="0" y="76"/>
                            <a:pt x="90" y="76"/>
                            <a:pt x="153" y="49"/>
                          </a:cubicBezTo>
                          <a:cubicBezTo>
                            <a:pt x="215" y="21"/>
                            <a:pt x="106" y="21"/>
                            <a:pt x="101" y="13"/>
                          </a:cubicBezTo>
                          <a:close/>
                        </a:path>
                      </a:pathLst>
                    </a:custGeom>
                    <a:solidFill>
                      <a:srgbClr val="5B5A58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5" name="Freeform 15">
                      <a:extLst>
                        <a:ext uri="{FF2B5EF4-FFF2-40B4-BE49-F238E27FC236}">
                          <a16:creationId xmlns:a16="http://schemas.microsoft.com/office/drawing/2014/main" id="{B863DBCA-E977-4C72-A4DA-8EA2A601F96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-6638925" y="7585075"/>
                      <a:ext cx="2698750" cy="1560513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3"/>
                        </a:cxn>
                        <a:cxn ang="0">
                          <a:pos x="304" y="11"/>
                        </a:cxn>
                        <a:cxn ang="0">
                          <a:pos x="498" y="50"/>
                        </a:cxn>
                        <a:cxn ang="0">
                          <a:pos x="27" y="93"/>
                        </a:cxn>
                        <a:cxn ang="0">
                          <a:pos x="7" y="3"/>
                        </a:cxn>
                        <a:cxn ang="0">
                          <a:pos x="0" y="187"/>
                        </a:cxn>
                        <a:cxn ang="0">
                          <a:pos x="327" y="187"/>
                        </a:cxn>
                        <a:cxn ang="0">
                          <a:pos x="424" y="229"/>
                        </a:cxn>
                        <a:cxn ang="0">
                          <a:pos x="19" y="265"/>
                        </a:cxn>
                        <a:cxn ang="0">
                          <a:pos x="0" y="187"/>
                        </a:cxn>
                        <a:cxn ang="0">
                          <a:pos x="7" y="339"/>
                        </a:cxn>
                        <a:cxn ang="0">
                          <a:pos x="280" y="362"/>
                        </a:cxn>
                        <a:cxn ang="0">
                          <a:pos x="526" y="358"/>
                        </a:cxn>
                        <a:cxn ang="0">
                          <a:pos x="288" y="413"/>
                        </a:cxn>
                        <a:cxn ang="0">
                          <a:pos x="7" y="413"/>
                        </a:cxn>
                        <a:cxn ang="0">
                          <a:pos x="7" y="339"/>
                        </a:cxn>
                      </a:cxnLst>
                      <a:rect l="0" t="0" r="r" b="b"/>
                      <a:pathLst>
                        <a:path w="720" h="416">
                          <a:moveTo>
                            <a:pt x="7" y="3"/>
                          </a:moveTo>
                          <a:cubicBezTo>
                            <a:pt x="7" y="3"/>
                            <a:pt x="136" y="0"/>
                            <a:pt x="304" y="11"/>
                          </a:cubicBezTo>
                          <a:cubicBezTo>
                            <a:pt x="471" y="23"/>
                            <a:pt x="720" y="27"/>
                            <a:pt x="498" y="50"/>
                          </a:cubicBezTo>
                          <a:cubicBezTo>
                            <a:pt x="276" y="74"/>
                            <a:pt x="27" y="93"/>
                            <a:pt x="27" y="93"/>
                          </a:cubicBezTo>
                          <a:lnTo>
                            <a:pt x="7" y="3"/>
                          </a:lnTo>
                          <a:close/>
                          <a:moveTo>
                            <a:pt x="0" y="187"/>
                          </a:moveTo>
                          <a:cubicBezTo>
                            <a:pt x="19" y="183"/>
                            <a:pt x="152" y="167"/>
                            <a:pt x="327" y="187"/>
                          </a:cubicBezTo>
                          <a:cubicBezTo>
                            <a:pt x="502" y="206"/>
                            <a:pt x="604" y="222"/>
                            <a:pt x="424" y="229"/>
                          </a:cubicBezTo>
                          <a:cubicBezTo>
                            <a:pt x="245" y="237"/>
                            <a:pt x="19" y="265"/>
                            <a:pt x="19" y="265"/>
                          </a:cubicBezTo>
                          <a:lnTo>
                            <a:pt x="0" y="187"/>
                          </a:lnTo>
                          <a:close/>
                          <a:moveTo>
                            <a:pt x="7" y="339"/>
                          </a:moveTo>
                          <a:cubicBezTo>
                            <a:pt x="7" y="339"/>
                            <a:pt x="116" y="374"/>
                            <a:pt x="280" y="362"/>
                          </a:cubicBezTo>
                          <a:cubicBezTo>
                            <a:pt x="444" y="350"/>
                            <a:pt x="545" y="354"/>
                            <a:pt x="526" y="358"/>
                          </a:cubicBezTo>
                          <a:cubicBezTo>
                            <a:pt x="506" y="362"/>
                            <a:pt x="432" y="416"/>
                            <a:pt x="288" y="413"/>
                          </a:cubicBezTo>
                          <a:cubicBezTo>
                            <a:pt x="144" y="409"/>
                            <a:pt x="7" y="413"/>
                            <a:pt x="7" y="413"/>
                          </a:cubicBezTo>
                          <a:lnTo>
                            <a:pt x="7" y="339"/>
                          </a:lnTo>
                          <a:close/>
                        </a:path>
                      </a:pathLst>
                    </a:custGeom>
                    <a:solidFill>
                      <a:srgbClr val="938A85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6" name="Freeform 16">
                      <a:extLst>
                        <a:ext uri="{FF2B5EF4-FFF2-40B4-BE49-F238E27FC236}">
                          <a16:creationId xmlns:a16="http://schemas.microsoft.com/office/drawing/2014/main" id="{08D9D760-F353-49D6-B088-9FF10CEFB9A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-4816475" y="7612062"/>
                      <a:ext cx="2365375" cy="2012950"/>
                    </a:xfrm>
                    <a:custGeom>
                      <a:avLst/>
                      <a:gdLst/>
                      <a:ahLst/>
                      <a:cxnLst>
                        <a:cxn ang="0">
                          <a:pos x="119" y="13"/>
                        </a:cxn>
                        <a:cxn ang="0">
                          <a:pos x="313" y="13"/>
                        </a:cxn>
                        <a:cxn ang="0">
                          <a:pos x="370" y="40"/>
                        </a:cxn>
                        <a:cxn ang="0">
                          <a:pos x="76" y="73"/>
                        </a:cxn>
                        <a:cxn ang="0">
                          <a:pos x="117" y="51"/>
                        </a:cxn>
                        <a:cxn ang="0">
                          <a:pos x="138" y="19"/>
                        </a:cxn>
                        <a:cxn ang="0">
                          <a:pos x="119" y="13"/>
                        </a:cxn>
                        <a:cxn ang="0">
                          <a:pos x="122" y="340"/>
                        </a:cxn>
                        <a:cxn ang="0">
                          <a:pos x="313" y="334"/>
                        </a:cxn>
                        <a:cxn ang="0">
                          <a:pos x="454" y="351"/>
                        </a:cxn>
                        <a:cxn ang="0">
                          <a:pos x="117" y="394"/>
                        </a:cxn>
                        <a:cxn ang="0">
                          <a:pos x="152" y="373"/>
                        </a:cxn>
                        <a:cxn ang="0">
                          <a:pos x="122" y="340"/>
                        </a:cxn>
                        <a:cxn ang="0">
                          <a:pos x="167" y="86"/>
                        </a:cxn>
                        <a:cxn ang="0">
                          <a:pos x="382" y="69"/>
                        </a:cxn>
                        <a:cxn ang="0">
                          <a:pos x="268" y="117"/>
                        </a:cxn>
                        <a:cxn ang="0">
                          <a:pos x="167" y="86"/>
                        </a:cxn>
                        <a:cxn ang="0">
                          <a:pos x="150" y="266"/>
                        </a:cxn>
                        <a:cxn ang="0">
                          <a:pos x="303" y="252"/>
                        </a:cxn>
                        <a:cxn ang="0">
                          <a:pos x="469" y="248"/>
                        </a:cxn>
                        <a:cxn ang="0">
                          <a:pos x="303" y="279"/>
                        </a:cxn>
                        <a:cxn ang="0">
                          <a:pos x="150" y="266"/>
                        </a:cxn>
                        <a:cxn ang="0">
                          <a:pos x="141" y="428"/>
                        </a:cxn>
                        <a:cxn ang="0">
                          <a:pos x="272" y="406"/>
                        </a:cxn>
                        <a:cxn ang="0">
                          <a:pos x="456" y="414"/>
                        </a:cxn>
                        <a:cxn ang="0">
                          <a:pos x="347" y="436"/>
                        </a:cxn>
                        <a:cxn ang="0">
                          <a:pos x="141" y="428"/>
                        </a:cxn>
                        <a:cxn ang="0">
                          <a:pos x="216" y="511"/>
                        </a:cxn>
                        <a:cxn ang="0">
                          <a:pos x="325" y="502"/>
                        </a:cxn>
                        <a:cxn ang="0">
                          <a:pos x="338" y="519"/>
                        </a:cxn>
                        <a:cxn ang="0">
                          <a:pos x="268" y="533"/>
                        </a:cxn>
                        <a:cxn ang="0">
                          <a:pos x="216" y="511"/>
                        </a:cxn>
                      </a:cxnLst>
                      <a:rect l="0" t="0" r="r" b="b"/>
                      <a:pathLst>
                        <a:path w="631" h="537">
                          <a:moveTo>
                            <a:pt x="119" y="13"/>
                          </a:moveTo>
                          <a:cubicBezTo>
                            <a:pt x="119" y="13"/>
                            <a:pt x="239" y="0"/>
                            <a:pt x="313" y="13"/>
                          </a:cubicBezTo>
                          <a:cubicBezTo>
                            <a:pt x="386" y="27"/>
                            <a:pt x="484" y="13"/>
                            <a:pt x="370" y="40"/>
                          </a:cubicBezTo>
                          <a:cubicBezTo>
                            <a:pt x="255" y="68"/>
                            <a:pt x="152" y="76"/>
                            <a:pt x="76" y="73"/>
                          </a:cubicBezTo>
                          <a:cubicBezTo>
                            <a:pt x="0" y="70"/>
                            <a:pt x="27" y="70"/>
                            <a:pt x="117" y="51"/>
                          </a:cubicBezTo>
                          <a:cubicBezTo>
                            <a:pt x="206" y="32"/>
                            <a:pt x="168" y="19"/>
                            <a:pt x="138" y="19"/>
                          </a:cubicBezTo>
                          <a:cubicBezTo>
                            <a:pt x="108" y="19"/>
                            <a:pt x="127" y="16"/>
                            <a:pt x="119" y="13"/>
                          </a:cubicBezTo>
                          <a:close/>
                          <a:moveTo>
                            <a:pt x="122" y="340"/>
                          </a:moveTo>
                          <a:cubicBezTo>
                            <a:pt x="122" y="340"/>
                            <a:pt x="209" y="332"/>
                            <a:pt x="313" y="334"/>
                          </a:cubicBezTo>
                          <a:cubicBezTo>
                            <a:pt x="416" y="337"/>
                            <a:pt x="631" y="321"/>
                            <a:pt x="454" y="351"/>
                          </a:cubicBezTo>
                          <a:cubicBezTo>
                            <a:pt x="277" y="381"/>
                            <a:pt x="176" y="386"/>
                            <a:pt x="117" y="394"/>
                          </a:cubicBezTo>
                          <a:cubicBezTo>
                            <a:pt x="57" y="403"/>
                            <a:pt x="84" y="397"/>
                            <a:pt x="152" y="373"/>
                          </a:cubicBezTo>
                          <a:cubicBezTo>
                            <a:pt x="220" y="348"/>
                            <a:pt x="122" y="348"/>
                            <a:pt x="122" y="340"/>
                          </a:cubicBezTo>
                          <a:close/>
                          <a:moveTo>
                            <a:pt x="167" y="86"/>
                          </a:moveTo>
                          <a:cubicBezTo>
                            <a:pt x="198" y="86"/>
                            <a:pt x="294" y="60"/>
                            <a:pt x="382" y="69"/>
                          </a:cubicBezTo>
                          <a:cubicBezTo>
                            <a:pt x="469" y="77"/>
                            <a:pt x="369" y="112"/>
                            <a:pt x="268" y="117"/>
                          </a:cubicBezTo>
                          <a:cubicBezTo>
                            <a:pt x="167" y="121"/>
                            <a:pt x="172" y="91"/>
                            <a:pt x="167" y="86"/>
                          </a:cubicBezTo>
                          <a:close/>
                          <a:moveTo>
                            <a:pt x="150" y="266"/>
                          </a:moveTo>
                          <a:cubicBezTo>
                            <a:pt x="176" y="266"/>
                            <a:pt x="216" y="257"/>
                            <a:pt x="303" y="252"/>
                          </a:cubicBezTo>
                          <a:cubicBezTo>
                            <a:pt x="391" y="248"/>
                            <a:pt x="469" y="248"/>
                            <a:pt x="469" y="248"/>
                          </a:cubicBezTo>
                          <a:cubicBezTo>
                            <a:pt x="469" y="248"/>
                            <a:pt x="399" y="274"/>
                            <a:pt x="303" y="279"/>
                          </a:cubicBezTo>
                          <a:cubicBezTo>
                            <a:pt x="207" y="283"/>
                            <a:pt x="159" y="266"/>
                            <a:pt x="150" y="266"/>
                          </a:cubicBezTo>
                          <a:close/>
                          <a:moveTo>
                            <a:pt x="141" y="428"/>
                          </a:moveTo>
                          <a:cubicBezTo>
                            <a:pt x="159" y="428"/>
                            <a:pt x="150" y="410"/>
                            <a:pt x="272" y="406"/>
                          </a:cubicBezTo>
                          <a:cubicBezTo>
                            <a:pt x="395" y="401"/>
                            <a:pt x="456" y="414"/>
                            <a:pt x="456" y="414"/>
                          </a:cubicBezTo>
                          <a:cubicBezTo>
                            <a:pt x="456" y="414"/>
                            <a:pt x="487" y="419"/>
                            <a:pt x="347" y="436"/>
                          </a:cubicBezTo>
                          <a:cubicBezTo>
                            <a:pt x="207" y="454"/>
                            <a:pt x="145" y="423"/>
                            <a:pt x="141" y="428"/>
                          </a:cubicBezTo>
                          <a:close/>
                          <a:moveTo>
                            <a:pt x="216" y="511"/>
                          </a:moveTo>
                          <a:cubicBezTo>
                            <a:pt x="242" y="511"/>
                            <a:pt x="255" y="502"/>
                            <a:pt x="325" y="502"/>
                          </a:cubicBezTo>
                          <a:cubicBezTo>
                            <a:pt x="395" y="502"/>
                            <a:pt x="338" y="519"/>
                            <a:pt x="338" y="519"/>
                          </a:cubicBezTo>
                          <a:cubicBezTo>
                            <a:pt x="338" y="519"/>
                            <a:pt x="329" y="528"/>
                            <a:pt x="268" y="533"/>
                          </a:cubicBezTo>
                          <a:cubicBezTo>
                            <a:pt x="207" y="537"/>
                            <a:pt x="224" y="519"/>
                            <a:pt x="216" y="511"/>
                          </a:cubicBezTo>
                          <a:close/>
                        </a:path>
                      </a:pathLst>
                    </a:custGeom>
                    <a:solidFill>
                      <a:srgbClr val="F3F0ED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7" name="Freeform 17">
                      <a:extLst>
                        <a:ext uri="{FF2B5EF4-FFF2-40B4-BE49-F238E27FC236}">
                          <a16:creationId xmlns:a16="http://schemas.microsoft.com/office/drawing/2014/main" id="{0B77E6AC-CD29-4CD9-961C-A998BE5D2CE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-6561138" y="9742487"/>
                      <a:ext cx="3967163" cy="777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0" y="21"/>
                        </a:cxn>
                        <a:cxn ang="0">
                          <a:pos x="5" y="21"/>
                        </a:cxn>
                        <a:cxn ang="0">
                          <a:pos x="4" y="19"/>
                        </a:cxn>
                        <a:cxn ang="0">
                          <a:pos x="0" y="10"/>
                        </a:cxn>
                        <a:cxn ang="0">
                          <a:pos x="1058" y="0"/>
                        </a:cxn>
                        <a:cxn ang="0">
                          <a:pos x="1056" y="2"/>
                        </a:cxn>
                        <a:cxn ang="0">
                          <a:pos x="1058" y="2"/>
                        </a:cxn>
                        <a:cxn ang="0">
                          <a:pos x="1058" y="0"/>
                        </a:cxn>
                      </a:cxnLst>
                      <a:rect l="0" t="0" r="r" b="b"/>
                      <a:pathLst>
                        <a:path w="1058" h="21">
                          <a:moveTo>
                            <a:pt x="0" y="10"/>
                          </a:moveTo>
                          <a:cubicBezTo>
                            <a:pt x="0" y="21"/>
                            <a:pt x="0" y="21"/>
                            <a:pt x="0" y="21"/>
                          </a:cubicBezTo>
                          <a:cubicBezTo>
                            <a:pt x="0" y="21"/>
                            <a:pt x="2" y="21"/>
                            <a:pt x="5" y="21"/>
                          </a:cubicBezTo>
                          <a:cubicBezTo>
                            <a:pt x="5" y="21"/>
                            <a:pt x="5" y="20"/>
                            <a:pt x="4" y="19"/>
                          </a:cubicBezTo>
                          <a:cubicBezTo>
                            <a:pt x="3" y="16"/>
                            <a:pt x="1" y="13"/>
                            <a:pt x="0" y="10"/>
                          </a:cubicBezTo>
                          <a:moveTo>
                            <a:pt x="1058" y="0"/>
                          </a:moveTo>
                          <a:cubicBezTo>
                            <a:pt x="1057" y="1"/>
                            <a:pt x="1057" y="2"/>
                            <a:pt x="1056" y="2"/>
                          </a:cubicBezTo>
                          <a:cubicBezTo>
                            <a:pt x="1057" y="2"/>
                            <a:pt x="1058" y="2"/>
                            <a:pt x="1058" y="2"/>
                          </a:cubicBezTo>
                          <a:cubicBezTo>
                            <a:pt x="1058" y="0"/>
                            <a:pt x="1058" y="0"/>
                            <a:pt x="1058" y="0"/>
                          </a:cubicBezTo>
                        </a:path>
                      </a:pathLst>
                    </a:custGeom>
                    <a:solidFill>
                      <a:srgbClr val="F9F7F5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8" name="Freeform 18">
                      <a:extLst>
                        <a:ext uri="{FF2B5EF4-FFF2-40B4-BE49-F238E27FC236}">
                          <a16:creationId xmlns:a16="http://schemas.microsoft.com/office/drawing/2014/main" id="{84CFD6B7-FA2D-4275-A1B4-DE95447B21C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-6561138" y="9583737"/>
                      <a:ext cx="3967163" cy="266700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19"/>
                        </a:cxn>
                        <a:cxn ang="0">
                          <a:pos x="0" y="52"/>
                        </a:cxn>
                        <a:cxn ang="0">
                          <a:pos x="4" y="61"/>
                        </a:cxn>
                        <a:cxn ang="0">
                          <a:pos x="5" y="63"/>
                        </a:cxn>
                        <a:cxn ang="0">
                          <a:pos x="202" y="68"/>
                        </a:cxn>
                        <a:cxn ang="0">
                          <a:pos x="335" y="71"/>
                        </a:cxn>
                        <a:cxn ang="0">
                          <a:pos x="349" y="52"/>
                        </a:cxn>
                        <a:cxn ang="0">
                          <a:pos x="367" y="33"/>
                        </a:cxn>
                        <a:cxn ang="0">
                          <a:pos x="368" y="28"/>
                        </a:cxn>
                        <a:cxn ang="0">
                          <a:pos x="203" y="24"/>
                        </a:cxn>
                        <a:cxn ang="0">
                          <a:pos x="61" y="21"/>
                        </a:cxn>
                        <a:cxn ang="0">
                          <a:pos x="17" y="20"/>
                        </a:cxn>
                        <a:cxn ang="0">
                          <a:pos x="1" y="19"/>
                        </a:cxn>
                        <a:cxn ang="0">
                          <a:pos x="1055" y="0"/>
                        </a:cxn>
                        <a:cxn ang="0">
                          <a:pos x="1051" y="1"/>
                        </a:cxn>
                        <a:cxn ang="0">
                          <a:pos x="821" y="16"/>
                        </a:cxn>
                        <a:cxn ang="0">
                          <a:pos x="688" y="24"/>
                        </a:cxn>
                        <a:cxn ang="0">
                          <a:pos x="690" y="27"/>
                        </a:cxn>
                        <a:cxn ang="0">
                          <a:pos x="718" y="49"/>
                        </a:cxn>
                        <a:cxn ang="0">
                          <a:pos x="732" y="65"/>
                        </a:cxn>
                        <a:cxn ang="0">
                          <a:pos x="1056" y="44"/>
                        </a:cxn>
                        <a:cxn ang="0">
                          <a:pos x="1058" y="42"/>
                        </a:cxn>
                        <a:cxn ang="0">
                          <a:pos x="1055" y="0"/>
                        </a:cxn>
                      </a:cxnLst>
                      <a:rect l="0" t="0" r="r" b="b"/>
                      <a:pathLst>
                        <a:path w="1058" h="71">
                          <a:moveTo>
                            <a:pt x="1" y="19"/>
                          </a:moveTo>
                          <a:cubicBezTo>
                            <a:pt x="0" y="52"/>
                            <a:pt x="0" y="52"/>
                            <a:pt x="0" y="52"/>
                          </a:cubicBezTo>
                          <a:cubicBezTo>
                            <a:pt x="1" y="55"/>
                            <a:pt x="3" y="58"/>
                            <a:pt x="4" y="61"/>
                          </a:cubicBezTo>
                          <a:cubicBezTo>
                            <a:pt x="5" y="62"/>
                            <a:pt x="5" y="63"/>
                            <a:pt x="5" y="63"/>
                          </a:cubicBezTo>
                          <a:cubicBezTo>
                            <a:pt x="27" y="64"/>
                            <a:pt x="108" y="66"/>
                            <a:pt x="202" y="68"/>
                          </a:cubicBezTo>
                          <a:cubicBezTo>
                            <a:pt x="245" y="69"/>
                            <a:pt x="291" y="70"/>
                            <a:pt x="335" y="71"/>
                          </a:cubicBezTo>
                          <a:cubicBezTo>
                            <a:pt x="340" y="64"/>
                            <a:pt x="345" y="57"/>
                            <a:pt x="349" y="52"/>
                          </a:cubicBezTo>
                          <a:cubicBezTo>
                            <a:pt x="357" y="42"/>
                            <a:pt x="363" y="42"/>
                            <a:pt x="367" y="33"/>
                          </a:cubicBezTo>
                          <a:cubicBezTo>
                            <a:pt x="367" y="31"/>
                            <a:pt x="368" y="29"/>
                            <a:pt x="368" y="28"/>
                          </a:cubicBezTo>
                          <a:cubicBezTo>
                            <a:pt x="314" y="27"/>
                            <a:pt x="257" y="26"/>
                            <a:pt x="203" y="24"/>
                          </a:cubicBezTo>
                          <a:cubicBezTo>
                            <a:pt x="148" y="23"/>
                            <a:pt x="97" y="22"/>
                            <a:pt x="61" y="21"/>
                          </a:cubicBezTo>
                          <a:cubicBezTo>
                            <a:pt x="42" y="20"/>
                            <a:pt x="27" y="20"/>
                            <a:pt x="17" y="20"/>
                          </a:cubicBezTo>
                          <a:cubicBezTo>
                            <a:pt x="7" y="19"/>
                            <a:pt x="1" y="19"/>
                            <a:pt x="1" y="19"/>
                          </a:cubicBezTo>
                          <a:moveTo>
                            <a:pt x="1055" y="0"/>
                          </a:moveTo>
                          <a:cubicBezTo>
                            <a:pt x="1055" y="0"/>
                            <a:pt x="1054" y="1"/>
                            <a:pt x="1051" y="1"/>
                          </a:cubicBezTo>
                          <a:cubicBezTo>
                            <a:pt x="1029" y="2"/>
                            <a:pt x="931" y="9"/>
                            <a:pt x="821" y="16"/>
                          </a:cubicBezTo>
                          <a:cubicBezTo>
                            <a:pt x="778" y="19"/>
                            <a:pt x="732" y="22"/>
                            <a:pt x="688" y="24"/>
                          </a:cubicBezTo>
                          <a:cubicBezTo>
                            <a:pt x="689" y="25"/>
                            <a:pt x="689" y="26"/>
                            <a:pt x="690" y="27"/>
                          </a:cubicBezTo>
                          <a:cubicBezTo>
                            <a:pt x="693" y="36"/>
                            <a:pt x="709" y="39"/>
                            <a:pt x="718" y="49"/>
                          </a:cubicBezTo>
                          <a:cubicBezTo>
                            <a:pt x="723" y="55"/>
                            <a:pt x="728" y="60"/>
                            <a:pt x="732" y="65"/>
                          </a:cubicBezTo>
                          <a:cubicBezTo>
                            <a:pt x="878" y="58"/>
                            <a:pt x="1033" y="46"/>
                            <a:pt x="1056" y="44"/>
                          </a:cubicBezTo>
                          <a:cubicBezTo>
                            <a:pt x="1057" y="44"/>
                            <a:pt x="1057" y="43"/>
                            <a:pt x="1058" y="42"/>
                          </a:cubicBezTo>
                          <a:cubicBezTo>
                            <a:pt x="1055" y="0"/>
                            <a:pt x="1055" y="0"/>
                            <a:pt x="1055" y="0"/>
                          </a:cubicBezTo>
                        </a:path>
                      </a:pathLst>
                    </a:custGeom>
                    <a:solidFill>
                      <a:srgbClr val="BCBAB9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9" name="Freeform 19">
                      <a:extLst>
                        <a:ext uri="{FF2B5EF4-FFF2-40B4-BE49-F238E27FC236}">
                          <a16:creationId xmlns:a16="http://schemas.microsoft.com/office/drawing/2014/main" id="{8688415E-4080-4A25-A38E-CF1737A550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305425" y="9674225"/>
                      <a:ext cx="1489075" cy="184150"/>
                    </a:xfrm>
                    <a:custGeom>
                      <a:avLst/>
                      <a:gdLst/>
                      <a:ahLst/>
                      <a:cxnLst>
                        <a:cxn ang="0">
                          <a:pos x="353" y="0"/>
                        </a:cxn>
                        <a:cxn ang="0">
                          <a:pos x="320" y="1"/>
                        </a:cxn>
                        <a:cxn ang="0">
                          <a:pos x="184" y="5"/>
                        </a:cxn>
                        <a:cxn ang="0">
                          <a:pos x="184" y="5"/>
                        </a:cxn>
                        <a:cxn ang="0">
                          <a:pos x="33" y="4"/>
                        </a:cxn>
                        <a:cxn ang="0">
                          <a:pos x="32" y="9"/>
                        </a:cxn>
                        <a:cxn ang="0">
                          <a:pos x="14" y="28"/>
                        </a:cxn>
                        <a:cxn ang="0">
                          <a:pos x="0" y="47"/>
                        </a:cxn>
                        <a:cxn ang="0">
                          <a:pos x="184" y="49"/>
                        </a:cxn>
                        <a:cxn ang="0">
                          <a:pos x="333" y="45"/>
                        </a:cxn>
                        <a:cxn ang="0">
                          <a:pos x="397" y="41"/>
                        </a:cxn>
                        <a:cxn ang="0">
                          <a:pos x="383" y="25"/>
                        </a:cxn>
                        <a:cxn ang="0">
                          <a:pos x="355" y="3"/>
                        </a:cxn>
                        <a:cxn ang="0">
                          <a:pos x="353" y="0"/>
                        </a:cxn>
                      </a:cxnLst>
                      <a:rect l="0" t="0" r="r" b="b"/>
                      <a:pathLst>
                        <a:path w="397" h="49">
                          <a:moveTo>
                            <a:pt x="353" y="0"/>
                          </a:moveTo>
                          <a:cubicBezTo>
                            <a:pt x="342" y="0"/>
                            <a:pt x="331" y="1"/>
                            <a:pt x="320" y="1"/>
                          </a:cubicBezTo>
                          <a:cubicBezTo>
                            <a:pt x="267" y="4"/>
                            <a:pt x="219" y="5"/>
                            <a:pt x="184" y="5"/>
                          </a:cubicBezTo>
                          <a:cubicBezTo>
                            <a:pt x="184" y="5"/>
                            <a:pt x="184" y="5"/>
                            <a:pt x="184" y="5"/>
                          </a:cubicBezTo>
                          <a:cubicBezTo>
                            <a:pt x="145" y="5"/>
                            <a:pt x="91" y="5"/>
                            <a:pt x="33" y="4"/>
                          </a:cubicBezTo>
                          <a:cubicBezTo>
                            <a:pt x="33" y="5"/>
                            <a:pt x="32" y="7"/>
                            <a:pt x="32" y="9"/>
                          </a:cubicBezTo>
                          <a:cubicBezTo>
                            <a:pt x="28" y="18"/>
                            <a:pt x="22" y="18"/>
                            <a:pt x="14" y="28"/>
                          </a:cubicBezTo>
                          <a:cubicBezTo>
                            <a:pt x="10" y="33"/>
                            <a:pt x="5" y="40"/>
                            <a:pt x="0" y="47"/>
                          </a:cubicBezTo>
                          <a:cubicBezTo>
                            <a:pt x="71" y="48"/>
                            <a:pt x="137" y="49"/>
                            <a:pt x="184" y="49"/>
                          </a:cubicBezTo>
                          <a:cubicBezTo>
                            <a:pt x="222" y="49"/>
                            <a:pt x="275" y="48"/>
                            <a:pt x="333" y="45"/>
                          </a:cubicBezTo>
                          <a:cubicBezTo>
                            <a:pt x="354" y="44"/>
                            <a:pt x="375" y="43"/>
                            <a:pt x="397" y="41"/>
                          </a:cubicBezTo>
                          <a:cubicBezTo>
                            <a:pt x="393" y="36"/>
                            <a:pt x="388" y="31"/>
                            <a:pt x="383" y="25"/>
                          </a:cubicBezTo>
                          <a:cubicBezTo>
                            <a:pt x="374" y="15"/>
                            <a:pt x="358" y="12"/>
                            <a:pt x="355" y="3"/>
                          </a:cubicBezTo>
                          <a:cubicBezTo>
                            <a:pt x="354" y="2"/>
                            <a:pt x="354" y="1"/>
                            <a:pt x="353" y="0"/>
                          </a:cubicBezTo>
                        </a:path>
                      </a:pathLst>
                    </a:custGeom>
                    <a:solidFill>
                      <a:srgbClr val="B0AFAB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0" name="Freeform 22">
                      <a:extLst>
                        <a:ext uri="{FF2B5EF4-FFF2-40B4-BE49-F238E27FC236}">
                          <a16:creationId xmlns:a16="http://schemas.microsoft.com/office/drawing/2014/main" id="{6C7480DD-FC49-4C23-8441-A1B454ADD3B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619375" y="8102600"/>
                      <a:ext cx="63500" cy="192088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15" y="50"/>
                        </a:cxn>
                        <a:cxn ang="0">
                          <a:pos x="17" y="51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17" h="51">
                          <a:moveTo>
                            <a:pt x="2" y="0"/>
                          </a:moveTo>
                          <a:cubicBezTo>
                            <a:pt x="0" y="20"/>
                            <a:pt x="12" y="44"/>
                            <a:pt x="15" y="50"/>
                          </a:cubicBezTo>
                          <a:cubicBezTo>
                            <a:pt x="16" y="50"/>
                            <a:pt x="17" y="51"/>
                            <a:pt x="17" y="51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</a:path>
                      </a:pathLst>
                    </a:custGeom>
                    <a:solidFill>
                      <a:srgbClr val="F8F6F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1" name="Freeform 23">
                      <a:extLst>
                        <a:ext uri="{FF2B5EF4-FFF2-40B4-BE49-F238E27FC236}">
                          <a16:creationId xmlns:a16="http://schemas.microsoft.com/office/drawing/2014/main" id="{10D3D0F2-284D-42A9-B660-AEB3937050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770188" y="8054975"/>
                      <a:ext cx="206375" cy="234950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0"/>
                        </a:cxn>
                        <a:cxn ang="0">
                          <a:pos x="2" y="18"/>
                        </a:cxn>
                        <a:cxn ang="0">
                          <a:pos x="55" y="63"/>
                        </a:cxn>
                        <a:cxn ang="0">
                          <a:pos x="42" y="13"/>
                        </a:cxn>
                        <a:cxn ang="0">
                          <a:pos x="39" y="3"/>
                        </a:cxn>
                        <a:cxn ang="0">
                          <a:pos x="23" y="0"/>
                        </a:cxn>
                      </a:cxnLst>
                      <a:rect l="0" t="0" r="r" b="b"/>
                      <a:pathLst>
                        <a:path w="55" h="63">
                          <a:moveTo>
                            <a:pt x="23" y="0"/>
                          </a:moveTo>
                          <a:cubicBezTo>
                            <a:pt x="14" y="0"/>
                            <a:pt x="4" y="3"/>
                            <a:pt x="2" y="18"/>
                          </a:cubicBezTo>
                          <a:cubicBezTo>
                            <a:pt x="0" y="42"/>
                            <a:pt x="44" y="59"/>
                            <a:pt x="55" y="63"/>
                          </a:cubicBezTo>
                          <a:cubicBezTo>
                            <a:pt x="52" y="57"/>
                            <a:pt x="40" y="33"/>
                            <a:pt x="42" y="13"/>
                          </a:cubicBezTo>
                          <a:cubicBezTo>
                            <a:pt x="39" y="3"/>
                            <a:pt x="39" y="3"/>
                            <a:pt x="39" y="3"/>
                          </a:cubicBezTo>
                          <a:cubicBezTo>
                            <a:pt x="39" y="3"/>
                            <a:pt x="31" y="0"/>
                            <a:pt x="23" y="0"/>
                          </a:cubicBezTo>
                        </a:path>
                      </a:pathLst>
                    </a:custGeom>
                    <a:solidFill>
                      <a:srgbClr val="98969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Freeform 24">
                      <a:extLst>
                        <a:ext uri="{FF2B5EF4-FFF2-40B4-BE49-F238E27FC236}">
                          <a16:creationId xmlns:a16="http://schemas.microsoft.com/office/drawing/2014/main" id="{F0A4258B-DAD3-4A95-86FB-E5524677D5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635250" y="8729662"/>
                      <a:ext cx="34925" cy="127000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0"/>
                        </a:cxn>
                        <a:cxn ang="0">
                          <a:pos x="9" y="34"/>
                        </a:cxn>
                        <a:cxn ang="0">
                          <a:pos x="1" y="0"/>
                        </a:cxn>
                      </a:cxnLst>
                      <a:rect l="0" t="0" r="r" b="b"/>
                      <a:pathLst>
                        <a:path w="9" h="34">
                          <a:moveTo>
                            <a:pt x="1" y="0"/>
                          </a:moveTo>
                          <a:cubicBezTo>
                            <a:pt x="0" y="12"/>
                            <a:pt x="1" y="24"/>
                            <a:pt x="9" y="34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8F6F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Freeform 25">
                      <a:extLst>
                        <a:ext uri="{FF2B5EF4-FFF2-40B4-BE49-F238E27FC236}">
                          <a16:creationId xmlns:a16="http://schemas.microsoft.com/office/drawing/2014/main" id="{D5A49F84-2AAF-4B3B-BF4E-4FB880C268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852738" y="8636000"/>
                      <a:ext cx="255588" cy="231775"/>
                    </a:xfrm>
                    <a:custGeom>
                      <a:avLst/>
                      <a:gdLst/>
                      <a:ahLst/>
                      <a:cxnLst>
                        <a:cxn ang="0">
                          <a:pos x="34" y="0"/>
                        </a:cxn>
                        <a:cxn ang="0">
                          <a:pos x="8" y="17"/>
                        </a:cxn>
                        <a:cxn ang="0">
                          <a:pos x="68" y="62"/>
                        </a:cxn>
                        <a:cxn ang="0">
                          <a:pos x="67" y="59"/>
                        </a:cxn>
                        <a:cxn ang="0">
                          <a:pos x="59" y="25"/>
                        </a:cxn>
                        <a:cxn ang="0">
                          <a:pos x="54" y="4"/>
                        </a:cxn>
                        <a:cxn ang="0">
                          <a:pos x="34" y="0"/>
                        </a:cxn>
                      </a:cxnLst>
                      <a:rect l="0" t="0" r="r" b="b"/>
                      <a:pathLst>
                        <a:path w="68" h="62">
                          <a:moveTo>
                            <a:pt x="34" y="0"/>
                          </a:moveTo>
                          <a:cubicBezTo>
                            <a:pt x="24" y="0"/>
                            <a:pt x="12" y="4"/>
                            <a:pt x="8" y="17"/>
                          </a:cubicBezTo>
                          <a:cubicBezTo>
                            <a:pt x="0" y="44"/>
                            <a:pt x="68" y="62"/>
                            <a:pt x="68" y="62"/>
                          </a:cubicBezTo>
                          <a:cubicBezTo>
                            <a:pt x="67" y="59"/>
                            <a:pt x="67" y="59"/>
                            <a:pt x="67" y="59"/>
                          </a:cubicBezTo>
                          <a:cubicBezTo>
                            <a:pt x="59" y="49"/>
                            <a:pt x="58" y="37"/>
                            <a:pt x="59" y="25"/>
                          </a:cubicBezTo>
                          <a:cubicBezTo>
                            <a:pt x="54" y="4"/>
                            <a:pt x="54" y="4"/>
                            <a:pt x="54" y="4"/>
                          </a:cubicBezTo>
                          <a:cubicBezTo>
                            <a:pt x="54" y="4"/>
                            <a:pt x="45" y="0"/>
                            <a:pt x="34" y="0"/>
                          </a:cubicBezTo>
                        </a:path>
                      </a:pathLst>
                    </a:custGeom>
                    <a:solidFill>
                      <a:srgbClr val="98969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4" name="Freeform 26">
                      <a:extLst>
                        <a:ext uri="{FF2B5EF4-FFF2-40B4-BE49-F238E27FC236}">
                          <a16:creationId xmlns:a16="http://schemas.microsoft.com/office/drawing/2014/main" id="{6C74C526-7AA5-45A8-9D09-87BF6B91C9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638425" y="9359900"/>
                      <a:ext cx="33338" cy="889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9" y="2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" h="24">
                          <a:moveTo>
                            <a:pt x="0" y="0"/>
                          </a:moveTo>
                          <a:cubicBezTo>
                            <a:pt x="1" y="11"/>
                            <a:pt x="2" y="19"/>
                            <a:pt x="9" y="24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</a:path>
                      </a:pathLst>
                    </a:custGeom>
                    <a:solidFill>
                      <a:srgbClr val="F8F6F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5" name="Freeform 27">
                      <a:extLst>
                        <a:ext uri="{FF2B5EF4-FFF2-40B4-BE49-F238E27FC236}">
                          <a16:creationId xmlns:a16="http://schemas.microsoft.com/office/drawing/2014/main" id="{E82440F0-6282-44BC-B47F-A9E22B2CD0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792413" y="9228137"/>
                      <a:ext cx="192088" cy="236538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0"/>
                        </a:cxn>
                        <a:cxn ang="0">
                          <a:pos x="6" y="17"/>
                        </a:cxn>
                        <a:cxn ang="0">
                          <a:pos x="51" y="63"/>
                        </a:cxn>
                        <a:cxn ang="0">
                          <a:pos x="50" y="59"/>
                        </a:cxn>
                        <a:cxn ang="0">
                          <a:pos x="41" y="35"/>
                        </a:cxn>
                        <a:cxn ang="0">
                          <a:pos x="31" y="5"/>
                        </a:cxn>
                        <a:cxn ang="0">
                          <a:pos x="19" y="0"/>
                        </a:cxn>
                      </a:cxnLst>
                      <a:rect l="0" t="0" r="r" b="b"/>
                      <a:pathLst>
                        <a:path w="51" h="63">
                          <a:moveTo>
                            <a:pt x="19" y="0"/>
                          </a:moveTo>
                          <a:cubicBezTo>
                            <a:pt x="14" y="0"/>
                            <a:pt x="8" y="4"/>
                            <a:pt x="6" y="17"/>
                          </a:cubicBezTo>
                          <a:cubicBezTo>
                            <a:pt x="0" y="44"/>
                            <a:pt x="51" y="63"/>
                            <a:pt x="51" y="63"/>
                          </a:cubicBezTo>
                          <a:cubicBezTo>
                            <a:pt x="50" y="59"/>
                            <a:pt x="50" y="59"/>
                            <a:pt x="50" y="59"/>
                          </a:cubicBezTo>
                          <a:cubicBezTo>
                            <a:pt x="43" y="54"/>
                            <a:pt x="42" y="46"/>
                            <a:pt x="41" y="35"/>
                          </a:cubicBezTo>
                          <a:cubicBezTo>
                            <a:pt x="31" y="5"/>
                            <a:pt x="31" y="5"/>
                            <a:pt x="31" y="5"/>
                          </a:cubicBezTo>
                          <a:cubicBezTo>
                            <a:pt x="31" y="5"/>
                            <a:pt x="25" y="0"/>
                            <a:pt x="19" y="0"/>
                          </a:cubicBezTo>
                        </a:path>
                      </a:pathLst>
                    </a:custGeom>
                    <a:solidFill>
                      <a:srgbClr val="98969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6" name="Freeform 29">
                      <a:extLst>
                        <a:ext uri="{FF2B5EF4-FFF2-40B4-BE49-F238E27FC236}">
                          <a16:creationId xmlns:a16="http://schemas.microsoft.com/office/drawing/2014/main" id="{02C1FEFB-1E08-451B-810D-F166D3ED911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-6586538" y="8080375"/>
                      <a:ext cx="3973513" cy="1409700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42"/>
                        </a:cxn>
                        <a:cxn ang="0">
                          <a:pos x="567" y="6"/>
                        </a:cxn>
                        <a:cxn ang="0">
                          <a:pos x="1037" y="3"/>
                        </a:cxn>
                        <a:cxn ang="0">
                          <a:pos x="700" y="48"/>
                        </a:cxn>
                        <a:cxn ang="0">
                          <a:pos x="6" y="42"/>
                        </a:cxn>
                        <a:cxn ang="0">
                          <a:pos x="33" y="201"/>
                        </a:cxn>
                        <a:cxn ang="0">
                          <a:pos x="519" y="175"/>
                        </a:cxn>
                        <a:cxn ang="0">
                          <a:pos x="1028" y="158"/>
                        </a:cxn>
                        <a:cxn ang="0">
                          <a:pos x="788" y="201"/>
                        </a:cxn>
                        <a:cxn ang="0">
                          <a:pos x="33" y="201"/>
                        </a:cxn>
                        <a:cxn ang="0">
                          <a:pos x="23" y="369"/>
                        </a:cxn>
                        <a:cxn ang="0">
                          <a:pos x="551" y="333"/>
                        </a:cxn>
                        <a:cxn ang="0">
                          <a:pos x="1034" y="314"/>
                        </a:cxn>
                        <a:cxn ang="0">
                          <a:pos x="804" y="350"/>
                        </a:cxn>
                        <a:cxn ang="0">
                          <a:pos x="23" y="369"/>
                        </a:cxn>
                      </a:cxnLst>
                      <a:rect l="0" t="0" r="r" b="b"/>
                      <a:pathLst>
                        <a:path w="1060" h="376">
                          <a:moveTo>
                            <a:pt x="6" y="42"/>
                          </a:moveTo>
                          <a:cubicBezTo>
                            <a:pt x="6" y="42"/>
                            <a:pt x="437" y="6"/>
                            <a:pt x="567" y="6"/>
                          </a:cubicBezTo>
                          <a:cubicBezTo>
                            <a:pt x="697" y="6"/>
                            <a:pt x="1060" y="0"/>
                            <a:pt x="1037" y="3"/>
                          </a:cubicBezTo>
                          <a:cubicBezTo>
                            <a:pt x="1014" y="6"/>
                            <a:pt x="907" y="42"/>
                            <a:pt x="700" y="48"/>
                          </a:cubicBezTo>
                          <a:cubicBezTo>
                            <a:pt x="492" y="55"/>
                            <a:pt x="0" y="51"/>
                            <a:pt x="6" y="42"/>
                          </a:cubicBezTo>
                          <a:close/>
                          <a:moveTo>
                            <a:pt x="33" y="201"/>
                          </a:moveTo>
                          <a:cubicBezTo>
                            <a:pt x="33" y="201"/>
                            <a:pt x="376" y="178"/>
                            <a:pt x="519" y="175"/>
                          </a:cubicBezTo>
                          <a:cubicBezTo>
                            <a:pt x="662" y="171"/>
                            <a:pt x="1028" y="158"/>
                            <a:pt x="1028" y="158"/>
                          </a:cubicBezTo>
                          <a:cubicBezTo>
                            <a:pt x="1028" y="158"/>
                            <a:pt x="976" y="194"/>
                            <a:pt x="788" y="201"/>
                          </a:cubicBezTo>
                          <a:cubicBezTo>
                            <a:pt x="600" y="207"/>
                            <a:pt x="23" y="214"/>
                            <a:pt x="33" y="201"/>
                          </a:cubicBezTo>
                          <a:close/>
                          <a:moveTo>
                            <a:pt x="23" y="369"/>
                          </a:moveTo>
                          <a:cubicBezTo>
                            <a:pt x="23" y="369"/>
                            <a:pt x="412" y="346"/>
                            <a:pt x="551" y="333"/>
                          </a:cubicBezTo>
                          <a:cubicBezTo>
                            <a:pt x="691" y="321"/>
                            <a:pt x="1034" y="314"/>
                            <a:pt x="1034" y="314"/>
                          </a:cubicBezTo>
                          <a:cubicBezTo>
                            <a:pt x="1034" y="314"/>
                            <a:pt x="999" y="324"/>
                            <a:pt x="804" y="350"/>
                          </a:cubicBezTo>
                          <a:cubicBezTo>
                            <a:pt x="610" y="376"/>
                            <a:pt x="13" y="376"/>
                            <a:pt x="23" y="369"/>
                          </a:cubicBezTo>
                          <a:close/>
                        </a:path>
                      </a:pathLst>
                    </a:custGeom>
                    <a:solidFill>
                      <a:srgbClr val="64625C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138" name="Gruppieren 48">
                    <a:extLst>
                      <a:ext uri="{FF2B5EF4-FFF2-40B4-BE49-F238E27FC236}">
                        <a16:creationId xmlns:a16="http://schemas.microsoft.com/office/drawing/2014/main" id="{AD7BB7BC-2838-4B04-A25F-7542331531CE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-9602788" y="-5827713"/>
                    <a:ext cx="9923463" cy="13492163"/>
                    <a:chOff x="-9602788" y="-5827713"/>
                    <a:chExt cx="9923463" cy="13492163"/>
                  </a:xfrm>
                </p:grpSpPr>
                <p:sp>
                  <p:nvSpPr>
                    <p:cNvPr id="139" name="Freeform 6">
                      <a:extLst>
                        <a:ext uri="{FF2B5EF4-FFF2-40B4-BE49-F238E27FC236}">
                          <a16:creationId xmlns:a16="http://schemas.microsoft.com/office/drawing/2014/main" id="{E66C9EE1-D4C8-42C9-88D8-6B70A3A431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9602788" y="-5827713"/>
                      <a:ext cx="9915525" cy="12495213"/>
                    </a:xfrm>
                    <a:custGeom>
                      <a:avLst/>
                      <a:gdLst/>
                      <a:ahLst/>
                      <a:cxnLst>
                        <a:cxn ang="0">
                          <a:pos x="1845" y="3319"/>
                        </a:cxn>
                        <a:cxn ang="0">
                          <a:pos x="1919" y="3303"/>
                        </a:cxn>
                        <a:cxn ang="0">
                          <a:pos x="2062" y="3072"/>
                        </a:cxn>
                        <a:cxn ang="0">
                          <a:pos x="2145" y="2584"/>
                        </a:cxn>
                        <a:cxn ang="0">
                          <a:pos x="2644" y="1260"/>
                        </a:cxn>
                        <a:cxn ang="0">
                          <a:pos x="1406" y="8"/>
                        </a:cxn>
                        <a:cxn ang="0">
                          <a:pos x="8" y="1324"/>
                        </a:cxn>
                        <a:cxn ang="0">
                          <a:pos x="436" y="2445"/>
                        </a:cxn>
                        <a:cxn ang="0">
                          <a:pos x="635" y="3117"/>
                        </a:cxn>
                        <a:cxn ang="0">
                          <a:pos x="756" y="3311"/>
                        </a:cxn>
                        <a:cxn ang="0">
                          <a:pos x="1845" y="3319"/>
                        </a:cxn>
                      </a:cxnLst>
                      <a:rect l="0" t="0" r="r" b="b"/>
                      <a:pathLst>
                        <a:path w="2644" h="3332">
                          <a:moveTo>
                            <a:pt x="1845" y="3319"/>
                          </a:moveTo>
                          <a:cubicBezTo>
                            <a:pt x="1845" y="3319"/>
                            <a:pt x="1871" y="3332"/>
                            <a:pt x="1919" y="3303"/>
                          </a:cubicBezTo>
                          <a:cubicBezTo>
                            <a:pt x="1981" y="3266"/>
                            <a:pt x="2060" y="3115"/>
                            <a:pt x="2062" y="3072"/>
                          </a:cubicBezTo>
                          <a:cubicBezTo>
                            <a:pt x="2070" y="2891"/>
                            <a:pt x="2095" y="2707"/>
                            <a:pt x="2145" y="2584"/>
                          </a:cubicBezTo>
                          <a:cubicBezTo>
                            <a:pt x="2259" y="2306"/>
                            <a:pt x="2644" y="1887"/>
                            <a:pt x="2644" y="1260"/>
                          </a:cubicBezTo>
                          <a:cubicBezTo>
                            <a:pt x="2644" y="682"/>
                            <a:pt x="2074" y="13"/>
                            <a:pt x="1406" y="8"/>
                          </a:cubicBezTo>
                          <a:cubicBezTo>
                            <a:pt x="320" y="0"/>
                            <a:pt x="18" y="891"/>
                            <a:pt x="8" y="1324"/>
                          </a:cubicBezTo>
                          <a:cubicBezTo>
                            <a:pt x="0" y="1654"/>
                            <a:pt x="182" y="2014"/>
                            <a:pt x="436" y="2445"/>
                          </a:cubicBezTo>
                          <a:cubicBezTo>
                            <a:pt x="690" y="2877"/>
                            <a:pt x="556" y="2925"/>
                            <a:pt x="635" y="3117"/>
                          </a:cubicBezTo>
                          <a:cubicBezTo>
                            <a:pt x="690" y="3252"/>
                            <a:pt x="756" y="3311"/>
                            <a:pt x="756" y="3311"/>
                          </a:cubicBezTo>
                          <a:lnTo>
                            <a:pt x="1845" y="3319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37000">
                          <a:srgbClr val="FFFFFF">
                            <a:alpha val="0"/>
                          </a:srgbClr>
                        </a:gs>
                        <a:gs pos="97000">
                          <a:srgbClr val="000000">
                            <a:alpha val="42000"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0" name="Freeform 7">
                      <a:extLst>
                        <a:ext uri="{FF2B5EF4-FFF2-40B4-BE49-F238E27FC236}">
                          <a16:creationId xmlns:a16="http://schemas.microsoft.com/office/drawing/2014/main" id="{D6C4CD37-D444-4A60-8F00-035ACB5813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9578975" y="-5805488"/>
                      <a:ext cx="9899650" cy="12438063"/>
                    </a:xfrm>
                    <a:custGeom>
                      <a:avLst/>
                      <a:gdLst/>
                      <a:ahLst/>
                      <a:cxnLst>
                        <a:cxn ang="0">
                          <a:pos x="1838" y="3314"/>
                        </a:cxn>
                        <a:cxn ang="0">
                          <a:pos x="1914" y="3299"/>
                        </a:cxn>
                        <a:cxn ang="0">
                          <a:pos x="2043" y="3116"/>
                        </a:cxn>
                        <a:cxn ang="0">
                          <a:pos x="2141" y="2579"/>
                        </a:cxn>
                        <a:cxn ang="0">
                          <a:pos x="2640" y="1254"/>
                        </a:cxn>
                        <a:cxn ang="0">
                          <a:pos x="2640" y="1254"/>
                        </a:cxn>
                        <a:cxn ang="0">
                          <a:pos x="2640" y="1254"/>
                        </a:cxn>
                        <a:cxn ang="0">
                          <a:pos x="2640" y="1254"/>
                        </a:cxn>
                        <a:cxn ang="0">
                          <a:pos x="2271" y="412"/>
                        </a:cxn>
                        <a:cxn ang="0">
                          <a:pos x="1385" y="0"/>
                        </a:cxn>
                        <a:cxn ang="0">
                          <a:pos x="1" y="1317"/>
                        </a:cxn>
                        <a:cxn ang="0">
                          <a:pos x="429" y="2440"/>
                        </a:cxn>
                        <a:cxn ang="0">
                          <a:pos x="599" y="2986"/>
                        </a:cxn>
                        <a:cxn ang="0">
                          <a:pos x="749" y="3306"/>
                        </a:cxn>
                        <a:cxn ang="0">
                          <a:pos x="1839" y="3314"/>
                        </a:cxn>
                        <a:cxn ang="0">
                          <a:pos x="1838" y="3314"/>
                        </a:cxn>
                        <a:cxn ang="0">
                          <a:pos x="1839" y="3311"/>
                        </a:cxn>
                        <a:cxn ang="0">
                          <a:pos x="750" y="3305"/>
                        </a:cxn>
                        <a:cxn ang="0">
                          <a:pos x="751" y="3303"/>
                        </a:cxn>
                        <a:cxn ang="0">
                          <a:pos x="602" y="2986"/>
                        </a:cxn>
                        <a:cxn ang="0">
                          <a:pos x="431" y="2439"/>
                        </a:cxn>
                        <a:cxn ang="0">
                          <a:pos x="3" y="1318"/>
                        </a:cxn>
                        <a:cxn ang="0">
                          <a:pos x="1385" y="3"/>
                        </a:cxn>
                        <a:cxn ang="0">
                          <a:pos x="2269" y="414"/>
                        </a:cxn>
                        <a:cxn ang="0">
                          <a:pos x="2638" y="1254"/>
                        </a:cxn>
                        <a:cxn ang="0">
                          <a:pos x="2637" y="1254"/>
                        </a:cxn>
                        <a:cxn ang="0">
                          <a:pos x="2138" y="2578"/>
                        </a:cxn>
                        <a:cxn ang="0">
                          <a:pos x="2040" y="3115"/>
                        </a:cxn>
                        <a:cxn ang="0">
                          <a:pos x="1912" y="3296"/>
                        </a:cxn>
                        <a:cxn ang="0">
                          <a:pos x="1844" y="3313"/>
                        </a:cxn>
                        <a:cxn ang="0">
                          <a:pos x="1840" y="3311"/>
                        </a:cxn>
                        <a:cxn ang="0">
                          <a:pos x="1840" y="3311"/>
                        </a:cxn>
                        <a:cxn ang="0">
                          <a:pos x="1839" y="3311"/>
                        </a:cxn>
                      </a:cxnLst>
                      <a:rect l="0" t="0" r="r" b="b"/>
                      <a:pathLst>
                        <a:path w="2640" h="3317">
                          <a:moveTo>
                            <a:pt x="1839" y="3313"/>
                          </a:moveTo>
                          <a:cubicBezTo>
                            <a:pt x="1838" y="3314"/>
                            <a:pt x="1838" y="3314"/>
                            <a:pt x="1838" y="3314"/>
                          </a:cubicBezTo>
                          <a:cubicBezTo>
                            <a:pt x="1838" y="3314"/>
                            <a:pt x="1845" y="3317"/>
                            <a:pt x="1856" y="3317"/>
                          </a:cubicBezTo>
                          <a:cubicBezTo>
                            <a:pt x="1869" y="3317"/>
                            <a:pt x="1888" y="3313"/>
                            <a:pt x="1914" y="3299"/>
                          </a:cubicBezTo>
                          <a:cubicBezTo>
                            <a:pt x="1945" y="3280"/>
                            <a:pt x="1980" y="3233"/>
                            <a:pt x="2008" y="3185"/>
                          </a:cubicBezTo>
                          <a:cubicBezTo>
                            <a:pt x="2022" y="3161"/>
                            <a:pt x="2034" y="3137"/>
                            <a:pt x="2043" y="3116"/>
                          </a:cubicBezTo>
                          <a:cubicBezTo>
                            <a:pt x="2052" y="3095"/>
                            <a:pt x="2057" y="3077"/>
                            <a:pt x="2058" y="3066"/>
                          </a:cubicBezTo>
                          <a:cubicBezTo>
                            <a:pt x="2066" y="2885"/>
                            <a:pt x="2090" y="2701"/>
                            <a:pt x="2141" y="2579"/>
                          </a:cubicBezTo>
                          <a:cubicBezTo>
                            <a:pt x="2198" y="2440"/>
                            <a:pt x="2322" y="2266"/>
                            <a:pt x="2433" y="2048"/>
                          </a:cubicBezTo>
                          <a:cubicBezTo>
                            <a:pt x="2543" y="1830"/>
                            <a:pt x="2640" y="1568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965"/>
                            <a:pt x="2497" y="653"/>
                            <a:pt x="2271" y="412"/>
                          </a:cubicBezTo>
                          <a:cubicBezTo>
                            <a:pt x="2044" y="172"/>
                            <a:pt x="1735" y="3"/>
                            <a:pt x="1400" y="0"/>
                          </a:cubicBezTo>
                          <a:cubicBezTo>
                            <a:pt x="1395" y="0"/>
                            <a:pt x="1390" y="0"/>
                            <a:pt x="1385" y="0"/>
                          </a:cubicBezTo>
                          <a:cubicBezTo>
                            <a:pt x="848" y="0"/>
                            <a:pt x="504" y="222"/>
                            <a:pt x="294" y="497"/>
                          </a:cubicBezTo>
                          <a:cubicBezTo>
                            <a:pt x="83" y="773"/>
                            <a:pt x="6" y="1102"/>
                            <a:pt x="1" y="1317"/>
                          </a:cubicBezTo>
                          <a:cubicBezTo>
                            <a:pt x="0" y="1324"/>
                            <a:pt x="0" y="1331"/>
                            <a:pt x="0" y="1338"/>
                          </a:cubicBezTo>
                          <a:cubicBezTo>
                            <a:pt x="0" y="1663"/>
                            <a:pt x="180" y="2018"/>
                            <a:pt x="429" y="2440"/>
                          </a:cubicBezTo>
                          <a:cubicBezTo>
                            <a:pt x="556" y="2656"/>
                            <a:pt x="586" y="2775"/>
                            <a:pt x="594" y="2865"/>
                          </a:cubicBezTo>
                          <a:cubicBezTo>
                            <a:pt x="598" y="2910"/>
                            <a:pt x="596" y="2948"/>
                            <a:pt x="599" y="2986"/>
                          </a:cubicBezTo>
                          <a:cubicBezTo>
                            <a:pt x="601" y="3024"/>
                            <a:pt x="608" y="3064"/>
                            <a:pt x="627" y="3112"/>
                          </a:cubicBezTo>
                          <a:cubicBezTo>
                            <a:pt x="683" y="3247"/>
                            <a:pt x="749" y="3306"/>
                            <a:pt x="749" y="3306"/>
                          </a:cubicBezTo>
                          <a:cubicBezTo>
                            <a:pt x="750" y="3306"/>
                            <a:pt x="750" y="3306"/>
                            <a:pt x="750" y="3306"/>
                          </a:cubicBezTo>
                          <a:cubicBezTo>
                            <a:pt x="1839" y="3314"/>
                            <a:pt x="1839" y="3314"/>
                            <a:pt x="1839" y="3314"/>
                          </a:cubicBezTo>
                          <a:cubicBezTo>
                            <a:pt x="1839" y="3313"/>
                            <a:pt x="1839" y="3313"/>
                            <a:pt x="1839" y="3313"/>
                          </a:cubicBezTo>
                          <a:cubicBezTo>
                            <a:pt x="1838" y="3314"/>
                            <a:pt x="1838" y="3314"/>
                            <a:pt x="1838" y="3314"/>
                          </a:cubicBezTo>
                          <a:cubicBezTo>
                            <a:pt x="1839" y="3313"/>
                            <a:pt x="1839" y="3313"/>
                            <a:pt x="1839" y="3313"/>
                          </a:cubicBezTo>
                          <a:cubicBezTo>
                            <a:pt x="1839" y="3311"/>
                            <a:pt x="1839" y="3311"/>
                            <a:pt x="1839" y="3311"/>
                          </a:cubicBezTo>
                          <a:cubicBezTo>
                            <a:pt x="750" y="3303"/>
                            <a:pt x="750" y="3303"/>
                            <a:pt x="750" y="3303"/>
                          </a:cubicBezTo>
                          <a:cubicBezTo>
                            <a:pt x="750" y="3305"/>
                            <a:pt x="750" y="3305"/>
                            <a:pt x="750" y="3305"/>
                          </a:cubicBezTo>
                          <a:cubicBezTo>
                            <a:pt x="751" y="3304"/>
                            <a:pt x="751" y="3304"/>
                            <a:pt x="751" y="3304"/>
                          </a:cubicBezTo>
                          <a:cubicBezTo>
                            <a:pt x="751" y="3304"/>
                            <a:pt x="751" y="3304"/>
                            <a:pt x="751" y="3303"/>
                          </a:cubicBezTo>
                          <a:cubicBezTo>
                            <a:pt x="743" y="3296"/>
                            <a:pt x="682" y="3237"/>
                            <a:pt x="630" y="3111"/>
                          </a:cubicBezTo>
                          <a:cubicBezTo>
                            <a:pt x="611" y="3063"/>
                            <a:pt x="604" y="3024"/>
                            <a:pt x="602" y="2986"/>
                          </a:cubicBezTo>
                          <a:cubicBezTo>
                            <a:pt x="598" y="2929"/>
                            <a:pt x="603" y="2873"/>
                            <a:pt x="585" y="2791"/>
                          </a:cubicBezTo>
                          <a:cubicBezTo>
                            <a:pt x="567" y="2709"/>
                            <a:pt x="527" y="2600"/>
                            <a:pt x="431" y="2439"/>
                          </a:cubicBezTo>
                          <a:cubicBezTo>
                            <a:pt x="183" y="2017"/>
                            <a:pt x="3" y="1662"/>
                            <a:pt x="3" y="1338"/>
                          </a:cubicBezTo>
                          <a:cubicBezTo>
                            <a:pt x="3" y="1331"/>
                            <a:pt x="3" y="1324"/>
                            <a:pt x="3" y="1318"/>
                          </a:cubicBezTo>
                          <a:cubicBezTo>
                            <a:pt x="9" y="1103"/>
                            <a:pt x="86" y="774"/>
                            <a:pt x="296" y="499"/>
                          </a:cubicBezTo>
                          <a:cubicBezTo>
                            <a:pt x="506" y="224"/>
                            <a:pt x="849" y="3"/>
                            <a:pt x="1385" y="3"/>
                          </a:cubicBezTo>
                          <a:cubicBezTo>
                            <a:pt x="1390" y="3"/>
                            <a:pt x="1395" y="3"/>
                            <a:pt x="1400" y="3"/>
                          </a:cubicBezTo>
                          <a:cubicBezTo>
                            <a:pt x="1734" y="6"/>
                            <a:pt x="2043" y="174"/>
                            <a:pt x="2269" y="414"/>
                          </a:cubicBezTo>
                          <a:cubicBezTo>
                            <a:pt x="2494" y="654"/>
                            <a:pt x="2637" y="966"/>
                            <a:pt x="2637" y="1254"/>
                          </a:cubicBezTo>
                          <a:cubicBezTo>
                            <a:pt x="2638" y="1254"/>
                            <a:pt x="2638" y="1254"/>
                            <a:pt x="2638" y="1254"/>
                          </a:cubicBezTo>
                          <a:cubicBezTo>
                            <a:pt x="2637" y="1254"/>
                            <a:pt x="2637" y="1254"/>
                            <a:pt x="2637" y="1254"/>
                          </a:cubicBezTo>
                          <a:cubicBezTo>
                            <a:pt x="2637" y="1254"/>
                            <a:pt x="2637" y="1254"/>
                            <a:pt x="2637" y="1254"/>
                          </a:cubicBezTo>
                          <a:cubicBezTo>
                            <a:pt x="2637" y="1568"/>
                            <a:pt x="2541" y="1829"/>
                            <a:pt x="2430" y="2046"/>
                          </a:cubicBezTo>
                          <a:cubicBezTo>
                            <a:pt x="2320" y="2264"/>
                            <a:pt x="2195" y="2438"/>
                            <a:pt x="2138" y="2578"/>
                          </a:cubicBezTo>
                          <a:cubicBezTo>
                            <a:pt x="2088" y="2700"/>
                            <a:pt x="2063" y="2885"/>
                            <a:pt x="2055" y="3066"/>
                          </a:cubicBezTo>
                          <a:cubicBezTo>
                            <a:pt x="2054" y="3077"/>
                            <a:pt x="2049" y="3094"/>
                            <a:pt x="2040" y="3115"/>
                          </a:cubicBezTo>
                          <a:cubicBezTo>
                            <a:pt x="2027" y="3146"/>
                            <a:pt x="2007" y="3184"/>
                            <a:pt x="1984" y="3219"/>
                          </a:cubicBezTo>
                          <a:cubicBezTo>
                            <a:pt x="1960" y="3253"/>
                            <a:pt x="1935" y="3282"/>
                            <a:pt x="1912" y="3296"/>
                          </a:cubicBezTo>
                          <a:cubicBezTo>
                            <a:pt x="1887" y="3311"/>
                            <a:pt x="1869" y="3314"/>
                            <a:pt x="1856" y="3314"/>
                          </a:cubicBezTo>
                          <a:cubicBezTo>
                            <a:pt x="1851" y="3314"/>
                            <a:pt x="1847" y="3313"/>
                            <a:pt x="1844" y="3313"/>
                          </a:cubicBezTo>
                          <a:cubicBezTo>
                            <a:pt x="1842" y="3312"/>
                            <a:pt x="1841" y="3312"/>
                            <a:pt x="1841" y="3312"/>
                          </a:cubicBezTo>
                          <a:cubicBezTo>
                            <a:pt x="1840" y="3311"/>
                            <a:pt x="1840" y="3311"/>
                            <a:pt x="1840" y="3311"/>
                          </a:cubicBezTo>
                          <a:cubicBezTo>
                            <a:pt x="1840" y="3311"/>
                            <a:pt x="1840" y="3311"/>
                            <a:pt x="1840" y="3311"/>
                          </a:cubicBezTo>
                          <a:cubicBezTo>
                            <a:pt x="1840" y="3311"/>
                            <a:pt x="1840" y="3311"/>
                            <a:pt x="1840" y="3311"/>
                          </a:cubicBezTo>
                          <a:cubicBezTo>
                            <a:pt x="1839" y="3311"/>
                            <a:pt x="1839" y="3311"/>
                            <a:pt x="1839" y="3311"/>
                          </a:cubicBezTo>
                          <a:cubicBezTo>
                            <a:pt x="1839" y="3311"/>
                            <a:pt x="1839" y="3311"/>
                            <a:pt x="1839" y="3311"/>
                          </a:cubicBezTo>
                          <a:lnTo>
                            <a:pt x="1839" y="331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1" name="Freeform 13">
                      <a:extLst>
                        <a:ext uri="{FF2B5EF4-FFF2-40B4-BE49-F238E27FC236}">
                          <a16:creationId xmlns:a16="http://schemas.microsoft.com/office/drawing/2014/main" id="{BC059DDA-EF74-4EDD-B763-115E35D85D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4532313" y="6651625"/>
                      <a:ext cx="1376363" cy="85566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27"/>
                        </a:cxn>
                        <a:cxn ang="0">
                          <a:pos x="269" y="22"/>
                        </a:cxn>
                        <a:cxn ang="0">
                          <a:pos x="359" y="32"/>
                        </a:cxn>
                        <a:cxn ang="0">
                          <a:pos x="345" y="81"/>
                        </a:cxn>
                        <a:cxn ang="0">
                          <a:pos x="362" y="171"/>
                        </a:cxn>
                        <a:cxn ang="0">
                          <a:pos x="128" y="226"/>
                        </a:cxn>
                        <a:cxn ang="0">
                          <a:pos x="71" y="201"/>
                        </a:cxn>
                        <a:cxn ang="0">
                          <a:pos x="141" y="133"/>
                        </a:cxn>
                        <a:cxn ang="0">
                          <a:pos x="111" y="87"/>
                        </a:cxn>
                        <a:cxn ang="0">
                          <a:pos x="128" y="62"/>
                        </a:cxn>
                        <a:cxn ang="0">
                          <a:pos x="5" y="27"/>
                        </a:cxn>
                      </a:cxnLst>
                      <a:rect l="0" t="0" r="r" b="b"/>
                      <a:pathLst>
                        <a:path w="367" h="228">
                          <a:moveTo>
                            <a:pt x="5" y="27"/>
                          </a:moveTo>
                          <a:cubicBezTo>
                            <a:pt x="81" y="27"/>
                            <a:pt x="207" y="0"/>
                            <a:pt x="269" y="22"/>
                          </a:cubicBezTo>
                          <a:cubicBezTo>
                            <a:pt x="332" y="43"/>
                            <a:pt x="351" y="16"/>
                            <a:pt x="359" y="32"/>
                          </a:cubicBezTo>
                          <a:cubicBezTo>
                            <a:pt x="367" y="49"/>
                            <a:pt x="356" y="76"/>
                            <a:pt x="345" y="81"/>
                          </a:cubicBezTo>
                          <a:cubicBezTo>
                            <a:pt x="335" y="87"/>
                            <a:pt x="365" y="136"/>
                            <a:pt x="362" y="171"/>
                          </a:cubicBezTo>
                          <a:cubicBezTo>
                            <a:pt x="359" y="207"/>
                            <a:pt x="234" y="228"/>
                            <a:pt x="128" y="226"/>
                          </a:cubicBezTo>
                          <a:cubicBezTo>
                            <a:pt x="22" y="223"/>
                            <a:pt x="0" y="220"/>
                            <a:pt x="71" y="201"/>
                          </a:cubicBezTo>
                          <a:cubicBezTo>
                            <a:pt x="141" y="182"/>
                            <a:pt x="144" y="166"/>
                            <a:pt x="141" y="133"/>
                          </a:cubicBezTo>
                          <a:cubicBezTo>
                            <a:pt x="139" y="100"/>
                            <a:pt x="109" y="98"/>
                            <a:pt x="111" y="87"/>
                          </a:cubicBezTo>
                          <a:cubicBezTo>
                            <a:pt x="114" y="76"/>
                            <a:pt x="147" y="90"/>
                            <a:pt x="128" y="62"/>
                          </a:cubicBezTo>
                          <a:cubicBezTo>
                            <a:pt x="109" y="35"/>
                            <a:pt x="11" y="27"/>
                            <a:pt x="5" y="27"/>
                          </a:cubicBezTo>
                          <a:close/>
                        </a:path>
                      </a:pathLst>
                    </a:custGeom>
                    <a:solidFill>
                      <a:srgbClr val="F3F0ED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2" name="Freeform 20">
                      <a:extLst>
                        <a:ext uri="{FF2B5EF4-FFF2-40B4-BE49-F238E27FC236}">
                          <a16:creationId xmlns:a16="http://schemas.microsoft.com/office/drawing/2014/main" id="{007FBB38-2A1C-473C-9438-A5F6CA4A0A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605088" y="7450137"/>
                      <a:ext cx="38100" cy="192088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6" y="4"/>
                        </a:cxn>
                        <a:cxn ang="0">
                          <a:pos x="6" y="50"/>
                        </a:cxn>
                        <a:cxn ang="0">
                          <a:pos x="10" y="51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10" h="51">
                          <a:moveTo>
                            <a:pt x="8" y="0"/>
                          </a:moveTo>
                          <a:cubicBezTo>
                            <a:pt x="7" y="1"/>
                            <a:pt x="7" y="3"/>
                            <a:pt x="6" y="4"/>
                          </a:cubicBezTo>
                          <a:cubicBezTo>
                            <a:pt x="0" y="26"/>
                            <a:pt x="4" y="44"/>
                            <a:pt x="6" y="50"/>
                          </a:cubicBezTo>
                          <a:cubicBezTo>
                            <a:pt x="9" y="51"/>
                            <a:pt x="10" y="51"/>
                            <a:pt x="10" y="51"/>
                          </a:cubicBezTo>
                          <a:cubicBezTo>
                            <a:pt x="8" y="0"/>
                            <a:pt x="8" y="0"/>
                            <a:pt x="8" y="0"/>
                          </a:cubicBezTo>
                        </a:path>
                      </a:pathLst>
                    </a:custGeom>
                    <a:solidFill>
                      <a:srgbClr val="F8F6F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" name="Freeform 21">
                      <a:extLst>
                        <a:ext uri="{FF2B5EF4-FFF2-40B4-BE49-F238E27FC236}">
                          <a16:creationId xmlns:a16="http://schemas.microsoft.com/office/drawing/2014/main" id="{A94F64B0-BA9F-4A63-BEEF-0ED02F9CDF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2803525" y="7419975"/>
                      <a:ext cx="236538" cy="217488"/>
                    </a:xfrm>
                    <a:custGeom>
                      <a:avLst/>
                      <a:gdLst/>
                      <a:ahLst/>
                      <a:cxnLst>
                        <a:cxn ang="0">
                          <a:pos x="56" y="0"/>
                        </a:cxn>
                        <a:cxn ang="0">
                          <a:pos x="30" y="13"/>
                        </a:cxn>
                        <a:cxn ang="0">
                          <a:pos x="59" y="58"/>
                        </a:cxn>
                        <a:cxn ang="0">
                          <a:pos x="59" y="12"/>
                        </a:cxn>
                        <a:cxn ang="0">
                          <a:pos x="61" y="8"/>
                        </a:cxn>
                        <a:cxn ang="0">
                          <a:pos x="61" y="8"/>
                        </a:cxn>
                        <a:cxn ang="0">
                          <a:pos x="56" y="0"/>
                        </a:cxn>
                      </a:cxnLst>
                      <a:rect l="0" t="0" r="r" b="b"/>
                      <a:pathLst>
                        <a:path w="63" h="58">
                          <a:moveTo>
                            <a:pt x="56" y="0"/>
                          </a:moveTo>
                          <a:cubicBezTo>
                            <a:pt x="52" y="0"/>
                            <a:pt x="44" y="3"/>
                            <a:pt x="30" y="13"/>
                          </a:cubicBezTo>
                          <a:cubicBezTo>
                            <a:pt x="0" y="34"/>
                            <a:pt x="46" y="53"/>
                            <a:pt x="59" y="58"/>
                          </a:cubicBezTo>
                          <a:cubicBezTo>
                            <a:pt x="57" y="52"/>
                            <a:pt x="53" y="34"/>
                            <a:pt x="59" y="12"/>
                          </a:cubicBezTo>
                          <a:cubicBezTo>
                            <a:pt x="60" y="11"/>
                            <a:pt x="60" y="9"/>
                            <a:pt x="61" y="8"/>
                          </a:cubicBezTo>
                          <a:cubicBezTo>
                            <a:pt x="61" y="8"/>
                            <a:pt x="61" y="8"/>
                            <a:pt x="61" y="8"/>
                          </a:cubicBezTo>
                          <a:cubicBezTo>
                            <a:pt x="61" y="8"/>
                            <a:pt x="63" y="0"/>
                            <a:pt x="56" y="0"/>
                          </a:cubicBezTo>
                        </a:path>
                      </a:pathLst>
                    </a:custGeom>
                    <a:solidFill>
                      <a:srgbClr val="989694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" name="Freeform 28">
                      <a:extLst>
                        <a:ext uri="{FF2B5EF4-FFF2-40B4-BE49-F238E27FC236}">
                          <a16:creationId xmlns:a16="http://schemas.microsoft.com/office/drawing/2014/main" id="{05FD9AE1-FAEE-46FC-980F-C95B925C79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6586538" y="7435850"/>
                      <a:ext cx="3903663" cy="2286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5"/>
                        </a:cxn>
                        <a:cxn ang="0">
                          <a:pos x="561" y="9"/>
                        </a:cxn>
                        <a:cxn ang="0">
                          <a:pos x="1041" y="6"/>
                        </a:cxn>
                        <a:cxn ang="0">
                          <a:pos x="577" y="61"/>
                        </a:cxn>
                        <a:cxn ang="0">
                          <a:pos x="0" y="35"/>
                        </a:cxn>
                      </a:cxnLst>
                      <a:rect l="0" t="0" r="r" b="b"/>
                      <a:pathLst>
                        <a:path w="1041" h="61">
                          <a:moveTo>
                            <a:pt x="0" y="35"/>
                          </a:moveTo>
                          <a:cubicBezTo>
                            <a:pt x="0" y="35"/>
                            <a:pt x="441" y="19"/>
                            <a:pt x="561" y="9"/>
                          </a:cubicBezTo>
                          <a:cubicBezTo>
                            <a:pt x="681" y="0"/>
                            <a:pt x="1041" y="6"/>
                            <a:pt x="1041" y="6"/>
                          </a:cubicBezTo>
                          <a:cubicBezTo>
                            <a:pt x="1041" y="6"/>
                            <a:pt x="736" y="61"/>
                            <a:pt x="577" y="61"/>
                          </a:cubicBezTo>
                          <a:cubicBezTo>
                            <a:pt x="419" y="61"/>
                            <a:pt x="0" y="39"/>
                            <a:pt x="0" y="35"/>
                          </a:cubicBezTo>
                          <a:close/>
                        </a:path>
                      </a:pathLst>
                    </a:custGeom>
                    <a:solidFill>
                      <a:srgbClr val="5B5A58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" name="Freeform 30">
                      <a:extLst>
                        <a:ext uri="{FF2B5EF4-FFF2-40B4-BE49-F238E27FC236}">
                          <a16:creationId xmlns:a16="http://schemas.microsoft.com/office/drawing/2014/main" id="{BE794004-4489-413B-AC56-1B4CF22740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6635750" y="6772275"/>
                      <a:ext cx="4105275" cy="141288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33"/>
                        </a:cxn>
                        <a:cxn ang="0">
                          <a:pos x="12" y="33"/>
                        </a:cxn>
                        <a:cxn ang="0">
                          <a:pos x="427" y="24"/>
                        </a:cxn>
                        <a:cxn ang="0">
                          <a:pos x="503" y="25"/>
                        </a:cxn>
                        <a:cxn ang="0">
                          <a:pos x="1094" y="38"/>
                        </a:cxn>
                        <a:cxn ang="0">
                          <a:pos x="1095" y="14"/>
                        </a:cxn>
                        <a:cxn ang="0">
                          <a:pos x="1075" y="13"/>
                        </a:cxn>
                        <a:cxn ang="0">
                          <a:pos x="504" y="1"/>
                        </a:cxn>
                        <a:cxn ang="0">
                          <a:pos x="427" y="0"/>
                        </a:cxn>
                        <a:cxn ang="0">
                          <a:pos x="0" y="9"/>
                        </a:cxn>
                        <a:cxn ang="0">
                          <a:pos x="1" y="33"/>
                        </a:cxn>
                      </a:cxnLst>
                      <a:rect l="0" t="0" r="r" b="b"/>
                      <a:pathLst>
                        <a:path w="1095" h="38">
                          <a:moveTo>
                            <a:pt x="1" y="33"/>
                          </a:moveTo>
                          <a:cubicBezTo>
                            <a:pt x="1" y="33"/>
                            <a:pt x="5" y="33"/>
                            <a:pt x="12" y="33"/>
                          </a:cubicBezTo>
                          <a:cubicBezTo>
                            <a:pt x="64" y="31"/>
                            <a:pt x="279" y="24"/>
                            <a:pt x="427" y="24"/>
                          </a:cubicBezTo>
                          <a:cubicBezTo>
                            <a:pt x="456" y="24"/>
                            <a:pt x="482" y="24"/>
                            <a:pt x="503" y="25"/>
                          </a:cubicBezTo>
                          <a:cubicBezTo>
                            <a:pt x="657" y="29"/>
                            <a:pt x="1094" y="38"/>
                            <a:pt x="1094" y="38"/>
                          </a:cubicBezTo>
                          <a:cubicBezTo>
                            <a:pt x="1095" y="14"/>
                            <a:pt x="1095" y="14"/>
                            <a:pt x="1095" y="14"/>
                          </a:cubicBezTo>
                          <a:cubicBezTo>
                            <a:pt x="1095" y="14"/>
                            <a:pt x="1088" y="14"/>
                            <a:pt x="1075" y="13"/>
                          </a:cubicBezTo>
                          <a:cubicBezTo>
                            <a:pt x="990" y="12"/>
                            <a:pt x="638" y="4"/>
                            <a:pt x="504" y="1"/>
                          </a:cubicBezTo>
                          <a:cubicBezTo>
                            <a:pt x="482" y="0"/>
                            <a:pt x="456" y="0"/>
                            <a:pt x="427" y="0"/>
                          </a:cubicBezTo>
                          <a:cubicBezTo>
                            <a:pt x="257" y="0"/>
                            <a:pt x="0" y="9"/>
                            <a:pt x="0" y="9"/>
                          </a:cubicBezTo>
                          <a:lnTo>
                            <a:pt x="1" y="33"/>
                          </a:lnTo>
                          <a:close/>
                        </a:path>
                      </a:pathLst>
                    </a:custGeom>
                    <a:solidFill>
                      <a:srgbClr val="4B4B48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" name="Freeform 31">
                      <a:extLst>
                        <a:ext uri="{FF2B5EF4-FFF2-40B4-BE49-F238E27FC236}">
                          <a16:creationId xmlns:a16="http://schemas.microsoft.com/office/drawing/2014/main" id="{3C2AB938-8E7A-406B-AC11-A45180C670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551488" y="1139825"/>
                      <a:ext cx="1944688" cy="3133725"/>
                    </a:xfrm>
                    <a:custGeom>
                      <a:avLst/>
                      <a:gdLst/>
                      <a:ahLst/>
                      <a:cxnLst>
                        <a:cxn ang="0">
                          <a:pos x="174" y="23"/>
                        </a:cxn>
                        <a:cxn ang="0">
                          <a:pos x="173" y="381"/>
                        </a:cxn>
                        <a:cxn ang="0">
                          <a:pos x="173" y="410"/>
                        </a:cxn>
                        <a:cxn ang="0">
                          <a:pos x="47" y="480"/>
                        </a:cxn>
                        <a:cxn ang="0">
                          <a:pos x="2" y="575"/>
                        </a:cxn>
                        <a:cxn ang="0">
                          <a:pos x="28" y="831"/>
                        </a:cxn>
                        <a:cxn ang="0">
                          <a:pos x="27" y="836"/>
                        </a:cxn>
                        <a:cxn ang="0">
                          <a:pos x="56" y="802"/>
                        </a:cxn>
                        <a:cxn ang="0">
                          <a:pos x="67" y="673"/>
                        </a:cxn>
                        <a:cxn ang="0">
                          <a:pos x="86" y="519"/>
                        </a:cxn>
                        <a:cxn ang="0">
                          <a:pos x="249" y="485"/>
                        </a:cxn>
                        <a:cxn ang="0">
                          <a:pos x="436" y="587"/>
                        </a:cxn>
                        <a:cxn ang="0">
                          <a:pos x="452" y="791"/>
                        </a:cxn>
                        <a:cxn ang="0">
                          <a:pos x="496" y="826"/>
                        </a:cxn>
                        <a:cxn ang="0">
                          <a:pos x="487" y="771"/>
                        </a:cxn>
                        <a:cxn ang="0">
                          <a:pos x="498" y="482"/>
                        </a:cxn>
                        <a:cxn ang="0">
                          <a:pos x="376" y="464"/>
                        </a:cxn>
                        <a:cxn ang="0">
                          <a:pos x="339" y="414"/>
                        </a:cxn>
                        <a:cxn ang="0">
                          <a:pos x="323" y="1"/>
                        </a:cxn>
                        <a:cxn ang="0">
                          <a:pos x="253" y="404"/>
                        </a:cxn>
                        <a:cxn ang="0">
                          <a:pos x="174" y="23"/>
                        </a:cxn>
                      </a:cxnLst>
                      <a:rect l="0" t="0" r="r" b="b"/>
                      <a:pathLst>
                        <a:path w="519" h="836">
                          <a:moveTo>
                            <a:pt x="174" y="23"/>
                          </a:moveTo>
                          <a:cubicBezTo>
                            <a:pt x="171" y="23"/>
                            <a:pt x="176" y="381"/>
                            <a:pt x="173" y="381"/>
                          </a:cubicBezTo>
                          <a:cubicBezTo>
                            <a:pt x="173" y="388"/>
                            <a:pt x="173" y="406"/>
                            <a:pt x="173" y="410"/>
                          </a:cubicBezTo>
                          <a:cubicBezTo>
                            <a:pt x="173" y="462"/>
                            <a:pt x="65" y="486"/>
                            <a:pt x="47" y="480"/>
                          </a:cubicBezTo>
                          <a:cubicBezTo>
                            <a:pt x="6" y="466"/>
                            <a:pt x="4" y="526"/>
                            <a:pt x="2" y="575"/>
                          </a:cubicBezTo>
                          <a:cubicBezTo>
                            <a:pt x="0" y="644"/>
                            <a:pt x="37" y="804"/>
                            <a:pt x="28" y="831"/>
                          </a:cubicBezTo>
                          <a:cubicBezTo>
                            <a:pt x="28" y="833"/>
                            <a:pt x="27" y="834"/>
                            <a:pt x="27" y="836"/>
                          </a:cubicBezTo>
                          <a:cubicBezTo>
                            <a:pt x="37" y="829"/>
                            <a:pt x="47" y="818"/>
                            <a:pt x="56" y="802"/>
                          </a:cubicBezTo>
                          <a:cubicBezTo>
                            <a:pt x="89" y="739"/>
                            <a:pt x="97" y="750"/>
                            <a:pt x="67" y="673"/>
                          </a:cubicBezTo>
                          <a:cubicBezTo>
                            <a:pt x="37" y="596"/>
                            <a:pt x="9" y="535"/>
                            <a:pt x="86" y="519"/>
                          </a:cubicBezTo>
                          <a:cubicBezTo>
                            <a:pt x="163" y="502"/>
                            <a:pt x="172" y="469"/>
                            <a:pt x="249" y="485"/>
                          </a:cubicBezTo>
                          <a:cubicBezTo>
                            <a:pt x="326" y="502"/>
                            <a:pt x="417" y="494"/>
                            <a:pt x="436" y="587"/>
                          </a:cubicBezTo>
                          <a:cubicBezTo>
                            <a:pt x="455" y="681"/>
                            <a:pt x="425" y="742"/>
                            <a:pt x="452" y="791"/>
                          </a:cubicBezTo>
                          <a:cubicBezTo>
                            <a:pt x="463" y="809"/>
                            <a:pt x="485" y="812"/>
                            <a:pt x="496" y="826"/>
                          </a:cubicBezTo>
                          <a:cubicBezTo>
                            <a:pt x="492" y="806"/>
                            <a:pt x="489" y="788"/>
                            <a:pt x="487" y="771"/>
                          </a:cubicBezTo>
                          <a:cubicBezTo>
                            <a:pt x="481" y="690"/>
                            <a:pt x="519" y="511"/>
                            <a:pt x="498" y="482"/>
                          </a:cubicBezTo>
                          <a:cubicBezTo>
                            <a:pt x="477" y="453"/>
                            <a:pt x="445" y="489"/>
                            <a:pt x="376" y="464"/>
                          </a:cubicBezTo>
                          <a:cubicBezTo>
                            <a:pt x="339" y="450"/>
                            <a:pt x="338" y="439"/>
                            <a:pt x="339" y="414"/>
                          </a:cubicBezTo>
                          <a:cubicBezTo>
                            <a:pt x="334" y="413"/>
                            <a:pt x="344" y="0"/>
                            <a:pt x="323" y="1"/>
                          </a:cubicBezTo>
                          <a:cubicBezTo>
                            <a:pt x="271" y="2"/>
                            <a:pt x="293" y="411"/>
                            <a:pt x="253" y="404"/>
                          </a:cubicBezTo>
                          <a:cubicBezTo>
                            <a:pt x="224" y="400"/>
                            <a:pt x="194" y="23"/>
                            <a:pt x="174" y="23"/>
                          </a:cubicBezTo>
                          <a:close/>
                        </a:path>
                      </a:pathLst>
                    </a:custGeom>
                    <a:solidFill>
                      <a:srgbClr val="96948F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" name="Freeform 32">
                      <a:extLst>
                        <a:ext uri="{FF2B5EF4-FFF2-40B4-BE49-F238E27FC236}">
                          <a16:creationId xmlns:a16="http://schemas.microsoft.com/office/drawing/2014/main" id="{C8687811-B2EC-4E2D-B026-68921F0009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019675" y="3340100"/>
                      <a:ext cx="742950" cy="3262313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0"/>
                        </a:cxn>
                        <a:cxn ang="0">
                          <a:pos x="21" y="257"/>
                        </a:cxn>
                        <a:cxn ang="0">
                          <a:pos x="28" y="868"/>
                        </a:cxn>
                        <a:cxn ang="0">
                          <a:pos x="186" y="868"/>
                        </a:cxn>
                        <a:cxn ang="0">
                          <a:pos x="181" y="267"/>
                        </a:cxn>
                        <a:cxn ang="0">
                          <a:pos x="98" y="0"/>
                        </a:cxn>
                        <a:cxn ang="0">
                          <a:pos x="94" y="0"/>
                        </a:cxn>
                      </a:cxnLst>
                      <a:rect l="0" t="0" r="r" b="b"/>
                      <a:pathLst>
                        <a:path w="198" h="870">
                          <a:moveTo>
                            <a:pt x="94" y="0"/>
                          </a:moveTo>
                          <a:cubicBezTo>
                            <a:pt x="0" y="3"/>
                            <a:pt x="29" y="160"/>
                            <a:pt x="21" y="257"/>
                          </a:cubicBezTo>
                          <a:cubicBezTo>
                            <a:pt x="14" y="341"/>
                            <a:pt x="23" y="747"/>
                            <a:pt x="28" y="868"/>
                          </a:cubicBezTo>
                          <a:cubicBezTo>
                            <a:pt x="78" y="870"/>
                            <a:pt x="134" y="870"/>
                            <a:pt x="186" y="868"/>
                          </a:cubicBezTo>
                          <a:cubicBezTo>
                            <a:pt x="186" y="758"/>
                            <a:pt x="183" y="343"/>
                            <a:pt x="181" y="267"/>
                          </a:cubicBezTo>
                          <a:cubicBezTo>
                            <a:pt x="178" y="180"/>
                            <a:pt x="198" y="3"/>
                            <a:pt x="98" y="0"/>
                          </a:cubicBezTo>
                          <a:cubicBezTo>
                            <a:pt x="97" y="0"/>
                            <a:pt x="95" y="0"/>
                            <a:pt x="94" y="0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AFAFAF"/>
                        </a:gs>
                        <a:gs pos="50000">
                          <a:srgbClr val="FFFFFF"/>
                        </a:gs>
                        <a:gs pos="100000">
                          <a:srgbClr val="AFAFAF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8" name="Freeform 33">
                      <a:extLst>
                        <a:ext uri="{FF2B5EF4-FFF2-40B4-BE49-F238E27FC236}">
                          <a16:creationId xmlns:a16="http://schemas.microsoft.com/office/drawing/2014/main" id="{E342C2EA-32B3-47F6-BBC5-5E13CFDA815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540375" y="3603625"/>
                      <a:ext cx="1911350" cy="2976563"/>
                    </a:xfrm>
                    <a:custGeom>
                      <a:avLst/>
                      <a:gdLst/>
                      <a:ahLst/>
                      <a:cxnLst>
                        <a:cxn ang="0">
                          <a:pos x="214" y="0"/>
                        </a:cxn>
                        <a:cxn ang="0">
                          <a:pos x="180" y="19"/>
                        </a:cxn>
                        <a:cxn ang="0">
                          <a:pos x="113" y="79"/>
                        </a:cxn>
                        <a:cxn ang="0">
                          <a:pos x="31" y="162"/>
                        </a:cxn>
                        <a:cxn ang="0">
                          <a:pos x="27" y="165"/>
                        </a:cxn>
                        <a:cxn ang="0">
                          <a:pos x="26" y="171"/>
                        </a:cxn>
                        <a:cxn ang="0">
                          <a:pos x="26" y="172"/>
                        </a:cxn>
                        <a:cxn ang="0">
                          <a:pos x="25" y="174"/>
                        </a:cxn>
                        <a:cxn ang="0">
                          <a:pos x="21" y="188"/>
                        </a:cxn>
                        <a:cxn ang="0">
                          <a:pos x="20" y="191"/>
                        </a:cxn>
                        <a:cxn ang="0">
                          <a:pos x="15" y="203"/>
                        </a:cxn>
                        <a:cxn ang="0">
                          <a:pos x="13" y="208"/>
                        </a:cxn>
                        <a:cxn ang="0">
                          <a:pos x="12" y="214"/>
                        </a:cxn>
                        <a:cxn ang="0">
                          <a:pos x="11" y="220"/>
                        </a:cxn>
                        <a:cxn ang="0">
                          <a:pos x="10" y="227"/>
                        </a:cxn>
                        <a:cxn ang="0">
                          <a:pos x="9" y="260"/>
                        </a:cxn>
                        <a:cxn ang="0">
                          <a:pos x="8" y="357"/>
                        </a:cxn>
                        <a:cxn ang="0">
                          <a:pos x="21" y="778"/>
                        </a:cxn>
                        <a:cxn ang="0">
                          <a:pos x="22" y="781"/>
                        </a:cxn>
                        <a:cxn ang="0">
                          <a:pos x="67" y="787"/>
                        </a:cxn>
                        <a:cxn ang="0">
                          <a:pos x="199" y="176"/>
                        </a:cxn>
                        <a:cxn ang="0">
                          <a:pos x="334" y="151"/>
                        </a:cxn>
                        <a:cxn ang="0">
                          <a:pos x="458" y="779"/>
                        </a:cxn>
                        <a:cxn ang="0">
                          <a:pos x="462" y="794"/>
                        </a:cxn>
                        <a:cxn ang="0">
                          <a:pos x="508" y="779"/>
                        </a:cxn>
                        <a:cxn ang="0">
                          <a:pos x="508" y="771"/>
                        </a:cxn>
                        <a:cxn ang="0">
                          <a:pos x="510" y="754"/>
                        </a:cxn>
                        <a:cxn ang="0">
                          <a:pos x="503" y="249"/>
                        </a:cxn>
                        <a:cxn ang="0">
                          <a:pos x="496" y="187"/>
                        </a:cxn>
                        <a:cxn ang="0">
                          <a:pos x="491" y="159"/>
                        </a:cxn>
                        <a:cxn ang="0">
                          <a:pos x="491" y="159"/>
                        </a:cxn>
                        <a:cxn ang="0">
                          <a:pos x="392" y="71"/>
                        </a:cxn>
                        <a:cxn ang="0">
                          <a:pos x="314" y="41"/>
                        </a:cxn>
                        <a:cxn ang="0">
                          <a:pos x="214" y="0"/>
                        </a:cxn>
                      </a:cxnLst>
                      <a:rect l="0" t="0" r="r" b="b"/>
                      <a:pathLst>
                        <a:path w="510" h="794">
                          <a:moveTo>
                            <a:pt x="214" y="0"/>
                          </a:moveTo>
                          <a:cubicBezTo>
                            <a:pt x="201" y="1"/>
                            <a:pt x="190" y="6"/>
                            <a:pt x="180" y="19"/>
                          </a:cubicBezTo>
                          <a:cubicBezTo>
                            <a:pt x="149" y="54"/>
                            <a:pt x="141" y="71"/>
                            <a:pt x="113" y="79"/>
                          </a:cubicBezTo>
                          <a:cubicBezTo>
                            <a:pt x="86" y="87"/>
                            <a:pt x="86" y="115"/>
                            <a:pt x="31" y="162"/>
                          </a:cubicBezTo>
                          <a:cubicBezTo>
                            <a:pt x="29" y="163"/>
                            <a:pt x="28" y="164"/>
                            <a:pt x="27" y="165"/>
                          </a:cubicBezTo>
                          <a:cubicBezTo>
                            <a:pt x="27" y="167"/>
                            <a:pt x="26" y="169"/>
                            <a:pt x="26" y="171"/>
                          </a:cubicBezTo>
                          <a:cubicBezTo>
                            <a:pt x="26" y="171"/>
                            <a:pt x="26" y="172"/>
                            <a:pt x="26" y="172"/>
                          </a:cubicBezTo>
                          <a:cubicBezTo>
                            <a:pt x="26" y="173"/>
                            <a:pt x="26" y="174"/>
                            <a:pt x="25" y="174"/>
                          </a:cubicBezTo>
                          <a:cubicBezTo>
                            <a:pt x="24" y="180"/>
                            <a:pt x="22" y="184"/>
                            <a:pt x="21" y="188"/>
                          </a:cubicBezTo>
                          <a:cubicBezTo>
                            <a:pt x="20" y="189"/>
                            <a:pt x="20" y="190"/>
                            <a:pt x="20" y="191"/>
                          </a:cubicBezTo>
                          <a:cubicBezTo>
                            <a:pt x="18" y="196"/>
                            <a:pt x="16" y="200"/>
                            <a:pt x="15" y="203"/>
                          </a:cubicBezTo>
                          <a:cubicBezTo>
                            <a:pt x="14" y="205"/>
                            <a:pt x="14" y="207"/>
                            <a:pt x="13" y="208"/>
                          </a:cubicBezTo>
                          <a:cubicBezTo>
                            <a:pt x="13" y="210"/>
                            <a:pt x="12" y="212"/>
                            <a:pt x="12" y="214"/>
                          </a:cubicBezTo>
                          <a:cubicBezTo>
                            <a:pt x="11" y="215"/>
                            <a:pt x="11" y="217"/>
                            <a:pt x="11" y="220"/>
                          </a:cubicBezTo>
                          <a:cubicBezTo>
                            <a:pt x="10" y="222"/>
                            <a:pt x="10" y="224"/>
                            <a:pt x="10" y="227"/>
                          </a:cubicBezTo>
                          <a:cubicBezTo>
                            <a:pt x="13" y="225"/>
                            <a:pt x="12" y="237"/>
                            <a:pt x="9" y="260"/>
                          </a:cubicBezTo>
                          <a:cubicBezTo>
                            <a:pt x="8" y="281"/>
                            <a:pt x="8" y="311"/>
                            <a:pt x="8" y="357"/>
                          </a:cubicBezTo>
                          <a:cubicBezTo>
                            <a:pt x="8" y="413"/>
                            <a:pt x="0" y="663"/>
                            <a:pt x="21" y="778"/>
                          </a:cubicBezTo>
                          <a:cubicBezTo>
                            <a:pt x="21" y="779"/>
                            <a:pt x="21" y="780"/>
                            <a:pt x="22" y="781"/>
                          </a:cubicBezTo>
                          <a:cubicBezTo>
                            <a:pt x="34" y="788"/>
                            <a:pt x="49" y="791"/>
                            <a:pt x="67" y="787"/>
                          </a:cubicBezTo>
                          <a:cubicBezTo>
                            <a:pt x="114" y="777"/>
                            <a:pt x="14" y="57"/>
                            <a:pt x="199" y="176"/>
                          </a:cubicBezTo>
                          <a:cubicBezTo>
                            <a:pt x="282" y="229"/>
                            <a:pt x="284" y="154"/>
                            <a:pt x="334" y="151"/>
                          </a:cubicBezTo>
                          <a:cubicBezTo>
                            <a:pt x="466" y="142"/>
                            <a:pt x="444" y="644"/>
                            <a:pt x="458" y="779"/>
                          </a:cubicBezTo>
                          <a:cubicBezTo>
                            <a:pt x="458" y="781"/>
                            <a:pt x="459" y="787"/>
                            <a:pt x="462" y="794"/>
                          </a:cubicBezTo>
                          <a:cubicBezTo>
                            <a:pt x="486" y="790"/>
                            <a:pt x="502" y="785"/>
                            <a:pt x="508" y="779"/>
                          </a:cubicBezTo>
                          <a:cubicBezTo>
                            <a:pt x="508" y="776"/>
                            <a:pt x="508" y="773"/>
                            <a:pt x="508" y="771"/>
                          </a:cubicBezTo>
                          <a:cubicBezTo>
                            <a:pt x="509" y="765"/>
                            <a:pt x="509" y="760"/>
                            <a:pt x="510" y="754"/>
                          </a:cubicBezTo>
                          <a:cubicBezTo>
                            <a:pt x="507" y="661"/>
                            <a:pt x="506" y="300"/>
                            <a:pt x="503" y="249"/>
                          </a:cubicBezTo>
                          <a:cubicBezTo>
                            <a:pt x="502" y="226"/>
                            <a:pt x="499" y="206"/>
                            <a:pt x="496" y="187"/>
                          </a:cubicBezTo>
                          <a:cubicBezTo>
                            <a:pt x="494" y="177"/>
                            <a:pt x="493" y="168"/>
                            <a:pt x="491" y="159"/>
                          </a:cubicBezTo>
                          <a:cubicBezTo>
                            <a:pt x="491" y="159"/>
                            <a:pt x="491" y="159"/>
                            <a:pt x="491" y="159"/>
                          </a:cubicBezTo>
                          <a:cubicBezTo>
                            <a:pt x="405" y="85"/>
                            <a:pt x="452" y="96"/>
                            <a:pt x="392" y="71"/>
                          </a:cubicBezTo>
                          <a:cubicBezTo>
                            <a:pt x="331" y="46"/>
                            <a:pt x="383" y="76"/>
                            <a:pt x="314" y="41"/>
                          </a:cubicBezTo>
                          <a:cubicBezTo>
                            <a:pt x="269" y="17"/>
                            <a:pt x="238" y="0"/>
                            <a:pt x="214" y="0"/>
                          </a:cubicBez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" name="Freeform 41">
                      <a:extLst>
                        <a:ext uri="{FF2B5EF4-FFF2-40B4-BE49-F238E27FC236}">
                          <a16:creationId xmlns:a16="http://schemas.microsoft.com/office/drawing/2014/main" id="{5D0810EE-C732-4664-8244-5B990F5A3E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4205288" y="-1347788"/>
                      <a:ext cx="554038" cy="230663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615"/>
                        </a:cxn>
                        <a:cxn ang="0">
                          <a:pos x="57" y="417"/>
                        </a:cxn>
                        <a:cxn ang="0">
                          <a:pos x="108" y="261"/>
                        </a:cxn>
                        <a:cxn ang="0">
                          <a:pos x="133" y="186"/>
                        </a:cxn>
                        <a:cxn ang="0">
                          <a:pos x="144" y="135"/>
                        </a:cxn>
                        <a:cxn ang="0">
                          <a:pos x="144" y="131"/>
                        </a:cxn>
                        <a:cxn ang="0">
                          <a:pos x="133" y="102"/>
                        </a:cxn>
                        <a:cxn ang="0">
                          <a:pos x="125" y="93"/>
                        </a:cxn>
                        <a:cxn ang="0">
                          <a:pos x="115" y="90"/>
                        </a:cxn>
                        <a:cxn ang="0">
                          <a:pos x="104" y="96"/>
                        </a:cxn>
                        <a:cxn ang="0">
                          <a:pos x="96" y="115"/>
                        </a:cxn>
                        <a:cxn ang="0">
                          <a:pos x="96" y="124"/>
                        </a:cxn>
                        <a:cxn ang="0">
                          <a:pos x="106" y="153"/>
                        </a:cxn>
                        <a:cxn ang="0">
                          <a:pos x="127" y="165"/>
                        </a:cxn>
                        <a:cxn ang="0">
                          <a:pos x="141" y="158"/>
                        </a:cxn>
                        <a:cxn ang="0">
                          <a:pos x="147" y="133"/>
                        </a:cxn>
                        <a:cxn ang="0">
                          <a:pos x="148" y="74"/>
                        </a:cxn>
                        <a:cxn ang="0">
                          <a:pos x="147" y="0"/>
                        </a:cxn>
                        <a:cxn ang="0">
                          <a:pos x="143" y="0"/>
                        </a:cxn>
                        <a:cxn ang="0">
                          <a:pos x="144" y="6"/>
                        </a:cxn>
                        <a:cxn ang="0">
                          <a:pos x="144" y="74"/>
                        </a:cxn>
                        <a:cxn ang="0">
                          <a:pos x="143" y="133"/>
                        </a:cxn>
                        <a:cxn ang="0">
                          <a:pos x="138" y="155"/>
                        </a:cxn>
                        <a:cxn ang="0">
                          <a:pos x="127" y="161"/>
                        </a:cxn>
                        <a:cxn ang="0">
                          <a:pos x="109" y="151"/>
                        </a:cxn>
                        <a:cxn ang="0">
                          <a:pos x="100" y="124"/>
                        </a:cxn>
                        <a:cxn ang="0">
                          <a:pos x="100" y="116"/>
                        </a:cxn>
                        <a:cxn ang="0">
                          <a:pos x="107" y="99"/>
                        </a:cxn>
                        <a:cxn ang="0">
                          <a:pos x="115" y="94"/>
                        </a:cxn>
                        <a:cxn ang="0">
                          <a:pos x="123" y="96"/>
                        </a:cxn>
                        <a:cxn ang="0">
                          <a:pos x="140" y="132"/>
                        </a:cxn>
                        <a:cxn ang="0">
                          <a:pos x="140" y="135"/>
                        </a:cxn>
                        <a:cxn ang="0">
                          <a:pos x="129" y="185"/>
                        </a:cxn>
                        <a:cxn ang="0">
                          <a:pos x="53" y="416"/>
                        </a:cxn>
                        <a:cxn ang="0">
                          <a:pos x="19" y="546"/>
                        </a:cxn>
                        <a:cxn ang="0">
                          <a:pos x="5" y="595"/>
                        </a:cxn>
                        <a:cxn ang="0">
                          <a:pos x="0" y="614"/>
                        </a:cxn>
                        <a:cxn ang="0">
                          <a:pos x="4" y="615"/>
                        </a:cxn>
                      </a:cxnLst>
                      <a:rect l="0" t="0" r="r" b="b"/>
                      <a:pathLst>
                        <a:path w="148" h="615">
                          <a:moveTo>
                            <a:pt x="4" y="615"/>
                          </a:moveTo>
                          <a:cubicBezTo>
                            <a:pt x="4" y="615"/>
                            <a:pt x="36" y="501"/>
                            <a:pt x="57" y="417"/>
                          </a:cubicBezTo>
                          <a:cubicBezTo>
                            <a:pt x="68" y="376"/>
                            <a:pt x="89" y="316"/>
                            <a:pt x="108" y="261"/>
                          </a:cubicBezTo>
                          <a:cubicBezTo>
                            <a:pt x="118" y="234"/>
                            <a:pt x="127" y="208"/>
                            <a:pt x="133" y="186"/>
                          </a:cubicBezTo>
                          <a:cubicBezTo>
                            <a:pt x="140" y="164"/>
                            <a:pt x="144" y="146"/>
                            <a:pt x="144" y="135"/>
                          </a:cubicBezTo>
                          <a:cubicBezTo>
                            <a:pt x="144" y="133"/>
                            <a:pt x="144" y="132"/>
                            <a:pt x="144" y="131"/>
                          </a:cubicBezTo>
                          <a:cubicBezTo>
                            <a:pt x="142" y="120"/>
                            <a:pt x="138" y="109"/>
                            <a:pt x="133" y="102"/>
                          </a:cubicBezTo>
                          <a:cubicBezTo>
                            <a:pt x="131" y="98"/>
                            <a:pt x="128" y="95"/>
                            <a:pt x="125" y="93"/>
                          </a:cubicBezTo>
                          <a:cubicBezTo>
                            <a:pt x="122" y="91"/>
                            <a:pt x="119" y="90"/>
                            <a:pt x="115" y="90"/>
                          </a:cubicBezTo>
                          <a:cubicBezTo>
                            <a:pt x="111" y="90"/>
                            <a:pt x="107" y="92"/>
                            <a:pt x="104" y="96"/>
                          </a:cubicBezTo>
                          <a:cubicBezTo>
                            <a:pt x="100" y="100"/>
                            <a:pt x="98" y="107"/>
                            <a:pt x="96" y="115"/>
                          </a:cubicBezTo>
                          <a:cubicBezTo>
                            <a:pt x="96" y="118"/>
                            <a:pt x="96" y="121"/>
                            <a:pt x="96" y="124"/>
                          </a:cubicBezTo>
                          <a:cubicBezTo>
                            <a:pt x="96" y="136"/>
                            <a:pt x="100" y="146"/>
                            <a:pt x="106" y="153"/>
                          </a:cubicBezTo>
                          <a:cubicBezTo>
                            <a:pt x="111" y="161"/>
                            <a:pt x="119" y="165"/>
                            <a:pt x="127" y="165"/>
                          </a:cubicBezTo>
                          <a:cubicBezTo>
                            <a:pt x="132" y="165"/>
                            <a:pt x="137" y="163"/>
                            <a:pt x="141" y="158"/>
                          </a:cubicBezTo>
                          <a:cubicBezTo>
                            <a:pt x="145" y="152"/>
                            <a:pt x="147" y="144"/>
                            <a:pt x="147" y="133"/>
                          </a:cubicBezTo>
                          <a:cubicBezTo>
                            <a:pt x="148" y="115"/>
                            <a:pt x="148" y="94"/>
                            <a:pt x="148" y="74"/>
                          </a:cubicBezTo>
                          <a:cubicBezTo>
                            <a:pt x="148" y="35"/>
                            <a:pt x="147" y="0"/>
                            <a:pt x="147" y="0"/>
                          </a:cubicBezTo>
                          <a:cubicBezTo>
                            <a:pt x="143" y="0"/>
                            <a:pt x="143" y="0"/>
                            <a:pt x="143" y="0"/>
                          </a:cubicBezTo>
                          <a:cubicBezTo>
                            <a:pt x="143" y="0"/>
                            <a:pt x="144" y="2"/>
                            <a:pt x="144" y="6"/>
                          </a:cubicBezTo>
                          <a:cubicBezTo>
                            <a:pt x="144" y="18"/>
                            <a:pt x="144" y="45"/>
                            <a:pt x="144" y="74"/>
                          </a:cubicBezTo>
                          <a:cubicBezTo>
                            <a:pt x="144" y="94"/>
                            <a:pt x="144" y="115"/>
                            <a:pt x="143" y="133"/>
                          </a:cubicBezTo>
                          <a:cubicBezTo>
                            <a:pt x="143" y="144"/>
                            <a:pt x="141" y="151"/>
                            <a:pt x="138" y="155"/>
                          </a:cubicBezTo>
                          <a:cubicBezTo>
                            <a:pt x="135" y="160"/>
                            <a:pt x="131" y="161"/>
                            <a:pt x="127" y="161"/>
                          </a:cubicBezTo>
                          <a:cubicBezTo>
                            <a:pt x="121" y="161"/>
                            <a:pt x="114" y="158"/>
                            <a:pt x="109" y="151"/>
                          </a:cubicBezTo>
                          <a:cubicBezTo>
                            <a:pt x="103" y="144"/>
                            <a:pt x="100" y="135"/>
                            <a:pt x="100" y="124"/>
                          </a:cubicBezTo>
                          <a:cubicBezTo>
                            <a:pt x="100" y="122"/>
                            <a:pt x="100" y="119"/>
                            <a:pt x="100" y="116"/>
                          </a:cubicBezTo>
                          <a:cubicBezTo>
                            <a:pt x="102" y="108"/>
                            <a:pt x="104" y="102"/>
                            <a:pt x="107" y="99"/>
                          </a:cubicBezTo>
                          <a:cubicBezTo>
                            <a:pt x="110" y="95"/>
                            <a:pt x="112" y="94"/>
                            <a:pt x="115" y="94"/>
                          </a:cubicBezTo>
                          <a:cubicBezTo>
                            <a:pt x="118" y="94"/>
                            <a:pt x="120" y="95"/>
                            <a:pt x="123" y="96"/>
                          </a:cubicBezTo>
                          <a:cubicBezTo>
                            <a:pt x="130" y="102"/>
                            <a:pt x="138" y="115"/>
                            <a:pt x="140" y="132"/>
                          </a:cubicBezTo>
                          <a:cubicBezTo>
                            <a:pt x="140" y="133"/>
                            <a:pt x="140" y="134"/>
                            <a:pt x="140" y="135"/>
                          </a:cubicBezTo>
                          <a:cubicBezTo>
                            <a:pt x="140" y="145"/>
                            <a:pt x="136" y="163"/>
                            <a:pt x="129" y="185"/>
                          </a:cubicBezTo>
                          <a:cubicBezTo>
                            <a:pt x="110" y="250"/>
                            <a:pt x="69" y="354"/>
                            <a:pt x="53" y="416"/>
                          </a:cubicBezTo>
                          <a:cubicBezTo>
                            <a:pt x="42" y="458"/>
                            <a:pt x="29" y="507"/>
                            <a:pt x="19" y="546"/>
                          </a:cubicBezTo>
                          <a:cubicBezTo>
                            <a:pt x="13" y="566"/>
                            <a:pt x="9" y="583"/>
                            <a:pt x="5" y="595"/>
                          </a:cubicBezTo>
                          <a:cubicBezTo>
                            <a:pt x="2" y="607"/>
                            <a:pt x="0" y="614"/>
                            <a:pt x="0" y="614"/>
                          </a:cubicBezTo>
                          <a:lnTo>
                            <a:pt x="4" y="6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0" name="Freeform 42">
                      <a:extLst>
                        <a:ext uri="{FF2B5EF4-FFF2-40B4-BE49-F238E27FC236}">
                          <a16:creationId xmlns:a16="http://schemas.microsoft.com/office/drawing/2014/main" id="{380C1EF0-36A0-47ED-8EDA-8BDE863314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705475" y="-1246188"/>
                      <a:ext cx="757238" cy="2295525"/>
                    </a:xfrm>
                    <a:custGeom>
                      <a:avLst/>
                      <a:gdLst/>
                      <a:ahLst/>
                      <a:cxnLst>
                        <a:cxn ang="0">
                          <a:pos x="202" y="610"/>
                        </a:cxn>
                        <a:cxn ang="0">
                          <a:pos x="183" y="552"/>
                        </a:cxn>
                        <a:cxn ang="0">
                          <a:pos x="157" y="440"/>
                        </a:cxn>
                        <a:cxn ang="0">
                          <a:pos x="90" y="216"/>
                        </a:cxn>
                        <a:cxn ang="0">
                          <a:pos x="45" y="96"/>
                        </a:cxn>
                        <a:cxn ang="0">
                          <a:pos x="40" y="70"/>
                        </a:cxn>
                        <a:cxn ang="0">
                          <a:pos x="42" y="59"/>
                        </a:cxn>
                        <a:cxn ang="0">
                          <a:pos x="44" y="56"/>
                        </a:cxn>
                        <a:cxn ang="0">
                          <a:pos x="46" y="56"/>
                        </a:cxn>
                        <a:cxn ang="0">
                          <a:pos x="56" y="62"/>
                        </a:cxn>
                        <a:cxn ang="0">
                          <a:pos x="68" y="84"/>
                        </a:cxn>
                        <a:cxn ang="0">
                          <a:pos x="75" y="116"/>
                        </a:cxn>
                        <a:cxn ang="0">
                          <a:pos x="72" y="136"/>
                        </a:cxn>
                        <a:cxn ang="0">
                          <a:pos x="68" y="141"/>
                        </a:cxn>
                        <a:cxn ang="0">
                          <a:pos x="64" y="142"/>
                        </a:cxn>
                        <a:cxn ang="0">
                          <a:pos x="55" y="137"/>
                        </a:cxn>
                        <a:cxn ang="0">
                          <a:pos x="45" y="119"/>
                        </a:cxn>
                        <a:cxn ang="0">
                          <a:pos x="16" y="40"/>
                        </a:cxn>
                        <a:cxn ang="0">
                          <a:pos x="7" y="11"/>
                        </a:cxn>
                        <a:cxn ang="0">
                          <a:pos x="4" y="0"/>
                        </a:cxn>
                        <a:cxn ang="0">
                          <a:pos x="0" y="1"/>
                        </a:cxn>
                        <a:cxn ang="0">
                          <a:pos x="41" y="121"/>
                        </a:cxn>
                        <a:cxn ang="0">
                          <a:pos x="52" y="140"/>
                        </a:cxn>
                        <a:cxn ang="0">
                          <a:pos x="64" y="146"/>
                        </a:cxn>
                        <a:cxn ang="0">
                          <a:pos x="70" y="144"/>
                        </a:cxn>
                        <a:cxn ang="0">
                          <a:pos x="77" y="133"/>
                        </a:cxn>
                        <a:cxn ang="0">
                          <a:pos x="79" y="116"/>
                        </a:cxn>
                        <a:cxn ang="0">
                          <a:pos x="72" y="82"/>
                        </a:cxn>
                        <a:cxn ang="0">
                          <a:pos x="59" y="59"/>
                        </a:cxn>
                        <a:cxn ang="0">
                          <a:pos x="46" y="52"/>
                        </a:cxn>
                        <a:cxn ang="0">
                          <a:pos x="42" y="53"/>
                        </a:cxn>
                        <a:cxn ang="0">
                          <a:pos x="37" y="59"/>
                        </a:cxn>
                        <a:cxn ang="0">
                          <a:pos x="36" y="70"/>
                        </a:cxn>
                        <a:cxn ang="0">
                          <a:pos x="41" y="97"/>
                        </a:cxn>
                        <a:cxn ang="0">
                          <a:pos x="86" y="217"/>
                        </a:cxn>
                        <a:cxn ang="0">
                          <a:pos x="153" y="440"/>
                        </a:cxn>
                        <a:cxn ang="0">
                          <a:pos x="179" y="553"/>
                        </a:cxn>
                        <a:cxn ang="0">
                          <a:pos x="198" y="612"/>
                        </a:cxn>
                        <a:cxn ang="0">
                          <a:pos x="202" y="610"/>
                        </a:cxn>
                      </a:cxnLst>
                      <a:rect l="0" t="0" r="r" b="b"/>
                      <a:pathLst>
                        <a:path w="202" h="612">
                          <a:moveTo>
                            <a:pt x="202" y="610"/>
                          </a:moveTo>
                          <a:cubicBezTo>
                            <a:pt x="200" y="605"/>
                            <a:pt x="192" y="583"/>
                            <a:pt x="183" y="552"/>
                          </a:cubicBezTo>
                          <a:cubicBezTo>
                            <a:pt x="174" y="521"/>
                            <a:pt x="164" y="481"/>
                            <a:pt x="157" y="440"/>
                          </a:cubicBezTo>
                          <a:cubicBezTo>
                            <a:pt x="143" y="357"/>
                            <a:pt x="111" y="267"/>
                            <a:pt x="90" y="216"/>
                          </a:cubicBezTo>
                          <a:cubicBezTo>
                            <a:pt x="68" y="164"/>
                            <a:pt x="60" y="143"/>
                            <a:pt x="45" y="96"/>
                          </a:cubicBezTo>
                          <a:cubicBezTo>
                            <a:pt x="41" y="85"/>
                            <a:pt x="40" y="76"/>
                            <a:pt x="40" y="70"/>
                          </a:cubicBezTo>
                          <a:cubicBezTo>
                            <a:pt x="40" y="65"/>
                            <a:pt x="41" y="61"/>
                            <a:pt x="42" y="59"/>
                          </a:cubicBezTo>
                          <a:cubicBezTo>
                            <a:pt x="42" y="58"/>
                            <a:pt x="43" y="57"/>
                            <a:pt x="44" y="56"/>
                          </a:cubicBezTo>
                          <a:cubicBezTo>
                            <a:pt x="45" y="56"/>
                            <a:pt x="45" y="56"/>
                            <a:pt x="46" y="56"/>
                          </a:cubicBezTo>
                          <a:cubicBezTo>
                            <a:pt x="49" y="56"/>
                            <a:pt x="52" y="57"/>
                            <a:pt x="56" y="62"/>
                          </a:cubicBezTo>
                          <a:cubicBezTo>
                            <a:pt x="60" y="66"/>
                            <a:pt x="64" y="74"/>
                            <a:pt x="68" y="84"/>
                          </a:cubicBezTo>
                          <a:cubicBezTo>
                            <a:pt x="73" y="95"/>
                            <a:pt x="75" y="107"/>
                            <a:pt x="75" y="116"/>
                          </a:cubicBezTo>
                          <a:cubicBezTo>
                            <a:pt x="75" y="124"/>
                            <a:pt x="74" y="131"/>
                            <a:pt x="72" y="136"/>
                          </a:cubicBezTo>
                          <a:cubicBezTo>
                            <a:pt x="71" y="138"/>
                            <a:pt x="69" y="140"/>
                            <a:pt x="68" y="141"/>
                          </a:cubicBezTo>
                          <a:cubicBezTo>
                            <a:pt x="66" y="142"/>
                            <a:pt x="65" y="142"/>
                            <a:pt x="64" y="142"/>
                          </a:cubicBezTo>
                          <a:cubicBezTo>
                            <a:pt x="61" y="142"/>
                            <a:pt x="58" y="141"/>
                            <a:pt x="55" y="137"/>
                          </a:cubicBezTo>
                          <a:cubicBezTo>
                            <a:pt x="52" y="134"/>
                            <a:pt x="48" y="128"/>
                            <a:pt x="45" y="119"/>
                          </a:cubicBezTo>
                          <a:cubicBezTo>
                            <a:pt x="34" y="93"/>
                            <a:pt x="24" y="63"/>
                            <a:pt x="16" y="40"/>
                          </a:cubicBezTo>
                          <a:cubicBezTo>
                            <a:pt x="12" y="28"/>
                            <a:pt x="9" y="18"/>
                            <a:pt x="7" y="11"/>
                          </a:cubicBezTo>
                          <a:cubicBezTo>
                            <a:pt x="5" y="4"/>
                            <a:pt x="4" y="0"/>
                            <a:pt x="4" y="0"/>
                          </a:cubicBezTo>
                          <a:cubicBezTo>
                            <a:pt x="0" y="1"/>
                            <a:pt x="0" y="1"/>
                            <a:pt x="0" y="1"/>
                          </a:cubicBezTo>
                          <a:cubicBezTo>
                            <a:pt x="0" y="1"/>
                            <a:pt x="19" y="68"/>
                            <a:pt x="41" y="121"/>
                          </a:cubicBezTo>
                          <a:cubicBezTo>
                            <a:pt x="45" y="130"/>
                            <a:pt x="48" y="136"/>
                            <a:pt x="52" y="140"/>
                          </a:cubicBezTo>
                          <a:cubicBezTo>
                            <a:pt x="56" y="144"/>
                            <a:pt x="60" y="146"/>
                            <a:pt x="64" y="146"/>
                          </a:cubicBezTo>
                          <a:cubicBezTo>
                            <a:pt x="66" y="146"/>
                            <a:pt x="68" y="146"/>
                            <a:pt x="70" y="144"/>
                          </a:cubicBezTo>
                          <a:cubicBezTo>
                            <a:pt x="73" y="142"/>
                            <a:pt x="75" y="138"/>
                            <a:pt x="77" y="133"/>
                          </a:cubicBezTo>
                          <a:cubicBezTo>
                            <a:pt x="79" y="128"/>
                            <a:pt x="79" y="123"/>
                            <a:pt x="79" y="116"/>
                          </a:cubicBezTo>
                          <a:cubicBezTo>
                            <a:pt x="79" y="106"/>
                            <a:pt x="77" y="94"/>
                            <a:pt x="72" y="82"/>
                          </a:cubicBezTo>
                          <a:cubicBezTo>
                            <a:pt x="68" y="72"/>
                            <a:pt x="63" y="64"/>
                            <a:pt x="59" y="59"/>
                          </a:cubicBezTo>
                          <a:cubicBezTo>
                            <a:pt x="55" y="54"/>
                            <a:pt x="51" y="52"/>
                            <a:pt x="46" y="52"/>
                          </a:cubicBezTo>
                          <a:cubicBezTo>
                            <a:pt x="45" y="52"/>
                            <a:pt x="43" y="52"/>
                            <a:pt x="42" y="53"/>
                          </a:cubicBezTo>
                          <a:cubicBezTo>
                            <a:pt x="40" y="54"/>
                            <a:pt x="38" y="57"/>
                            <a:pt x="37" y="59"/>
                          </a:cubicBezTo>
                          <a:cubicBezTo>
                            <a:pt x="36" y="62"/>
                            <a:pt x="36" y="66"/>
                            <a:pt x="36" y="70"/>
                          </a:cubicBezTo>
                          <a:cubicBezTo>
                            <a:pt x="36" y="77"/>
                            <a:pt x="37" y="86"/>
                            <a:pt x="41" y="97"/>
                          </a:cubicBezTo>
                          <a:cubicBezTo>
                            <a:pt x="57" y="144"/>
                            <a:pt x="65" y="166"/>
                            <a:pt x="86" y="217"/>
                          </a:cubicBezTo>
                          <a:cubicBezTo>
                            <a:pt x="108" y="268"/>
                            <a:pt x="139" y="358"/>
                            <a:pt x="153" y="440"/>
                          </a:cubicBezTo>
                          <a:cubicBezTo>
                            <a:pt x="160" y="482"/>
                            <a:pt x="170" y="522"/>
                            <a:pt x="179" y="553"/>
                          </a:cubicBezTo>
                          <a:cubicBezTo>
                            <a:pt x="188" y="585"/>
                            <a:pt x="196" y="607"/>
                            <a:pt x="198" y="612"/>
                          </a:cubicBezTo>
                          <a:cubicBezTo>
                            <a:pt x="202" y="610"/>
                            <a:pt x="202" y="610"/>
                            <a:pt x="202" y="61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1" name="Freeform 34">
                      <a:extLst>
                        <a:ext uri="{FF2B5EF4-FFF2-40B4-BE49-F238E27FC236}">
                          <a16:creationId xmlns:a16="http://schemas.microsoft.com/office/drawing/2014/main" id="{F471150A-B8C6-41BE-B4D3-537B57E162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300663" y="914400"/>
                      <a:ext cx="1390650" cy="366713"/>
                    </a:xfrm>
                    <a:custGeom>
                      <a:avLst/>
                      <a:gdLst/>
                      <a:ahLst/>
                      <a:cxnLst>
                        <a:cxn ang="0">
                          <a:pos x="266" y="0"/>
                        </a:cxn>
                        <a:cxn ang="0">
                          <a:pos x="67" y="9"/>
                        </a:cxn>
                        <a:cxn ang="0">
                          <a:pos x="41" y="65"/>
                        </a:cxn>
                        <a:cxn ang="0">
                          <a:pos x="43" y="66"/>
                        </a:cxn>
                        <a:cxn ang="0">
                          <a:pos x="98" y="76"/>
                        </a:cxn>
                        <a:cxn ang="0">
                          <a:pos x="105" y="76"/>
                        </a:cxn>
                        <a:cxn ang="0">
                          <a:pos x="105" y="77"/>
                        </a:cxn>
                        <a:cxn ang="0">
                          <a:pos x="110" y="77"/>
                        </a:cxn>
                        <a:cxn ang="0">
                          <a:pos x="269" y="83"/>
                        </a:cxn>
                        <a:cxn ang="0">
                          <a:pos x="270" y="78"/>
                        </a:cxn>
                        <a:cxn ang="0">
                          <a:pos x="357" y="36"/>
                        </a:cxn>
                        <a:cxn ang="0">
                          <a:pos x="284" y="1"/>
                        </a:cxn>
                        <a:cxn ang="0">
                          <a:pos x="266" y="0"/>
                        </a:cxn>
                      </a:cxnLst>
                      <a:rect l="0" t="0" r="r" b="b"/>
                      <a:pathLst>
                        <a:path w="371" h="98">
                          <a:moveTo>
                            <a:pt x="266" y="0"/>
                          </a:moveTo>
                          <a:cubicBezTo>
                            <a:pt x="216" y="0"/>
                            <a:pt x="109" y="11"/>
                            <a:pt x="67" y="9"/>
                          </a:cubicBezTo>
                          <a:cubicBezTo>
                            <a:pt x="19" y="6"/>
                            <a:pt x="0" y="38"/>
                            <a:pt x="41" y="65"/>
                          </a:cubicBezTo>
                          <a:cubicBezTo>
                            <a:pt x="41" y="65"/>
                            <a:pt x="42" y="66"/>
                            <a:pt x="43" y="66"/>
                          </a:cubicBezTo>
                          <a:cubicBezTo>
                            <a:pt x="61" y="71"/>
                            <a:pt x="80" y="75"/>
                            <a:pt x="98" y="76"/>
                          </a:cubicBezTo>
                          <a:cubicBezTo>
                            <a:pt x="102" y="76"/>
                            <a:pt x="105" y="76"/>
                            <a:pt x="105" y="76"/>
                          </a:cubicBezTo>
                          <a:cubicBezTo>
                            <a:pt x="105" y="77"/>
                            <a:pt x="105" y="77"/>
                            <a:pt x="105" y="77"/>
                          </a:cubicBezTo>
                          <a:cubicBezTo>
                            <a:pt x="107" y="77"/>
                            <a:pt x="108" y="77"/>
                            <a:pt x="110" y="77"/>
                          </a:cubicBezTo>
                          <a:cubicBezTo>
                            <a:pt x="183" y="80"/>
                            <a:pt x="205" y="98"/>
                            <a:pt x="269" y="83"/>
                          </a:cubicBezTo>
                          <a:cubicBezTo>
                            <a:pt x="269" y="81"/>
                            <a:pt x="270" y="79"/>
                            <a:pt x="270" y="78"/>
                          </a:cubicBezTo>
                          <a:cubicBezTo>
                            <a:pt x="289" y="45"/>
                            <a:pt x="334" y="73"/>
                            <a:pt x="357" y="36"/>
                          </a:cubicBezTo>
                          <a:cubicBezTo>
                            <a:pt x="371" y="15"/>
                            <a:pt x="324" y="6"/>
                            <a:pt x="284" y="1"/>
                          </a:cubicBezTo>
                          <a:cubicBezTo>
                            <a:pt x="279" y="1"/>
                            <a:pt x="273" y="0"/>
                            <a:pt x="266" y="0"/>
                          </a:cubicBezTo>
                          <a:close/>
                        </a:path>
                      </a:pathLst>
                    </a:custGeom>
                    <a:solidFill>
                      <a:srgbClr val="2C2E2D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2" name="Freeform 36">
                      <a:extLst>
                        <a:ext uri="{FF2B5EF4-FFF2-40B4-BE49-F238E27FC236}">
                          <a16:creationId xmlns:a16="http://schemas.microsoft.com/office/drawing/2014/main" id="{B6C99E31-EF86-4CFA-B44E-972E144F61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551488" y="903287"/>
                      <a:ext cx="1944688" cy="5729288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1502"/>
                        </a:cxn>
                        <a:cxn ang="0">
                          <a:pos x="11" y="1064"/>
                        </a:cxn>
                        <a:cxn ang="0">
                          <a:pos x="28" y="884"/>
                        </a:cxn>
                        <a:cxn ang="0">
                          <a:pos x="2" y="630"/>
                        </a:cxn>
                        <a:cxn ang="0">
                          <a:pos x="47" y="537"/>
                        </a:cxn>
                        <a:cxn ang="0">
                          <a:pos x="173" y="468"/>
                        </a:cxn>
                        <a:cxn ang="0">
                          <a:pos x="172" y="78"/>
                        </a:cxn>
                        <a:cxn ang="0">
                          <a:pos x="108" y="67"/>
                        </a:cxn>
                        <a:cxn ang="0">
                          <a:pos x="134" y="12"/>
                        </a:cxn>
                        <a:cxn ang="0">
                          <a:pos x="351" y="4"/>
                        </a:cxn>
                        <a:cxn ang="0">
                          <a:pos x="424" y="39"/>
                        </a:cxn>
                        <a:cxn ang="0">
                          <a:pos x="337" y="80"/>
                        </a:cxn>
                        <a:cxn ang="0">
                          <a:pos x="340" y="440"/>
                        </a:cxn>
                        <a:cxn ang="0">
                          <a:pos x="376" y="520"/>
                        </a:cxn>
                        <a:cxn ang="0">
                          <a:pos x="498" y="538"/>
                        </a:cxn>
                        <a:cxn ang="0">
                          <a:pos x="487" y="824"/>
                        </a:cxn>
                        <a:cxn ang="0">
                          <a:pos x="506" y="958"/>
                        </a:cxn>
                        <a:cxn ang="0">
                          <a:pos x="513" y="1498"/>
                        </a:cxn>
                        <a:cxn ang="0">
                          <a:pos x="24" y="1502"/>
                        </a:cxn>
                      </a:cxnLst>
                      <a:rect l="0" t="0" r="r" b="b"/>
                      <a:pathLst>
                        <a:path w="519" h="1528">
                          <a:moveTo>
                            <a:pt x="24" y="1502"/>
                          </a:moveTo>
                          <a:cubicBezTo>
                            <a:pt x="24" y="1387"/>
                            <a:pt x="11" y="1119"/>
                            <a:pt x="11" y="1064"/>
                          </a:cubicBezTo>
                          <a:cubicBezTo>
                            <a:pt x="11" y="898"/>
                            <a:pt x="11" y="936"/>
                            <a:pt x="28" y="884"/>
                          </a:cubicBezTo>
                          <a:cubicBezTo>
                            <a:pt x="37" y="856"/>
                            <a:pt x="0" y="698"/>
                            <a:pt x="2" y="630"/>
                          </a:cubicBezTo>
                          <a:cubicBezTo>
                            <a:pt x="4" y="582"/>
                            <a:pt x="6" y="522"/>
                            <a:pt x="47" y="537"/>
                          </a:cubicBezTo>
                          <a:cubicBezTo>
                            <a:pt x="65" y="543"/>
                            <a:pt x="173" y="519"/>
                            <a:pt x="173" y="468"/>
                          </a:cubicBezTo>
                          <a:cubicBezTo>
                            <a:pt x="173" y="412"/>
                            <a:pt x="172" y="78"/>
                            <a:pt x="172" y="78"/>
                          </a:cubicBezTo>
                          <a:cubicBezTo>
                            <a:pt x="172" y="78"/>
                            <a:pt x="135" y="85"/>
                            <a:pt x="108" y="67"/>
                          </a:cubicBezTo>
                          <a:cubicBezTo>
                            <a:pt x="67" y="40"/>
                            <a:pt x="86" y="9"/>
                            <a:pt x="134" y="12"/>
                          </a:cubicBezTo>
                          <a:cubicBezTo>
                            <a:pt x="182" y="14"/>
                            <a:pt x="314" y="0"/>
                            <a:pt x="351" y="4"/>
                          </a:cubicBezTo>
                          <a:cubicBezTo>
                            <a:pt x="391" y="9"/>
                            <a:pt x="438" y="18"/>
                            <a:pt x="424" y="39"/>
                          </a:cubicBezTo>
                          <a:cubicBezTo>
                            <a:pt x="401" y="75"/>
                            <a:pt x="356" y="48"/>
                            <a:pt x="337" y="80"/>
                          </a:cubicBezTo>
                          <a:cubicBezTo>
                            <a:pt x="329" y="95"/>
                            <a:pt x="340" y="393"/>
                            <a:pt x="340" y="440"/>
                          </a:cubicBezTo>
                          <a:cubicBezTo>
                            <a:pt x="341" y="489"/>
                            <a:pt x="326" y="502"/>
                            <a:pt x="376" y="520"/>
                          </a:cubicBezTo>
                          <a:cubicBezTo>
                            <a:pt x="445" y="545"/>
                            <a:pt x="477" y="510"/>
                            <a:pt x="498" y="538"/>
                          </a:cubicBezTo>
                          <a:cubicBezTo>
                            <a:pt x="519" y="567"/>
                            <a:pt x="481" y="744"/>
                            <a:pt x="487" y="824"/>
                          </a:cubicBezTo>
                          <a:cubicBezTo>
                            <a:pt x="490" y="860"/>
                            <a:pt x="504" y="903"/>
                            <a:pt x="506" y="958"/>
                          </a:cubicBezTo>
                          <a:cubicBezTo>
                            <a:pt x="509" y="1013"/>
                            <a:pt x="513" y="1468"/>
                            <a:pt x="513" y="1498"/>
                          </a:cubicBezTo>
                          <a:cubicBezTo>
                            <a:pt x="513" y="1528"/>
                            <a:pt x="24" y="1514"/>
                            <a:pt x="24" y="1502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FFFFFF">
                            <a:alpha val="50000"/>
                          </a:srgbClr>
                        </a:gs>
                        <a:gs pos="46000">
                          <a:srgbClr val="FFFFFF">
                            <a:alpha val="0"/>
                          </a:srgbClr>
                        </a:gs>
                        <a:gs pos="100000">
                          <a:srgbClr val="FFFFFF">
                            <a:alpha val="60000"/>
                          </a:srgbClr>
                        </a:gs>
                      </a:gsLst>
                      <a:lin ang="5400000" scaled="0"/>
                    </a:gra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3" name="Freeform 37">
                      <a:extLst>
                        <a:ext uri="{FF2B5EF4-FFF2-40B4-BE49-F238E27FC236}">
                          <a16:creationId xmlns:a16="http://schemas.microsoft.com/office/drawing/2014/main" id="{B8645F07-EE26-4251-991C-B083714093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548313" y="909637"/>
                      <a:ext cx="1927225" cy="5681663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062"/>
                        </a:cxn>
                        <a:cxn ang="0">
                          <a:pos x="19" y="909"/>
                        </a:cxn>
                        <a:cxn ang="0">
                          <a:pos x="16" y="759"/>
                        </a:cxn>
                        <a:cxn ang="0">
                          <a:pos x="9" y="564"/>
                        </a:cxn>
                        <a:cxn ang="0">
                          <a:pos x="46" y="536"/>
                        </a:cxn>
                        <a:cxn ang="0">
                          <a:pos x="159" y="497"/>
                        </a:cxn>
                        <a:cxn ang="0">
                          <a:pos x="173" y="466"/>
                        </a:cxn>
                        <a:cxn ang="0">
                          <a:pos x="173" y="466"/>
                        </a:cxn>
                        <a:cxn ang="0">
                          <a:pos x="173" y="76"/>
                        </a:cxn>
                        <a:cxn ang="0">
                          <a:pos x="170" y="74"/>
                        </a:cxn>
                        <a:cxn ang="0">
                          <a:pos x="86" y="35"/>
                        </a:cxn>
                        <a:cxn ang="0">
                          <a:pos x="133" y="11"/>
                        </a:cxn>
                        <a:cxn ang="0">
                          <a:pos x="350" y="4"/>
                        </a:cxn>
                        <a:cxn ang="0">
                          <a:pos x="424" y="30"/>
                        </a:cxn>
                        <a:cxn ang="0">
                          <a:pos x="365" y="59"/>
                        </a:cxn>
                        <a:cxn ang="0">
                          <a:pos x="334" y="80"/>
                        </a:cxn>
                        <a:cxn ang="0">
                          <a:pos x="338" y="438"/>
                        </a:cxn>
                        <a:cxn ang="0">
                          <a:pos x="343" y="502"/>
                        </a:cxn>
                        <a:cxn ang="0">
                          <a:pos x="472" y="526"/>
                        </a:cxn>
                        <a:cxn ang="0">
                          <a:pos x="501" y="551"/>
                        </a:cxn>
                        <a:cxn ang="0">
                          <a:pos x="485" y="823"/>
                        </a:cxn>
                        <a:cxn ang="0">
                          <a:pos x="510" y="1497"/>
                        </a:cxn>
                        <a:cxn ang="0">
                          <a:pos x="309" y="1512"/>
                        </a:cxn>
                        <a:cxn ang="0">
                          <a:pos x="30" y="1501"/>
                        </a:cxn>
                        <a:cxn ang="0">
                          <a:pos x="24" y="1499"/>
                        </a:cxn>
                        <a:cxn ang="0">
                          <a:pos x="24" y="1499"/>
                        </a:cxn>
                        <a:cxn ang="0">
                          <a:pos x="23" y="1500"/>
                        </a:cxn>
                        <a:cxn ang="0">
                          <a:pos x="23" y="1500"/>
                        </a:cxn>
                        <a:cxn ang="0">
                          <a:pos x="21" y="1500"/>
                        </a:cxn>
                        <a:cxn ang="0">
                          <a:pos x="34" y="1505"/>
                        </a:cxn>
                        <a:cxn ang="0">
                          <a:pos x="496" y="1506"/>
                        </a:cxn>
                        <a:cxn ang="0">
                          <a:pos x="514" y="1496"/>
                        </a:cxn>
                        <a:cxn ang="0">
                          <a:pos x="487" y="801"/>
                        </a:cxn>
                        <a:cxn ang="0">
                          <a:pos x="498" y="536"/>
                        </a:cxn>
                        <a:cxn ang="0">
                          <a:pos x="428" y="526"/>
                        </a:cxn>
                        <a:cxn ang="0">
                          <a:pos x="339" y="479"/>
                        </a:cxn>
                        <a:cxn ang="0">
                          <a:pos x="334" y="144"/>
                        </a:cxn>
                        <a:cxn ang="0">
                          <a:pos x="337" y="81"/>
                        </a:cxn>
                        <a:cxn ang="0">
                          <a:pos x="390" y="59"/>
                        </a:cxn>
                        <a:cxn ang="0">
                          <a:pos x="420" y="18"/>
                        </a:cxn>
                        <a:cxn ang="0">
                          <a:pos x="331" y="0"/>
                        </a:cxn>
                        <a:cxn ang="0">
                          <a:pos x="128" y="8"/>
                        </a:cxn>
                        <a:cxn ang="0">
                          <a:pos x="106" y="67"/>
                        </a:cxn>
                        <a:cxn ang="0">
                          <a:pos x="171" y="76"/>
                        </a:cxn>
                        <a:cxn ang="0">
                          <a:pos x="170" y="466"/>
                        </a:cxn>
                        <a:cxn ang="0">
                          <a:pos x="170" y="466"/>
                        </a:cxn>
                        <a:cxn ang="0">
                          <a:pos x="54" y="534"/>
                        </a:cxn>
                        <a:cxn ang="0">
                          <a:pos x="16" y="540"/>
                        </a:cxn>
                        <a:cxn ang="0">
                          <a:pos x="0" y="635"/>
                        </a:cxn>
                        <a:cxn ang="0">
                          <a:pos x="26" y="881"/>
                        </a:cxn>
                        <a:cxn ang="0">
                          <a:pos x="9" y="1047"/>
                        </a:cxn>
                        <a:cxn ang="0">
                          <a:pos x="23" y="1500"/>
                        </a:cxn>
                      </a:cxnLst>
                      <a:rect l="0" t="0" r="r" b="b"/>
                      <a:pathLst>
                        <a:path w="514" h="1515">
                          <a:moveTo>
                            <a:pt x="23" y="1500"/>
                          </a:moveTo>
                          <a:cubicBezTo>
                            <a:pt x="24" y="1500"/>
                            <a:pt x="24" y="1500"/>
                            <a:pt x="24" y="1500"/>
                          </a:cubicBezTo>
                          <a:cubicBezTo>
                            <a:pt x="24" y="1385"/>
                            <a:pt x="12" y="1117"/>
                            <a:pt x="12" y="1062"/>
                          </a:cubicBezTo>
                          <a:cubicBezTo>
                            <a:pt x="12" y="1057"/>
                            <a:pt x="12" y="1052"/>
                            <a:pt x="12" y="1047"/>
                          </a:cubicBezTo>
                          <a:cubicBezTo>
                            <a:pt x="12" y="973"/>
                            <a:pt x="12" y="944"/>
                            <a:pt x="14" y="928"/>
                          </a:cubicBezTo>
                          <a:cubicBezTo>
                            <a:pt x="15" y="920"/>
                            <a:pt x="17" y="915"/>
                            <a:pt x="19" y="909"/>
                          </a:cubicBezTo>
                          <a:cubicBezTo>
                            <a:pt x="21" y="902"/>
                            <a:pt x="25" y="895"/>
                            <a:pt x="29" y="882"/>
                          </a:cubicBezTo>
                          <a:cubicBezTo>
                            <a:pt x="30" y="879"/>
                            <a:pt x="30" y="874"/>
                            <a:pt x="30" y="869"/>
                          </a:cubicBezTo>
                          <a:cubicBezTo>
                            <a:pt x="30" y="846"/>
                            <a:pt x="23" y="803"/>
                            <a:pt x="16" y="759"/>
                          </a:cubicBezTo>
                          <a:cubicBezTo>
                            <a:pt x="10" y="714"/>
                            <a:pt x="3" y="667"/>
                            <a:pt x="3" y="635"/>
                          </a:cubicBezTo>
                          <a:cubicBezTo>
                            <a:pt x="3" y="633"/>
                            <a:pt x="3" y="631"/>
                            <a:pt x="3" y="628"/>
                          </a:cubicBezTo>
                          <a:cubicBezTo>
                            <a:pt x="4" y="606"/>
                            <a:pt x="5" y="583"/>
                            <a:pt x="9" y="564"/>
                          </a:cubicBezTo>
                          <a:cubicBezTo>
                            <a:pt x="11" y="555"/>
                            <a:pt x="14" y="547"/>
                            <a:pt x="18" y="542"/>
                          </a:cubicBezTo>
                          <a:cubicBezTo>
                            <a:pt x="22" y="537"/>
                            <a:pt x="28" y="534"/>
                            <a:pt x="35" y="534"/>
                          </a:cubicBezTo>
                          <a:cubicBezTo>
                            <a:pt x="38" y="534"/>
                            <a:pt x="42" y="535"/>
                            <a:pt x="46" y="536"/>
                          </a:cubicBezTo>
                          <a:cubicBezTo>
                            <a:pt x="48" y="537"/>
                            <a:pt x="51" y="537"/>
                            <a:pt x="54" y="537"/>
                          </a:cubicBezTo>
                          <a:cubicBezTo>
                            <a:pt x="70" y="537"/>
                            <a:pt x="99" y="531"/>
                            <a:pt x="125" y="519"/>
                          </a:cubicBezTo>
                          <a:cubicBezTo>
                            <a:pt x="138" y="513"/>
                            <a:pt x="150" y="506"/>
                            <a:pt x="159" y="497"/>
                          </a:cubicBezTo>
                          <a:cubicBezTo>
                            <a:pt x="168" y="488"/>
                            <a:pt x="173" y="477"/>
                            <a:pt x="173" y="466"/>
                          </a:cubicBezTo>
                          <a:cubicBezTo>
                            <a:pt x="172" y="466"/>
                            <a:pt x="172" y="466"/>
                            <a:pt x="172" y="466"/>
                          </a:cubicBezTo>
                          <a:cubicBezTo>
                            <a:pt x="173" y="466"/>
                            <a:pt x="173" y="466"/>
                            <a:pt x="173" y="466"/>
                          </a:cubicBezTo>
                          <a:cubicBezTo>
                            <a:pt x="173" y="466"/>
                            <a:pt x="173" y="466"/>
                            <a:pt x="173" y="466"/>
                          </a:cubicBezTo>
                          <a:cubicBezTo>
                            <a:pt x="172" y="466"/>
                            <a:pt x="172" y="466"/>
                            <a:pt x="172" y="466"/>
                          </a:cubicBezTo>
                          <a:cubicBezTo>
                            <a:pt x="173" y="466"/>
                            <a:pt x="173" y="466"/>
                            <a:pt x="173" y="466"/>
                          </a:cubicBezTo>
                          <a:cubicBezTo>
                            <a:pt x="173" y="466"/>
                            <a:pt x="173" y="466"/>
                            <a:pt x="173" y="466"/>
                          </a:cubicBezTo>
                          <a:cubicBezTo>
                            <a:pt x="173" y="466"/>
                            <a:pt x="173" y="466"/>
                            <a:pt x="173" y="466"/>
                          </a:cubicBezTo>
                          <a:cubicBezTo>
                            <a:pt x="173" y="410"/>
                            <a:pt x="173" y="76"/>
                            <a:pt x="173" y="76"/>
                          </a:cubicBezTo>
                          <a:cubicBezTo>
                            <a:pt x="173" y="74"/>
                            <a:pt x="173" y="74"/>
                            <a:pt x="173" y="74"/>
                          </a:cubicBezTo>
                          <a:cubicBezTo>
                            <a:pt x="171" y="74"/>
                            <a:pt x="171" y="74"/>
                            <a:pt x="171" y="74"/>
                          </a:cubicBezTo>
                          <a:cubicBezTo>
                            <a:pt x="171" y="74"/>
                            <a:pt x="170" y="74"/>
                            <a:pt x="170" y="74"/>
                          </a:cubicBezTo>
                          <a:cubicBezTo>
                            <a:pt x="167" y="75"/>
                            <a:pt x="161" y="76"/>
                            <a:pt x="152" y="76"/>
                          </a:cubicBezTo>
                          <a:cubicBezTo>
                            <a:pt x="139" y="76"/>
                            <a:pt x="122" y="74"/>
                            <a:pt x="108" y="64"/>
                          </a:cubicBezTo>
                          <a:cubicBezTo>
                            <a:pt x="92" y="54"/>
                            <a:pt x="86" y="44"/>
                            <a:pt x="86" y="35"/>
                          </a:cubicBezTo>
                          <a:cubicBezTo>
                            <a:pt x="86" y="28"/>
                            <a:pt x="90" y="22"/>
                            <a:pt x="97" y="18"/>
                          </a:cubicBezTo>
                          <a:cubicBezTo>
                            <a:pt x="104" y="14"/>
                            <a:pt x="114" y="11"/>
                            <a:pt x="128" y="11"/>
                          </a:cubicBezTo>
                          <a:cubicBezTo>
                            <a:pt x="129" y="11"/>
                            <a:pt x="131" y="11"/>
                            <a:pt x="133" y="11"/>
                          </a:cubicBezTo>
                          <a:cubicBezTo>
                            <a:pt x="137" y="11"/>
                            <a:pt x="142" y="11"/>
                            <a:pt x="147" y="11"/>
                          </a:cubicBezTo>
                          <a:cubicBezTo>
                            <a:pt x="194" y="11"/>
                            <a:pt x="285" y="3"/>
                            <a:pt x="331" y="3"/>
                          </a:cubicBezTo>
                          <a:cubicBezTo>
                            <a:pt x="339" y="3"/>
                            <a:pt x="345" y="3"/>
                            <a:pt x="350" y="4"/>
                          </a:cubicBezTo>
                          <a:cubicBezTo>
                            <a:pt x="367" y="6"/>
                            <a:pt x="386" y="9"/>
                            <a:pt x="401" y="13"/>
                          </a:cubicBezTo>
                          <a:cubicBezTo>
                            <a:pt x="408" y="15"/>
                            <a:pt x="414" y="17"/>
                            <a:pt x="418" y="20"/>
                          </a:cubicBezTo>
                          <a:cubicBezTo>
                            <a:pt x="422" y="23"/>
                            <a:pt x="424" y="26"/>
                            <a:pt x="424" y="30"/>
                          </a:cubicBezTo>
                          <a:cubicBezTo>
                            <a:pt x="424" y="31"/>
                            <a:pt x="423" y="33"/>
                            <a:pt x="422" y="36"/>
                          </a:cubicBezTo>
                          <a:cubicBezTo>
                            <a:pt x="416" y="45"/>
                            <a:pt x="409" y="50"/>
                            <a:pt x="402" y="53"/>
                          </a:cubicBezTo>
                          <a:cubicBezTo>
                            <a:pt x="390" y="57"/>
                            <a:pt x="377" y="57"/>
                            <a:pt x="365" y="59"/>
                          </a:cubicBezTo>
                          <a:cubicBezTo>
                            <a:pt x="359" y="60"/>
                            <a:pt x="354" y="61"/>
                            <a:pt x="348" y="64"/>
                          </a:cubicBezTo>
                          <a:cubicBezTo>
                            <a:pt x="343" y="67"/>
                            <a:pt x="339" y="71"/>
                            <a:pt x="335" y="77"/>
                          </a:cubicBezTo>
                          <a:cubicBezTo>
                            <a:pt x="335" y="78"/>
                            <a:pt x="334" y="79"/>
                            <a:pt x="334" y="80"/>
                          </a:cubicBezTo>
                          <a:cubicBezTo>
                            <a:pt x="333" y="85"/>
                            <a:pt x="333" y="93"/>
                            <a:pt x="332" y="104"/>
                          </a:cubicBezTo>
                          <a:cubicBezTo>
                            <a:pt x="332" y="114"/>
                            <a:pt x="332" y="128"/>
                            <a:pt x="332" y="144"/>
                          </a:cubicBezTo>
                          <a:cubicBezTo>
                            <a:pt x="332" y="238"/>
                            <a:pt x="338" y="404"/>
                            <a:pt x="338" y="438"/>
                          </a:cubicBezTo>
                          <a:cubicBezTo>
                            <a:pt x="338" y="439"/>
                            <a:pt x="338" y="439"/>
                            <a:pt x="338" y="440"/>
                          </a:cubicBezTo>
                          <a:cubicBezTo>
                            <a:pt x="338" y="456"/>
                            <a:pt x="336" y="469"/>
                            <a:pt x="336" y="479"/>
                          </a:cubicBezTo>
                          <a:cubicBezTo>
                            <a:pt x="336" y="488"/>
                            <a:pt x="338" y="496"/>
                            <a:pt x="343" y="502"/>
                          </a:cubicBezTo>
                          <a:cubicBezTo>
                            <a:pt x="349" y="508"/>
                            <a:pt x="359" y="514"/>
                            <a:pt x="375" y="520"/>
                          </a:cubicBezTo>
                          <a:cubicBezTo>
                            <a:pt x="395" y="527"/>
                            <a:pt x="413" y="529"/>
                            <a:pt x="428" y="529"/>
                          </a:cubicBezTo>
                          <a:cubicBezTo>
                            <a:pt x="446" y="529"/>
                            <a:pt x="461" y="526"/>
                            <a:pt x="472" y="526"/>
                          </a:cubicBezTo>
                          <a:cubicBezTo>
                            <a:pt x="477" y="526"/>
                            <a:pt x="481" y="527"/>
                            <a:pt x="485" y="528"/>
                          </a:cubicBezTo>
                          <a:cubicBezTo>
                            <a:pt x="489" y="530"/>
                            <a:pt x="493" y="533"/>
                            <a:pt x="496" y="537"/>
                          </a:cubicBezTo>
                          <a:cubicBezTo>
                            <a:pt x="498" y="540"/>
                            <a:pt x="500" y="545"/>
                            <a:pt x="501" y="551"/>
                          </a:cubicBezTo>
                          <a:cubicBezTo>
                            <a:pt x="502" y="557"/>
                            <a:pt x="502" y="565"/>
                            <a:pt x="502" y="574"/>
                          </a:cubicBezTo>
                          <a:cubicBezTo>
                            <a:pt x="502" y="631"/>
                            <a:pt x="484" y="735"/>
                            <a:pt x="484" y="801"/>
                          </a:cubicBezTo>
                          <a:cubicBezTo>
                            <a:pt x="484" y="809"/>
                            <a:pt x="484" y="816"/>
                            <a:pt x="485" y="823"/>
                          </a:cubicBezTo>
                          <a:cubicBezTo>
                            <a:pt x="488" y="859"/>
                            <a:pt x="501" y="901"/>
                            <a:pt x="504" y="956"/>
                          </a:cubicBezTo>
                          <a:cubicBezTo>
                            <a:pt x="506" y="1011"/>
                            <a:pt x="511" y="1466"/>
                            <a:pt x="511" y="1496"/>
                          </a:cubicBezTo>
                          <a:cubicBezTo>
                            <a:pt x="511" y="1496"/>
                            <a:pt x="511" y="1497"/>
                            <a:pt x="510" y="1497"/>
                          </a:cubicBezTo>
                          <a:cubicBezTo>
                            <a:pt x="509" y="1499"/>
                            <a:pt x="507" y="1500"/>
                            <a:pt x="503" y="1501"/>
                          </a:cubicBezTo>
                          <a:cubicBezTo>
                            <a:pt x="490" y="1505"/>
                            <a:pt x="464" y="1508"/>
                            <a:pt x="429" y="1510"/>
                          </a:cubicBezTo>
                          <a:cubicBezTo>
                            <a:pt x="395" y="1512"/>
                            <a:pt x="353" y="1512"/>
                            <a:pt x="309" y="1512"/>
                          </a:cubicBezTo>
                          <a:cubicBezTo>
                            <a:pt x="242" y="1512"/>
                            <a:pt x="170" y="1511"/>
                            <a:pt x="115" y="1508"/>
                          </a:cubicBezTo>
                          <a:cubicBezTo>
                            <a:pt x="88" y="1507"/>
                            <a:pt x="65" y="1505"/>
                            <a:pt x="49" y="1503"/>
                          </a:cubicBezTo>
                          <a:cubicBezTo>
                            <a:pt x="40" y="1503"/>
                            <a:pt x="34" y="1502"/>
                            <a:pt x="30" y="1501"/>
                          </a:cubicBezTo>
                          <a:cubicBezTo>
                            <a:pt x="27" y="1501"/>
                            <a:pt x="26" y="1500"/>
                            <a:pt x="25" y="1500"/>
                          </a:cubicBezTo>
                          <a:cubicBezTo>
                            <a:pt x="24" y="1500"/>
                            <a:pt x="24" y="1499"/>
                            <a:pt x="24" y="1499"/>
                          </a:cubicBezTo>
                          <a:cubicBezTo>
                            <a:pt x="24" y="1499"/>
                            <a:pt x="24" y="1499"/>
                            <a:pt x="24" y="1499"/>
                          </a:cubicBezTo>
                          <a:cubicBezTo>
                            <a:pt x="23" y="1500"/>
                            <a:pt x="23" y="1500"/>
                            <a:pt x="23" y="1500"/>
                          </a:cubicBezTo>
                          <a:cubicBezTo>
                            <a:pt x="24" y="1500"/>
                            <a:pt x="24" y="1500"/>
                            <a:pt x="24" y="1500"/>
                          </a:cubicBezTo>
                          <a:cubicBezTo>
                            <a:pt x="24" y="1499"/>
                            <a:pt x="24" y="1499"/>
                            <a:pt x="24" y="1499"/>
                          </a:cubicBezTo>
                          <a:cubicBezTo>
                            <a:pt x="23" y="1500"/>
                            <a:pt x="23" y="1500"/>
                            <a:pt x="23" y="1500"/>
                          </a:cubicBezTo>
                          <a:cubicBezTo>
                            <a:pt x="24" y="1500"/>
                            <a:pt x="24" y="1500"/>
                            <a:pt x="24" y="1500"/>
                          </a:cubicBezTo>
                          <a:cubicBezTo>
                            <a:pt x="23" y="1500"/>
                            <a:pt x="23" y="1500"/>
                            <a:pt x="23" y="1500"/>
                          </a:cubicBezTo>
                          <a:cubicBezTo>
                            <a:pt x="24" y="1500"/>
                            <a:pt x="24" y="1500"/>
                            <a:pt x="24" y="1500"/>
                          </a:cubicBezTo>
                          <a:cubicBezTo>
                            <a:pt x="24" y="1500"/>
                            <a:pt x="24" y="1500"/>
                            <a:pt x="24" y="1500"/>
                          </a:cubicBezTo>
                          <a:cubicBezTo>
                            <a:pt x="23" y="1500"/>
                            <a:pt x="23" y="1500"/>
                            <a:pt x="23" y="1500"/>
                          </a:cubicBezTo>
                          <a:cubicBezTo>
                            <a:pt x="24" y="1500"/>
                            <a:pt x="24" y="1500"/>
                            <a:pt x="24" y="1500"/>
                          </a:cubicBezTo>
                          <a:cubicBezTo>
                            <a:pt x="23" y="1500"/>
                            <a:pt x="23" y="1500"/>
                            <a:pt x="23" y="1500"/>
                          </a:cubicBezTo>
                          <a:cubicBezTo>
                            <a:pt x="21" y="1500"/>
                            <a:pt x="21" y="1500"/>
                            <a:pt x="21" y="1500"/>
                          </a:cubicBezTo>
                          <a:cubicBezTo>
                            <a:pt x="21" y="1500"/>
                            <a:pt x="21" y="1501"/>
                            <a:pt x="21" y="1501"/>
                          </a:cubicBezTo>
                          <a:cubicBezTo>
                            <a:pt x="22" y="1502"/>
                            <a:pt x="22" y="1502"/>
                            <a:pt x="23" y="1502"/>
                          </a:cubicBezTo>
                          <a:cubicBezTo>
                            <a:pt x="25" y="1503"/>
                            <a:pt x="29" y="1504"/>
                            <a:pt x="34" y="1505"/>
                          </a:cubicBezTo>
                          <a:cubicBezTo>
                            <a:pt x="72" y="1510"/>
                            <a:pt x="197" y="1515"/>
                            <a:pt x="309" y="1515"/>
                          </a:cubicBezTo>
                          <a:cubicBezTo>
                            <a:pt x="363" y="1515"/>
                            <a:pt x="413" y="1514"/>
                            <a:pt x="451" y="1511"/>
                          </a:cubicBezTo>
                          <a:cubicBezTo>
                            <a:pt x="470" y="1510"/>
                            <a:pt x="485" y="1508"/>
                            <a:pt x="496" y="1506"/>
                          </a:cubicBezTo>
                          <a:cubicBezTo>
                            <a:pt x="501" y="1505"/>
                            <a:pt x="505" y="1503"/>
                            <a:pt x="509" y="1502"/>
                          </a:cubicBezTo>
                          <a:cubicBezTo>
                            <a:pt x="510" y="1501"/>
                            <a:pt x="511" y="1500"/>
                            <a:pt x="512" y="1499"/>
                          </a:cubicBezTo>
                          <a:cubicBezTo>
                            <a:pt x="513" y="1498"/>
                            <a:pt x="514" y="1497"/>
                            <a:pt x="514" y="1496"/>
                          </a:cubicBezTo>
                          <a:cubicBezTo>
                            <a:pt x="514" y="1466"/>
                            <a:pt x="509" y="1011"/>
                            <a:pt x="507" y="956"/>
                          </a:cubicBezTo>
                          <a:cubicBezTo>
                            <a:pt x="504" y="900"/>
                            <a:pt x="491" y="858"/>
                            <a:pt x="488" y="822"/>
                          </a:cubicBezTo>
                          <a:cubicBezTo>
                            <a:pt x="487" y="816"/>
                            <a:pt x="487" y="809"/>
                            <a:pt x="487" y="801"/>
                          </a:cubicBezTo>
                          <a:cubicBezTo>
                            <a:pt x="487" y="735"/>
                            <a:pt x="505" y="632"/>
                            <a:pt x="505" y="574"/>
                          </a:cubicBezTo>
                          <a:cubicBezTo>
                            <a:pt x="505" y="565"/>
                            <a:pt x="505" y="557"/>
                            <a:pt x="504" y="551"/>
                          </a:cubicBezTo>
                          <a:cubicBezTo>
                            <a:pt x="503" y="544"/>
                            <a:pt x="501" y="539"/>
                            <a:pt x="498" y="536"/>
                          </a:cubicBezTo>
                          <a:cubicBezTo>
                            <a:pt x="495" y="531"/>
                            <a:pt x="491" y="527"/>
                            <a:pt x="486" y="526"/>
                          </a:cubicBezTo>
                          <a:cubicBezTo>
                            <a:pt x="482" y="524"/>
                            <a:pt x="477" y="523"/>
                            <a:pt x="472" y="523"/>
                          </a:cubicBezTo>
                          <a:cubicBezTo>
                            <a:pt x="460" y="523"/>
                            <a:pt x="446" y="526"/>
                            <a:pt x="428" y="526"/>
                          </a:cubicBezTo>
                          <a:cubicBezTo>
                            <a:pt x="413" y="526"/>
                            <a:pt x="396" y="524"/>
                            <a:pt x="376" y="517"/>
                          </a:cubicBezTo>
                          <a:cubicBezTo>
                            <a:pt x="360" y="511"/>
                            <a:pt x="351" y="506"/>
                            <a:pt x="346" y="500"/>
                          </a:cubicBezTo>
                          <a:cubicBezTo>
                            <a:pt x="340" y="494"/>
                            <a:pt x="339" y="488"/>
                            <a:pt x="339" y="479"/>
                          </a:cubicBezTo>
                          <a:cubicBezTo>
                            <a:pt x="339" y="469"/>
                            <a:pt x="341" y="456"/>
                            <a:pt x="341" y="440"/>
                          </a:cubicBezTo>
                          <a:cubicBezTo>
                            <a:pt x="341" y="439"/>
                            <a:pt x="341" y="439"/>
                            <a:pt x="341" y="438"/>
                          </a:cubicBezTo>
                          <a:cubicBezTo>
                            <a:pt x="340" y="404"/>
                            <a:pt x="334" y="238"/>
                            <a:pt x="334" y="144"/>
                          </a:cubicBezTo>
                          <a:cubicBezTo>
                            <a:pt x="334" y="126"/>
                            <a:pt x="335" y="111"/>
                            <a:pt x="335" y="99"/>
                          </a:cubicBezTo>
                          <a:cubicBezTo>
                            <a:pt x="335" y="93"/>
                            <a:pt x="336" y="89"/>
                            <a:pt x="336" y="85"/>
                          </a:cubicBezTo>
                          <a:cubicBezTo>
                            <a:pt x="336" y="84"/>
                            <a:pt x="337" y="82"/>
                            <a:pt x="337" y="81"/>
                          </a:cubicBezTo>
                          <a:cubicBezTo>
                            <a:pt x="337" y="80"/>
                            <a:pt x="337" y="79"/>
                            <a:pt x="338" y="79"/>
                          </a:cubicBezTo>
                          <a:cubicBezTo>
                            <a:pt x="342" y="71"/>
                            <a:pt x="348" y="67"/>
                            <a:pt x="355" y="64"/>
                          </a:cubicBezTo>
                          <a:cubicBezTo>
                            <a:pt x="365" y="61"/>
                            <a:pt x="378" y="61"/>
                            <a:pt x="390" y="59"/>
                          </a:cubicBezTo>
                          <a:cubicBezTo>
                            <a:pt x="403" y="57"/>
                            <a:pt x="415" y="52"/>
                            <a:pt x="424" y="37"/>
                          </a:cubicBezTo>
                          <a:cubicBezTo>
                            <a:pt x="426" y="35"/>
                            <a:pt x="427" y="32"/>
                            <a:pt x="427" y="30"/>
                          </a:cubicBezTo>
                          <a:cubicBezTo>
                            <a:pt x="427" y="25"/>
                            <a:pt x="424" y="21"/>
                            <a:pt x="420" y="18"/>
                          </a:cubicBezTo>
                          <a:cubicBezTo>
                            <a:pt x="413" y="13"/>
                            <a:pt x="402" y="10"/>
                            <a:pt x="390" y="7"/>
                          </a:cubicBezTo>
                          <a:cubicBezTo>
                            <a:pt x="377" y="4"/>
                            <a:pt x="363" y="2"/>
                            <a:pt x="350" y="1"/>
                          </a:cubicBezTo>
                          <a:cubicBezTo>
                            <a:pt x="345" y="0"/>
                            <a:pt x="339" y="0"/>
                            <a:pt x="331" y="0"/>
                          </a:cubicBezTo>
                          <a:cubicBezTo>
                            <a:pt x="285" y="0"/>
                            <a:pt x="194" y="9"/>
                            <a:pt x="147" y="9"/>
                          </a:cubicBezTo>
                          <a:cubicBezTo>
                            <a:pt x="142" y="9"/>
                            <a:pt x="137" y="8"/>
                            <a:pt x="133" y="8"/>
                          </a:cubicBezTo>
                          <a:cubicBezTo>
                            <a:pt x="131" y="8"/>
                            <a:pt x="129" y="8"/>
                            <a:pt x="128" y="8"/>
                          </a:cubicBezTo>
                          <a:cubicBezTo>
                            <a:pt x="114" y="8"/>
                            <a:pt x="103" y="11"/>
                            <a:pt x="95" y="16"/>
                          </a:cubicBezTo>
                          <a:cubicBezTo>
                            <a:pt x="88" y="20"/>
                            <a:pt x="83" y="27"/>
                            <a:pt x="83" y="35"/>
                          </a:cubicBezTo>
                          <a:cubicBezTo>
                            <a:pt x="83" y="45"/>
                            <a:pt x="90" y="56"/>
                            <a:pt x="106" y="67"/>
                          </a:cubicBezTo>
                          <a:cubicBezTo>
                            <a:pt x="121" y="76"/>
                            <a:pt x="139" y="79"/>
                            <a:pt x="152" y="79"/>
                          </a:cubicBezTo>
                          <a:cubicBezTo>
                            <a:pt x="163" y="79"/>
                            <a:pt x="171" y="77"/>
                            <a:pt x="171" y="77"/>
                          </a:cubicBezTo>
                          <a:cubicBezTo>
                            <a:pt x="171" y="76"/>
                            <a:pt x="171" y="76"/>
                            <a:pt x="171" y="76"/>
                          </a:cubicBezTo>
                          <a:cubicBezTo>
                            <a:pt x="170" y="76"/>
                            <a:pt x="170" y="76"/>
                            <a:pt x="170" y="76"/>
                          </a:cubicBezTo>
                          <a:cubicBezTo>
                            <a:pt x="170" y="76"/>
                            <a:pt x="170" y="81"/>
                            <a:pt x="170" y="90"/>
                          </a:cubicBezTo>
                          <a:cubicBezTo>
                            <a:pt x="170" y="155"/>
                            <a:pt x="170" y="417"/>
                            <a:pt x="170" y="466"/>
                          </a:cubicBezTo>
                          <a:cubicBezTo>
                            <a:pt x="172" y="466"/>
                            <a:pt x="172" y="466"/>
                            <a:pt x="172" y="466"/>
                          </a:cubicBezTo>
                          <a:cubicBezTo>
                            <a:pt x="170" y="465"/>
                            <a:pt x="170" y="465"/>
                            <a:pt x="170" y="465"/>
                          </a:cubicBezTo>
                          <a:cubicBezTo>
                            <a:pt x="170" y="466"/>
                            <a:pt x="170" y="466"/>
                            <a:pt x="170" y="466"/>
                          </a:cubicBezTo>
                          <a:cubicBezTo>
                            <a:pt x="170" y="477"/>
                            <a:pt x="165" y="486"/>
                            <a:pt x="157" y="495"/>
                          </a:cubicBezTo>
                          <a:cubicBezTo>
                            <a:pt x="144" y="508"/>
                            <a:pt x="124" y="517"/>
                            <a:pt x="104" y="524"/>
                          </a:cubicBezTo>
                          <a:cubicBezTo>
                            <a:pt x="85" y="531"/>
                            <a:pt x="65" y="534"/>
                            <a:pt x="54" y="534"/>
                          </a:cubicBezTo>
                          <a:cubicBezTo>
                            <a:pt x="51" y="534"/>
                            <a:pt x="48" y="534"/>
                            <a:pt x="47" y="533"/>
                          </a:cubicBezTo>
                          <a:cubicBezTo>
                            <a:pt x="42" y="532"/>
                            <a:pt x="38" y="531"/>
                            <a:pt x="35" y="531"/>
                          </a:cubicBezTo>
                          <a:cubicBezTo>
                            <a:pt x="27" y="531"/>
                            <a:pt x="20" y="535"/>
                            <a:pt x="16" y="540"/>
                          </a:cubicBezTo>
                          <a:cubicBezTo>
                            <a:pt x="9" y="549"/>
                            <a:pt x="5" y="563"/>
                            <a:pt x="3" y="579"/>
                          </a:cubicBezTo>
                          <a:cubicBezTo>
                            <a:pt x="1" y="594"/>
                            <a:pt x="1" y="612"/>
                            <a:pt x="0" y="628"/>
                          </a:cubicBezTo>
                          <a:cubicBezTo>
                            <a:pt x="0" y="631"/>
                            <a:pt x="0" y="633"/>
                            <a:pt x="0" y="635"/>
                          </a:cubicBezTo>
                          <a:cubicBezTo>
                            <a:pt x="0" y="667"/>
                            <a:pt x="7" y="714"/>
                            <a:pt x="14" y="759"/>
                          </a:cubicBezTo>
                          <a:cubicBezTo>
                            <a:pt x="20" y="804"/>
                            <a:pt x="27" y="846"/>
                            <a:pt x="27" y="869"/>
                          </a:cubicBezTo>
                          <a:cubicBezTo>
                            <a:pt x="27" y="874"/>
                            <a:pt x="27" y="879"/>
                            <a:pt x="26" y="881"/>
                          </a:cubicBezTo>
                          <a:cubicBezTo>
                            <a:pt x="22" y="894"/>
                            <a:pt x="19" y="901"/>
                            <a:pt x="16" y="908"/>
                          </a:cubicBezTo>
                          <a:cubicBezTo>
                            <a:pt x="13" y="917"/>
                            <a:pt x="11" y="924"/>
                            <a:pt x="10" y="943"/>
                          </a:cubicBezTo>
                          <a:cubicBezTo>
                            <a:pt x="9" y="961"/>
                            <a:pt x="9" y="991"/>
                            <a:pt x="9" y="1047"/>
                          </a:cubicBezTo>
                          <a:cubicBezTo>
                            <a:pt x="9" y="1052"/>
                            <a:pt x="9" y="1057"/>
                            <a:pt x="9" y="1062"/>
                          </a:cubicBezTo>
                          <a:cubicBezTo>
                            <a:pt x="9" y="1117"/>
                            <a:pt x="21" y="1385"/>
                            <a:pt x="21" y="1500"/>
                          </a:cubicBezTo>
                          <a:lnTo>
                            <a:pt x="23" y="150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4" name="Freeform 38">
                      <a:extLst>
                        <a:ext uri="{FF2B5EF4-FFF2-40B4-BE49-F238E27FC236}">
                          <a16:creationId xmlns:a16="http://schemas.microsoft.com/office/drawing/2014/main" id="{E2AC760D-E181-48EF-A78A-2CE5301EC0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5551488" y="1139825"/>
                      <a:ext cx="1944688" cy="3133725"/>
                    </a:xfrm>
                    <a:custGeom>
                      <a:avLst/>
                      <a:gdLst/>
                      <a:ahLst/>
                      <a:cxnLst>
                        <a:cxn ang="0">
                          <a:pos x="174" y="23"/>
                        </a:cxn>
                        <a:cxn ang="0">
                          <a:pos x="173" y="381"/>
                        </a:cxn>
                        <a:cxn ang="0">
                          <a:pos x="173" y="410"/>
                        </a:cxn>
                        <a:cxn ang="0">
                          <a:pos x="47" y="480"/>
                        </a:cxn>
                        <a:cxn ang="0">
                          <a:pos x="2" y="575"/>
                        </a:cxn>
                        <a:cxn ang="0">
                          <a:pos x="28" y="831"/>
                        </a:cxn>
                        <a:cxn ang="0">
                          <a:pos x="27" y="836"/>
                        </a:cxn>
                        <a:cxn ang="0">
                          <a:pos x="56" y="802"/>
                        </a:cxn>
                        <a:cxn ang="0">
                          <a:pos x="67" y="673"/>
                        </a:cxn>
                        <a:cxn ang="0">
                          <a:pos x="86" y="519"/>
                        </a:cxn>
                        <a:cxn ang="0">
                          <a:pos x="249" y="485"/>
                        </a:cxn>
                        <a:cxn ang="0">
                          <a:pos x="436" y="587"/>
                        </a:cxn>
                        <a:cxn ang="0">
                          <a:pos x="452" y="791"/>
                        </a:cxn>
                        <a:cxn ang="0">
                          <a:pos x="496" y="826"/>
                        </a:cxn>
                        <a:cxn ang="0">
                          <a:pos x="487" y="771"/>
                        </a:cxn>
                        <a:cxn ang="0">
                          <a:pos x="498" y="482"/>
                        </a:cxn>
                        <a:cxn ang="0">
                          <a:pos x="376" y="464"/>
                        </a:cxn>
                        <a:cxn ang="0">
                          <a:pos x="339" y="414"/>
                        </a:cxn>
                        <a:cxn ang="0">
                          <a:pos x="323" y="1"/>
                        </a:cxn>
                        <a:cxn ang="0">
                          <a:pos x="253" y="404"/>
                        </a:cxn>
                        <a:cxn ang="0">
                          <a:pos x="174" y="23"/>
                        </a:cxn>
                      </a:cxnLst>
                      <a:rect l="0" t="0" r="r" b="b"/>
                      <a:pathLst>
                        <a:path w="519" h="836">
                          <a:moveTo>
                            <a:pt x="174" y="23"/>
                          </a:moveTo>
                          <a:cubicBezTo>
                            <a:pt x="171" y="23"/>
                            <a:pt x="176" y="381"/>
                            <a:pt x="173" y="381"/>
                          </a:cubicBezTo>
                          <a:cubicBezTo>
                            <a:pt x="173" y="388"/>
                            <a:pt x="173" y="406"/>
                            <a:pt x="173" y="410"/>
                          </a:cubicBezTo>
                          <a:cubicBezTo>
                            <a:pt x="173" y="462"/>
                            <a:pt x="65" y="486"/>
                            <a:pt x="47" y="480"/>
                          </a:cubicBezTo>
                          <a:cubicBezTo>
                            <a:pt x="6" y="466"/>
                            <a:pt x="4" y="526"/>
                            <a:pt x="2" y="575"/>
                          </a:cubicBezTo>
                          <a:cubicBezTo>
                            <a:pt x="0" y="644"/>
                            <a:pt x="37" y="804"/>
                            <a:pt x="28" y="831"/>
                          </a:cubicBezTo>
                          <a:cubicBezTo>
                            <a:pt x="28" y="833"/>
                            <a:pt x="27" y="834"/>
                            <a:pt x="27" y="836"/>
                          </a:cubicBezTo>
                          <a:cubicBezTo>
                            <a:pt x="37" y="829"/>
                            <a:pt x="47" y="818"/>
                            <a:pt x="56" y="802"/>
                          </a:cubicBezTo>
                          <a:cubicBezTo>
                            <a:pt x="89" y="739"/>
                            <a:pt x="97" y="750"/>
                            <a:pt x="67" y="673"/>
                          </a:cubicBezTo>
                          <a:cubicBezTo>
                            <a:pt x="37" y="596"/>
                            <a:pt x="9" y="535"/>
                            <a:pt x="86" y="519"/>
                          </a:cubicBezTo>
                          <a:cubicBezTo>
                            <a:pt x="163" y="502"/>
                            <a:pt x="172" y="469"/>
                            <a:pt x="249" y="485"/>
                          </a:cubicBezTo>
                          <a:cubicBezTo>
                            <a:pt x="326" y="502"/>
                            <a:pt x="417" y="494"/>
                            <a:pt x="436" y="587"/>
                          </a:cubicBezTo>
                          <a:cubicBezTo>
                            <a:pt x="455" y="681"/>
                            <a:pt x="425" y="742"/>
                            <a:pt x="452" y="791"/>
                          </a:cubicBezTo>
                          <a:cubicBezTo>
                            <a:pt x="463" y="809"/>
                            <a:pt x="485" y="812"/>
                            <a:pt x="496" y="826"/>
                          </a:cubicBezTo>
                          <a:cubicBezTo>
                            <a:pt x="492" y="806"/>
                            <a:pt x="489" y="788"/>
                            <a:pt x="487" y="771"/>
                          </a:cubicBezTo>
                          <a:cubicBezTo>
                            <a:pt x="481" y="690"/>
                            <a:pt x="519" y="511"/>
                            <a:pt x="498" y="482"/>
                          </a:cubicBezTo>
                          <a:cubicBezTo>
                            <a:pt x="477" y="453"/>
                            <a:pt x="445" y="489"/>
                            <a:pt x="376" y="464"/>
                          </a:cubicBezTo>
                          <a:cubicBezTo>
                            <a:pt x="339" y="450"/>
                            <a:pt x="338" y="439"/>
                            <a:pt x="339" y="414"/>
                          </a:cubicBezTo>
                          <a:cubicBezTo>
                            <a:pt x="334" y="413"/>
                            <a:pt x="344" y="0"/>
                            <a:pt x="323" y="1"/>
                          </a:cubicBezTo>
                          <a:cubicBezTo>
                            <a:pt x="271" y="2"/>
                            <a:pt x="293" y="411"/>
                            <a:pt x="253" y="404"/>
                          </a:cubicBezTo>
                          <a:cubicBezTo>
                            <a:pt x="224" y="400"/>
                            <a:pt x="194" y="23"/>
                            <a:pt x="174" y="23"/>
                          </a:cubicBezTo>
                          <a:close/>
                        </a:path>
                      </a:pathLst>
                    </a:custGeom>
                    <a:solidFill>
                      <a:srgbClr val="96948F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5" name="Freeform 39">
                      <a:extLst>
                        <a:ext uri="{FF2B5EF4-FFF2-40B4-BE49-F238E27FC236}">
                          <a16:creationId xmlns:a16="http://schemas.microsoft.com/office/drawing/2014/main" id="{005B8BFE-0F33-48C3-9778-0FC580DF6F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6875463" y="-882650"/>
                      <a:ext cx="1641475" cy="5221288"/>
                    </a:xfrm>
                    <a:custGeom>
                      <a:avLst/>
                      <a:gdLst/>
                      <a:ahLst/>
                      <a:cxnLst>
                        <a:cxn ang="0">
                          <a:pos x="389" y="1392"/>
                        </a:cxn>
                        <a:cxn ang="0">
                          <a:pos x="387" y="1392"/>
                        </a:cxn>
                        <a:cxn ang="0">
                          <a:pos x="374" y="1376"/>
                        </a:cxn>
                        <a:cxn ang="0">
                          <a:pos x="397" y="1169"/>
                        </a:cxn>
                        <a:cxn ang="0">
                          <a:pos x="398" y="1091"/>
                        </a:cxn>
                        <a:cxn ang="0">
                          <a:pos x="397" y="1054"/>
                        </a:cxn>
                        <a:cxn ang="0">
                          <a:pos x="403" y="1022"/>
                        </a:cxn>
                        <a:cxn ang="0">
                          <a:pos x="399" y="974"/>
                        </a:cxn>
                        <a:cxn ang="0">
                          <a:pos x="237" y="550"/>
                        </a:cxn>
                        <a:cxn ang="0">
                          <a:pos x="123" y="290"/>
                        </a:cxn>
                        <a:cxn ang="0">
                          <a:pos x="76" y="181"/>
                        </a:cxn>
                        <a:cxn ang="0">
                          <a:pos x="3" y="23"/>
                        </a:cxn>
                        <a:cxn ang="0">
                          <a:pos x="10" y="4"/>
                        </a:cxn>
                        <a:cxn ang="0">
                          <a:pos x="30" y="11"/>
                        </a:cxn>
                        <a:cxn ang="0">
                          <a:pos x="103" y="169"/>
                        </a:cxn>
                        <a:cxn ang="0">
                          <a:pos x="150" y="279"/>
                        </a:cxn>
                        <a:cxn ang="0">
                          <a:pos x="263" y="536"/>
                        </a:cxn>
                        <a:cxn ang="0">
                          <a:pos x="427" y="967"/>
                        </a:cxn>
                        <a:cxn ang="0">
                          <a:pos x="430" y="1033"/>
                        </a:cxn>
                        <a:cxn ang="0">
                          <a:pos x="426" y="1054"/>
                        </a:cxn>
                        <a:cxn ang="0">
                          <a:pos x="427" y="1090"/>
                        </a:cxn>
                        <a:cxn ang="0">
                          <a:pos x="426" y="1172"/>
                        </a:cxn>
                        <a:cxn ang="0">
                          <a:pos x="403" y="1379"/>
                        </a:cxn>
                        <a:cxn ang="0">
                          <a:pos x="389" y="1392"/>
                        </a:cxn>
                      </a:cxnLst>
                      <a:rect l="0" t="0" r="r" b="b"/>
                      <a:pathLst>
                        <a:path w="438" h="1392">
                          <a:moveTo>
                            <a:pt x="389" y="1392"/>
                          </a:moveTo>
                          <a:cubicBezTo>
                            <a:pt x="388" y="1392"/>
                            <a:pt x="388" y="1392"/>
                            <a:pt x="387" y="1392"/>
                          </a:cubicBezTo>
                          <a:cubicBezTo>
                            <a:pt x="379" y="1391"/>
                            <a:pt x="373" y="1384"/>
                            <a:pt x="374" y="1376"/>
                          </a:cubicBezTo>
                          <a:cubicBezTo>
                            <a:pt x="375" y="1374"/>
                            <a:pt x="392" y="1218"/>
                            <a:pt x="397" y="1169"/>
                          </a:cubicBezTo>
                          <a:cubicBezTo>
                            <a:pt x="400" y="1137"/>
                            <a:pt x="399" y="1115"/>
                            <a:pt x="398" y="1091"/>
                          </a:cubicBezTo>
                          <a:cubicBezTo>
                            <a:pt x="397" y="1079"/>
                            <a:pt x="397" y="1067"/>
                            <a:pt x="397" y="1054"/>
                          </a:cubicBezTo>
                          <a:cubicBezTo>
                            <a:pt x="397" y="1037"/>
                            <a:pt x="400" y="1028"/>
                            <a:pt x="403" y="1022"/>
                          </a:cubicBezTo>
                          <a:cubicBezTo>
                            <a:pt x="405" y="1015"/>
                            <a:pt x="408" y="1010"/>
                            <a:pt x="399" y="974"/>
                          </a:cubicBezTo>
                          <a:cubicBezTo>
                            <a:pt x="382" y="911"/>
                            <a:pt x="265" y="605"/>
                            <a:pt x="237" y="550"/>
                          </a:cubicBezTo>
                          <a:cubicBezTo>
                            <a:pt x="218" y="512"/>
                            <a:pt x="166" y="389"/>
                            <a:pt x="123" y="290"/>
                          </a:cubicBezTo>
                          <a:cubicBezTo>
                            <a:pt x="102" y="242"/>
                            <a:pt x="84" y="200"/>
                            <a:pt x="76" y="181"/>
                          </a:cubicBezTo>
                          <a:cubicBezTo>
                            <a:pt x="51" y="125"/>
                            <a:pt x="4" y="24"/>
                            <a:pt x="3" y="23"/>
                          </a:cubicBezTo>
                          <a:cubicBezTo>
                            <a:pt x="0" y="16"/>
                            <a:pt x="3" y="7"/>
                            <a:pt x="10" y="4"/>
                          </a:cubicBezTo>
                          <a:cubicBezTo>
                            <a:pt x="17" y="0"/>
                            <a:pt x="26" y="3"/>
                            <a:pt x="30" y="11"/>
                          </a:cubicBezTo>
                          <a:cubicBezTo>
                            <a:pt x="30" y="12"/>
                            <a:pt x="78" y="113"/>
                            <a:pt x="103" y="169"/>
                          </a:cubicBezTo>
                          <a:cubicBezTo>
                            <a:pt x="111" y="188"/>
                            <a:pt x="129" y="230"/>
                            <a:pt x="150" y="279"/>
                          </a:cubicBezTo>
                          <a:cubicBezTo>
                            <a:pt x="190" y="372"/>
                            <a:pt x="245" y="499"/>
                            <a:pt x="263" y="536"/>
                          </a:cubicBezTo>
                          <a:cubicBezTo>
                            <a:pt x="292" y="594"/>
                            <a:pt x="410" y="900"/>
                            <a:pt x="427" y="967"/>
                          </a:cubicBezTo>
                          <a:cubicBezTo>
                            <a:pt x="438" y="1009"/>
                            <a:pt x="435" y="1020"/>
                            <a:pt x="430" y="1033"/>
                          </a:cubicBezTo>
                          <a:cubicBezTo>
                            <a:pt x="428" y="1038"/>
                            <a:pt x="426" y="1042"/>
                            <a:pt x="426" y="1054"/>
                          </a:cubicBezTo>
                          <a:cubicBezTo>
                            <a:pt x="426" y="1067"/>
                            <a:pt x="426" y="1079"/>
                            <a:pt x="427" y="1090"/>
                          </a:cubicBezTo>
                          <a:cubicBezTo>
                            <a:pt x="428" y="1114"/>
                            <a:pt x="429" y="1138"/>
                            <a:pt x="426" y="1172"/>
                          </a:cubicBezTo>
                          <a:cubicBezTo>
                            <a:pt x="421" y="1220"/>
                            <a:pt x="404" y="1378"/>
                            <a:pt x="403" y="1379"/>
                          </a:cubicBezTo>
                          <a:cubicBezTo>
                            <a:pt x="403" y="1387"/>
                            <a:pt x="396" y="1392"/>
                            <a:pt x="389" y="1392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6" name="Freeform 40">
                      <a:extLst>
                        <a:ext uri="{FF2B5EF4-FFF2-40B4-BE49-F238E27FC236}">
                          <a16:creationId xmlns:a16="http://schemas.microsoft.com/office/drawing/2014/main" id="{2CD4807D-E340-4707-9213-35E34AD0DA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3981450" y="-858838"/>
                      <a:ext cx="1458913" cy="4967288"/>
                    </a:xfrm>
                    <a:custGeom>
                      <a:avLst/>
                      <a:gdLst/>
                      <a:ahLst/>
                      <a:cxnLst>
                        <a:cxn ang="0">
                          <a:pos x="48" y="1325"/>
                        </a:cxn>
                        <a:cxn ang="0">
                          <a:pos x="33" y="1310"/>
                        </a:cxn>
                        <a:cxn ang="0">
                          <a:pos x="27" y="1125"/>
                        </a:cxn>
                        <a:cxn ang="0">
                          <a:pos x="6" y="1089"/>
                        </a:cxn>
                        <a:cxn ang="0">
                          <a:pos x="0" y="1082"/>
                        </a:cxn>
                        <a:cxn ang="0">
                          <a:pos x="2" y="1074"/>
                        </a:cxn>
                        <a:cxn ang="0">
                          <a:pos x="18" y="1011"/>
                        </a:cxn>
                        <a:cxn ang="0">
                          <a:pos x="17" y="1006"/>
                        </a:cxn>
                        <a:cxn ang="0">
                          <a:pos x="17" y="918"/>
                        </a:cxn>
                        <a:cxn ang="0">
                          <a:pos x="143" y="594"/>
                        </a:cxn>
                        <a:cxn ang="0">
                          <a:pos x="203" y="428"/>
                        </a:cxn>
                        <a:cxn ang="0">
                          <a:pos x="277" y="224"/>
                        </a:cxn>
                        <a:cxn ang="0">
                          <a:pos x="359" y="12"/>
                        </a:cxn>
                        <a:cxn ang="0">
                          <a:pos x="377" y="3"/>
                        </a:cxn>
                        <a:cxn ang="0">
                          <a:pos x="386" y="22"/>
                        </a:cxn>
                        <a:cxn ang="0">
                          <a:pos x="304" y="236"/>
                        </a:cxn>
                        <a:cxn ang="0">
                          <a:pos x="230" y="437"/>
                        </a:cxn>
                        <a:cxn ang="0">
                          <a:pos x="170" y="605"/>
                        </a:cxn>
                        <a:cxn ang="0">
                          <a:pos x="45" y="925"/>
                        </a:cxn>
                        <a:cxn ang="0">
                          <a:pos x="45" y="999"/>
                        </a:cxn>
                        <a:cxn ang="0">
                          <a:pos x="47" y="1007"/>
                        </a:cxn>
                        <a:cxn ang="0">
                          <a:pos x="33" y="1074"/>
                        </a:cxn>
                        <a:cxn ang="0">
                          <a:pos x="56" y="1118"/>
                        </a:cxn>
                        <a:cxn ang="0">
                          <a:pos x="62" y="1310"/>
                        </a:cxn>
                        <a:cxn ang="0">
                          <a:pos x="48" y="1325"/>
                        </a:cxn>
                      </a:cxnLst>
                      <a:rect l="0" t="0" r="r" b="b"/>
                      <a:pathLst>
                        <a:path w="389" h="1325">
                          <a:moveTo>
                            <a:pt x="48" y="1325"/>
                          </a:moveTo>
                          <a:cubicBezTo>
                            <a:pt x="39" y="1325"/>
                            <a:pt x="33" y="1318"/>
                            <a:pt x="33" y="1310"/>
                          </a:cubicBezTo>
                          <a:cubicBezTo>
                            <a:pt x="33" y="1236"/>
                            <a:pt x="31" y="1142"/>
                            <a:pt x="27" y="1125"/>
                          </a:cubicBezTo>
                          <a:cubicBezTo>
                            <a:pt x="23" y="1104"/>
                            <a:pt x="7" y="1089"/>
                            <a:pt x="6" y="1089"/>
                          </a:cubicBezTo>
                          <a:cubicBezTo>
                            <a:pt x="0" y="1082"/>
                            <a:pt x="0" y="1082"/>
                            <a:pt x="0" y="1082"/>
                          </a:cubicBezTo>
                          <a:cubicBezTo>
                            <a:pt x="2" y="1074"/>
                            <a:pt x="2" y="1074"/>
                            <a:pt x="2" y="1074"/>
                          </a:cubicBezTo>
                          <a:cubicBezTo>
                            <a:pt x="10" y="1049"/>
                            <a:pt x="18" y="1018"/>
                            <a:pt x="18" y="1011"/>
                          </a:cubicBezTo>
                          <a:cubicBezTo>
                            <a:pt x="18" y="1010"/>
                            <a:pt x="17" y="1008"/>
                            <a:pt x="17" y="1006"/>
                          </a:cubicBezTo>
                          <a:cubicBezTo>
                            <a:pt x="13" y="992"/>
                            <a:pt x="6" y="963"/>
                            <a:pt x="17" y="918"/>
                          </a:cubicBezTo>
                          <a:cubicBezTo>
                            <a:pt x="29" y="866"/>
                            <a:pt x="116" y="654"/>
                            <a:pt x="143" y="594"/>
                          </a:cubicBezTo>
                          <a:cubicBezTo>
                            <a:pt x="155" y="566"/>
                            <a:pt x="178" y="499"/>
                            <a:pt x="203" y="428"/>
                          </a:cubicBezTo>
                          <a:cubicBezTo>
                            <a:pt x="231" y="345"/>
                            <a:pt x="261" y="259"/>
                            <a:pt x="277" y="224"/>
                          </a:cubicBezTo>
                          <a:cubicBezTo>
                            <a:pt x="306" y="161"/>
                            <a:pt x="358" y="14"/>
                            <a:pt x="359" y="12"/>
                          </a:cubicBezTo>
                          <a:cubicBezTo>
                            <a:pt x="361" y="4"/>
                            <a:pt x="370" y="0"/>
                            <a:pt x="377" y="3"/>
                          </a:cubicBezTo>
                          <a:cubicBezTo>
                            <a:pt x="385" y="6"/>
                            <a:pt x="389" y="14"/>
                            <a:pt x="386" y="22"/>
                          </a:cubicBezTo>
                          <a:cubicBezTo>
                            <a:pt x="384" y="28"/>
                            <a:pt x="333" y="172"/>
                            <a:pt x="304" y="236"/>
                          </a:cubicBezTo>
                          <a:cubicBezTo>
                            <a:pt x="288" y="270"/>
                            <a:pt x="259" y="355"/>
                            <a:pt x="230" y="437"/>
                          </a:cubicBezTo>
                          <a:cubicBezTo>
                            <a:pt x="206" y="509"/>
                            <a:pt x="182" y="577"/>
                            <a:pt x="170" y="605"/>
                          </a:cubicBezTo>
                          <a:cubicBezTo>
                            <a:pt x="144" y="664"/>
                            <a:pt x="57" y="875"/>
                            <a:pt x="45" y="925"/>
                          </a:cubicBezTo>
                          <a:cubicBezTo>
                            <a:pt x="36" y="963"/>
                            <a:pt x="42" y="986"/>
                            <a:pt x="45" y="999"/>
                          </a:cubicBezTo>
                          <a:cubicBezTo>
                            <a:pt x="46" y="1002"/>
                            <a:pt x="47" y="1005"/>
                            <a:pt x="47" y="1007"/>
                          </a:cubicBezTo>
                          <a:cubicBezTo>
                            <a:pt x="49" y="1018"/>
                            <a:pt x="41" y="1048"/>
                            <a:pt x="33" y="1074"/>
                          </a:cubicBezTo>
                          <a:cubicBezTo>
                            <a:pt x="40" y="1083"/>
                            <a:pt x="51" y="1098"/>
                            <a:pt x="56" y="1118"/>
                          </a:cubicBezTo>
                          <a:cubicBezTo>
                            <a:pt x="62" y="1142"/>
                            <a:pt x="62" y="1261"/>
                            <a:pt x="62" y="1310"/>
                          </a:cubicBezTo>
                          <a:cubicBezTo>
                            <a:pt x="62" y="1318"/>
                            <a:pt x="56" y="1325"/>
                            <a:pt x="48" y="1325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7" name="Freeform 43">
                      <a:extLst>
                        <a:ext uri="{FF2B5EF4-FFF2-40B4-BE49-F238E27FC236}">
                          <a16:creationId xmlns:a16="http://schemas.microsoft.com/office/drawing/2014/main" id="{25E26AA3-A5CC-47B7-9D12-69E743DF6E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6831013" y="-1009650"/>
                      <a:ext cx="4300538" cy="266700"/>
                    </a:xfrm>
                    <a:custGeom>
                      <a:avLst/>
                      <a:gdLst/>
                      <a:ahLst/>
                      <a:cxnLst>
                        <a:cxn ang="0">
                          <a:pos x="761" y="71"/>
                        </a:cxn>
                        <a:cxn ang="0">
                          <a:pos x="692" y="56"/>
                        </a:cxn>
                        <a:cxn ang="0">
                          <a:pos x="606" y="32"/>
                        </a:cxn>
                        <a:cxn ang="0">
                          <a:pos x="417" y="24"/>
                        </a:cxn>
                        <a:cxn ang="0">
                          <a:pos x="396" y="26"/>
                        </a:cxn>
                        <a:cxn ang="0">
                          <a:pos x="322" y="28"/>
                        </a:cxn>
                        <a:cxn ang="0">
                          <a:pos x="274" y="26"/>
                        </a:cxn>
                        <a:cxn ang="0">
                          <a:pos x="121" y="28"/>
                        </a:cxn>
                        <a:cxn ang="0">
                          <a:pos x="10" y="62"/>
                        </a:cxn>
                        <a:cxn ang="0">
                          <a:pos x="0" y="49"/>
                        </a:cxn>
                        <a:cxn ang="0">
                          <a:pos x="121" y="12"/>
                        </a:cxn>
                        <a:cxn ang="0">
                          <a:pos x="274" y="10"/>
                        </a:cxn>
                        <a:cxn ang="0">
                          <a:pos x="323" y="12"/>
                        </a:cxn>
                        <a:cxn ang="0">
                          <a:pos x="395" y="10"/>
                        </a:cxn>
                        <a:cxn ang="0">
                          <a:pos x="415" y="8"/>
                        </a:cxn>
                        <a:cxn ang="0">
                          <a:pos x="609" y="16"/>
                        </a:cxn>
                        <a:cxn ang="0">
                          <a:pos x="697" y="41"/>
                        </a:cxn>
                        <a:cxn ang="0">
                          <a:pos x="788" y="53"/>
                        </a:cxn>
                        <a:cxn ang="0">
                          <a:pos x="857" y="40"/>
                        </a:cxn>
                        <a:cxn ang="0">
                          <a:pos x="949" y="26"/>
                        </a:cxn>
                        <a:cxn ang="0">
                          <a:pos x="1128" y="44"/>
                        </a:cxn>
                        <a:cxn ang="0">
                          <a:pos x="1147" y="59"/>
                        </a:cxn>
                        <a:cxn ang="0">
                          <a:pos x="1133" y="67"/>
                        </a:cxn>
                        <a:cxn ang="0">
                          <a:pos x="1133" y="67"/>
                        </a:cxn>
                        <a:cxn ang="0">
                          <a:pos x="1120" y="58"/>
                        </a:cxn>
                        <a:cxn ang="0">
                          <a:pos x="950" y="42"/>
                        </a:cxn>
                        <a:cxn ang="0">
                          <a:pos x="860" y="55"/>
                        </a:cxn>
                        <a:cxn ang="0">
                          <a:pos x="790" y="69"/>
                        </a:cxn>
                        <a:cxn ang="0">
                          <a:pos x="761" y="71"/>
                        </a:cxn>
                      </a:cxnLst>
                      <a:rect l="0" t="0" r="r" b="b"/>
                      <a:pathLst>
                        <a:path w="1147" h="71">
                          <a:moveTo>
                            <a:pt x="761" y="71"/>
                          </a:moveTo>
                          <a:cubicBezTo>
                            <a:pt x="733" y="71"/>
                            <a:pt x="715" y="64"/>
                            <a:pt x="692" y="56"/>
                          </a:cubicBezTo>
                          <a:cubicBezTo>
                            <a:pt x="672" y="48"/>
                            <a:pt x="646" y="39"/>
                            <a:pt x="606" y="32"/>
                          </a:cubicBezTo>
                          <a:cubicBezTo>
                            <a:pt x="518" y="16"/>
                            <a:pt x="478" y="19"/>
                            <a:pt x="417" y="24"/>
                          </a:cubicBezTo>
                          <a:cubicBezTo>
                            <a:pt x="410" y="25"/>
                            <a:pt x="403" y="25"/>
                            <a:pt x="396" y="26"/>
                          </a:cubicBezTo>
                          <a:cubicBezTo>
                            <a:pt x="347" y="30"/>
                            <a:pt x="341" y="29"/>
                            <a:pt x="322" y="28"/>
                          </a:cubicBezTo>
                          <a:cubicBezTo>
                            <a:pt x="312" y="27"/>
                            <a:pt x="299" y="26"/>
                            <a:pt x="274" y="26"/>
                          </a:cubicBezTo>
                          <a:cubicBezTo>
                            <a:pt x="202" y="24"/>
                            <a:pt x="195" y="24"/>
                            <a:pt x="121" y="28"/>
                          </a:cubicBezTo>
                          <a:cubicBezTo>
                            <a:pt x="52" y="32"/>
                            <a:pt x="10" y="61"/>
                            <a:pt x="10" y="62"/>
                          </a:cubicBezTo>
                          <a:cubicBezTo>
                            <a:pt x="0" y="49"/>
                            <a:pt x="0" y="49"/>
                            <a:pt x="0" y="49"/>
                          </a:cubicBezTo>
                          <a:cubicBezTo>
                            <a:pt x="2" y="47"/>
                            <a:pt x="46" y="16"/>
                            <a:pt x="121" y="12"/>
                          </a:cubicBezTo>
                          <a:cubicBezTo>
                            <a:pt x="194" y="8"/>
                            <a:pt x="203" y="8"/>
                            <a:pt x="274" y="10"/>
                          </a:cubicBezTo>
                          <a:cubicBezTo>
                            <a:pt x="299" y="11"/>
                            <a:pt x="313" y="11"/>
                            <a:pt x="323" y="12"/>
                          </a:cubicBezTo>
                          <a:cubicBezTo>
                            <a:pt x="341" y="13"/>
                            <a:pt x="347" y="14"/>
                            <a:pt x="395" y="10"/>
                          </a:cubicBezTo>
                          <a:cubicBezTo>
                            <a:pt x="402" y="9"/>
                            <a:pt x="409" y="9"/>
                            <a:pt x="415" y="8"/>
                          </a:cubicBezTo>
                          <a:cubicBezTo>
                            <a:pt x="478" y="3"/>
                            <a:pt x="519" y="0"/>
                            <a:pt x="609" y="16"/>
                          </a:cubicBezTo>
                          <a:cubicBezTo>
                            <a:pt x="651" y="23"/>
                            <a:pt x="677" y="33"/>
                            <a:pt x="697" y="41"/>
                          </a:cubicBezTo>
                          <a:cubicBezTo>
                            <a:pt x="727" y="51"/>
                            <a:pt x="746" y="59"/>
                            <a:pt x="788" y="53"/>
                          </a:cubicBezTo>
                          <a:cubicBezTo>
                            <a:pt x="819" y="49"/>
                            <a:pt x="838" y="44"/>
                            <a:pt x="857" y="40"/>
                          </a:cubicBezTo>
                          <a:cubicBezTo>
                            <a:pt x="881" y="34"/>
                            <a:pt x="903" y="28"/>
                            <a:pt x="949" y="26"/>
                          </a:cubicBezTo>
                          <a:cubicBezTo>
                            <a:pt x="1028" y="22"/>
                            <a:pt x="1113" y="35"/>
                            <a:pt x="1128" y="44"/>
                          </a:cubicBezTo>
                          <a:cubicBezTo>
                            <a:pt x="1141" y="52"/>
                            <a:pt x="1146" y="57"/>
                            <a:pt x="1147" y="59"/>
                          </a:cubicBezTo>
                          <a:cubicBezTo>
                            <a:pt x="1133" y="67"/>
                            <a:pt x="1133" y="67"/>
                            <a:pt x="1133" y="67"/>
                          </a:cubicBezTo>
                          <a:cubicBezTo>
                            <a:pt x="1133" y="67"/>
                            <a:pt x="1133" y="67"/>
                            <a:pt x="1133" y="67"/>
                          </a:cubicBezTo>
                          <a:cubicBezTo>
                            <a:pt x="1133" y="67"/>
                            <a:pt x="1131" y="64"/>
                            <a:pt x="1120" y="58"/>
                          </a:cubicBezTo>
                          <a:cubicBezTo>
                            <a:pt x="1109" y="51"/>
                            <a:pt x="1028" y="38"/>
                            <a:pt x="950" y="42"/>
                          </a:cubicBezTo>
                          <a:cubicBezTo>
                            <a:pt x="906" y="44"/>
                            <a:pt x="885" y="49"/>
                            <a:pt x="860" y="55"/>
                          </a:cubicBezTo>
                          <a:cubicBezTo>
                            <a:pt x="842" y="60"/>
                            <a:pt x="822" y="65"/>
                            <a:pt x="790" y="69"/>
                          </a:cubicBezTo>
                          <a:cubicBezTo>
                            <a:pt x="779" y="70"/>
                            <a:pt x="770" y="71"/>
                            <a:pt x="761" y="7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Freeform 45">
                      <a:extLst>
                        <a:ext uri="{FF2B5EF4-FFF2-40B4-BE49-F238E27FC236}">
                          <a16:creationId xmlns:a16="http://schemas.microsoft.com/office/drawing/2014/main" id="{7FC52008-7B4A-44E5-AAF3-BFE2476FB2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9578975" y="-5805488"/>
                      <a:ext cx="9899650" cy="12438063"/>
                    </a:xfrm>
                    <a:custGeom>
                      <a:avLst/>
                      <a:gdLst/>
                      <a:ahLst/>
                      <a:cxnLst>
                        <a:cxn ang="0">
                          <a:pos x="1838" y="3314"/>
                        </a:cxn>
                        <a:cxn ang="0">
                          <a:pos x="1914" y="3299"/>
                        </a:cxn>
                        <a:cxn ang="0">
                          <a:pos x="2043" y="3116"/>
                        </a:cxn>
                        <a:cxn ang="0">
                          <a:pos x="2141" y="2579"/>
                        </a:cxn>
                        <a:cxn ang="0">
                          <a:pos x="2640" y="1254"/>
                        </a:cxn>
                        <a:cxn ang="0">
                          <a:pos x="2640" y="1254"/>
                        </a:cxn>
                        <a:cxn ang="0">
                          <a:pos x="2640" y="1254"/>
                        </a:cxn>
                        <a:cxn ang="0">
                          <a:pos x="2640" y="1254"/>
                        </a:cxn>
                        <a:cxn ang="0">
                          <a:pos x="2271" y="412"/>
                        </a:cxn>
                        <a:cxn ang="0">
                          <a:pos x="1385" y="0"/>
                        </a:cxn>
                        <a:cxn ang="0">
                          <a:pos x="1" y="1317"/>
                        </a:cxn>
                        <a:cxn ang="0">
                          <a:pos x="429" y="2440"/>
                        </a:cxn>
                        <a:cxn ang="0">
                          <a:pos x="599" y="2986"/>
                        </a:cxn>
                        <a:cxn ang="0">
                          <a:pos x="749" y="3306"/>
                        </a:cxn>
                        <a:cxn ang="0">
                          <a:pos x="1839" y="3314"/>
                        </a:cxn>
                        <a:cxn ang="0">
                          <a:pos x="1838" y="3314"/>
                        </a:cxn>
                        <a:cxn ang="0">
                          <a:pos x="1839" y="3311"/>
                        </a:cxn>
                        <a:cxn ang="0">
                          <a:pos x="750" y="3305"/>
                        </a:cxn>
                        <a:cxn ang="0">
                          <a:pos x="751" y="3303"/>
                        </a:cxn>
                        <a:cxn ang="0">
                          <a:pos x="602" y="2986"/>
                        </a:cxn>
                        <a:cxn ang="0">
                          <a:pos x="431" y="2439"/>
                        </a:cxn>
                        <a:cxn ang="0">
                          <a:pos x="3" y="1318"/>
                        </a:cxn>
                        <a:cxn ang="0">
                          <a:pos x="1385" y="3"/>
                        </a:cxn>
                        <a:cxn ang="0">
                          <a:pos x="2269" y="414"/>
                        </a:cxn>
                        <a:cxn ang="0">
                          <a:pos x="2638" y="1254"/>
                        </a:cxn>
                        <a:cxn ang="0">
                          <a:pos x="2637" y="1254"/>
                        </a:cxn>
                        <a:cxn ang="0">
                          <a:pos x="2138" y="2578"/>
                        </a:cxn>
                        <a:cxn ang="0">
                          <a:pos x="2040" y="3115"/>
                        </a:cxn>
                        <a:cxn ang="0">
                          <a:pos x="1912" y="3296"/>
                        </a:cxn>
                        <a:cxn ang="0">
                          <a:pos x="1844" y="3313"/>
                        </a:cxn>
                        <a:cxn ang="0">
                          <a:pos x="1840" y="3311"/>
                        </a:cxn>
                        <a:cxn ang="0">
                          <a:pos x="1840" y="3311"/>
                        </a:cxn>
                        <a:cxn ang="0">
                          <a:pos x="1839" y="3311"/>
                        </a:cxn>
                      </a:cxnLst>
                      <a:rect l="0" t="0" r="r" b="b"/>
                      <a:pathLst>
                        <a:path w="2640" h="3317">
                          <a:moveTo>
                            <a:pt x="1839" y="3313"/>
                          </a:moveTo>
                          <a:cubicBezTo>
                            <a:pt x="1838" y="3314"/>
                            <a:pt x="1838" y="3314"/>
                            <a:pt x="1838" y="3314"/>
                          </a:cubicBezTo>
                          <a:cubicBezTo>
                            <a:pt x="1838" y="3314"/>
                            <a:pt x="1845" y="3317"/>
                            <a:pt x="1856" y="3317"/>
                          </a:cubicBezTo>
                          <a:cubicBezTo>
                            <a:pt x="1869" y="3317"/>
                            <a:pt x="1888" y="3313"/>
                            <a:pt x="1914" y="3299"/>
                          </a:cubicBezTo>
                          <a:cubicBezTo>
                            <a:pt x="1945" y="3280"/>
                            <a:pt x="1980" y="3233"/>
                            <a:pt x="2008" y="3185"/>
                          </a:cubicBezTo>
                          <a:cubicBezTo>
                            <a:pt x="2022" y="3161"/>
                            <a:pt x="2034" y="3137"/>
                            <a:pt x="2043" y="3116"/>
                          </a:cubicBezTo>
                          <a:cubicBezTo>
                            <a:pt x="2052" y="3095"/>
                            <a:pt x="2057" y="3077"/>
                            <a:pt x="2058" y="3066"/>
                          </a:cubicBezTo>
                          <a:cubicBezTo>
                            <a:pt x="2066" y="2885"/>
                            <a:pt x="2090" y="2701"/>
                            <a:pt x="2141" y="2579"/>
                          </a:cubicBezTo>
                          <a:cubicBezTo>
                            <a:pt x="2198" y="2440"/>
                            <a:pt x="2322" y="2266"/>
                            <a:pt x="2433" y="2048"/>
                          </a:cubicBezTo>
                          <a:cubicBezTo>
                            <a:pt x="2543" y="1830"/>
                            <a:pt x="2640" y="1568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1254"/>
                            <a:pt x="2640" y="1254"/>
                            <a:pt x="2640" y="1254"/>
                          </a:cubicBezTo>
                          <a:cubicBezTo>
                            <a:pt x="2640" y="965"/>
                            <a:pt x="2497" y="653"/>
                            <a:pt x="2271" y="412"/>
                          </a:cubicBezTo>
                          <a:cubicBezTo>
                            <a:pt x="2044" y="172"/>
                            <a:pt x="1735" y="3"/>
                            <a:pt x="1400" y="0"/>
                          </a:cubicBezTo>
                          <a:cubicBezTo>
                            <a:pt x="1395" y="0"/>
                            <a:pt x="1390" y="0"/>
                            <a:pt x="1385" y="0"/>
                          </a:cubicBezTo>
                          <a:cubicBezTo>
                            <a:pt x="848" y="0"/>
                            <a:pt x="504" y="222"/>
                            <a:pt x="294" y="497"/>
                          </a:cubicBezTo>
                          <a:cubicBezTo>
                            <a:pt x="83" y="773"/>
                            <a:pt x="6" y="1102"/>
                            <a:pt x="1" y="1317"/>
                          </a:cubicBezTo>
                          <a:cubicBezTo>
                            <a:pt x="0" y="1324"/>
                            <a:pt x="0" y="1331"/>
                            <a:pt x="0" y="1338"/>
                          </a:cubicBezTo>
                          <a:cubicBezTo>
                            <a:pt x="0" y="1663"/>
                            <a:pt x="180" y="2018"/>
                            <a:pt x="429" y="2440"/>
                          </a:cubicBezTo>
                          <a:cubicBezTo>
                            <a:pt x="556" y="2656"/>
                            <a:pt x="586" y="2775"/>
                            <a:pt x="594" y="2865"/>
                          </a:cubicBezTo>
                          <a:cubicBezTo>
                            <a:pt x="598" y="2910"/>
                            <a:pt x="596" y="2948"/>
                            <a:pt x="599" y="2986"/>
                          </a:cubicBezTo>
                          <a:cubicBezTo>
                            <a:pt x="601" y="3024"/>
                            <a:pt x="608" y="3064"/>
                            <a:pt x="627" y="3112"/>
                          </a:cubicBezTo>
                          <a:cubicBezTo>
                            <a:pt x="683" y="3247"/>
                            <a:pt x="749" y="3306"/>
                            <a:pt x="749" y="3306"/>
                          </a:cubicBezTo>
                          <a:cubicBezTo>
                            <a:pt x="750" y="3306"/>
                            <a:pt x="750" y="3306"/>
                            <a:pt x="750" y="3306"/>
                          </a:cubicBezTo>
                          <a:cubicBezTo>
                            <a:pt x="1839" y="3314"/>
                            <a:pt x="1839" y="3314"/>
                            <a:pt x="1839" y="3314"/>
                          </a:cubicBezTo>
                          <a:cubicBezTo>
                            <a:pt x="1839" y="3313"/>
                            <a:pt x="1839" y="3313"/>
                            <a:pt x="1839" y="3313"/>
                          </a:cubicBezTo>
                          <a:cubicBezTo>
                            <a:pt x="1838" y="3314"/>
                            <a:pt x="1838" y="3314"/>
                            <a:pt x="1838" y="3314"/>
                          </a:cubicBezTo>
                          <a:cubicBezTo>
                            <a:pt x="1839" y="3313"/>
                            <a:pt x="1839" y="3313"/>
                            <a:pt x="1839" y="3313"/>
                          </a:cubicBezTo>
                          <a:cubicBezTo>
                            <a:pt x="1839" y="3311"/>
                            <a:pt x="1839" y="3311"/>
                            <a:pt x="1839" y="3311"/>
                          </a:cubicBezTo>
                          <a:cubicBezTo>
                            <a:pt x="750" y="3303"/>
                            <a:pt x="750" y="3303"/>
                            <a:pt x="750" y="3303"/>
                          </a:cubicBezTo>
                          <a:cubicBezTo>
                            <a:pt x="750" y="3305"/>
                            <a:pt x="750" y="3305"/>
                            <a:pt x="750" y="3305"/>
                          </a:cubicBezTo>
                          <a:cubicBezTo>
                            <a:pt x="751" y="3304"/>
                            <a:pt x="751" y="3304"/>
                            <a:pt x="751" y="3304"/>
                          </a:cubicBezTo>
                          <a:cubicBezTo>
                            <a:pt x="751" y="3304"/>
                            <a:pt x="751" y="3304"/>
                            <a:pt x="751" y="3303"/>
                          </a:cubicBezTo>
                          <a:cubicBezTo>
                            <a:pt x="743" y="3296"/>
                            <a:pt x="682" y="3237"/>
                            <a:pt x="630" y="3111"/>
                          </a:cubicBezTo>
                          <a:cubicBezTo>
                            <a:pt x="611" y="3063"/>
                            <a:pt x="604" y="3024"/>
                            <a:pt x="602" y="2986"/>
                          </a:cubicBezTo>
                          <a:cubicBezTo>
                            <a:pt x="598" y="2929"/>
                            <a:pt x="603" y="2873"/>
                            <a:pt x="585" y="2791"/>
                          </a:cubicBezTo>
                          <a:cubicBezTo>
                            <a:pt x="567" y="2709"/>
                            <a:pt x="527" y="2600"/>
                            <a:pt x="431" y="2439"/>
                          </a:cubicBezTo>
                          <a:cubicBezTo>
                            <a:pt x="183" y="2017"/>
                            <a:pt x="3" y="1662"/>
                            <a:pt x="3" y="1338"/>
                          </a:cubicBezTo>
                          <a:cubicBezTo>
                            <a:pt x="3" y="1331"/>
                            <a:pt x="3" y="1324"/>
                            <a:pt x="3" y="1318"/>
                          </a:cubicBezTo>
                          <a:cubicBezTo>
                            <a:pt x="9" y="1103"/>
                            <a:pt x="86" y="774"/>
                            <a:pt x="296" y="499"/>
                          </a:cubicBezTo>
                          <a:cubicBezTo>
                            <a:pt x="506" y="224"/>
                            <a:pt x="849" y="3"/>
                            <a:pt x="1385" y="3"/>
                          </a:cubicBezTo>
                          <a:cubicBezTo>
                            <a:pt x="1390" y="3"/>
                            <a:pt x="1395" y="3"/>
                            <a:pt x="1400" y="3"/>
                          </a:cubicBezTo>
                          <a:cubicBezTo>
                            <a:pt x="1734" y="6"/>
                            <a:pt x="2043" y="174"/>
                            <a:pt x="2269" y="414"/>
                          </a:cubicBezTo>
                          <a:cubicBezTo>
                            <a:pt x="2494" y="654"/>
                            <a:pt x="2637" y="966"/>
                            <a:pt x="2637" y="1254"/>
                          </a:cubicBezTo>
                          <a:cubicBezTo>
                            <a:pt x="2638" y="1254"/>
                            <a:pt x="2638" y="1254"/>
                            <a:pt x="2638" y="1254"/>
                          </a:cubicBezTo>
                          <a:cubicBezTo>
                            <a:pt x="2637" y="1254"/>
                            <a:pt x="2637" y="1254"/>
                            <a:pt x="2637" y="1254"/>
                          </a:cubicBezTo>
                          <a:cubicBezTo>
                            <a:pt x="2637" y="1254"/>
                            <a:pt x="2637" y="1254"/>
                            <a:pt x="2637" y="1254"/>
                          </a:cubicBezTo>
                          <a:cubicBezTo>
                            <a:pt x="2637" y="1568"/>
                            <a:pt x="2541" y="1829"/>
                            <a:pt x="2430" y="2046"/>
                          </a:cubicBezTo>
                          <a:cubicBezTo>
                            <a:pt x="2320" y="2264"/>
                            <a:pt x="2195" y="2438"/>
                            <a:pt x="2138" y="2578"/>
                          </a:cubicBezTo>
                          <a:cubicBezTo>
                            <a:pt x="2088" y="2700"/>
                            <a:pt x="2063" y="2885"/>
                            <a:pt x="2055" y="3066"/>
                          </a:cubicBezTo>
                          <a:cubicBezTo>
                            <a:pt x="2054" y="3077"/>
                            <a:pt x="2049" y="3094"/>
                            <a:pt x="2040" y="3115"/>
                          </a:cubicBezTo>
                          <a:cubicBezTo>
                            <a:pt x="2027" y="3146"/>
                            <a:pt x="2007" y="3184"/>
                            <a:pt x="1984" y="3219"/>
                          </a:cubicBezTo>
                          <a:cubicBezTo>
                            <a:pt x="1960" y="3253"/>
                            <a:pt x="1935" y="3282"/>
                            <a:pt x="1912" y="3296"/>
                          </a:cubicBezTo>
                          <a:cubicBezTo>
                            <a:pt x="1887" y="3311"/>
                            <a:pt x="1869" y="3314"/>
                            <a:pt x="1856" y="3314"/>
                          </a:cubicBezTo>
                          <a:cubicBezTo>
                            <a:pt x="1851" y="3314"/>
                            <a:pt x="1847" y="3313"/>
                            <a:pt x="1844" y="3313"/>
                          </a:cubicBezTo>
                          <a:cubicBezTo>
                            <a:pt x="1842" y="3312"/>
                            <a:pt x="1841" y="3312"/>
                            <a:pt x="1841" y="3312"/>
                          </a:cubicBezTo>
                          <a:cubicBezTo>
                            <a:pt x="1840" y="3311"/>
                            <a:pt x="1840" y="3311"/>
                            <a:pt x="1840" y="3311"/>
                          </a:cubicBezTo>
                          <a:cubicBezTo>
                            <a:pt x="1840" y="3311"/>
                            <a:pt x="1840" y="3311"/>
                            <a:pt x="1840" y="3311"/>
                          </a:cubicBezTo>
                          <a:cubicBezTo>
                            <a:pt x="1840" y="3311"/>
                            <a:pt x="1840" y="3311"/>
                            <a:pt x="1840" y="3311"/>
                          </a:cubicBezTo>
                          <a:cubicBezTo>
                            <a:pt x="1839" y="3311"/>
                            <a:pt x="1839" y="3311"/>
                            <a:pt x="1839" y="3311"/>
                          </a:cubicBezTo>
                          <a:cubicBezTo>
                            <a:pt x="1839" y="3311"/>
                            <a:pt x="1839" y="3311"/>
                            <a:pt x="1839" y="3311"/>
                          </a:cubicBezTo>
                          <a:lnTo>
                            <a:pt x="1839" y="331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" name="Freeform 44">
                      <a:extLst>
                        <a:ext uri="{FF2B5EF4-FFF2-40B4-BE49-F238E27FC236}">
                          <a16:creationId xmlns:a16="http://schemas.microsoft.com/office/drawing/2014/main" id="{EE9946BB-6E8A-4DA1-8C43-951B16102A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-9602788" y="-5808673"/>
                      <a:ext cx="9915514" cy="12495214"/>
                    </a:xfrm>
                    <a:custGeom>
                      <a:avLst/>
                      <a:gdLst/>
                      <a:ahLst/>
                      <a:cxnLst>
                        <a:cxn ang="0">
                          <a:pos x="1845" y="3319"/>
                        </a:cxn>
                        <a:cxn ang="0">
                          <a:pos x="1919" y="3303"/>
                        </a:cxn>
                        <a:cxn ang="0">
                          <a:pos x="2062" y="3072"/>
                        </a:cxn>
                        <a:cxn ang="0">
                          <a:pos x="2145" y="2584"/>
                        </a:cxn>
                        <a:cxn ang="0">
                          <a:pos x="2644" y="1260"/>
                        </a:cxn>
                        <a:cxn ang="0">
                          <a:pos x="1406" y="8"/>
                        </a:cxn>
                        <a:cxn ang="0">
                          <a:pos x="8" y="1324"/>
                        </a:cxn>
                        <a:cxn ang="0">
                          <a:pos x="436" y="2445"/>
                        </a:cxn>
                        <a:cxn ang="0">
                          <a:pos x="635" y="3117"/>
                        </a:cxn>
                        <a:cxn ang="0">
                          <a:pos x="756" y="3311"/>
                        </a:cxn>
                        <a:cxn ang="0">
                          <a:pos x="1845" y="3319"/>
                        </a:cxn>
                      </a:cxnLst>
                      <a:rect l="0" t="0" r="r" b="b"/>
                      <a:pathLst>
                        <a:path w="2644" h="3332">
                          <a:moveTo>
                            <a:pt x="1845" y="3319"/>
                          </a:moveTo>
                          <a:cubicBezTo>
                            <a:pt x="1845" y="3319"/>
                            <a:pt x="1871" y="3332"/>
                            <a:pt x="1919" y="3303"/>
                          </a:cubicBezTo>
                          <a:cubicBezTo>
                            <a:pt x="1981" y="3266"/>
                            <a:pt x="2060" y="3115"/>
                            <a:pt x="2062" y="3072"/>
                          </a:cubicBezTo>
                          <a:cubicBezTo>
                            <a:pt x="2070" y="2891"/>
                            <a:pt x="2095" y="2707"/>
                            <a:pt x="2145" y="2584"/>
                          </a:cubicBezTo>
                          <a:cubicBezTo>
                            <a:pt x="2259" y="2306"/>
                            <a:pt x="2644" y="1887"/>
                            <a:pt x="2644" y="1260"/>
                          </a:cubicBezTo>
                          <a:cubicBezTo>
                            <a:pt x="2644" y="682"/>
                            <a:pt x="2074" y="13"/>
                            <a:pt x="1406" y="8"/>
                          </a:cubicBezTo>
                          <a:cubicBezTo>
                            <a:pt x="320" y="0"/>
                            <a:pt x="18" y="891"/>
                            <a:pt x="8" y="1324"/>
                          </a:cubicBezTo>
                          <a:cubicBezTo>
                            <a:pt x="0" y="1654"/>
                            <a:pt x="182" y="2014"/>
                            <a:pt x="436" y="2445"/>
                          </a:cubicBezTo>
                          <a:cubicBezTo>
                            <a:pt x="690" y="2877"/>
                            <a:pt x="556" y="2925"/>
                            <a:pt x="635" y="3117"/>
                          </a:cubicBezTo>
                          <a:cubicBezTo>
                            <a:pt x="690" y="3252"/>
                            <a:pt x="756" y="3311"/>
                            <a:pt x="756" y="3311"/>
                          </a:cubicBezTo>
                          <a:lnTo>
                            <a:pt x="1845" y="3319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8000">
                          <a:srgbClr val="000000">
                            <a:alpha val="0"/>
                          </a:srgbClr>
                        </a:gs>
                        <a:gs pos="100000">
                          <a:srgbClr val="000000">
                            <a:alpha val="60000"/>
                          </a:srgbClr>
                        </a:gs>
                      </a:gsLst>
                      <a:lin ang="5400000" scaled="0"/>
                    </a:gradFill>
                    <a:ln w="9525">
                      <a:noFill/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 extrusionH="76200">
                      <a:extrusionClr>
                        <a:schemeClr val="accent6"/>
                      </a:extrusionClr>
                    </a:sp3d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114" name="Gruppieren 11">
              <a:extLst>
                <a:ext uri="{FF2B5EF4-FFF2-40B4-BE49-F238E27FC236}">
                  <a16:creationId xmlns:a16="http://schemas.microsoft.com/office/drawing/2014/main" id="{BEA76CA1-2AA2-4FBA-9243-2360A084B615}"/>
                </a:ext>
              </a:extLst>
            </p:cNvPr>
            <p:cNvGrpSpPr/>
            <p:nvPr/>
          </p:nvGrpSpPr>
          <p:grpSpPr bwMode="gray">
            <a:xfrm>
              <a:off x="3119701" y="3267633"/>
              <a:ext cx="2270410" cy="838525"/>
              <a:chOff x="3119701" y="3267633"/>
              <a:chExt cx="2270410" cy="838525"/>
            </a:xfrm>
          </p:grpSpPr>
          <p:sp>
            <p:nvSpPr>
              <p:cNvPr id="127" name="Rechteck 41">
                <a:extLst>
                  <a:ext uri="{FF2B5EF4-FFF2-40B4-BE49-F238E27FC236}">
                    <a16:creationId xmlns:a16="http://schemas.microsoft.com/office/drawing/2014/main" id="{5DF66894-F49F-4822-978A-36CA4F2C11A1}"/>
                  </a:ext>
                </a:extLst>
              </p:cNvPr>
              <p:cNvSpPr/>
              <p:nvPr/>
            </p:nvSpPr>
            <p:spPr bwMode="gray">
              <a:xfrm>
                <a:off x="4142060" y="3459164"/>
                <a:ext cx="1248051" cy="54564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600" b="1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Implementace</a:t>
                </a:r>
              </a:p>
              <a:p>
                <a:pPr algn="ctr"/>
                <a:r>
                  <a:rPr lang="en-US" sz="1600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cs-CZ" sz="1600" dirty="0" err="1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Processing</a:t>
                </a:r>
                <a:r>
                  <a:rPr lang="en-US" sz="16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  <p:grpSp>
            <p:nvGrpSpPr>
              <p:cNvPr id="128" name="Gruppieren 10">
                <a:extLst>
                  <a:ext uri="{FF2B5EF4-FFF2-40B4-BE49-F238E27FC236}">
                    <a16:creationId xmlns:a16="http://schemas.microsoft.com/office/drawing/2014/main" id="{125B008E-C13C-42CF-A2F8-4B8B7617F678}"/>
                  </a:ext>
                </a:extLst>
              </p:cNvPr>
              <p:cNvGrpSpPr/>
              <p:nvPr/>
            </p:nvGrpSpPr>
            <p:grpSpPr bwMode="gray">
              <a:xfrm>
                <a:off x="3119701" y="3267633"/>
                <a:ext cx="1155156" cy="838525"/>
                <a:chOff x="3119701" y="3267633"/>
                <a:chExt cx="1155156" cy="838525"/>
              </a:xfrm>
            </p:grpSpPr>
            <p:sp>
              <p:nvSpPr>
                <p:cNvPr id="129" name="Ellipse 254">
                  <a:extLst>
                    <a:ext uri="{FF2B5EF4-FFF2-40B4-BE49-F238E27FC236}">
                      <a16:creationId xmlns:a16="http://schemas.microsoft.com/office/drawing/2014/main" id="{DCCA3F1A-AB82-409F-B73B-2FDCF4FE7C90}"/>
                    </a:ext>
                  </a:extLst>
                </p:cNvPr>
                <p:cNvSpPr/>
                <p:nvPr/>
              </p:nvSpPr>
              <p:spPr bwMode="gray">
                <a:xfrm>
                  <a:off x="3119701" y="3689970"/>
                  <a:ext cx="1155156" cy="41618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>
                        <a:alpha val="50000"/>
                      </a:srgb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0" name="Gruppieren 22">
                  <a:extLst>
                    <a:ext uri="{FF2B5EF4-FFF2-40B4-BE49-F238E27FC236}">
                      <a16:creationId xmlns:a16="http://schemas.microsoft.com/office/drawing/2014/main" id="{3D81A1C2-9D20-4B06-9C50-24D1D53CD0EB}"/>
                    </a:ext>
                  </a:extLst>
                </p:cNvPr>
                <p:cNvGrpSpPr/>
                <p:nvPr/>
              </p:nvGrpSpPr>
              <p:grpSpPr bwMode="gray">
                <a:xfrm>
                  <a:off x="3309420" y="3267633"/>
                  <a:ext cx="694568" cy="725682"/>
                  <a:chOff x="5968390" y="-2544747"/>
                  <a:chExt cx="1687474" cy="1708856"/>
                </a:xfr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Below" fov="0">
                    <a:rot lat="1181013" lon="637652" rev="20616973"/>
                  </a:camera>
                  <a:lightRig rig="threePt" dir="t"/>
                </a:scene3d>
              </p:grpSpPr>
              <p:sp>
                <p:nvSpPr>
                  <p:cNvPr id="131" name="Rad 265" descr="© INSCALE GmbH, 26.05.2010&#10;http://www.presentationload.com/">
                    <a:extLst>
                      <a:ext uri="{FF2B5EF4-FFF2-40B4-BE49-F238E27FC236}">
                        <a16:creationId xmlns:a16="http://schemas.microsoft.com/office/drawing/2014/main" id="{1618BE08-4AAE-4312-9159-40F3BB9BEAF4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6268428" y="-2234017"/>
                    <a:ext cx="1087399" cy="1087397"/>
                  </a:xfrm>
                  <a:prstGeom prst="donut">
                    <a:avLst>
                      <a:gd name="adj" fmla="val 29587"/>
                    </a:avLst>
                  </a:prstGeom>
                  <a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 b="-191"/>
                    </a:stretch>
                  </a:blipFill>
                  <a:ln w="9525">
                    <a:noFill/>
                    <a:round/>
                    <a:headEnd/>
                    <a:tailEnd/>
                  </a:ln>
                  <a:sp3d z="-76200" extrusionH="76200" contourW="12700">
                    <a:bevelT w="25400" h="25400" prst="angle"/>
                    <a:bevelB w="25400" h="25400" prst="angle"/>
                    <a:extrusionClr>
                      <a:schemeClr val="bg1"/>
                    </a:extrusionClr>
                    <a:contourClr>
                      <a:schemeClr val="bg1"/>
                    </a:contourClr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2" name="Freeform 31" descr="© INSCALE GmbH, 26.05.2010&#10;http://www.presentationload.com/">
                    <a:extLst>
                      <a:ext uri="{FF2B5EF4-FFF2-40B4-BE49-F238E27FC236}">
                        <a16:creationId xmlns:a16="http://schemas.microsoft.com/office/drawing/2014/main" id="{A5C7CE1D-096B-4CD3-AC97-62903D4F536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5968390" y="-2544747"/>
                    <a:ext cx="1687474" cy="1708856"/>
                  </a:xfrm>
                  <a:custGeom>
                    <a:avLst/>
                    <a:gdLst/>
                    <a:ahLst/>
                    <a:cxnLst>
                      <a:cxn ang="0">
                        <a:pos x="766" y="398"/>
                      </a:cxn>
                      <a:cxn ang="0">
                        <a:pos x="835" y="351"/>
                      </a:cxn>
                      <a:cxn ang="0">
                        <a:pos x="824" y="307"/>
                      </a:cxn>
                      <a:cxn ang="0">
                        <a:pos x="743" y="295"/>
                      </a:cxn>
                      <a:cxn ang="0">
                        <a:pos x="721" y="249"/>
                      </a:cxn>
                      <a:cxn ang="0">
                        <a:pos x="762" y="177"/>
                      </a:cxn>
                      <a:cxn ang="0">
                        <a:pos x="734" y="142"/>
                      </a:cxn>
                      <a:cxn ang="0">
                        <a:pos x="655" y="167"/>
                      </a:cxn>
                      <a:cxn ang="0">
                        <a:pos x="615" y="134"/>
                      </a:cxn>
                      <a:cxn ang="0">
                        <a:pos x="622" y="52"/>
                      </a:cxn>
                      <a:cxn ang="0">
                        <a:pos x="581" y="33"/>
                      </a:cxn>
                      <a:cxn ang="0">
                        <a:pos x="520" y="89"/>
                      </a:cxn>
                      <a:cxn ang="0">
                        <a:pos x="470" y="77"/>
                      </a:cxn>
                      <a:cxn ang="0">
                        <a:pos x="440" y="0"/>
                      </a:cxn>
                      <a:cxn ang="0">
                        <a:pos x="395" y="0"/>
                      </a:cxn>
                      <a:cxn ang="0">
                        <a:pos x="365" y="77"/>
                      </a:cxn>
                      <a:cxn ang="0">
                        <a:pos x="315" y="88"/>
                      </a:cxn>
                      <a:cxn ang="0">
                        <a:pos x="254" y="32"/>
                      </a:cxn>
                      <a:cxn ang="0">
                        <a:pos x="214" y="52"/>
                      </a:cxn>
                      <a:cxn ang="0">
                        <a:pos x="220" y="134"/>
                      </a:cxn>
                      <a:cxn ang="0">
                        <a:pos x="180" y="166"/>
                      </a:cxn>
                      <a:cxn ang="0">
                        <a:pos x="101" y="141"/>
                      </a:cxn>
                      <a:cxn ang="0">
                        <a:pos x="73" y="177"/>
                      </a:cxn>
                      <a:cxn ang="0">
                        <a:pos x="114" y="248"/>
                      </a:cxn>
                      <a:cxn ang="0">
                        <a:pos x="92" y="294"/>
                      </a:cxn>
                      <a:cxn ang="0">
                        <a:pos x="10" y="307"/>
                      </a:cxn>
                      <a:cxn ang="0">
                        <a:pos x="0" y="350"/>
                      </a:cxn>
                      <a:cxn ang="0">
                        <a:pos x="69" y="397"/>
                      </a:cxn>
                      <a:cxn ang="0">
                        <a:pos x="68" y="448"/>
                      </a:cxn>
                      <a:cxn ang="0">
                        <a:pos x="0" y="495"/>
                      </a:cxn>
                      <a:cxn ang="0">
                        <a:pos x="10" y="538"/>
                      </a:cxn>
                      <a:cxn ang="0">
                        <a:pos x="92" y="551"/>
                      </a:cxn>
                      <a:cxn ang="0">
                        <a:pos x="114" y="597"/>
                      </a:cxn>
                      <a:cxn ang="0">
                        <a:pos x="72" y="669"/>
                      </a:cxn>
                      <a:cxn ang="0">
                        <a:pos x="101" y="704"/>
                      </a:cxn>
                      <a:cxn ang="0">
                        <a:pos x="180" y="679"/>
                      </a:cxn>
                      <a:cxn ang="0">
                        <a:pos x="219" y="711"/>
                      </a:cxn>
                      <a:cxn ang="0">
                        <a:pos x="213" y="794"/>
                      </a:cxn>
                      <a:cxn ang="0">
                        <a:pos x="254" y="813"/>
                      </a:cxn>
                      <a:cxn ang="0">
                        <a:pos x="314" y="757"/>
                      </a:cxn>
                      <a:cxn ang="0">
                        <a:pos x="365" y="769"/>
                      </a:cxn>
                      <a:cxn ang="0">
                        <a:pos x="395" y="846"/>
                      </a:cxn>
                      <a:cxn ang="0">
                        <a:pos x="440" y="845"/>
                      </a:cxn>
                      <a:cxn ang="0">
                        <a:pos x="470" y="768"/>
                      </a:cxn>
                      <a:cxn ang="0">
                        <a:pos x="520" y="757"/>
                      </a:cxn>
                      <a:cxn ang="0">
                        <a:pos x="580" y="814"/>
                      </a:cxn>
                      <a:cxn ang="0">
                        <a:pos x="621" y="794"/>
                      </a:cxn>
                      <a:cxn ang="0">
                        <a:pos x="615" y="711"/>
                      </a:cxn>
                      <a:cxn ang="0">
                        <a:pos x="655" y="680"/>
                      </a:cxn>
                      <a:cxn ang="0">
                        <a:pos x="734" y="704"/>
                      </a:cxn>
                      <a:cxn ang="0">
                        <a:pos x="761" y="669"/>
                      </a:cxn>
                      <a:cxn ang="0">
                        <a:pos x="720" y="597"/>
                      </a:cxn>
                      <a:cxn ang="0">
                        <a:pos x="743" y="551"/>
                      </a:cxn>
                      <a:cxn ang="0">
                        <a:pos x="825" y="539"/>
                      </a:cxn>
                      <a:cxn ang="0">
                        <a:pos x="834" y="495"/>
                      </a:cxn>
                      <a:cxn ang="0">
                        <a:pos x="766" y="449"/>
                      </a:cxn>
                      <a:cxn ang="0">
                        <a:pos x="766" y="398"/>
                      </a:cxn>
                      <a:cxn ang="0">
                        <a:pos x="417" y="676"/>
                      </a:cxn>
                      <a:cxn ang="0">
                        <a:pos x="164" y="423"/>
                      </a:cxn>
                      <a:cxn ang="0">
                        <a:pos x="417" y="170"/>
                      </a:cxn>
                      <a:cxn ang="0">
                        <a:pos x="670" y="423"/>
                      </a:cxn>
                      <a:cxn ang="0">
                        <a:pos x="417" y="676"/>
                      </a:cxn>
                    </a:cxnLst>
                    <a:rect l="0" t="0" r="r" b="b"/>
                    <a:pathLst>
                      <a:path w="835" h="846">
                        <a:moveTo>
                          <a:pt x="766" y="398"/>
                        </a:moveTo>
                        <a:cubicBezTo>
                          <a:pt x="835" y="351"/>
                          <a:pt x="835" y="351"/>
                          <a:pt x="835" y="351"/>
                        </a:cubicBezTo>
                        <a:cubicBezTo>
                          <a:pt x="824" y="307"/>
                          <a:pt x="824" y="307"/>
                          <a:pt x="824" y="307"/>
                        </a:cubicBezTo>
                        <a:cubicBezTo>
                          <a:pt x="743" y="295"/>
                          <a:pt x="743" y="295"/>
                          <a:pt x="743" y="295"/>
                        </a:cubicBezTo>
                        <a:cubicBezTo>
                          <a:pt x="721" y="249"/>
                          <a:pt x="721" y="249"/>
                          <a:pt x="721" y="249"/>
                        </a:cubicBezTo>
                        <a:cubicBezTo>
                          <a:pt x="762" y="177"/>
                          <a:pt x="762" y="177"/>
                          <a:pt x="762" y="177"/>
                        </a:cubicBezTo>
                        <a:cubicBezTo>
                          <a:pt x="734" y="142"/>
                          <a:pt x="734" y="142"/>
                          <a:pt x="734" y="142"/>
                        </a:cubicBezTo>
                        <a:cubicBezTo>
                          <a:pt x="655" y="167"/>
                          <a:pt x="655" y="167"/>
                          <a:pt x="655" y="167"/>
                        </a:cubicBezTo>
                        <a:cubicBezTo>
                          <a:pt x="615" y="134"/>
                          <a:pt x="615" y="134"/>
                          <a:pt x="615" y="134"/>
                        </a:cubicBezTo>
                        <a:cubicBezTo>
                          <a:pt x="622" y="52"/>
                          <a:pt x="622" y="52"/>
                          <a:pt x="622" y="52"/>
                        </a:cubicBezTo>
                        <a:cubicBezTo>
                          <a:pt x="581" y="33"/>
                          <a:pt x="581" y="33"/>
                          <a:pt x="581" y="33"/>
                        </a:cubicBezTo>
                        <a:cubicBezTo>
                          <a:pt x="520" y="89"/>
                          <a:pt x="520" y="89"/>
                          <a:pt x="520" y="89"/>
                        </a:cubicBezTo>
                        <a:cubicBezTo>
                          <a:pt x="470" y="77"/>
                          <a:pt x="470" y="77"/>
                          <a:pt x="470" y="77"/>
                        </a:cubicBezTo>
                        <a:cubicBezTo>
                          <a:pt x="440" y="0"/>
                          <a:pt x="440" y="0"/>
                          <a:pt x="440" y="0"/>
                        </a:cubicBezTo>
                        <a:cubicBezTo>
                          <a:pt x="395" y="0"/>
                          <a:pt x="395" y="0"/>
                          <a:pt x="395" y="0"/>
                        </a:cubicBezTo>
                        <a:cubicBezTo>
                          <a:pt x="365" y="77"/>
                          <a:pt x="365" y="77"/>
                          <a:pt x="365" y="77"/>
                        </a:cubicBezTo>
                        <a:cubicBezTo>
                          <a:pt x="315" y="88"/>
                          <a:pt x="315" y="88"/>
                          <a:pt x="315" y="88"/>
                        </a:cubicBezTo>
                        <a:cubicBezTo>
                          <a:pt x="254" y="32"/>
                          <a:pt x="254" y="32"/>
                          <a:pt x="254" y="32"/>
                        </a:cubicBezTo>
                        <a:cubicBezTo>
                          <a:pt x="214" y="52"/>
                          <a:pt x="214" y="52"/>
                          <a:pt x="214" y="52"/>
                        </a:cubicBezTo>
                        <a:cubicBezTo>
                          <a:pt x="220" y="134"/>
                          <a:pt x="220" y="134"/>
                          <a:pt x="220" y="134"/>
                        </a:cubicBezTo>
                        <a:cubicBezTo>
                          <a:pt x="180" y="166"/>
                          <a:pt x="180" y="166"/>
                          <a:pt x="180" y="166"/>
                        </a:cubicBezTo>
                        <a:cubicBezTo>
                          <a:pt x="101" y="141"/>
                          <a:pt x="101" y="141"/>
                          <a:pt x="101" y="141"/>
                        </a:cubicBezTo>
                        <a:cubicBezTo>
                          <a:pt x="73" y="177"/>
                          <a:pt x="73" y="177"/>
                          <a:pt x="73" y="177"/>
                        </a:cubicBezTo>
                        <a:cubicBezTo>
                          <a:pt x="114" y="248"/>
                          <a:pt x="114" y="248"/>
                          <a:pt x="114" y="248"/>
                        </a:cubicBezTo>
                        <a:cubicBezTo>
                          <a:pt x="92" y="294"/>
                          <a:pt x="92" y="294"/>
                          <a:pt x="92" y="294"/>
                        </a:cubicBezTo>
                        <a:cubicBezTo>
                          <a:pt x="10" y="307"/>
                          <a:pt x="10" y="307"/>
                          <a:pt x="10" y="307"/>
                        </a:cubicBezTo>
                        <a:cubicBezTo>
                          <a:pt x="0" y="350"/>
                          <a:pt x="0" y="350"/>
                          <a:pt x="0" y="350"/>
                        </a:cubicBezTo>
                        <a:cubicBezTo>
                          <a:pt x="69" y="397"/>
                          <a:pt x="69" y="397"/>
                          <a:pt x="69" y="397"/>
                        </a:cubicBezTo>
                        <a:cubicBezTo>
                          <a:pt x="68" y="448"/>
                          <a:pt x="68" y="448"/>
                          <a:pt x="68" y="448"/>
                        </a:cubicBezTo>
                        <a:cubicBezTo>
                          <a:pt x="0" y="495"/>
                          <a:pt x="0" y="495"/>
                          <a:pt x="0" y="495"/>
                        </a:cubicBezTo>
                        <a:cubicBezTo>
                          <a:pt x="10" y="538"/>
                          <a:pt x="10" y="538"/>
                          <a:pt x="10" y="538"/>
                        </a:cubicBezTo>
                        <a:cubicBezTo>
                          <a:pt x="92" y="551"/>
                          <a:pt x="92" y="551"/>
                          <a:pt x="92" y="551"/>
                        </a:cubicBezTo>
                        <a:cubicBezTo>
                          <a:pt x="114" y="597"/>
                          <a:pt x="114" y="597"/>
                          <a:pt x="114" y="597"/>
                        </a:cubicBezTo>
                        <a:cubicBezTo>
                          <a:pt x="72" y="669"/>
                          <a:pt x="72" y="669"/>
                          <a:pt x="72" y="669"/>
                        </a:cubicBezTo>
                        <a:cubicBezTo>
                          <a:pt x="101" y="704"/>
                          <a:pt x="101" y="704"/>
                          <a:pt x="101" y="704"/>
                        </a:cubicBezTo>
                        <a:cubicBezTo>
                          <a:pt x="180" y="679"/>
                          <a:pt x="180" y="679"/>
                          <a:pt x="180" y="679"/>
                        </a:cubicBezTo>
                        <a:cubicBezTo>
                          <a:pt x="219" y="711"/>
                          <a:pt x="219" y="711"/>
                          <a:pt x="219" y="711"/>
                        </a:cubicBezTo>
                        <a:cubicBezTo>
                          <a:pt x="213" y="794"/>
                          <a:pt x="213" y="794"/>
                          <a:pt x="213" y="794"/>
                        </a:cubicBezTo>
                        <a:cubicBezTo>
                          <a:pt x="254" y="813"/>
                          <a:pt x="254" y="813"/>
                          <a:pt x="254" y="813"/>
                        </a:cubicBezTo>
                        <a:cubicBezTo>
                          <a:pt x="314" y="757"/>
                          <a:pt x="314" y="757"/>
                          <a:pt x="314" y="757"/>
                        </a:cubicBezTo>
                        <a:cubicBezTo>
                          <a:pt x="365" y="769"/>
                          <a:pt x="365" y="769"/>
                          <a:pt x="365" y="769"/>
                        </a:cubicBezTo>
                        <a:cubicBezTo>
                          <a:pt x="395" y="846"/>
                          <a:pt x="395" y="846"/>
                          <a:pt x="395" y="846"/>
                        </a:cubicBezTo>
                        <a:cubicBezTo>
                          <a:pt x="440" y="845"/>
                          <a:pt x="440" y="845"/>
                          <a:pt x="440" y="845"/>
                        </a:cubicBezTo>
                        <a:cubicBezTo>
                          <a:pt x="470" y="768"/>
                          <a:pt x="470" y="768"/>
                          <a:pt x="470" y="768"/>
                        </a:cubicBezTo>
                        <a:cubicBezTo>
                          <a:pt x="520" y="757"/>
                          <a:pt x="520" y="757"/>
                          <a:pt x="520" y="757"/>
                        </a:cubicBezTo>
                        <a:cubicBezTo>
                          <a:pt x="580" y="814"/>
                          <a:pt x="580" y="814"/>
                          <a:pt x="580" y="814"/>
                        </a:cubicBezTo>
                        <a:cubicBezTo>
                          <a:pt x="621" y="794"/>
                          <a:pt x="621" y="794"/>
                          <a:pt x="621" y="794"/>
                        </a:cubicBezTo>
                        <a:cubicBezTo>
                          <a:pt x="615" y="711"/>
                          <a:pt x="615" y="711"/>
                          <a:pt x="615" y="711"/>
                        </a:cubicBezTo>
                        <a:cubicBezTo>
                          <a:pt x="655" y="680"/>
                          <a:pt x="655" y="680"/>
                          <a:pt x="655" y="680"/>
                        </a:cubicBezTo>
                        <a:cubicBezTo>
                          <a:pt x="734" y="704"/>
                          <a:pt x="734" y="704"/>
                          <a:pt x="734" y="704"/>
                        </a:cubicBezTo>
                        <a:cubicBezTo>
                          <a:pt x="761" y="669"/>
                          <a:pt x="761" y="669"/>
                          <a:pt x="761" y="669"/>
                        </a:cubicBezTo>
                        <a:cubicBezTo>
                          <a:pt x="720" y="597"/>
                          <a:pt x="720" y="597"/>
                          <a:pt x="720" y="597"/>
                        </a:cubicBezTo>
                        <a:cubicBezTo>
                          <a:pt x="743" y="551"/>
                          <a:pt x="743" y="551"/>
                          <a:pt x="743" y="551"/>
                        </a:cubicBezTo>
                        <a:cubicBezTo>
                          <a:pt x="825" y="539"/>
                          <a:pt x="825" y="539"/>
                          <a:pt x="825" y="539"/>
                        </a:cubicBezTo>
                        <a:cubicBezTo>
                          <a:pt x="834" y="495"/>
                          <a:pt x="834" y="495"/>
                          <a:pt x="834" y="495"/>
                        </a:cubicBezTo>
                        <a:cubicBezTo>
                          <a:pt x="766" y="449"/>
                          <a:pt x="766" y="449"/>
                          <a:pt x="766" y="449"/>
                        </a:cubicBezTo>
                        <a:lnTo>
                          <a:pt x="766" y="398"/>
                        </a:lnTo>
                        <a:close/>
                        <a:moveTo>
                          <a:pt x="417" y="676"/>
                        </a:moveTo>
                        <a:cubicBezTo>
                          <a:pt x="277" y="676"/>
                          <a:pt x="164" y="563"/>
                          <a:pt x="164" y="423"/>
                        </a:cubicBezTo>
                        <a:cubicBezTo>
                          <a:pt x="164" y="283"/>
                          <a:pt x="277" y="170"/>
                          <a:pt x="417" y="170"/>
                        </a:cubicBezTo>
                        <a:cubicBezTo>
                          <a:pt x="557" y="170"/>
                          <a:pt x="670" y="283"/>
                          <a:pt x="670" y="423"/>
                        </a:cubicBezTo>
                        <a:cubicBezTo>
                          <a:pt x="670" y="563"/>
                          <a:pt x="557" y="676"/>
                          <a:pt x="417" y="676"/>
                        </a:cubicBezTo>
                        <a:close/>
                      </a:path>
                    </a:pathLst>
                  </a:custGeom>
                  <a:blipFill>
                    <a:blip r:embed="rId3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 b="-191"/>
                    </a:stretch>
                  </a:blipFill>
                  <a:ln w="9525">
                    <a:noFill/>
                    <a:round/>
                    <a:headEnd/>
                    <a:tailEnd/>
                  </a:ln>
                  <a:sp3d extrusionH="152400">
                    <a:bevelT w="19050" h="19050" prst="angle"/>
                    <a:bevelB w="19050" h="25400" prst="angle"/>
                    <a:extrusionClr>
                      <a:schemeClr val="accent6"/>
                    </a:extrusionClr>
                  </a:sp3d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115" name="Gruppieren 9">
              <a:extLst>
                <a:ext uri="{FF2B5EF4-FFF2-40B4-BE49-F238E27FC236}">
                  <a16:creationId xmlns:a16="http://schemas.microsoft.com/office/drawing/2014/main" id="{E5D610AB-91A5-40CB-8370-85050AF3A591}"/>
                </a:ext>
              </a:extLst>
            </p:cNvPr>
            <p:cNvGrpSpPr/>
            <p:nvPr/>
          </p:nvGrpSpPr>
          <p:grpSpPr bwMode="gray">
            <a:xfrm>
              <a:off x="6021546" y="3302463"/>
              <a:ext cx="2724436" cy="799507"/>
              <a:chOff x="6021546" y="3302463"/>
              <a:chExt cx="2724436" cy="799507"/>
            </a:xfrm>
          </p:grpSpPr>
          <p:sp>
            <p:nvSpPr>
              <p:cNvPr id="116" name="Rechteck 42">
                <a:extLst>
                  <a:ext uri="{FF2B5EF4-FFF2-40B4-BE49-F238E27FC236}">
                    <a16:creationId xmlns:a16="http://schemas.microsoft.com/office/drawing/2014/main" id="{8D054BD8-309B-44C9-930E-F3E3552AE64E}"/>
                  </a:ext>
                </a:extLst>
              </p:cNvPr>
              <p:cNvSpPr/>
              <p:nvPr/>
            </p:nvSpPr>
            <p:spPr bwMode="gray">
              <a:xfrm>
                <a:off x="6989636" y="3452870"/>
                <a:ext cx="1756346" cy="54564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 extrusionH="76200">
                <a:extrusionClr>
                  <a:schemeClr val="accent6"/>
                </a:extrusionClr>
              </a:sp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600" b="1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Dodávky</a:t>
                </a:r>
                <a:br>
                  <a:rPr lang="en-US" sz="1600" b="1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1600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cs-CZ" sz="1600" dirty="0" err="1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Installing</a:t>
                </a:r>
                <a:r>
                  <a:rPr lang="cs-CZ" sz="1600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sz="1600" dirty="0" err="1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machinery</a:t>
                </a:r>
                <a:r>
                  <a:rPr lang="en-US" sz="1600" dirty="0">
                    <a:solidFill>
                      <a:srgbClr val="008ACB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  <p:grpSp>
            <p:nvGrpSpPr>
              <p:cNvPr id="117" name="Gruppieren 8">
                <a:extLst>
                  <a:ext uri="{FF2B5EF4-FFF2-40B4-BE49-F238E27FC236}">
                    <a16:creationId xmlns:a16="http://schemas.microsoft.com/office/drawing/2014/main" id="{8F83A040-698F-435F-9B22-F0214FA54645}"/>
                  </a:ext>
                </a:extLst>
              </p:cNvPr>
              <p:cNvGrpSpPr/>
              <p:nvPr/>
            </p:nvGrpSpPr>
            <p:grpSpPr bwMode="gray">
              <a:xfrm>
                <a:off x="6021546" y="3302463"/>
                <a:ext cx="1155156" cy="799507"/>
                <a:chOff x="6021546" y="3302463"/>
                <a:chExt cx="1155156" cy="799507"/>
              </a:xfrm>
            </p:grpSpPr>
            <p:sp>
              <p:nvSpPr>
                <p:cNvPr id="118" name="Ellipse 287">
                  <a:extLst>
                    <a:ext uri="{FF2B5EF4-FFF2-40B4-BE49-F238E27FC236}">
                      <a16:creationId xmlns:a16="http://schemas.microsoft.com/office/drawing/2014/main" id="{FEF7A4A3-160D-407E-A557-9B71E8E08EE9}"/>
                    </a:ext>
                  </a:extLst>
                </p:cNvPr>
                <p:cNvSpPr/>
                <p:nvPr/>
              </p:nvSpPr>
              <p:spPr bwMode="gray">
                <a:xfrm>
                  <a:off x="6021546" y="3618757"/>
                  <a:ext cx="1155156" cy="48321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0000">
                        <a:alpha val="50000"/>
                      </a:srgbClr>
                    </a:gs>
                    <a:gs pos="100000">
                      <a:srgbClr val="000000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12700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76200">
                  <a:extrusionClr>
                    <a:schemeClr val="accent6"/>
                  </a:extrusionClr>
                </a:sp3d>
              </p:spPr>
              <p:txBody>
                <a:bodyPr rtlCol="0" anchor="ctr"/>
                <a:lstStyle/>
                <a:p>
                  <a:pPr algn="ctr"/>
                  <a:endParaRPr lang="en-US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9" name="Gruppieren 279">
                  <a:extLst>
                    <a:ext uri="{FF2B5EF4-FFF2-40B4-BE49-F238E27FC236}">
                      <a16:creationId xmlns:a16="http://schemas.microsoft.com/office/drawing/2014/main" id="{CB1F7E76-3B88-4DEF-B6E3-06219D7C679F}"/>
                    </a:ext>
                  </a:extLst>
                </p:cNvPr>
                <p:cNvGrpSpPr/>
                <p:nvPr/>
              </p:nvGrpSpPr>
              <p:grpSpPr bwMode="gray">
                <a:xfrm>
                  <a:off x="6219476" y="3302463"/>
                  <a:ext cx="802069" cy="659436"/>
                  <a:chOff x="5412635" y="3476401"/>
                  <a:chExt cx="890130" cy="731836"/>
                </a:xfrm>
                <a:solidFill>
                  <a:srgbClr val="D7D7D7"/>
                </a:solidFill>
              </p:grpSpPr>
              <p:sp>
                <p:nvSpPr>
                  <p:cNvPr id="120" name="Freeform 22">
                    <a:extLst>
                      <a:ext uri="{FF2B5EF4-FFF2-40B4-BE49-F238E27FC236}">
                        <a16:creationId xmlns:a16="http://schemas.microsoft.com/office/drawing/2014/main" id="{32617D87-464F-4C1A-BA57-6AB7B30BC2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556928" y="3698650"/>
                    <a:ext cx="311150" cy="50958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96" y="80"/>
                      </a:cxn>
                      <a:cxn ang="0">
                        <a:pos x="196" y="321"/>
                      </a:cxn>
                      <a:cxn ang="0">
                        <a:pos x="0" y="24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96" h="321">
                        <a:moveTo>
                          <a:pt x="0" y="0"/>
                        </a:moveTo>
                        <a:lnTo>
                          <a:pt x="196" y="80"/>
                        </a:lnTo>
                        <a:lnTo>
                          <a:pt x="196" y="321"/>
                        </a:lnTo>
                        <a:lnTo>
                          <a:pt x="0" y="2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C8C8C8"/>
                      </a:gs>
                      <a:gs pos="100000">
                        <a:srgbClr val="E6E6E6"/>
                      </a:gs>
                    </a:gsLst>
                    <a:lin ang="13500000" scaled="1"/>
                    <a:tileRect/>
                  </a:gradFill>
                  <a:ln w="4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63500" dist="254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>
                    <a:extrusionClr>
                      <a:schemeClr val="accent6"/>
                    </a:extrusionClr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Freeform 23">
                    <a:extLst>
                      <a:ext uri="{FF2B5EF4-FFF2-40B4-BE49-F238E27FC236}">
                        <a16:creationId xmlns:a16="http://schemas.microsoft.com/office/drawing/2014/main" id="{DFB40500-38AD-4976-899D-1D36E19DAD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868085" y="3476401"/>
                    <a:ext cx="428626" cy="222250"/>
                  </a:xfrm>
                  <a:custGeom>
                    <a:avLst/>
                    <a:gdLst/>
                    <a:ahLst/>
                    <a:cxnLst>
                      <a:cxn ang="0">
                        <a:pos x="38" y="0"/>
                      </a:cxn>
                      <a:cxn ang="0">
                        <a:pos x="270" y="29"/>
                      </a:cxn>
                      <a:cxn ang="0">
                        <a:pos x="196" y="140"/>
                      </a:cxn>
                      <a:cxn ang="0">
                        <a:pos x="0" y="85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270" h="140">
                        <a:moveTo>
                          <a:pt x="38" y="0"/>
                        </a:moveTo>
                        <a:lnTo>
                          <a:pt x="270" y="29"/>
                        </a:lnTo>
                        <a:lnTo>
                          <a:pt x="196" y="140"/>
                        </a:lnTo>
                        <a:lnTo>
                          <a:pt x="0" y="85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C8C8C8"/>
                      </a:gs>
                    </a:gsLst>
                    <a:lin ang="5400000" scaled="1"/>
                    <a:tileRect/>
                  </a:gradFill>
                  <a:ln w="4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63500" dist="254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>
                    <a:extrusionClr>
                      <a:schemeClr val="accent6"/>
                    </a:extrusionClr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Freeform 24">
                    <a:extLst>
                      <a:ext uri="{FF2B5EF4-FFF2-40B4-BE49-F238E27FC236}">
                        <a16:creationId xmlns:a16="http://schemas.microsoft.com/office/drawing/2014/main" id="{90132678-4139-4CA3-9F5E-F75959DFD2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512633" y="3476402"/>
                    <a:ext cx="434974" cy="222250"/>
                  </a:xfrm>
                  <a:custGeom>
                    <a:avLst/>
                    <a:gdLst/>
                    <a:ahLst/>
                    <a:cxnLst>
                      <a:cxn ang="0">
                        <a:pos x="232" y="0"/>
                      </a:cxn>
                      <a:cxn ang="0">
                        <a:pos x="0" y="29"/>
                      </a:cxn>
                      <a:cxn ang="0">
                        <a:pos x="78" y="140"/>
                      </a:cxn>
                      <a:cxn ang="0">
                        <a:pos x="274" y="85"/>
                      </a:cxn>
                      <a:cxn ang="0">
                        <a:pos x="232" y="0"/>
                      </a:cxn>
                    </a:cxnLst>
                    <a:rect l="0" t="0" r="r" b="b"/>
                    <a:pathLst>
                      <a:path w="274" h="140">
                        <a:moveTo>
                          <a:pt x="232" y="0"/>
                        </a:moveTo>
                        <a:lnTo>
                          <a:pt x="0" y="29"/>
                        </a:lnTo>
                        <a:lnTo>
                          <a:pt x="78" y="140"/>
                        </a:lnTo>
                        <a:lnTo>
                          <a:pt x="274" y="85"/>
                        </a:lnTo>
                        <a:lnTo>
                          <a:pt x="232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646464"/>
                      </a:gs>
                    </a:gsLst>
                    <a:lin ang="5400000" scaled="1"/>
                    <a:tileRect/>
                  </a:gradFill>
                  <a:ln w="4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63500" dist="254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>
                    <a:extrusionClr>
                      <a:schemeClr val="accent6"/>
                    </a:extrusionClr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Freeform 25">
                    <a:extLst>
                      <a:ext uri="{FF2B5EF4-FFF2-40B4-BE49-F238E27FC236}">
                        <a16:creationId xmlns:a16="http://schemas.microsoft.com/office/drawing/2014/main" id="{A5018821-1E9B-4019-AD0F-803D385059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556918" y="3611339"/>
                    <a:ext cx="622300" cy="214312"/>
                  </a:xfrm>
                  <a:custGeom>
                    <a:avLst/>
                    <a:gdLst/>
                    <a:ahLst/>
                    <a:cxnLst>
                      <a:cxn ang="0">
                        <a:pos x="196" y="0"/>
                      </a:cxn>
                      <a:cxn ang="0">
                        <a:pos x="0" y="55"/>
                      </a:cxn>
                      <a:cxn ang="0">
                        <a:pos x="196" y="135"/>
                      </a:cxn>
                      <a:cxn ang="0">
                        <a:pos x="392" y="55"/>
                      </a:cxn>
                      <a:cxn ang="0">
                        <a:pos x="196" y="0"/>
                      </a:cxn>
                    </a:cxnLst>
                    <a:rect l="0" t="0" r="r" b="b"/>
                    <a:pathLst>
                      <a:path w="392" h="135">
                        <a:moveTo>
                          <a:pt x="196" y="0"/>
                        </a:moveTo>
                        <a:lnTo>
                          <a:pt x="0" y="55"/>
                        </a:lnTo>
                        <a:lnTo>
                          <a:pt x="196" y="135"/>
                        </a:lnTo>
                        <a:lnTo>
                          <a:pt x="392" y="55"/>
                        </a:lnTo>
                        <a:lnTo>
                          <a:pt x="196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0000"/>
                      </a:gs>
                      <a:gs pos="100000">
                        <a:srgbClr val="646464"/>
                      </a:gs>
                    </a:gsLst>
                    <a:lin ang="5400000" scaled="1"/>
                  </a:gradFill>
                  <a:ln w="4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63500" dist="254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>
                    <a:extrusionClr>
                      <a:schemeClr val="accent6"/>
                    </a:extrusionClr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Freeform 26">
                    <a:extLst>
                      <a:ext uri="{FF2B5EF4-FFF2-40B4-BE49-F238E27FC236}">
                        <a16:creationId xmlns:a16="http://schemas.microsoft.com/office/drawing/2014/main" id="{321AFB8E-F6B7-4558-AE30-87AF94C5E4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868079" y="3698649"/>
                    <a:ext cx="311150" cy="509587"/>
                  </a:xfrm>
                  <a:custGeom>
                    <a:avLst/>
                    <a:gdLst/>
                    <a:ahLst/>
                    <a:cxnLst>
                      <a:cxn ang="0">
                        <a:pos x="196" y="0"/>
                      </a:cxn>
                      <a:cxn ang="0">
                        <a:pos x="0" y="80"/>
                      </a:cxn>
                      <a:cxn ang="0">
                        <a:pos x="0" y="321"/>
                      </a:cxn>
                      <a:cxn ang="0">
                        <a:pos x="196" y="241"/>
                      </a:cxn>
                      <a:cxn ang="0">
                        <a:pos x="196" y="0"/>
                      </a:cxn>
                    </a:cxnLst>
                    <a:rect l="0" t="0" r="r" b="b"/>
                    <a:pathLst>
                      <a:path w="196" h="321">
                        <a:moveTo>
                          <a:pt x="196" y="0"/>
                        </a:moveTo>
                        <a:lnTo>
                          <a:pt x="0" y="80"/>
                        </a:lnTo>
                        <a:lnTo>
                          <a:pt x="0" y="321"/>
                        </a:lnTo>
                        <a:lnTo>
                          <a:pt x="196" y="241"/>
                        </a:lnTo>
                        <a:lnTo>
                          <a:pt x="196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646464"/>
                      </a:gs>
                      <a:gs pos="100000">
                        <a:srgbClr val="969696"/>
                      </a:gs>
                    </a:gsLst>
                    <a:lin ang="16200000" scaled="1"/>
                    <a:tileRect/>
                  </a:gradFill>
                  <a:ln w="4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63500" dist="254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>
                    <a:extrusionClr>
                      <a:schemeClr val="accent6"/>
                    </a:extrusionClr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Freeform 27">
                    <a:extLst>
                      <a:ext uri="{FF2B5EF4-FFF2-40B4-BE49-F238E27FC236}">
                        <a16:creationId xmlns:a16="http://schemas.microsoft.com/office/drawing/2014/main" id="{2F423A35-D3B2-4C84-BBDC-C5C2638E46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831276" y="3583141"/>
                    <a:ext cx="471489" cy="256253"/>
                  </a:xfrm>
                  <a:custGeom>
                    <a:avLst/>
                    <a:gdLst/>
                    <a:ahLst/>
                    <a:cxnLst>
                      <a:cxn ang="0">
                        <a:pos x="270" y="0"/>
                      </a:cxn>
                      <a:cxn ang="0">
                        <a:pos x="73" y="80"/>
                      </a:cxn>
                      <a:cxn ang="0">
                        <a:pos x="0" y="151"/>
                      </a:cxn>
                      <a:cxn ang="0">
                        <a:pos x="196" y="71"/>
                      </a:cxn>
                      <a:cxn ang="0">
                        <a:pos x="270" y="0"/>
                      </a:cxn>
                    </a:cxnLst>
                    <a:rect l="0" t="0" r="r" b="b"/>
                    <a:pathLst>
                      <a:path w="270" h="151">
                        <a:moveTo>
                          <a:pt x="270" y="0"/>
                        </a:moveTo>
                        <a:lnTo>
                          <a:pt x="73" y="80"/>
                        </a:lnTo>
                        <a:lnTo>
                          <a:pt x="0" y="151"/>
                        </a:lnTo>
                        <a:lnTo>
                          <a:pt x="196" y="71"/>
                        </a:lnTo>
                        <a:lnTo>
                          <a:pt x="27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C8C8C8"/>
                      </a:gs>
                      <a:gs pos="100000">
                        <a:srgbClr val="646464"/>
                      </a:gs>
                    </a:gsLst>
                    <a:lin ang="16200000" scaled="1"/>
                    <a:tileRect/>
                  </a:gradFill>
                  <a:ln w="4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63500" dist="254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>
                    <a:extrusionClr>
                      <a:schemeClr val="accent6"/>
                    </a:extrusionClr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Freeform 28">
                    <a:extLst>
                      <a:ext uri="{FF2B5EF4-FFF2-40B4-BE49-F238E27FC236}">
                        <a16:creationId xmlns:a16="http://schemas.microsoft.com/office/drawing/2014/main" id="{3619F2EC-7E8F-4497-9A47-01143775DA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5412635" y="3583141"/>
                    <a:ext cx="461009" cy="25625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96" y="80"/>
                      </a:cxn>
                      <a:cxn ang="0">
                        <a:pos x="264" y="151"/>
                      </a:cxn>
                      <a:cxn ang="0">
                        <a:pos x="68" y="7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64" h="151">
                        <a:moveTo>
                          <a:pt x="0" y="0"/>
                        </a:moveTo>
                        <a:lnTo>
                          <a:pt x="196" y="80"/>
                        </a:lnTo>
                        <a:lnTo>
                          <a:pt x="264" y="151"/>
                        </a:lnTo>
                        <a:lnTo>
                          <a:pt x="68" y="7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C8C8C8"/>
                      </a:gs>
                      <a:gs pos="100000">
                        <a:srgbClr val="E6E6E6"/>
                      </a:gs>
                    </a:gsLst>
                    <a:lin ang="13500000" scaled="1"/>
                    <a:tileRect/>
                  </a:gradFill>
                  <a:ln w="4" cap="flat">
                    <a:noFill/>
                    <a:prstDash val="solid"/>
                    <a:miter lim="800000"/>
                    <a:headEnd/>
                    <a:tailEnd/>
                  </a:ln>
                  <a:effectLst>
                    <a:outerShdw blurRad="63500" dist="25400" dir="2700000" algn="tl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 extrusionH="76200">
                    <a:extrusionClr>
                      <a:schemeClr val="accent6"/>
                    </a:extrusionClr>
                  </a:sp3d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201" name="Rechteck 55">
            <a:extLst>
              <a:ext uri="{FF2B5EF4-FFF2-40B4-BE49-F238E27FC236}">
                <a16:creationId xmlns:a16="http://schemas.microsoft.com/office/drawing/2014/main" id="{E2EBB267-9D86-4DEA-AE7B-9FD64E4CE519}"/>
              </a:ext>
            </a:extLst>
          </p:cNvPr>
          <p:cNvSpPr/>
          <p:nvPr/>
        </p:nvSpPr>
        <p:spPr bwMode="gray">
          <a:xfrm>
            <a:off x="6906626" y="1723615"/>
            <a:ext cx="1649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Design, výroba,</a:t>
            </a:r>
          </a:p>
          <a:p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dodávka,</a:t>
            </a:r>
          </a:p>
          <a:p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start-up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Rechteck 49">
            <a:extLst>
              <a:ext uri="{FF2B5EF4-FFF2-40B4-BE49-F238E27FC236}">
                <a16:creationId xmlns:a16="http://schemas.microsoft.com/office/drawing/2014/main" id="{9B04EAB6-390D-46B2-AFB3-B24809A29375}"/>
              </a:ext>
            </a:extLst>
          </p:cNvPr>
          <p:cNvSpPr/>
          <p:nvPr/>
        </p:nvSpPr>
        <p:spPr bwMode="gray">
          <a:xfrm>
            <a:off x="1080295" y="1530190"/>
            <a:ext cx="1516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solidFill>
                  <a:srgbClr val="008ACB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BASIC PROJECT</a:t>
            </a:r>
            <a:r>
              <a:rPr lang="cs-CZ" sz="2000" b="1" dirty="0">
                <a:solidFill>
                  <a:srgbClr val="008A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2000" b="1" dirty="0">
              <a:solidFill>
                <a:srgbClr val="008A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4" name="Gerade Verbindung 231">
            <a:extLst>
              <a:ext uri="{FF2B5EF4-FFF2-40B4-BE49-F238E27FC236}">
                <a16:creationId xmlns:a16="http://schemas.microsoft.com/office/drawing/2014/main" id="{AB0B351A-A4C6-433E-8290-2DD525E5FA69}"/>
              </a:ext>
            </a:extLst>
          </p:cNvPr>
          <p:cNvCxnSpPr>
            <a:cxnSpLocks/>
          </p:cNvCxnSpPr>
          <p:nvPr/>
        </p:nvCxnSpPr>
        <p:spPr bwMode="gray">
          <a:xfrm flipH="1">
            <a:off x="7344473" y="3228611"/>
            <a:ext cx="1" cy="2695789"/>
          </a:xfrm>
          <a:prstGeom prst="line">
            <a:avLst/>
          </a:prstGeom>
          <a:ln w="19050">
            <a:solidFill>
              <a:srgbClr val="008ACB"/>
            </a:solidFill>
            <a:prstDash val="sysDot"/>
          </a:ln>
          <a:scene3d>
            <a:camera prst="orthographicFront"/>
            <a:lightRig rig="threePt" dir="t"/>
          </a:scene3d>
          <a:sp3d extrusionH="76200">
            <a:extrusionClr>
              <a:schemeClr val="accent6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ovéPole 96">
            <a:extLst>
              <a:ext uri="{FF2B5EF4-FFF2-40B4-BE49-F238E27FC236}">
                <a16:creationId xmlns:a16="http://schemas.microsoft.com/office/drawing/2014/main" id="{F1157811-1FC9-46C9-B472-9CFE40F2894C}"/>
              </a:ext>
            </a:extLst>
          </p:cNvPr>
          <p:cNvSpPr txBox="1"/>
          <p:nvPr/>
        </p:nvSpPr>
        <p:spPr>
          <a:xfrm>
            <a:off x="864932" y="404664"/>
            <a:ext cx="80393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400" b="1" dirty="0">
                <a:solidFill>
                  <a:srgbClr val="008ACB"/>
                </a:solidFill>
                <a:latin typeface="Arial Black" panose="020B0A04020102020204" pitchFamily="34" charset="0"/>
              </a:rPr>
              <a:t>PROJECT MANAGEMENT</a:t>
            </a:r>
            <a:endParaRPr lang="en-US" sz="3400" b="1" dirty="0">
              <a:solidFill>
                <a:srgbClr val="008ACB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47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EBBF2-F357-4B09-BB95-4F4CDEB2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Projekt, jeho části a úskalí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147A47-950F-4C4A-9B15-739B6EFE2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Financování projektu</a:t>
            </a:r>
          </a:p>
          <a:p>
            <a:pPr lvl="1"/>
            <a:r>
              <a:rPr lang="cs-CZ" dirty="0"/>
              <a:t>Nevhodné platební podmínky – viz příklad z Indie</a:t>
            </a:r>
          </a:p>
          <a:p>
            <a:pPr lvl="1"/>
            <a:r>
              <a:rPr lang="cs-CZ" dirty="0"/>
              <a:t>Není zajištěné financování projektu – viz příklad z Indie</a:t>
            </a:r>
          </a:p>
          <a:p>
            <a:r>
              <a:rPr lang="cs-CZ" dirty="0"/>
              <a:t>Basic Engineering</a:t>
            </a:r>
          </a:p>
          <a:p>
            <a:pPr lvl="1"/>
            <a:r>
              <a:rPr lang="cs-CZ" dirty="0"/>
              <a:t>Nedostatečné informace od zákazníka</a:t>
            </a:r>
          </a:p>
          <a:p>
            <a:pPr lvl="1"/>
            <a:r>
              <a:rPr lang="cs-CZ" dirty="0"/>
              <a:t>Nedostatek informací o velkých subdodávkách</a:t>
            </a:r>
          </a:p>
          <a:p>
            <a:r>
              <a:rPr lang="cs-CZ" dirty="0"/>
              <a:t>Design</a:t>
            </a:r>
          </a:p>
          <a:p>
            <a:pPr lvl="1"/>
            <a:r>
              <a:rPr lang="cs-CZ" dirty="0"/>
              <a:t>Vždycky se udělá nějaká chyba v konstrukci vzhledem k rozsahu projektů</a:t>
            </a:r>
          </a:p>
          <a:p>
            <a:r>
              <a:rPr lang="cs-CZ" dirty="0"/>
              <a:t>Řízení projektů</a:t>
            </a:r>
          </a:p>
          <a:p>
            <a:pPr lvl="1"/>
            <a:r>
              <a:rPr lang="cs-CZ" dirty="0"/>
              <a:t>Zdroje na projekt</a:t>
            </a:r>
          </a:p>
          <a:p>
            <a:pPr lvl="1"/>
            <a:r>
              <a:rPr lang="cs-CZ" dirty="0" err="1"/>
              <a:t>Ownership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A545A02-61E9-43C0-94DC-5D27FC81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460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26E31-59B3-40C8-BBEC-141860BE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Projekt, jeho části a úskalí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6A6CD-A680-4A3B-A6BA-71A03B603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Výroba</a:t>
            </a:r>
          </a:p>
          <a:p>
            <a:pPr lvl="1"/>
            <a:r>
              <a:rPr lang="cs-CZ" dirty="0"/>
              <a:t>Nedodržení výrobního postupu, lidský faktor</a:t>
            </a:r>
          </a:p>
          <a:p>
            <a:pPr lvl="1"/>
            <a:r>
              <a:rPr lang="cs-CZ" dirty="0"/>
              <a:t>Nesystémovost v plánování a řízení výroby/komplikovanost plánování výroby</a:t>
            </a:r>
          </a:p>
          <a:p>
            <a:r>
              <a:rPr lang="cs-CZ" dirty="0"/>
              <a:t>Nákup</a:t>
            </a:r>
          </a:p>
          <a:p>
            <a:pPr lvl="1"/>
            <a:r>
              <a:rPr lang="cs-CZ" dirty="0"/>
              <a:t>Pozdní objednání</a:t>
            </a:r>
          </a:p>
          <a:p>
            <a:pPr lvl="1"/>
            <a:r>
              <a:rPr lang="cs-CZ" dirty="0"/>
              <a:t>Nespolehlivost dodavatelů</a:t>
            </a:r>
          </a:p>
          <a:p>
            <a:pPr lvl="1"/>
            <a:r>
              <a:rPr lang="cs-CZ" dirty="0"/>
              <a:t>Problémy v logistice materiálu – špatná situace v dopravě celosvětově – příklad zpoždění válce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E71B6C-6949-4AC9-BB01-6AFBEAA0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633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D26E31-59B3-40C8-BBEC-141860BE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Projekt, jeho části a úskalí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6A6CD-A680-4A3B-A6BA-71A03B603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Montáž</a:t>
            </a:r>
          </a:p>
          <a:p>
            <a:pPr lvl="1"/>
            <a:r>
              <a:rPr lang="cs-CZ" dirty="0"/>
              <a:t>Nepřipravenost zákazníka k montáži</a:t>
            </a:r>
          </a:p>
          <a:p>
            <a:pPr lvl="1"/>
            <a:r>
              <a:rPr lang="cs-CZ" dirty="0"/>
              <a:t>Nezkušenost montážní organizace</a:t>
            </a:r>
          </a:p>
          <a:p>
            <a:pPr lvl="1"/>
            <a:r>
              <a:rPr lang="cs-CZ" dirty="0"/>
              <a:t>Předchozí chyby v designu a výrobě brzdí montáž</a:t>
            </a:r>
          </a:p>
          <a:p>
            <a:pPr lvl="1"/>
            <a:r>
              <a:rPr lang="cs-CZ" dirty="0"/>
              <a:t>Havárie při montáži</a:t>
            </a:r>
          </a:p>
          <a:p>
            <a:r>
              <a:rPr lang="cs-CZ" dirty="0"/>
              <a:t>Uvedení do provozu</a:t>
            </a:r>
          </a:p>
          <a:p>
            <a:pPr lvl="1"/>
            <a:r>
              <a:rPr lang="cs-CZ" dirty="0"/>
              <a:t>Musí proběhnout kontrola montáže</a:t>
            </a:r>
          </a:p>
          <a:p>
            <a:pPr lvl="1"/>
            <a:r>
              <a:rPr lang="cs-CZ" dirty="0"/>
              <a:t>Musí být připraven personál zákazníka</a:t>
            </a:r>
          </a:p>
          <a:p>
            <a:pPr lvl="1"/>
            <a:r>
              <a:rPr lang="cs-CZ" dirty="0"/>
              <a:t>Zákazník musí mít materiál a energie</a:t>
            </a:r>
          </a:p>
          <a:p>
            <a:pPr lvl="1"/>
            <a:r>
              <a:rPr lang="cs-CZ" dirty="0"/>
              <a:t>Kontrola elektrického zapojení</a:t>
            </a:r>
          </a:p>
          <a:p>
            <a:pPr lvl="1"/>
            <a:r>
              <a:rPr lang="cs-CZ" dirty="0"/>
              <a:t>Odstranění netěsností při zkouškách na vodu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E71B6C-6949-4AC9-BB01-6AFBEAA0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33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D10BF09-5F85-41F0-815D-D5CE416F85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568" y="511669"/>
            <a:ext cx="563321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64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A388E-B323-4509-82B2-4709D878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Projekt, jeho části a úskalí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AA98B-F61A-4404-85A3-23F2FCA0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Garanční testy</a:t>
            </a:r>
          </a:p>
          <a:p>
            <a:pPr lvl="1"/>
            <a:r>
              <a:rPr lang="cs-CZ" dirty="0"/>
              <a:t>Zákazník musí chtít</a:t>
            </a:r>
          </a:p>
          <a:p>
            <a:pPr lvl="1"/>
            <a:r>
              <a:rPr lang="cs-CZ" dirty="0"/>
              <a:t>Stroj musí být stabilizován</a:t>
            </a:r>
          </a:p>
          <a:p>
            <a:r>
              <a:rPr lang="cs-CZ" dirty="0"/>
              <a:t>Obchodní část</a:t>
            </a:r>
          </a:p>
          <a:p>
            <a:pPr lvl="1"/>
            <a:r>
              <a:rPr lang="cs-CZ" dirty="0"/>
              <a:t>Musí být ošetřena rizika</a:t>
            </a:r>
          </a:p>
          <a:p>
            <a:pPr lvl="1"/>
            <a:r>
              <a:rPr lang="cs-CZ" dirty="0"/>
              <a:t>Musí být ND pro nájezd a provoz</a:t>
            </a:r>
          </a:p>
          <a:p>
            <a:pPr lvl="1"/>
            <a:r>
              <a:rPr lang="cs-CZ" dirty="0"/>
              <a:t>Musí být zajištěna součinnost ze strany zákazníka</a:t>
            </a:r>
          </a:p>
          <a:p>
            <a:pPr lvl="1"/>
            <a:r>
              <a:rPr lang="cs-CZ" dirty="0"/>
              <a:t>Musí jasně definováno, co není součástí projektu</a:t>
            </a:r>
          </a:p>
          <a:p>
            <a:pPr lvl="1"/>
            <a:r>
              <a:rPr lang="cs-CZ" dirty="0"/>
              <a:t>Musí být definovány hranice dodávek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4E7AF3B-016D-4AAF-87C9-B681B84D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188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E84AF4E6-E7BE-467F-84BE-FE77BAF1412C}"/>
              </a:ext>
            </a:extLst>
          </p:cNvPr>
          <p:cNvSpPr/>
          <p:nvPr/>
        </p:nvSpPr>
        <p:spPr>
          <a:xfrm>
            <a:off x="3536871" y="2776352"/>
            <a:ext cx="4673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600" b="1" dirty="0">
                <a:solidFill>
                  <a:srgbClr val="008ACB"/>
                </a:solidFill>
                <a:sym typeface="Symbol"/>
              </a:rPr>
              <a:t>Děkuji za pozornost.</a:t>
            </a:r>
            <a:endParaRPr lang="en-GB" sz="3600" b="1" dirty="0">
              <a:solidFill>
                <a:srgbClr val="008ACB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156253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A5B92-6FF0-42F5-ADC5-D7216F82D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firmy Bellmer Czech s.r.o.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AA52AB-61EA-44DA-BE9E-4BDFF938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977901"/>
            <a:ext cx="11713633" cy="4751735"/>
          </a:xfrm>
        </p:spPr>
        <p:txBody>
          <a:bodyPr/>
          <a:lstStyle/>
          <a:p>
            <a:r>
              <a:rPr lang="cs-CZ" dirty="0"/>
              <a:t>2019 Insolvence firmy Papcel a.s.</a:t>
            </a:r>
          </a:p>
          <a:p>
            <a:r>
              <a:rPr lang="cs-CZ" dirty="0"/>
              <a:t>2019 listopad – založení firmy Bellmer Czech s.r.o.</a:t>
            </a:r>
          </a:p>
          <a:p>
            <a:r>
              <a:rPr lang="cs-CZ" dirty="0"/>
              <a:t>2021 odkup majetku a </a:t>
            </a:r>
            <a:r>
              <a:rPr lang="cs-CZ" dirty="0" err="1"/>
              <a:t>know</a:t>
            </a:r>
            <a:r>
              <a:rPr lang="cs-CZ" dirty="0"/>
              <a:t> </a:t>
            </a:r>
            <a:r>
              <a:rPr lang="cs-CZ" dirty="0" err="1"/>
              <a:t>how</a:t>
            </a:r>
            <a:r>
              <a:rPr lang="cs-CZ" dirty="0"/>
              <a:t> firmy Papcel a.s.</a:t>
            </a:r>
          </a:p>
          <a:p>
            <a:endParaRPr lang="cs-CZ" dirty="0"/>
          </a:p>
          <a:p>
            <a:r>
              <a:rPr lang="cs-CZ" dirty="0"/>
              <a:t>Firma Bellmer</a:t>
            </a:r>
          </a:p>
          <a:p>
            <a:pPr lvl="1"/>
            <a:r>
              <a:rPr lang="cs-CZ" dirty="0"/>
              <a:t>Bellmer Niefern</a:t>
            </a:r>
          </a:p>
          <a:p>
            <a:pPr lvl="1"/>
            <a:r>
              <a:rPr lang="cs-CZ" dirty="0"/>
              <a:t>Bellmer GAPCON</a:t>
            </a:r>
          </a:p>
          <a:p>
            <a:pPr lvl="1"/>
            <a:r>
              <a:rPr lang="cs-CZ" dirty="0"/>
              <a:t>Bellmer </a:t>
            </a:r>
            <a:r>
              <a:rPr lang="cs-CZ" dirty="0" err="1"/>
              <a:t>Kufferath</a:t>
            </a:r>
            <a:endParaRPr lang="cs-CZ" dirty="0"/>
          </a:p>
          <a:p>
            <a:pPr lvl="1"/>
            <a:r>
              <a:rPr lang="cs-CZ" dirty="0"/>
              <a:t>Bellmer </a:t>
            </a:r>
            <a:r>
              <a:rPr lang="cs-CZ" dirty="0" err="1"/>
              <a:t>Finland</a:t>
            </a:r>
            <a:endParaRPr lang="cs-CZ" dirty="0"/>
          </a:p>
          <a:p>
            <a:pPr lvl="1"/>
            <a:r>
              <a:rPr lang="cs-CZ" dirty="0"/>
              <a:t>Bellmer </a:t>
            </a:r>
            <a:r>
              <a:rPr lang="cs-CZ" dirty="0" err="1"/>
              <a:t>Iberica</a:t>
            </a:r>
            <a:endParaRPr lang="cs-CZ" dirty="0"/>
          </a:p>
          <a:p>
            <a:pPr lvl="1"/>
            <a:r>
              <a:rPr lang="cs-CZ" dirty="0"/>
              <a:t>Další pobočky v Číně, Indii, USA, Itálii, Indii, Holandsku, Jižní Americe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96419DF-623A-465F-987A-67603663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806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723C5-2F4C-4B48-8286-C80DF5DC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papíru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1853CD-3D39-4385-A604-BD125ACC4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56" y="1007176"/>
            <a:ext cx="11713633" cy="4751735"/>
          </a:xfrm>
        </p:spPr>
        <p:txBody>
          <a:bodyPr/>
          <a:lstStyle/>
          <a:p>
            <a:r>
              <a:rPr lang="cs-CZ" sz="2400" dirty="0"/>
              <a:t>Dřevo, případně jiné suroviny jako vstupní surovina</a:t>
            </a:r>
          </a:p>
          <a:p>
            <a:r>
              <a:rPr lang="cs-CZ" sz="2400" dirty="0"/>
              <a:t>Výroba </a:t>
            </a:r>
            <a:r>
              <a:rPr lang="cs-CZ" sz="2400" dirty="0" err="1"/>
              <a:t>celulósy</a:t>
            </a:r>
            <a:endParaRPr lang="cs-CZ" sz="2400" dirty="0"/>
          </a:p>
          <a:p>
            <a:r>
              <a:rPr lang="cs-CZ" sz="2400" dirty="0">
                <a:solidFill>
                  <a:srgbClr val="00B0F0"/>
                </a:solidFill>
              </a:rPr>
              <a:t>Přípravna látky</a:t>
            </a:r>
          </a:p>
          <a:p>
            <a:r>
              <a:rPr lang="cs-CZ" sz="2400" dirty="0">
                <a:solidFill>
                  <a:srgbClr val="00B0F0"/>
                </a:solidFill>
              </a:rPr>
              <a:t>Konstantní část (</a:t>
            </a:r>
            <a:r>
              <a:rPr lang="cs-CZ" sz="2400" dirty="0" err="1">
                <a:solidFill>
                  <a:srgbClr val="00B0F0"/>
                </a:solidFill>
              </a:rPr>
              <a:t>Approach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flow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system</a:t>
            </a:r>
            <a:r>
              <a:rPr lang="cs-CZ" sz="2400" dirty="0">
                <a:solidFill>
                  <a:srgbClr val="00B0F0"/>
                </a:solidFill>
              </a:rPr>
              <a:t>)</a:t>
            </a:r>
          </a:p>
          <a:p>
            <a:r>
              <a:rPr lang="cs-CZ" sz="2400" dirty="0">
                <a:solidFill>
                  <a:srgbClr val="00B0F0"/>
                </a:solidFill>
              </a:rPr>
              <a:t>Papírenský stroj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Sítová část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Lisová část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Sušící část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Nanášení škrobu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Kalandr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Navíječ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Převíječka</a:t>
            </a:r>
          </a:p>
          <a:p>
            <a:pPr lvl="1"/>
            <a:r>
              <a:rPr lang="cs-CZ" sz="2000" dirty="0">
                <a:solidFill>
                  <a:srgbClr val="00B0F0"/>
                </a:solidFill>
              </a:rPr>
              <a:t>Pomocné provozy</a:t>
            </a:r>
          </a:p>
          <a:p>
            <a:r>
              <a:rPr lang="cs-CZ" sz="2400" dirty="0"/>
              <a:t>Zpracování papíru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14A5E5-7008-47DC-BB63-C9D897F0A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799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5BB44-43B7-4071-8D81-7699C1108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Výrobní program Bellmer CZ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CBFD8-CB4D-49B9-B613-FF5F1AE8A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Přípravna látky</a:t>
            </a:r>
          </a:p>
          <a:p>
            <a:endParaRPr lang="cs-CZ" dirty="0"/>
          </a:p>
          <a:p>
            <a:r>
              <a:rPr lang="cs-CZ" dirty="0"/>
              <a:t>Přípravny chemie</a:t>
            </a:r>
          </a:p>
          <a:p>
            <a:endParaRPr lang="cs-CZ" dirty="0"/>
          </a:p>
          <a:p>
            <a:r>
              <a:rPr lang="cs-CZ" dirty="0"/>
              <a:t>Komponenty papírenského stroje</a:t>
            </a:r>
          </a:p>
          <a:p>
            <a:endParaRPr lang="cs-CZ" dirty="0"/>
          </a:p>
          <a:p>
            <a:r>
              <a:rPr lang="cs-CZ" dirty="0"/>
              <a:t>Náhradní díly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8E91A2C-9C47-4B99-93A5-B52579CF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41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400" dirty="0">
                <a:solidFill>
                  <a:srgbClr val="008ACB"/>
                </a:solidFill>
                <a:latin typeface="Arial Black" panose="020B0A04020102020204" pitchFamily="34" charset="0"/>
              </a:rPr>
              <a:t>ZGB SKHLOV- EPC Project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>
          <a:xfrm>
            <a:off x="7202896" y="3852658"/>
            <a:ext cx="3269121" cy="360040"/>
          </a:xfrm>
        </p:spPr>
        <p:txBody>
          <a:bodyPr/>
          <a:lstStyle/>
          <a:p>
            <a:r>
              <a:rPr lang="cs-CZ" dirty="0">
                <a:solidFill>
                  <a:srgbClr val="008ACB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BELARUS</a:t>
            </a:r>
            <a:endParaRPr lang="de-DE" dirty="0">
              <a:solidFill>
                <a:srgbClr val="008ACB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Inhaltsplatzhalter 6"/>
          <p:cNvSpPr>
            <a:spLocks noGrp="1"/>
          </p:cNvSpPr>
          <p:nvPr>
            <p:ph sz="half" idx="16"/>
          </p:nvPr>
        </p:nvSpPr>
        <p:spPr>
          <a:xfrm>
            <a:off x="7202896" y="4213766"/>
            <a:ext cx="4229502" cy="1584177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  <a:cs typeface="Calibri" panose="020F0502020204030204" pitchFamily="34" charset="0"/>
              </a:rPr>
              <a:t>DECOR PAPER</a:t>
            </a:r>
            <a:endParaRPr lang="de-DE" b="1" dirty="0"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Basis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70-100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g/m²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Working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width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2340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m/min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69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7117AF-EB12-4D0E-8BDE-6D3F35CF110D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A24846-ABDE-4706-AF79-DCF41AEC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828638"/>
            <a:ext cx="6511754" cy="4256546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C9E4E32-826C-4015-830A-6C4AEE5DC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2" y="4080939"/>
            <a:ext cx="3672408" cy="250185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FF645D-78C3-49B5-8F92-48E0F3118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72" y="812438"/>
            <a:ext cx="4907376" cy="258782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977ABD2-8461-4F3B-B422-7943E7033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4080939"/>
            <a:ext cx="1946217" cy="25018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7756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400" dirty="0">
                <a:solidFill>
                  <a:srgbClr val="008ACB"/>
                </a:solidFill>
                <a:latin typeface="Arial Black" panose="020B0A04020102020204" pitchFamily="34" charset="0"/>
              </a:rPr>
              <a:t>M</a:t>
            </a:r>
            <a:r>
              <a:rPr lang="cs-CZ" sz="3400" dirty="0">
                <a:solidFill>
                  <a:srgbClr val="008ACB"/>
                </a:solidFill>
                <a:latin typeface="Arial Black" panose="020B0A04020102020204" pitchFamily="34" charset="0"/>
              </a:rPr>
              <a:t>AYAK, PENZA,</a:t>
            </a:r>
            <a:r>
              <a:rPr lang="de-DE" sz="3400" dirty="0">
                <a:solidFill>
                  <a:srgbClr val="008ACB"/>
                </a:solidFill>
                <a:latin typeface="Arial Black" panose="020B0A04020102020204" pitchFamily="34" charset="0"/>
              </a:rPr>
              <a:t> PM2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16"/>
          </p:nvPr>
        </p:nvSpPr>
        <p:spPr>
          <a:xfrm>
            <a:off x="7104112" y="4306279"/>
            <a:ext cx="4367164" cy="1584177"/>
          </a:xfrm>
        </p:spPr>
        <p:txBody>
          <a:bodyPr/>
          <a:lstStyle/>
          <a:p>
            <a:r>
              <a:rPr lang="cs-CZ" b="1" dirty="0">
                <a:latin typeface="Arial Black" panose="020B0A04020102020204" pitchFamily="34" charset="0"/>
                <a:cs typeface="Calibri" panose="020F0502020204030204" pitchFamily="34" charset="0"/>
              </a:rPr>
              <a:t>FLUTING/LINER</a:t>
            </a:r>
            <a:endParaRPr lang="de-DE" b="1" dirty="0"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Basis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80 - 190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g/m²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Working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width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700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speed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900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m/min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Project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size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22,7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D7117AF-EB12-4D0E-8BDE-6D3F35CF110D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C0670A6-C7B6-419F-AADB-7F7705EA4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40" y="981076"/>
            <a:ext cx="6444586" cy="418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3686DD5-CAE7-41E0-A45B-F85F4E928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104" y="967544"/>
            <a:ext cx="4196968" cy="27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ABB51AF-8E13-4919-958A-FE67C533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03" y="4349136"/>
            <a:ext cx="3055594" cy="210720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4BAF939E-B7E2-48E2-B165-4BD318C1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019" y="4349136"/>
            <a:ext cx="3617608" cy="210720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40C1CD7-0CD4-4673-A7C2-A7AB8BE42C92}"/>
              </a:ext>
            </a:extLst>
          </p:cNvPr>
          <p:cNvSpPr/>
          <p:nvPr/>
        </p:nvSpPr>
        <p:spPr>
          <a:xfrm>
            <a:off x="7032104" y="3852208"/>
            <a:ext cx="115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8ACB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RUSSIA</a:t>
            </a:r>
            <a:endParaRPr lang="de-DE" dirty="0">
              <a:solidFill>
                <a:srgbClr val="008ACB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81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0F004-E211-489A-8BBA-B2289BB0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Výrobní program – přípravna látky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423D1F1-0A63-44F8-8464-024E6EB0E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268760"/>
            <a:ext cx="7776865" cy="5184576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7E0013-DA5A-42C6-99AF-3319D524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16F6D-82D5-455E-BF9F-652B0E5964D9}" type="slidenum">
              <a:rPr lang="cs-CZ" smtClean="0"/>
              <a:t>9</a:t>
            </a:fld>
            <a:endParaRPr lang="cs-CZ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BA88301-C328-48DC-AABE-6B5B6806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256" y="188640"/>
            <a:ext cx="207507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5E32FBB-32DB-4D63-AAAD-9775492C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256" y="2045731"/>
            <a:ext cx="2005775" cy="175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6C6BB7-2B35-424C-8203-379132BE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333" y="3933056"/>
            <a:ext cx="1725123" cy="100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32E06DE-D50D-48A1-B877-0ADBAD9019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6" t="12103" r="15263" b="11052"/>
          <a:stretch/>
        </p:blipFill>
        <p:spPr>
          <a:xfrm>
            <a:off x="10370615" y="2520563"/>
            <a:ext cx="1809702" cy="1348043"/>
          </a:xfrm>
          <a:prstGeom prst="rect">
            <a:avLst/>
          </a:prstGeom>
        </p:spPr>
      </p:pic>
      <p:pic>
        <p:nvPicPr>
          <p:cNvPr id="13" name="Obrázek 12" descr="Obsah obrázku vsedě, modrá, stůl, fotoaparát&#10;&#10;Popis byl vytvořen automaticky">
            <a:extLst>
              <a:ext uri="{FF2B5EF4-FFF2-40B4-BE49-F238E27FC236}">
                <a16:creationId xmlns:a16="http://schemas.microsoft.com/office/drawing/2014/main" id="{075A3DA1-6380-4A48-88B4-E8BB0037D83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402" y="3933056"/>
            <a:ext cx="1673644" cy="107991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019564C-D11C-4A8F-BD49-296AA80F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256" y="5002296"/>
            <a:ext cx="1673644" cy="110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F3B4AEF-9DE0-4C34-8BDF-3F6B3AC8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5333" y="296651"/>
            <a:ext cx="1499483" cy="185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6E2E037-422C-49FE-B347-7306BE8E8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9617" y="5119111"/>
            <a:ext cx="730529" cy="87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4064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Swis721 Blk B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9-10-21 Basic Bellmer PT layout.pptx" id="{7041DCFE-07FC-43F3-8C7A-36682AF3C817}" vid="{1334B8B7-6900-486E-843F-1FFF059042E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1496</Words>
  <Application>Microsoft Office PowerPoint</Application>
  <PresentationFormat>Širokoúhlá obrazovka</PresentationFormat>
  <Paragraphs>392</Paragraphs>
  <Slides>35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2" baseType="lpstr">
      <vt:lpstr>Arial</vt:lpstr>
      <vt:lpstr>Arial Black</vt:lpstr>
      <vt:lpstr>Calibri</vt:lpstr>
      <vt:lpstr>Lato</vt:lpstr>
      <vt:lpstr>Swis721 Blk BT</vt:lpstr>
      <vt:lpstr>Wingdings</vt:lpstr>
      <vt:lpstr>Standarddesign</vt:lpstr>
      <vt:lpstr>Realizace zahraničních projektů</vt:lpstr>
      <vt:lpstr>Osnova přednášky</vt:lpstr>
      <vt:lpstr>Historie firmy Bellmer Czech s.r.o.</vt:lpstr>
      <vt:lpstr>Historie firmy Bellmer Czech s.r.o.</vt:lpstr>
      <vt:lpstr>Výroba papíru</vt:lpstr>
      <vt:lpstr>Výrobní program Bellmer CZ</vt:lpstr>
      <vt:lpstr>ZGB SKHLOV- EPC Project</vt:lpstr>
      <vt:lpstr>MAYAK, PENZA, PM2</vt:lpstr>
      <vt:lpstr>Výrobní program – přípravna látky</vt:lpstr>
      <vt:lpstr>Výrobní program – přípravna chemie - funkce</vt:lpstr>
      <vt:lpstr>Výrobní program – přípravna chemie - funkce</vt:lpstr>
      <vt:lpstr>Výrobní program – papírenský stroj</vt:lpstr>
      <vt:lpstr>Organizační členění firmy Bellmer Czech s.r.o.</vt:lpstr>
      <vt:lpstr>R&amp;D v Bellmer CZ</vt:lpstr>
      <vt:lpstr>Služby zákazníkům</vt:lpstr>
      <vt:lpstr>Konkurence</vt:lpstr>
      <vt:lpstr>Trh v ČR - zákazníci</vt:lpstr>
      <vt:lpstr>Trh ve světě</vt:lpstr>
      <vt:lpstr>Trh v Indii</vt:lpstr>
      <vt:lpstr>Platební podmínky  bankovní instrumenty</vt:lpstr>
      <vt:lpstr>Rizika obchodní části kontraktu</vt:lpstr>
      <vt:lpstr>Prezentace aplikace PowerPoint</vt:lpstr>
      <vt:lpstr>Projekt v Indii</vt:lpstr>
      <vt:lpstr>Problémy a úskalí projektu</vt:lpstr>
      <vt:lpstr>Specifika Indie</vt:lpstr>
      <vt:lpstr>Specifika Indie</vt:lpstr>
      <vt:lpstr>Specifika Indie</vt:lpstr>
      <vt:lpstr>Nákupy v Indii</vt:lpstr>
      <vt:lpstr>Prezentace aplikace PowerPoint</vt:lpstr>
      <vt:lpstr>Prezentace aplikace PowerPoint</vt:lpstr>
      <vt:lpstr>Projekt, jeho části a úskalí</vt:lpstr>
      <vt:lpstr>Projekt, jeho části a úskalí</vt:lpstr>
      <vt:lpstr>Projekt, jeho části a úskalí</vt:lpstr>
      <vt:lpstr>Projekt, jeho části a úskalí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OCC STOCK PREPARATION LINE NORSKE SKOG BRUCK</dc:title>
  <dc:creator>Socha Jiří</dc:creator>
  <cp:lastModifiedBy>Jindra Peterkova</cp:lastModifiedBy>
  <cp:revision>92</cp:revision>
  <dcterms:created xsi:type="dcterms:W3CDTF">2020-10-20T08:25:37Z</dcterms:created>
  <dcterms:modified xsi:type="dcterms:W3CDTF">2023-04-11T05:25:48Z</dcterms:modified>
</cp:coreProperties>
</file>