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618" r:id="rId2"/>
    <p:sldId id="619" r:id="rId3"/>
    <p:sldId id="555" r:id="rId4"/>
    <p:sldId id="600" r:id="rId5"/>
    <p:sldId id="578" r:id="rId6"/>
    <p:sldId id="614" r:id="rId7"/>
    <p:sldId id="599" r:id="rId8"/>
    <p:sldId id="594" r:id="rId9"/>
    <p:sldId id="615" r:id="rId10"/>
    <p:sldId id="616" r:id="rId11"/>
    <p:sldId id="593" r:id="rId12"/>
    <p:sldId id="577" r:id="rId13"/>
    <p:sldId id="602" r:id="rId14"/>
    <p:sldId id="604" r:id="rId15"/>
    <p:sldId id="603" r:id="rId16"/>
    <p:sldId id="576" r:id="rId17"/>
    <p:sldId id="581" r:id="rId18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17" userDrawn="1">
          <p15:clr>
            <a:srgbClr val="A4A3A4"/>
          </p15:clr>
        </p15:guide>
        <p15:guide id="2" pos="499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udvíková Pavla" initials="LP" lastIdx="7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FF99"/>
    <a:srgbClr val="D10202"/>
    <a:srgbClr val="D50202"/>
    <a:srgbClr val="CCFF99"/>
    <a:srgbClr val="99FFCC"/>
    <a:srgbClr val="0066FF"/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Světlý styl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 autoAdjust="0"/>
    <p:restoredTop sz="96807" autoAdjust="0"/>
  </p:normalViewPr>
  <p:slideViewPr>
    <p:cSldViewPr snapToGrid="0" snapToObjects="1">
      <p:cViewPr varScale="1">
        <p:scale>
          <a:sx n="126" d="100"/>
          <a:sy n="126" d="100"/>
        </p:scale>
        <p:origin x="1194" y="120"/>
      </p:cViewPr>
      <p:guideLst>
        <p:guide orient="horz" pos="3317"/>
        <p:guide pos="499"/>
      </p:guideLst>
    </p:cSldViewPr>
  </p:slideViewPr>
  <p:outlineViewPr>
    <p:cViewPr>
      <p:scale>
        <a:sx n="33" d="100"/>
        <a:sy n="33" d="100"/>
      </p:scale>
      <p:origin x="0" y="-2010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>
      <p:cViewPr varScale="1">
        <p:scale>
          <a:sx n="91" d="100"/>
          <a:sy n="91" d="100"/>
        </p:scale>
        <p:origin x="3768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643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970939" y="0"/>
            <a:ext cx="3037840" cy="46643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C6700B-6DB9-4E6E-8308-1B81A615A0C7}" type="datetimeFigureOut">
              <a:rPr lang="cs-CZ" smtClean="0"/>
              <a:t>13.03.2023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1" y="8829968"/>
            <a:ext cx="3037840" cy="4664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970939" y="8829968"/>
            <a:ext cx="3037840" cy="4664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0AA3FD-3C58-4BC6-86FC-A8729BC0736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17137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970939" y="0"/>
            <a:ext cx="3037840" cy="46482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3DBD41-9FAA-4C3D-A3D8-9976A4942FA3}" type="datetimeFigureOut">
              <a:rPr lang="cs-CZ" smtClean="0"/>
              <a:t>13.03.2023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701041" y="4415790"/>
            <a:ext cx="5608320" cy="418338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1" y="8829967"/>
            <a:ext cx="3037840" cy="46482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970939" y="8829967"/>
            <a:ext cx="3037840" cy="46482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390784-34DA-4799-BFD9-C6E9ED2461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1736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5390784-34DA-4799-BFD9-C6E9ED246103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354307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3/13/2023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37243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3/13/2023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8226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3/13/2023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80586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3/13/2023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68077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3/13/2023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50234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3/13/2023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874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3/13/2023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52235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3/13/2023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46510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3/13/2023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1002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3/13/2023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4378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3/13/2023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601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4B1EB3-18E5-3B48-B1FD-09B9226D6C2A}" type="datetimeFigureOut">
              <a:rPr lang="en-US" smtClean="0"/>
              <a:t>3/13/2023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7048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8350" y="2566220"/>
            <a:ext cx="6718685" cy="1967679"/>
          </a:xfrm>
          <a:noFill/>
        </p:spPr>
        <p:txBody>
          <a:bodyPr lIns="0" tIns="0" rIns="0" bIns="0" anchor="t" anchorCtr="0">
            <a:normAutofit fontScale="90000"/>
          </a:bodyPr>
          <a:lstStyle/>
          <a:p>
            <a:pPr algn="l">
              <a:spcBef>
                <a:spcPts val="1200"/>
              </a:spcBef>
            </a:pPr>
            <a:r>
              <a:rPr lang="cs-CZ" sz="36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MARKETINGOVÁ KOMUNIKACE  (XMK)</a:t>
            </a:r>
            <a:br>
              <a:rPr lang="cs-CZ" sz="3600" b="1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</a:br>
            <a:r>
              <a:rPr lang="cs-CZ" sz="36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8. přednáška</a:t>
            </a:r>
            <a:br>
              <a:rPr lang="cs-CZ" sz="36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</a:br>
            <a:r>
              <a:rPr lang="cs-CZ" sz="36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Téma: Osobní prodej</a:t>
            </a:r>
            <a:br>
              <a:rPr lang="cs-CZ" sz="3600" b="1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</a:br>
            <a:endParaRPr lang="en-US" sz="1300" dirty="0">
              <a:solidFill>
                <a:srgbClr val="D10202"/>
              </a:solidFill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788350" y="5170133"/>
            <a:ext cx="3105470" cy="902268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/>
              </a:rPr>
              <a:t>PhDr. Ing. Mgr. Renáta Pavlíčková, MBA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/>
              </a:rPr>
              <a:t>renata.pavlickova@mvso.cz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Arial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/>
              </a:rPr>
              <a:t>Olomouc, </a:t>
            </a:r>
            <a:r>
              <a:rPr kumimoji="0" lang="cs-CZ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/>
              </a:rPr>
              <a:t>LS 2022/2023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2406407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Prodejce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proces systematického vzdělávání prodejců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silné a slabé stránky prodejce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loajalita k firmě, značce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profesionalita prodejního personálu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motivace a odměňování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přímá mzda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přímé provize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kombinace (fixní část/provizní část) 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6772740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Klíčové aktivity prodejců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 lnSpcReduction="10000"/>
          </a:bodyPr>
          <a:lstStyle/>
          <a:p>
            <a:pPr algn="just">
              <a:lnSpc>
                <a:spcPct val="11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1800" dirty="0"/>
              <a:t>prodej</a:t>
            </a:r>
          </a:p>
          <a:p>
            <a:pPr algn="just">
              <a:lnSpc>
                <a:spcPct val="11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1800" dirty="0"/>
              <a:t>spolupráce s ostatními členy týmu</a:t>
            </a:r>
          </a:p>
          <a:p>
            <a:pPr algn="just">
              <a:lnSpc>
                <a:spcPct val="11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1800" dirty="0"/>
              <a:t>služby spojené s produktem</a:t>
            </a:r>
          </a:p>
          <a:p>
            <a:pPr algn="just">
              <a:lnSpc>
                <a:spcPct val="11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1800" dirty="0"/>
              <a:t>informační podpora</a:t>
            </a:r>
          </a:p>
          <a:p>
            <a:pPr algn="just">
              <a:lnSpc>
                <a:spcPct val="11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1800" dirty="0"/>
              <a:t>služby zákazníkům</a:t>
            </a:r>
          </a:p>
          <a:p>
            <a:pPr algn="just">
              <a:lnSpc>
                <a:spcPct val="11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1800" dirty="0"/>
              <a:t>schůzky/jednání</a:t>
            </a:r>
          </a:p>
          <a:p>
            <a:pPr algn="just">
              <a:lnSpc>
                <a:spcPct val="11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1800" dirty="0"/>
              <a:t>spolupráce s distributory</a:t>
            </a:r>
          </a:p>
          <a:p>
            <a:pPr algn="just">
              <a:lnSpc>
                <a:spcPct val="11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1800" dirty="0"/>
              <a:t>konference, veletrhy a výstavy</a:t>
            </a:r>
          </a:p>
          <a:p>
            <a:pPr algn="just">
              <a:lnSpc>
                <a:spcPct val="11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1800" dirty="0"/>
              <a:t>školení (produktová, prodejní techniky, asertivní komunikace, atd.)</a:t>
            </a:r>
          </a:p>
          <a:p>
            <a:pPr algn="just">
              <a:lnSpc>
                <a:spcPct val="11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1800" dirty="0"/>
              <a:t>nábor a zaškolování nových prodejců </a:t>
            </a:r>
          </a:p>
          <a:p>
            <a:pPr algn="just">
              <a:lnSpc>
                <a:spcPct val="11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1800" dirty="0"/>
              <a:t>společenské aktivity</a:t>
            </a:r>
          </a:p>
          <a:p>
            <a:pPr algn="just">
              <a:lnSpc>
                <a:spcPct val="11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1800" dirty="0"/>
              <a:t>cestování (životní styl prodejců)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7836084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Veletrhy a výstavy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jsou místem, kde se výrobci a obchodníci určité kategorie produktů nebo odvětví setkávají, aby jednali o obchodu, prezentovali a demonstrovali své výrobky a služby, vyměnili si nápady a názory, navázali kontakty, a také svou produkci prodávali, nebo nakupovali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patří mezi nejstarší komunikační nástroje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výstava – je (zejména pokud není spojena s prodejem – prodejní výstavy) prezentací především výsledků umělecké, výzkumné, hospodářské, architektonické, přírodovědné, zájmové, sportovní, či jiné činnosti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veletrh – jasné komerční zaměření, posílení obchodních vztahů a hospodářské spolupráce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0461224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Veletrhy a výstavy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 lnSpcReduction="10000"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cs-CZ" sz="1700" dirty="0"/>
              <a:t>2 typy veletrhů a výstav:</a:t>
            </a:r>
          </a:p>
          <a:p>
            <a:pPr marL="800100" lvl="1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cs-CZ" sz="1700" dirty="0"/>
              <a:t>veřejné – jsou otevřeny veřejnosti</a:t>
            </a:r>
          </a:p>
          <a:p>
            <a:pPr lvl="2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700" dirty="0"/>
              <a:t>všeobecně zaměřené </a:t>
            </a:r>
          </a:p>
          <a:p>
            <a:pPr lvl="2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700" dirty="0"/>
              <a:t>speciálně zaměřené </a:t>
            </a:r>
          </a:p>
          <a:p>
            <a:pPr marL="800100" lvl="1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cs-CZ" sz="1700" dirty="0"/>
              <a:t>obchodní – slouží odborníkům z určité oblasti aktivit nebo průmyslových odvětví</a:t>
            </a:r>
          </a:p>
          <a:p>
            <a:pPr lvl="2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700" dirty="0"/>
              <a:t>horizontální (jedno průmyslové odvětví prezentuje své výrobky a služby cílové skupině odborníků, obchodníkům a distributorům jiných odvětví</a:t>
            </a:r>
          </a:p>
          <a:p>
            <a:pPr lvl="2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700" dirty="0"/>
              <a:t>vertikální – různá průmyslová odvětví prezentují své výrobky a služby cílovým skupinám ze stejného odvětví</a:t>
            </a:r>
          </a:p>
          <a:p>
            <a:pPr lvl="2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700" dirty="0"/>
              <a:t>spojené s konferencí</a:t>
            </a:r>
          </a:p>
          <a:p>
            <a:pPr lvl="2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700" dirty="0"/>
              <a:t>obchodní trhy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80025107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Proces plánování účasti na veletrzích a výstavách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cs-CZ" sz="1800" dirty="0"/>
              <a:t>fáze procesu plánování:</a:t>
            </a:r>
          </a:p>
          <a:p>
            <a:pPr lvl="1" algn="just">
              <a:lnSpc>
                <a:spcPct val="150000"/>
              </a:lnSpc>
              <a:buFont typeface="+mj-lt"/>
              <a:buAutoNum type="arabicPeriod"/>
            </a:pPr>
            <a:r>
              <a:rPr lang="cs-CZ" sz="1800" dirty="0"/>
              <a:t>analýza projektu výstavy</a:t>
            </a:r>
          </a:p>
          <a:p>
            <a:pPr lvl="1" algn="just">
              <a:lnSpc>
                <a:spcPct val="150000"/>
              </a:lnSpc>
              <a:buFont typeface="+mj-lt"/>
              <a:buAutoNum type="arabicPeriod"/>
            </a:pPr>
            <a:r>
              <a:rPr lang="cs-CZ" sz="1800" dirty="0"/>
              <a:t>posouzení možností a aktiv</a:t>
            </a:r>
          </a:p>
          <a:p>
            <a:pPr lvl="1" algn="just">
              <a:lnSpc>
                <a:spcPct val="150000"/>
              </a:lnSpc>
              <a:buFont typeface="+mj-lt"/>
              <a:buAutoNum type="arabicPeriod"/>
            </a:pPr>
            <a:r>
              <a:rPr lang="cs-CZ" sz="1800" dirty="0"/>
              <a:t>příprava</a:t>
            </a:r>
          </a:p>
          <a:p>
            <a:pPr lvl="1" algn="just">
              <a:lnSpc>
                <a:spcPct val="150000"/>
              </a:lnSpc>
              <a:buFont typeface="+mj-lt"/>
              <a:buAutoNum type="arabicPeriod"/>
            </a:pPr>
            <a:r>
              <a:rPr lang="cs-CZ" sz="1800" dirty="0"/>
              <a:t>tvorba koncepce</a:t>
            </a:r>
          </a:p>
          <a:p>
            <a:pPr lvl="1" algn="just">
              <a:lnSpc>
                <a:spcPct val="150000"/>
              </a:lnSpc>
              <a:buFont typeface="+mj-lt"/>
              <a:buAutoNum type="arabicPeriod"/>
            </a:pPr>
            <a:r>
              <a:rPr lang="cs-CZ" sz="1800" dirty="0"/>
              <a:t>realizace</a:t>
            </a:r>
          </a:p>
          <a:p>
            <a:pPr lvl="1" algn="just">
              <a:lnSpc>
                <a:spcPct val="150000"/>
              </a:lnSpc>
              <a:buFont typeface="+mj-lt"/>
              <a:buAutoNum type="arabicPeriod"/>
            </a:pPr>
            <a:r>
              <a:rPr lang="cs-CZ" sz="1800" dirty="0"/>
              <a:t>hodnocení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8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59838550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Marketingové komunikační cíle účasti na veletrhu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1800" dirty="0"/>
              <a:t>demonstrace produktů</a:t>
            </a:r>
          </a:p>
          <a:p>
            <a:pPr algn="just"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1800" dirty="0"/>
              <a:t>uvedení a testování nových produktů</a:t>
            </a:r>
          </a:p>
          <a:p>
            <a:pPr algn="just"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1800" dirty="0"/>
              <a:t>prodej produktů</a:t>
            </a:r>
          </a:p>
          <a:p>
            <a:pPr algn="just"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1800" dirty="0"/>
              <a:t>generování možností prodeje</a:t>
            </a:r>
          </a:p>
          <a:p>
            <a:pPr algn="just"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1800" dirty="0"/>
              <a:t>budování vztahů</a:t>
            </a:r>
          </a:p>
          <a:p>
            <a:pPr algn="just"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1800" dirty="0"/>
              <a:t>sledování konkurence</a:t>
            </a:r>
          </a:p>
          <a:p>
            <a:pPr algn="just"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1800" dirty="0"/>
              <a:t>tradice</a:t>
            </a:r>
          </a:p>
          <a:p>
            <a:pPr algn="just"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1800" dirty="0"/>
              <a:t>posílení image firmy</a:t>
            </a:r>
          </a:p>
          <a:p>
            <a:pPr algn="just"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1800" dirty="0"/>
              <a:t>budování povědomí značky a firmy</a:t>
            </a:r>
          </a:p>
          <a:p>
            <a:pPr algn="just"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1800" dirty="0"/>
              <a:t>internacionalizace</a:t>
            </a:r>
          </a:p>
          <a:p>
            <a:pPr algn="just"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1800" dirty="0"/>
              <a:t>motivace zaměstnanců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8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16214170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Vztahový marketing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marketing vztahů </a:t>
            </a:r>
            <a:r>
              <a:rPr lang="cs-CZ" sz="1800" i="1" dirty="0"/>
              <a:t>(</a:t>
            </a:r>
            <a:r>
              <a:rPr lang="cs-CZ" sz="1800" i="1" dirty="0" err="1"/>
              <a:t>relationship</a:t>
            </a:r>
            <a:r>
              <a:rPr lang="cs-CZ" sz="1800" i="1" dirty="0"/>
              <a:t> marketing)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úkolem marketérů je těsně propojit kvalitu a služby zákazníkům do jednoho celku, který povede k dlouhodobým a vzájemně prospěšným vztahům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snahou je vytvořit a udržet hodnotné vztahy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důležitost (a nutnost) vazby mezi spokojeností zákazníka, jeho loajalitou a ziskovostí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náklady na získání nového zákazníka jsou mnohem vyšší, než na udržení stávajícího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loajalita zákazníka (programy posilující loajalitu zákazníků)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04612244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D3C3DB4-C217-4BEC-9375-A9E58A4ED0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62250" y="1303020"/>
            <a:ext cx="3619500" cy="1226820"/>
          </a:xfrm>
        </p:spPr>
        <p:txBody>
          <a:bodyPr>
            <a:normAutofit/>
          </a:bodyPr>
          <a:lstStyle/>
          <a:p>
            <a:r>
              <a:rPr lang="cs-CZ" sz="24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</a:rPr>
              <a:t>Děkuji vám za pozornost</a:t>
            </a:r>
            <a:br>
              <a:rPr lang="cs-CZ" sz="24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</a:rPr>
            </a:br>
            <a:r>
              <a:rPr lang="cs-CZ" sz="24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</a:rPr>
              <a:t>a těším se na příště</a:t>
            </a:r>
            <a:endParaRPr lang="cs-CZ" sz="2400" i="1" dirty="0"/>
          </a:p>
        </p:txBody>
      </p:sp>
      <p:pic>
        <p:nvPicPr>
          <p:cNvPr id="4" name="Zástupný obsah 3">
            <a:extLst>
              <a:ext uri="{FF2B5EF4-FFF2-40B4-BE49-F238E27FC236}">
                <a16:creationId xmlns:a16="http://schemas.microsoft.com/office/drawing/2014/main" id="{577459DF-6072-401D-B65A-C4AD9CDF8D4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9560" y="3194729"/>
            <a:ext cx="4945380" cy="2810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39997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572764"/>
          </a:xfrm>
          <a:noFill/>
          <a:ln w="38100">
            <a:noFill/>
          </a:ln>
        </p:spPr>
        <p:txBody>
          <a:bodyPr>
            <a:noAutofit/>
          </a:bodyPr>
          <a:lstStyle/>
          <a:p>
            <a:r>
              <a:rPr lang="cs-CZ" sz="2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OBSAH PŘEDMĚTU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  <a:ln w="38100">
            <a:solidFill>
              <a:srgbClr val="C00000"/>
            </a:solidFill>
          </a:ln>
        </p:spPr>
        <p:txBody>
          <a:bodyPr>
            <a:normAutofit/>
          </a:bodyPr>
          <a:lstStyle/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Úvod do marketingové komunikace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Komunikační proces a modely marketingové komunikace (AIDA, ATR, DAGMAR)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Psychologie a marketingová komunikace; úloha emocí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Integrované marketingová komunikace a digitální transformace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Komunikační mix a životní cyklus produktu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Reklama – proces plánování reklamy, druhy reklamy, média, reklamní agentury, měření účinnosti reklamy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Podpora prodeje – cíle, formy, nástroje podpory prodeje zaměřené na spotřebitele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b="1" dirty="0">
                <a:highlight>
                  <a:srgbClr val="99FF99"/>
                </a:highlight>
              </a:rPr>
              <a:t>Osobní prodej – podstata a cíle, proces osobního prodeje, personální řízení osobního prodeje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Public Relations – typy PR, nástroje PR, krizová komunikace; přímý marketing – nástroje přímého marketingu, práce s databázemi, etické problémy přímého marketingu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Mezinárodní marketingová komunikace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Marketingová komunikace na internetu; sociální sítě (virální marketing, WOM)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Trendy marketingové komunikace v 21. století (</a:t>
            </a:r>
            <a:r>
              <a:rPr lang="cs-CZ" sz="1500" dirty="0" err="1"/>
              <a:t>neuromarketing</a:t>
            </a:r>
            <a:r>
              <a:rPr lang="cs-CZ" sz="1500" dirty="0"/>
              <a:t>, </a:t>
            </a:r>
            <a:r>
              <a:rPr lang="cs-CZ" sz="1500" dirty="0" err="1"/>
              <a:t>product</a:t>
            </a:r>
            <a:r>
              <a:rPr lang="cs-CZ" sz="1500" dirty="0"/>
              <a:t> </a:t>
            </a:r>
            <a:r>
              <a:rPr lang="cs-CZ" sz="1500" dirty="0" err="1"/>
              <a:t>placement</a:t>
            </a:r>
            <a:r>
              <a:rPr lang="cs-CZ" sz="1500" dirty="0"/>
              <a:t>, guerillová reklama, mobilní marketing, </a:t>
            </a:r>
            <a:r>
              <a:rPr lang="cs-CZ" sz="1500" dirty="0" err="1"/>
              <a:t>advergaming</a:t>
            </a:r>
            <a:r>
              <a:rPr lang="cs-CZ" sz="15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8826615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Osobní komunikace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 fontScale="92500" lnSpcReduction="20000"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700" dirty="0"/>
              <a:t>komunikaci lze definovat jako vysílání, přijímání a zpracovávání informací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700" dirty="0"/>
              <a:t>komunikační proces</a:t>
            </a:r>
          </a:p>
          <a:p>
            <a:pPr lvl="1" algn="just">
              <a:lnSpc>
                <a:spcPct val="150000"/>
              </a:lnSpc>
              <a:spcBef>
                <a:spcPts val="200"/>
              </a:spcBef>
              <a:buFont typeface="Wingdings" panose="05000000000000000000" pitchFamily="2" charset="2"/>
              <a:buChar char="§"/>
            </a:pPr>
            <a:r>
              <a:rPr lang="cs-CZ" sz="1700" dirty="0"/>
              <a:t>odesílatel</a:t>
            </a:r>
          </a:p>
          <a:p>
            <a:pPr lvl="1" algn="just">
              <a:lnSpc>
                <a:spcPct val="150000"/>
              </a:lnSpc>
              <a:spcBef>
                <a:spcPts val="200"/>
              </a:spcBef>
              <a:buFont typeface="Wingdings" panose="05000000000000000000" pitchFamily="2" charset="2"/>
              <a:buChar char="§"/>
            </a:pPr>
            <a:r>
              <a:rPr lang="cs-CZ" sz="1700" dirty="0"/>
              <a:t>zakódování</a:t>
            </a:r>
          </a:p>
          <a:p>
            <a:pPr lvl="1" algn="just">
              <a:lnSpc>
                <a:spcPct val="150000"/>
              </a:lnSpc>
              <a:spcBef>
                <a:spcPts val="200"/>
              </a:spcBef>
              <a:buFont typeface="Wingdings" panose="05000000000000000000" pitchFamily="2" charset="2"/>
              <a:buChar char="§"/>
            </a:pPr>
            <a:r>
              <a:rPr lang="cs-CZ" sz="1700" dirty="0"/>
              <a:t>zpráva</a:t>
            </a:r>
          </a:p>
          <a:p>
            <a:pPr lvl="1" algn="just">
              <a:lnSpc>
                <a:spcPct val="150000"/>
              </a:lnSpc>
              <a:spcBef>
                <a:spcPts val="200"/>
              </a:spcBef>
              <a:buFont typeface="Wingdings" panose="05000000000000000000" pitchFamily="2" charset="2"/>
              <a:buChar char="§"/>
            </a:pPr>
            <a:r>
              <a:rPr lang="cs-CZ" sz="1700" dirty="0"/>
              <a:t>přenosové zařízení</a:t>
            </a:r>
          </a:p>
          <a:p>
            <a:pPr lvl="1" algn="just">
              <a:lnSpc>
                <a:spcPct val="150000"/>
              </a:lnSpc>
              <a:spcBef>
                <a:spcPts val="200"/>
              </a:spcBef>
              <a:buFont typeface="Wingdings" panose="05000000000000000000" pitchFamily="2" charset="2"/>
              <a:buChar char="§"/>
            </a:pPr>
            <a:r>
              <a:rPr lang="cs-CZ" sz="1700" dirty="0"/>
              <a:t>dekódování</a:t>
            </a:r>
          </a:p>
          <a:p>
            <a:pPr lvl="1" algn="just">
              <a:lnSpc>
                <a:spcPct val="150000"/>
              </a:lnSpc>
              <a:spcBef>
                <a:spcPts val="200"/>
              </a:spcBef>
              <a:buFont typeface="Wingdings" panose="05000000000000000000" pitchFamily="2" charset="2"/>
              <a:buChar char="§"/>
            </a:pPr>
            <a:r>
              <a:rPr lang="cs-CZ" sz="1700" dirty="0"/>
              <a:t>příjemce</a:t>
            </a:r>
          </a:p>
          <a:p>
            <a:pPr lvl="1" algn="just">
              <a:lnSpc>
                <a:spcPct val="150000"/>
              </a:lnSpc>
              <a:spcBef>
                <a:spcPts val="200"/>
              </a:spcBef>
              <a:buFont typeface="Wingdings" panose="05000000000000000000" pitchFamily="2" charset="2"/>
              <a:buChar char="§"/>
            </a:pPr>
            <a:r>
              <a:rPr lang="cs-CZ" sz="1700" dirty="0"/>
              <a:t>zpětná vazba</a:t>
            </a:r>
          </a:p>
          <a:p>
            <a:pPr lvl="1" algn="just">
              <a:lnSpc>
                <a:spcPct val="150000"/>
              </a:lnSpc>
              <a:spcBef>
                <a:spcPts val="200"/>
              </a:spcBef>
              <a:buFont typeface="Wingdings" panose="05000000000000000000" pitchFamily="2" charset="2"/>
              <a:buChar char="§"/>
            </a:pPr>
            <a:r>
              <a:rPr lang="cs-CZ" sz="1700" dirty="0"/>
              <a:t>šum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700" dirty="0"/>
              <a:t>výhody osobní komunikace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700" dirty="0"/>
              <a:t>nevýhody osobní komunikace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580366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Osobní prodej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může být definován jako dvoustranná komunikace „tváří v tvář“, jejímž obsahem je poskytování informací, předvádění, udržování či budování dlouhodobých vztahů, nebo přesvědčení určitých osob (příslušníků specifické části veřejnosti)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vyžaduje osobní interakci se zákazníkem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posun od metod založených na transakcích k metodám založeným na vztazích se zákazníky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4962149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Osobní prodej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výhody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zacílené sdělení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přímý kontakt se zákazníkem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individuální komunikace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okamžitá zpětná vazba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využití „kouzla osobnosti“ (image, charisma, profesionalita, znalost řeči těla)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budování vztahů důvěry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0461224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Osobní prodej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nevýhody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vyšší náklady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nutnost kontroly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dosah/dostupnost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frekvence kontaktů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riziko selhání lidského faktoru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7581324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Základní typy osobního prodeje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+mj-lt"/>
              <a:buAutoNum type="arabicPeriod"/>
            </a:pPr>
            <a:r>
              <a:rPr lang="cs-CZ" sz="1600" dirty="0"/>
              <a:t>obchodní prodej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zaměřen na prodej produktů obchodům, supermarketům, lékárnám atd.</a:t>
            </a:r>
          </a:p>
          <a:p>
            <a:pPr algn="just">
              <a:lnSpc>
                <a:spcPct val="150000"/>
              </a:lnSpc>
              <a:buFont typeface="+mj-lt"/>
              <a:buAutoNum type="arabicPeriod"/>
            </a:pPr>
            <a:r>
              <a:rPr lang="cs-CZ" sz="1600" dirty="0"/>
              <a:t>misionářský prodej 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informování, přesvědčování a prodej nikoli přímým zákazníkům, ale zákazníkům přímých zákazníků</a:t>
            </a:r>
          </a:p>
          <a:p>
            <a:pPr algn="just">
              <a:lnSpc>
                <a:spcPct val="150000"/>
              </a:lnSpc>
              <a:buFont typeface="+mj-lt"/>
              <a:buAutoNum type="arabicPeriod"/>
            </a:pPr>
            <a:r>
              <a:rPr lang="cs-CZ" sz="1600" dirty="0"/>
              <a:t>maloobchodní prodej 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zaměřen na přímé kontakty se zákazníky</a:t>
            </a:r>
          </a:p>
          <a:p>
            <a:pPr algn="just">
              <a:lnSpc>
                <a:spcPct val="150000"/>
              </a:lnSpc>
              <a:buFont typeface="+mj-lt"/>
              <a:buAutoNum type="arabicPeriod"/>
            </a:pPr>
            <a:r>
              <a:rPr lang="cs-CZ" sz="1600" dirty="0"/>
              <a:t>prodej na trzích B2B</a:t>
            </a:r>
          </a:p>
          <a:p>
            <a:pPr algn="just">
              <a:lnSpc>
                <a:spcPct val="150000"/>
              </a:lnSpc>
              <a:buFont typeface="+mj-lt"/>
              <a:buAutoNum type="arabicPeriod"/>
            </a:pPr>
            <a:r>
              <a:rPr lang="cs-CZ" sz="1600" dirty="0"/>
              <a:t>profesionální prodej 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zaměření na vlivné osoby, navrhovatele, organizátory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9888217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Organizace prodejního týmu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geografická orientace - struktura prodejců dle území (regionální členění)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orientace na produkt – specializace prodejců na produkt či produktovou řadu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orientace na zákazníka – specializace prodejců na určitý typ zákazníků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funkční specializace – členění prodeje dle činností, na které se prodejci specializují (akvizice,  instalace, poprodejní servis, …)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7836084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Prodejce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prodejce je jednou z nejstarších profesí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bohatá terminologie: prodejce, prodavač, obchodník, obchodní zástupce, sales </a:t>
            </a:r>
            <a:r>
              <a:rPr lang="cs-CZ" sz="1800" dirty="0" err="1"/>
              <a:t>representative</a:t>
            </a:r>
            <a:r>
              <a:rPr lang="cs-CZ" sz="1800" dirty="0"/>
              <a:t>, dealer, agent, area </a:t>
            </a:r>
            <a:r>
              <a:rPr lang="cs-CZ" sz="1800" dirty="0" err="1"/>
              <a:t>manager</a:t>
            </a:r>
            <a:r>
              <a:rPr lang="cs-CZ" sz="1800" dirty="0"/>
              <a:t>, </a:t>
            </a:r>
            <a:r>
              <a:rPr lang="cs-CZ" sz="1800" dirty="0" err="1"/>
              <a:t>key</a:t>
            </a:r>
            <a:r>
              <a:rPr lang="cs-CZ" sz="1800" dirty="0"/>
              <a:t> account </a:t>
            </a:r>
            <a:r>
              <a:rPr lang="cs-CZ" sz="1800" dirty="0" err="1"/>
              <a:t>manager</a:t>
            </a:r>
            <a:r>
              <a:rPr lang="cs-CZ" sz="1800" dirty="0"/>
              <a:t>, specialista, pracovník pro styk s klienty, atd.  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práce v 1. linii („vizitka“ společnosti)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osobnost prodejce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1691685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1630</TotalTime>
  <Words>875</Words>
  <Application>Microsoft Office PowerPoint</Application>
  <PresentationFormat>Předvádění na obrazovce (4:3)</PresentationFormat>
  <Paragraphs>167</Paragraphs>
  <Slides>17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1" baseType="lpstr">
      <vt:lpstr>Arial</vt:lpstr>
      <vt:lpstr>Calibri</vt:lpstr>
      <vt:lpstr>Wingdings</vt:lpstr>
      <vt:lpstr>Office Theme</vt:lpstr>
      <vt:lpstr>MARKETINGOVÁ KOMUNIKACE  (XMK) 8. přednáška Téma: Osobní prodej </vt:lpstr>
      <vt:lpstr>OBSAH PŘEDMĚTU</vt:lpstr>
      <vt:lpstr>Osobní komunikace</vt:lpstr>
      <vt:lpstr>Osobní prodej</vt:lpstr>
      <vt:lpstr>Osobní prodej</vt:lpstr>
      <vt:lpstr>Osobní prodej</vt:lpstr>
      <vt:lpstr>Základní typy osobního prodeje</vt:lpstr>
      <vt:lpstr>Organizace prodejního týmu</vt:lpstr>
      <vt:lpstr>Prodejce</vt:lpstr>
      <vt:lpstr>Prodejce</vt:lpstr>
      <vt:lpstr>Klíčové aktivity prodejců</vt:lpstr>
      <vt:lpstr>Veletrhy a výstavy</vt:lpstr>
      <vt:lpstr>Veletrhy a výstavy</vt:lpstr>
      <vt:lpstr>Proces plánování účasti na veletrzích a výstavách</vt:lpstr>
      <vt:lpstr>Marketingové komunikační cíle účasti na veletrhu</vt:lpstr>
      <vt:lpstr>Vztahový marketing</vt:lpstr>
      <vt:lpstr>Děkuji vám za pozornost a těším se na příště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MARKETINGOVÁ KOMUNIKACE  (XMK) 2. cvičení</dc:title>
  <dc:creator>Pavlíčková Renáta</dc:creator>
  <cp:lastModifiedBy>Pavlíčková Renáta</cp:lastModifiedBy>
  <cp:revision>206</cp:revision>
  <cp:lastPrinted>2020-03-03T12:19:40Z</cp:lastPrinted>
  <dcterms:created xsi:type="dcterms:W3CDTF">2020-03-02T13:24:01Z</dcterms:created>
  <dcterms:modified xsi:type="dcterms:W3CDTF">2023-03-13T09:35:24Z</dcterms:modified>
</cp:coreProperties>
</file>