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514" r:id="rId3"/>
    <p:sldId id="493" r:id="rId4"/>
    <p:sldId id="350" r:id="rId5"/>
    <p:sldId id="323" r:id="rId6"/>
    <p:sldId id="502" r:id="rId7"/>
    <p:sldId id="501" r:id="rId8"/>
    <p:sldId id="500" r:id="rId9"/>
    <p:sldId id="503" r:id="rId10"/>
    <p:sldId id="494" r:id="rId11"/>
    <p:sldId id="499" r:id="rId12"/>
    <p:sldId id="498" r:id="rId13"/>
    <p:sldId id="505" r:id="rId14"/>
    <p:sldId id="507" r:id="rId15"/>
    <p:sldId id="506" r:id="rId16"/>
    <p:sldId id="509" r:id="rId17"/>
    <p:sldId id="504" r:id="rId18"/>
    <p:sldId id="510" r:id="rId19"/>
    <p:sldId id="497" r:id="rId20"/>
    <p:sldId id="511" r:id="rId21"/>
    <p:sldId id="496" r:id="rId22"/>
    <p:sldId id="489" r:id="rId23"/>
    <p:sldId id="513" r:id="rId24"/>
    <p:sldId id="512" r:id="rId25"/>
    <p:sldId id="515" r:id="rId2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 varScale="1">
        <p:scale>
          <a:sx n="126" d="100"/>
          <a:sy n="126" d="100"/>
        </p:scale>
        <p:origin x="1194" y="12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13.02.2023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475117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(XMK)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1. 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Úvod do marketingové komunikace</a:t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4"/>
            <a:ext cx="3362545" cy="10359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600" dirty="0">
                <a:cs typeface="Arial"/>
              </a:rPr>
              <a:t>renata.pavlickova@mvso.cz</a:t>
            </a:r>
          </a:p>
          <a:p>
            <a:pPr algn="l"/>
            <a:endParaRPr lang="cs-CZ" sz="1600" dirty="0">
              <a:cs typeface="Arial"/>
            </a:endParaRPr>
          </a:p>
          <a:p>
            <a:pPr algn="l"/>
            <a:r>
              <a:rPr lang="cs-CZ" sz="1600" dirty="0">
                <a:cs typeface="Arial"/>
              </a:rPr>
              <a:t>Olomouc, LS 2022/2023</a:t>
            </a:r>
            <a:endParaRPr lang="en-US" sz="1600" dirty="0">
              <a:cs typeface="Arial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112FCA39-295A-4D4B-8D46-B1873CFD999C}"/>
              </a:ext>
            </a:extLst>
          </p:cNvPr>
          <p:cNvSpPr/>
          <p:nvPr/>
        </p:nvSpPr>
        <p:spPr>
          <a:xfrm>
            <a:off x="4290060" y="5040753"/>
            <a:ext cx="45810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solidFill>
                  <a:srgbClr val="D10202"/>
                </a:solidFill>
                <a:cs typeface="Arial"/>
              </a:rPr>
              <a:t>Studijní program: Ekonomika a management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Obor: Ekonomika a management malých a středních podniků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Ročník: 1.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Typ studia: navazující (NMgr.)</a:t>
            </a:r>
            <a:br>
              <a:rPr lang="cs-CZ" sz="1400" dirty="0">
                <a:solidFill>
                  <a:srgbClr val="D10202"/>
                </a:solidFill>
                <a:cs typeface="Arial"/>
              </a:rPr>
            </a:br>
            <a:r>
              <a:rPr lang="cs-CZ" sz="1400" dirty="0">
                <a:solidFill>
                  <a:srgbClr val="D10202"/>
                </a:solidFill>
                <a:cs typeface="Arial"/>
              </a:rPr>
              <a:t>Forma: prezenční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Marketéři a poptávka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marketér je někdo, kdo pátrá po reakci (pozornosti, nákupech, hlasech, darech) jiných, jimž říkáme perspektivní zákazníci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marketéři dokáží obratně stimulovat poptávku po produktech společnosti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marketéři nesou odpovědnost za řízení poptávky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manažeři marketingu se pokoušejí ovlivnit úroveň, načasování a skladbu poptávky, aby se splnili cíle společnosti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 poptávce je možných 8 různých stavů (typy poptávky)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4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9820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negativní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nulová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latentní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klesající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nepravidelná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plná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nadměrná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nezdravá poptávka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9268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negativní poptávka </a:t>
            </a:r>
            <a:r>
              <a:rPr lang="cs-CZ" sz="1600" dirty="0"/>
              <a:t>– spotřebitelům se výrobek nelíbí, a mohou dokonce i zaplatit za to, aby se mu vyhnuli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nulová (neexistující) poptávka </a:t>
            </a:r>
            <a:r>
              <a:rPr lang="cs-CZ" sz="1600" dirty="0"/>
              <a:t>– spotřebitelé buď o výrobku nevědí, nebo o něj nejeví zájem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latentní poptávka </a:t>
            </a:r>
            <a:r>
              <a:rPr lang="cs-CZ" sz="1600" dirty="0"/>
              <a:t>– spotřebitelé projevují silný zájem, který existující výrobek nedokáže uspokojit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klesající (snižující se) poptávka </a:t>
            </a:r>
            <a:r>
              <a:rPr lang="cs-CZ" sz="1600" dirty="0"/>
              <a:t>– spotřebitelé začínají kupovat výrobek méně často, nebo </a:t>
            </a:r>
            <a:br>
              <a:rPr lang="cs-CZ" sz="1600" dirty="0"/>
            </a:br>
            <a:r>
              <a:rPr lang="cs-CZ" sz="1600" dirty="0"/>
              <a:t>ho přestávají kupovat úplně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nepravidelná poptávka </a:t>
            </a:r>
            <a:r>
              <a:rPr lang="cs-CZ" sz="1600" dirty="0"/>
              <a:t>– nákup spotřebitelů se liší podle ročního období, měsíce, týdne, dne, nebo dokonce hodin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plná poptávka </a:t>
            </a:r>
            <a:r>
              <a:rPr lang="cs-CZ" sz="1600" dirty="0"/>
              <a:t>– spotřebitelé výrobek uvedený na trh kupují adekvátně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nadměrná poptávka </a:t>
            </a:r>
            <a:r>
              <a:rPr lang="cs-CZ" sz="1600" dirty="0"/>
              <a:t>– výrobek si chce koupit více spotřebitelů, než je možné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nezdravá (škodlivá) poptávka </a:t>
            </a:r>
            <a:r>
              <a:rPr lang="cs-CZ" sz="1600" dirty="0"/>
              <a:t>– spotřebitele mohou přitahovat výrobky s nežádoucími společenskými důsledky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4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78378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Marketingový mix – strategie versus taktika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 marketingový mix můžeme pohlížet jako na součást marketingového strategického řízení, nebo jako na nástroj taktického řízení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– Děláme správné věci?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taktika – Děláme věci správně?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82102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Marketingový mix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souhrn nástrojů marketingu působících na trhu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koncept 4P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Product</a:t>
            </a:r>
            <a:endParaRPr lang="cs-CZ" sz="16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Price</a:t>
            </a:r>
            <a:endParaRPr lang="cs-CZ" sz="16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Place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Promotion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potřebný soulad všech nástrojů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77146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Koncept 4C v návaznosti na 4P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smyslem není hledat různé počty nebo odlišná počáteční písmena, nýbrž změnit myšlení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řešení potřeb zákazníka </a:t>
            </a:r>
            <a:r>
              <a:rPr lang="cs-CZ" sz="1600" i="1" dirty="0"/>
              <a:t>(</a:t>
            </a:r>
            <a:r>
              <a:rPr lang="cs-CZ" sz="1600" i="1" dirty="0" err="1"/>
              <a:t>Customer</a:t>
            </a:r>
            <a:r>
              <a:rPr lang="cs-CZ" sz="1600" i="1" dirty="0"/>
              <a:t> </a:t>
            </a:r>
            <a:r>
              <a:rPr lang="cs-CZ" sz="1600" i="1" dirty="0" err="1"/>
              <a:t>solution</a:t>
            </a:r>
            <a:r>
              <a:rPr lang="cs-CZ" sz="1600" i="1" dirty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náklady vzniklé zákazníkovi </a:t>
            </a:r>
            <a:r>
              <a:rPr lang="cs-CZ" sz="1600" i="1" dirty="0"/>
              <a:t>(</a:t>
            </a:r>
            <a:r>
              <a:rPr lang="cs-CZ" sz="1600" i="1" dirty="0" err="1"/>
              <a:t>Customer</a:t>
            </a:r>
            <a:r>
              <a:rPr lang="cs-CZ" sz="1600" i="1" dirty="0"/>
              <a:t> </a:t>
            </a:r>
            <a:r>
              <a:rPr lang="cs-CZ" sz="1600" i="1" dirty="0" err="1"/>
              <a:t>cost</a:t>
            </a:r>
            <a:r>
              <a:rPr lang="cs-CZ" sz="1600" i="1" dirty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dostupnost řešení </a:t>
            </a:r>
            <a:r>
              <a:rPr lang="cs-CZ" sz="1600" i="1" dirty="0"/>
              <a:t>(</a:t>
            </a:r>
            <a:r>
              <a:rPr lang="cs-CZ" sz="1600" i="1" dirty="0" err="1"/>
              <a:t>Convenience</a:t>
            </a:r>
            <a:r>
              <a:rPr lang="cs-CZ" sz="1600" i="1" dirty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komunikace </a:t>
            </a:r>
            <a:r>
              <a:rPr lang="cs-CZ" sz="1600" i="1" dirty="0"/>
              <a:t>(</a:t>
            </a:r>
            <a:r>
              <a:rPr lang="cs-CZ" sz="1600" i="1" dirty="0" err="1"/>
              <a:t>Communication</a:t>
            </a:r>
            <a:r>
              <a:rPr lang="cs-CZ" sz="1600" i="1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41168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jakákoliv nabídka, která je určena trhu za účelem uspokojení určité potřeby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hmotný dokončený výrobek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produkty v různém stádiu dokončenosti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služby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myšlenky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4974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funkce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produktové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produktové politiky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výrobkový mix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vývoj nového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životní cyklus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řízení značky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analýza značky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38358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částka, za kterou jsou produkty nabízeny na trhu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jedinou součástí marketingového mixu, který hmatatelně přináší příjem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nejpružnějším prvkem mixu, lze ji velmi rychle měnit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bývá rozhodujícím faktorem pří výběru zboží zákazníkem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4555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funkce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faktory ovlivňující tvorbu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 stanovení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firmy a stanovení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cenové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cenové politiky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metody tvorby cen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slevy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cenová kontrola/cenové analýzy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98219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>
                <a:highlight>
                  <a:srgbClr val="99FF99"/>
                </a:highlight>
              </a:rPr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8064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proces, kterým se zboží nebo služba dostává ke správnému zákazníkovi, na správné místo, </a:t>
            </a:r>
            <a:br>
              <a:rPr lang="cs-CZ" sz="1600" dirty="0"/>
            </a:br>
            <a:r>
              <a:rPr lang="cs-CZ" sz="1600" dirty="0"/>
              <a:t>ve správném množství, stavu a čase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představuje celý komplex činností zaměřených na výběr kanálu prodejen a všechny procesy spjaté s pohybem výrobků od výrobce ke konečnému spotřebiteli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61522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funkce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formy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distribuční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distribuční politiky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distribuční kanály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organizace prodeje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16851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výrazné změny na přelomu 20. a 21. století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změna na poli mediální scény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prolnutí nadlinkové a podlinkové komunikace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změna cílových skupin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transformace řady marketingových technik ve specializované obory (např. digitální marketing, guerilla marketing, mobilní marketing, virální marketing)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koordinace marketingových komunikačních aktivit s cílem ovlivnit postoje nebo chování spotřebitelů, zahrnuje aktivity určené ke komunikaci se zákazníky, kteří jsou informováni </a:t>
            </a:r>
            <a:br>
              <a:rPr lang="cs-CZ" sz="1600" dirty="0"/>
            </a:br>
            <a:r>
              <a:rPr lang="cs-CZ" sz="1600" dirty="0"/>
              <a:t>o produktech a povzbuzováni k jejich nákupu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informuje, přesvědčuje nebo připomíná spotřebitelům vlastnosti a dostupnost produktů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55619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základní typy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interpersonální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skupinová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masová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komunikační proces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přenosový model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75416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 masové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zdroj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kódování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sdělení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dekódování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příjemce sdělení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marketingové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výběr komunikační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marketingové komunikace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592937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pojmy kapitoly (opakování)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7078EE-C312-4970-8F18-2F893F913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600199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marketingu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potřeba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touhy a přání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poptávka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nabídka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trh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spotřebitel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segmentace trhu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hodnota pro zákazníka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400" i="1" dirty="0"/>
          </a:p>
          <a:p>
            <a:endParaRPr lang="cs-CZ" sz="1400" i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7A207FA-8A15-4BAB-B944-328C981F1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marketingový mix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marketingová komunikace </a:t>
            </a:r>
          </a:p>
          <a:p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238176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označuje všechny činnosti, procesy, snahy a metody prezentování, propagování, prodeje služeb nebo produktů firmy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předmětem marketingu je také usměrňování a aktivní ovlivňování nabídky firmy, zásadním způsobem tedy ovlivňuje celé podnikání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musí umět správně rozpoznat a poznat současné, ale zejména budoucí potřeby trhu, přesněji potřeby konkrétních skupin zákazníků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v sobě integruje všechny činnosti, které budují silné vztahy se zákazníkem</a:t>
            </a:r>
            <a:br>
              <a:rPr lang="cs-CZ" sz="1600" dirty="0"/>
            </a:br>
            <a:r>
              <a:rPr lang="cs-CZ" sz="1600" dirty="0"/>
              <a:t>a ovlivňují celkovou strategii podniku a jeho postavení na trhu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soustředí se na předprodejní aktivity, zjišťování nebo vyvolávání potřeb zákazníků, a tím také ovlivňuje produktovou strategii firmy, vývoj nových výrobků a služeb, ale i cenotvorbu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0146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– definování pojmu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proces řízení, jehož výsledkem je poznání, předvídání, ovlivňování a v konečné fázi uspokojení potřeb a přání zákazníka, a to efektivním a výhodným způsobem zajišťujícím splnění cílů organizace.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 </a:t>
            </a:r>
            <a:r>
              <a:rPr lang="cs-CZ" altLang="cs-CZ" sz="1600" dirty="0"/>
              <a:t>můžeme definovat jako společenský a manažerský proces, jehož prostřednictvím uspokojují jednotlivci i skupiny své potřeby a přání v procesu výroby a směny výrobků, či jiných hodnot.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oblast podnikání, která je založena především na vztazích se zákazníky.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uspokojení potřeb zákazníka na straně jedné a tvorba zisku na straně druhé.</a:t>
            </a:r>
            <a:r>
              <a:rPr lang="cs-CZ" altLang="cs-CZ" sz="1600" b="1" i="1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management trhu.</a:t>
            </a:r>
            <a:r>
              <a:rPr lang="cs-CZ" altLang="cs-CZ" sz="1600" b="1" i="1" dirty="0"/>
              <a:t>                 </a:t>
            </a:r>
          </a:p>
          <a:p>
            <a:pPr marL="0" indent="0">
              <a:buNone/>
            </a:pPr>
            <a:endParaRPr lang="cs-CZ" altLang="cs-CZ" sz="14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8140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primárním cílem marketingu je vyhledávat nové zákazníky příslibem získání výjimečné hodnoty, a udržet si stávající zákazníky uspokojením jejich potřeb za současného vytváření zisku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alternativní cíle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9343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Poptávka a hodnota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souhrn produktů (zboží nebo služeb), které jsou zákazníci schopni zakoupit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aby byl zákazník po nákupu spokojen, musí mít pro něj produkt patřičnou hodnotu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čistá hodnota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marketingová hodnota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0729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Citlivost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poptávka je ekonomická veličina vyjadřující objem výrobků nebo služeb, které chce zákazník koupit na trhu za určitou cenu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elastická poptávka (pružná)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neelastická poptávka (nepružná)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9985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Kvantifikace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 velká je poptávka?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Kterými ukazateli ji měříme?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Kde vzniká poptávka?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Čím je poptávka dána?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poptávka uspokojena?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 velký je tento trh?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4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6650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1196</Words>
  <Application>Microsoft Office PowerPoint</Application>
  <PresentationFormat>Předvádění na obrazovce (4:3)</PresentationFormat>
  <Paragraphs>184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Office Theme</vt:lpstr>
      <vt:lpstr>MARKETINGOVÁ KOMUNIKACE  (XMK) 1. přednáška Téma: Úvod do marketingové komunikace </vt:lpstr>
      <vt:lpstr>OBSAH PŘEDMĚTU</vt:lpstr>
      <vt:lpstr>Klíčové pojmy kapitoly (opakování)</vt:lpstr>
      <vt:lpstr>Marketing</vt:lpstr>
      <vt:lpstr>Marketing – definování pojmu</vt:lpstr>
      <vt:lpstr>Cíle marketingu</vt:lpstr>
      <vt:lpstr>Poptávka a hodnota</vt:lpstr>
      <vt:lpstr>Citlivost poptávky</vt:lpstr>
      <vt:lpstr>Kvantifikace poptávky</vt:lpstr>
      <vt:lpstr>Marketéři a poptávka</vt:lpstr>
      <vt:lpstr>Typy poptávky</vt:lpstr>
      <vt:lpstr>Typy poptávky</vt:lpstr>
      <vt:lpstr>Marketingový mix – strategie versus taktika</vt:lpstr>
      <vt:lpstr>Marketingový mix</vt:lpstr>
      <vt:lpstr>Koncept 4C v návaznosti na 4P</vt:lpstr>
      <vt:lpstr>Produkt</vt:lpstr>
      <vt:lpstr>Produkt</vt:lpstr>
      <vt:lpstr>Cena</vt:lpstr>
      <vt:lpstr>Cena</vt:lpstr>
      <vt:lpstr>Distribuce</vt:lpstr>
      <vt:lpstr>Distribuce</vt:lpstr>
      <vt:lpstr>Marketingová komunikace</vt:lpstr>
      <vt:lpstr>Marketingová komunikace</vt:lpstr>
      <vt:lpstr>Marketingová komunikace</vt:lpstr>
      <vt:lpstr>Děkuji vám za pozornost a těším se na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Pavlíčková Renáta</cp:lastModifiedBy>
  <cp:revision>20</cp:revision>
  <cp:lastPrinted>2020-03-04T10:01:56Z</cp:lastPrinted>
  <dcterms:created xsi:type="dcterms:W3CDTF">2020-03-04T09:39:52Z</dcterms:created>
  <dcterms:modified xsi:type="dcterms:W3CDTF">2023-02-13T11:32:54Z</dcterms:modified>
</cp:coreProperties>
</file>