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24" r:id="rId2"/>
    <p:sldId id="580" r:id="rId3"/>
    <p:sldId id="519" r:id="rId4"/>
    <p:sldId id="530" r:id="rId5"/>
    <p:sldId id="534" r:id="rId6"/>
    <p:sldId id="529" r:id="rId7"/>
    <p:sldId id="533" r:id="rId8"/>
    <p:sldId id="525" r:id="rId9"/>
    <p:sldId id="524" r:id="rId10"/>
    <p:sldId id="557" r:id="rId11"/>
    <p:sldId id="587" r:id="rId12"/>
    <p:sldId id="622" r:id="rId13"/>
    <p:sldId id="586" r:id="rId14"/>
    <p:sldId id="571" r:id="rId15"/>
    <p:sldId id="570" r:id="rId16"/>
    <p:sldId id="573" r:id="rId17"/>
    <p:sldId id="568" r:id="rId18"/>
    <p:sldId id="585" r:id="rId19"/>
    <p:sldId id="574" r:id="rId20"/>
    <p:sldId id="577" r:id="rId21"/>
    <p:sldId id="578" r:id="rId22"/>
    <p:sldId id="566" r:id="rId23"/>
    <p:sldId id="575" r:id="rId24"/>
    <p:sldId id="564" r:id="rId25"/>
    <p:sldId id="576" r:id="rId26"/>
    <p:sldId id="563" r:id="rId27"/>
    <p:sldId id="607" r:id="rId28"/>
    <p:sldId id="562" r:id="rId29"/>
    <p:sldId id="584" r:id="rId30"/>
    <p:sldId id="581" r:id="rId31"/>
    <p:sldId id="583" r:id="rId32"/>
    <p:sldId id="579" r:id="rId33"/>
    <p:sldId id="623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53" d="100"/>
          <a:sy n="53" d="100"/>
        </p:scale>
        <p:origin x="-96" y="-372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28.4.2023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6546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(XMK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12. přednáška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pl-PL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marketingové komunikace v 21. století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2022/2023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4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0D20B78-BB4F-4C2A-AD5D-102ACC70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6" y="4073576"/>
            <a:ext cx="2052587" cy="20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doslova přeloženo jako umístění produktu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jednou z možností skryté reklamy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jedná se o umísťování výrobků, názvů či log existujících značek do uměleckých děl (filmy, seriály, videohry, zábavní pořady, písně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oblíbenost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placementu</a:t>
            </a:r>
            <a:r>
              <a:rPr lang="cs-CZ" sz="1800" dirty="0"/>
              <a:t> roste, proto jej lze označit jako opravdový trend </a:t>
            </a:r>
            <a:br>
              <a:rPr lang="cs-CZ" sz="1800" dirty="0"/>
            </a:br>
            <a:r>
              <a:rPr lang="cs-CZ" sz="1800" dirty="0"/>
              <a:t>v  marketingové komunikaci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důvodem je nejen rozšíření v zahraničí (zejména v USA ), ale také fakt, že právě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je mnohdy  schopný zaplatit náklady na celý film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51" y="1600199"/>
            <a:ext cx="1829750" cy="9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České republice byl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až do 17. 8. 2009 oficiálně zakázán, avšak do jisté míry tolerován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současné době je tato aktivita povolena, avšak je nutné při jejím uplatňování respektovat legislativní  omezení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doporučení Rady pro rozhlasové a televizní vysílání (RRTV): „Piktogram PP bude </a:t>
            </a:r>
            <a:br>
              <a:rPr lang="cs-CZ" sz="1800" dirty="0"/>
            </a:br>
            <a:r>
              <a:rPr lang="cs-CZ" sz="1800" dirty="0"/>
              <a:t>na obrazovce při každém svém uvedení umístěn po dobu minimálně pěti sekund </a:t>
            </a:r>
            <a:br>
              <a:rPr lang="cs-CZ" sz="1800" dirty="0"/>
            </a:br>
            <a:r>
              <a:rPr lang="cs-CZ" sz="1800" dirty="0"/>
              <a:t>u pravého dolního rohu obrazovky. Piktogram bude zabírat minimálně 15 % obrazovky, aby byl pro diváka dostatečně zřetelný“. Sdělení by mělo být jak v textové, tak i verbální podobě.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9" y="200419"/>
            <a:ext cx="1433450" cy="14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</a:t>
            </a:r>
            <a:r>
              <a:rPr lang="cs-CZ" sz="1700" dirty="0"/>
              <a:t>keting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Trendy marketingové komunikace v 21. století (</a:t>
            </a:r>
            <a:r>
              <a:rPr lang="cs-CZ" sz="1500" b="1" dirty="0" err="1">
                <a:highlight>
                  <a:srgbClr val="99FF99"/>
                </a:highlight>
              </a:rPr>
              <a:t>neuromarketing</a:t>
            </a:r>
            <a:r>
              <a:rPr lang="cs-CZ" sz="1500" b="1" dirty="0">
                <a:highlight>
                  <a:srgbClr val="99FF99"/>
                </a:highlight>
              </a:rPr>
              <a:t>, </a:t>
            </a:r>
            <a:r>
              <a:rPr lang="cs-CZ" sz="1500" b="1" dirty="0" err="1">
                <a:highlight>
                  <a:srgbClr val="99FF99"/>
                </a:highlight>
              </a:rPr>
              <a:t>product</a:t>
            </a:r>
            <a:r>
              <a:rPr lang="cs-CZ" sz="1500" b="1" dirty="0">
                <a:highlight>
                  <a:srgbClr val="99FF99"/>
                </a:highlight>
              </a:rPr>
              <a:t> </a:t>
            </a:r>
            <a:r>
              <a:rPr lang="cs-CZ" sz="1500" b="1" dirty="0" err="1">
                <a:highlight>
                  <a:srgbClr val="99FF99"/>
                </a:highlight>
              </a:rPr>
              <a:t>placement</a:t>
            </a:r>
            <a:r>
              <a:rPr lang="cs-CZ" sz="1500" b="1" dirty="0">
                <a:highlight>
                  <a:srgbClr val="99FF99"/>
                </a:highlight>
              </a:rPr>
              <a:t>, guerillová reklama, mobilní marketing, </a:t>
            </a:r>
            <a:r>
              <a:rPr lang="cs-CZ" sz="1500" b="1" dirty="0" err="1">
                <a:highlight>
                  <a:srgbClr val="99FF99"/>
                </a:highlight>
              </a:rPr>
              <a:t>advergaming</a:t>
            </a:r>
            <a:r>
              <a:rPr lang="cs-CZ" sz="1500" b="1" dirty="0">
                <a:highlight>
                  <a:srgbClr val="99FF99"/>
                </a:highligh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= vzruch, burcování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marketing je marketing zaměřený na vyvolání rozruchu, bzukotu, hukotu (</a:t>
            </a:r>
            <a:r>
              <a:rPr lang="cs-CZ" sz="1800" dirty="0" err="1"/>
              <a:t>buzzu</a:t>
            </a:r>
            <a:r>
              <a:rPr lang="cs-CZ" sz="1800" dirty="0"/>
              <a:t>) okolo určité značky, produktu, společnosti, akce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podstatou je skutečnost, že firma injektuje do společnosti vzruch ve formě určité informace, a lidé šíří toto sdělení na své náklady a ve své režii dále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však musí být zajímavá, překvapivá, šokující, hodna další diskuse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se tak šíří společností stejně, jako vzruchy v mozku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je poskytnout skvělé téma pro diskusi mezi lidmi (WOM marketing) </a:t>
            </a:r>
            <a:br>
              <a:rPr lang="cs-CZ" sz="1800" dirty="0"/>
            </a:br>
            <a:r>
              <a:rPr lang="cs-CZ" sz="1800" dirty="0"/>
              <a:t>a v médiích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typickým příkladem </a:t>
            </a:r>
            <a:r>
              <a:rPr lang="cs-CZ" sz="1800" dirty="0" err="1"/>
              <a:t>buzz</a:t>
            </a:r>
            <a:r>
              <a:rPr lang="cs-CZ" sz="1800" dirty="0"/>
              <a:t> marketingu je scéna z filmu Slunce, seno, jahody a jedna z jeho představitelek – systém „</a:t>
            </a:r>
            <a:r>
              <a:rPr lang="cs-CZ" sz="1800" dirty="0" err="1"/>
              <a:t>Kelišová</a:t>
            </a:r>
            <a:r>
              <a:rPr lang="cs-CZ" sz="1800" dirty="0"/>
              <a:t>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50" y="4337936"/>
            <a:ext cx="3040775" cy="187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šíření zpráv bez zapojení marketingového oddělení (o produktu se dozví široký okruh lidí bez nákladů na reklamu, firma ale nemá informace pod kontrolou)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pozitivní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negativní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řízený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vypracovaný koncept, jak zvýšit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jsou vypouštěny cíleně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Příklady/ukázky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0" y="1602636"/>
            <a:ext cx="3290866" cy="45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42" y="2743200"/>
            <a:ext cx="3709958" cy="245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95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hledá odpovědi na otázky, </a:t>
            </a:r>
            <a:r>
              <a:rPr lang="cs-CZ" sz="1600" b="1" dirty="0"/>
              <a:t>co se děje v našem mozku </a:t>
            </a:r>
            <a:r>
              <a:rPr lang="cs-CZ" sz="1600" dirty="0"/>
              <a:t>v okamžiku, kdy jsme vystaveni stimulům </a:t>
            </a:r>
            <a:br>
              <a:rPr lang="cs-CZ" sz="1600" dirty="0"/>
            </a:br>
            <a:r>
              <a:rPr lang="cs-CZ" sz="1600" dirty="0"/>
              <a:t>v podobě reklamního sdělení, co je podstatou pozornosti, kterou příslušnému stimulu věnujeme, jaký je způsob uchování obsahu reklamy v naší paměti, zdali a jaké moce tento stimul vyvolává,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tyto </a:t>
            </a:r>
            <a:r>
              <a:rPr lang="cs-CZ" sz="1600" b="1" dirty="0"/>
              <a:t>reakce je možné měřit </a:t>
            </a:r>
            <a:r>
              <a:rPr lang="cs-CZ" sz="1600" dirty="0"/>
              <a:t>a následně vyhodnotit zjišťováním změn v mozkové a srdeční aktivitě, </a:t>
            </a:r>
            <a:br>
              <a:rPr lang="cs-CZ" sz="1600" dirty="0"/>
            </a:br>
            <a:r>
              <a:rPr lang="cs-CZ" sz="1600" dirty="0"/>
              <a:t>v dýchání, svalovém napětí, teplotě a vodivosti pokožky, reakcí zorniček, které v recipientovi vyvolává sledování reklamy,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centrální nervová soustava </a:t>
            </a:r>
            <a:r>
              <a:rPr lang="cs-CZ" sz="1600" dirty="0"/>
              <a:t>zahrnuje mozek a míchu,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lidský mozek představuje nejsložitější biologickou strukturu ze všech na Zemi existujících, je řídícím orgánem naší centrální nervové soustavy,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základní členění mozku:</a:t>
            </a:r>
            <a:r>
              <a:rPr lang="cs-CZ" sz="1600" dirty="0"/>
              <a:t> přední mozek, střední mozek, zadní mozek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výzkumy např. tvrdí, že našich 5 smyslů přijímá během každé vteřiny neuvěřitelných jedenáct milionů různých informací (vědomě jsme schopni zpracovat asi 40 z nich).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783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17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Kognitivní 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Kognitivní věda </a:t>
            </a:r>
            <a:r>
              <a:rPr lang="cs-CZ" sz="1600" dirty="0"/>
              <a:t>(z latinského </a:t>
            </a:r>
            <a:r>
              <a:rPr lang="cs-CZ" sz="1600" dirty="0" err="1"/>
              <a:t>cognoscere</a:t>
            </a:r>
            <a:r>
              <a:rPr lang="cs-CZ" sz="1600" dirty="0"/>
              <a:t> = poznávat) se zabývá interdisciplinárním výzkumem mysli a jejích procesů.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Interdisciplinární obor studující vědomí a myšlení člověka z celé řady úhlů.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Zahrnuje disciplíny, jako např. psychologie, neurověda, lingvistika, antropologie, filozofie, behaviorální ekonomie, umělá inteligence.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Předmětem výzkumu kognitivní vědy </a:t>
            </a:r>
            <a:r>
              <a:rPr lang="cs-CZ" sz="1600" dirty="0"/>
              <a:t>je mysl, její struktura a operace, například myšlení, inteligence, paměť, vnímání, pozornost, vědomí či jazyk.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Metody zkoumání </a:t>
            </a:r>
            <a:r>
              <a:rPr lang="cs-CZ" sz="1600" dirty="0"/>
              <a:t>jsou rozmanité a specifické pro dané disciplíny. Patří mezi ně např. psychologické experimenty a výpočetní modelování. </a:t>
            </a: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cs-CZ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071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Disciplíny tvořící základ kognitivní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3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300" b="1" dirty="0"/>
              <a:t>Lingvistika</a:t>
            </a:r>
            <a:r>
              <a:rPr lang="cs-CZ" sz="1300" dirty="0"/>
              <a:t> –  neboli jazykověda je věda zkoumající přirozený jazyk.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300" b="1" dirty="0"/>
              <a:t>Antropologie</a:t>
            </a:r>
            <a:r>
              <a:rPr lang="cs-CZ" sz="1300" dirty="0"/>
              <a:t> – věda o člověku v nejširším slova smyslu. Fyzická antropologie studuje lidské tělo, od anatomie se liší hlavně zájmem o vznik a vývoj člověka. Kulturní a sociální antropologie se zabývá člověkem jako společenskou a kulturní bytostí.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8" name="Picture 4" descr="https://upload.wikimedia.org/wikipedia/commons/thumb/7/70/Cognitive_Science_Hexagon_cs.svg/800px-Cognitive_Science_Hexagon_c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3" y="1349776"/>
            <a:ext cx="4075231" cy="40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7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Psychologie</a:t>
            </a:r>
            <a:r>
              <a:rPr lang="cs-CZ" sz="1600" dirty="0"/>
              <a:t> – z řeckého „psyché“ (duševno, duch, dech) a „</a:t>
            </a:r>
            <a:r>
              <a:rPr lang="cs-CZ" sz="1600" dirty="0" err="1"/>
              <a:t>logia</a:t>
            </a:r>
            <a:r>
              <a:rPr lang="cs-CZ" sz="1600" dirty="0"/>
              <a:t>“ (věda, výzkum, nauka </a:t>
            </a:r>
            <a:br>
              <a:rPr lang="cs-CZ" sz="1600" dirty="0"/>
            </a:br>
            <a:r>
              <a:rPr lang="cs-CZ" sz="1600" dirty="0"/>
              <a:t>o duševnu).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to věda, která studuje lidské chování, mentální procesy a tělesné dění včetně jejich vzájemných vztahů a interakcí (souhrnně označované jako psychika) a snaží se je popsat, vysvětlit a predikovat.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Cílem psychologie </a:t>
            </a:r>
            <a:r>
              <a:rPr lang="cs-CZ" sz="1600" dirty="0"/>
              <a:t>je také získané poznatky využít ke zvýšení lidské spokojenosti a zdraví, prostřednictvím psychoterapie jich lze navíc využít i k léčebným účelům.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má široké pole zájmu.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se zaobírá se výzkumem od mezilidských vztahů, přes možnosti učení a osobnostní vlastnosti, až po biologické pozadí lidského myšlení.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buNone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814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Podle předmětu zkoumání se dělí na dílčí obory: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</a:t>
            </a:r>
            <a:r>
              <a:rPr lang="cs-CZ" sz="1600" dirty="0"/>
              <a:t> – mají nejobecnější charakter, jsou teoretické. Patří sem zejména biologická psychologie, obecná psychologie, vývojová psychologie, psychologie osobnosti, sociální psychologie; občas sem bývá zařazována i psychopatologie a psychologie životního prostředí.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Aplikované </a:t>
            </a:r>
            <a:r>
              <a:rPr lang="cs-CZ" sz="1600" dirty="0"/>
              <a:t>– zkoumají psychické jevy, které se projevují v souvislosti s určitou praxí a snaží se o praktickou aplikaci obecných teoretických přístupů. Patří sem například klinická psychologie, psychologie práce, forenzní psychologie či pedagogická psychologie.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Speciální</a:t>
            </a:r>
            <a:r>
              <a:rPr lang="cs-CZ" sz="1600" dirty="0"/>
              <a:t> – obsahuje disciplíny odvozené od výše uvedených s relativně úzkým oborem studia. Je to například psychometrika, psycholingvistika či psychodiagnostika.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410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na vnímání reklamy ze strany recipienta působí celá řada vlivů ze skupin faktorů: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fyziologické </a:t>
            </a:r>
            <a:r>
              <a:rPr lang="cs-CZ" sz="1600" dirty="0"/>
              <a:t>– smysly, mozkové buňky, nervy, věk, pohlaví,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psychické</a:t>
            </a:r>
            <a:r>
              <a:rPr lang="cs-CZ" sz="1600" dirty="0"/>
              <a:t> – psychické vlastnosti (postoje, zkušenosti, vědomosti, schopnosti, zájmy), psychické stavy (potřeby, buzení, stres, pozornost, nálada), psychické procesy (kognitivní, emocionální, motivační),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sociální </a:t>
            </a:r>
            <a:r>
              <a:rPr lang="cs-CZ" sz="1600" dirty="0"/>
              <a:t>– </a:t>
            </a:r>
            <a:r>
              <a:rPr lang="cs-CZ" sz="1600" dirty="0" err="1"/>
              <a:t>mikrosociální</a:t>
            </a:r>
            <a:r>
              <a:rPr lang="cs-CZ" sz="1600" dirty="0"/>
              <a:t> (rodinné hodnoty), </a:t>
            </a:r>
            <a:r>
              <a:rPr lang="cs-CZ" sz="1600" dirty="0" err="1"/>
              <a:t>mezosociální</a:t>
            </a:r>
            <a:r>
              <a:rPr lang="cs-CZ" sz="1600" dirty="0"/>
              <a:t> (role, status, pozice), makrosociální (etnikum, kultura, gender),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situační </a:t>
            </a:r>
            <a:r>
              <a:rPr lang="cs-CZ" sz="1600" dirty="0"/>
              <a:t>– kontext/okolnosti, médium/zdroj sdělení, denní doba, fyzikální charakteristiky prostředí.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374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Podprahové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kontroverzní téma (zejména ve spojení s problematikou mediální manipulace),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kontroverze podprahového vnímání není výsledkem jeho povahy, ale především jeho účinků,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podprahovým vnímáním rozumíme ten případ, při kterém nevzniká subjektivní zkušenost, že daný element vůbec vnímáme; jde o vnímání pod hranicí vědomí,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patří sem pojmy: efekt pouhého vystavení, evaluativní podmiňování, vliv podprahového působení na změnu postoje, spotřebitelský výběr.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62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2241</TotalTime>
  <Words>1553</Words>
  <Application>Microsoft Office PowerPoint</Application>
  <PresentationFormat>Předvádění na obrazovce (4:3)</PresentationFormat>
  <Paragraphs>274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Office Theme</vt:lpstr>
      <vt:lpstr>MARKETINGOVÁ KOMUNIKACE  (XMK) 12. přednáška Téma: Trendy marketingové komunikace v 21. století </vt:lpstr>
      <vt:lpstr>OBSAH PŘEDMĚTU</vt:lpstr>
      <vt:lpstr>Neuromarketing</vt:lpstr>
      <vt:lpstr>Kognitivní věda</vt:lpstr>
      <vt:lpstr>Disciplíny tvořící základ kognitivní vědy</vt:lpstr>
      <vt:lpstr>Psychologie</vt:lpstr>
      <vt:lpstr>Oblasti psychologie</vt:lpstr>
      <vt:lpstr>Faktory ovlivňující vnímání</vt:lpstr>
      <vt:lpstr>Podprahové vnímání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Product placement</vt:lpstr>
      <vt:lpstr>Product placement v ČR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Virální marketing</vt:lpstr>
      <vt:lpstr>2. Buzz marketing</vt:lpstr>
      <vt:lpstr>Buzz marketing</vt:lpstr>
      <vt:lpstr>Formy buzz marketingu</vt:lpstr>
      <vt:lpstr>Příklady/ukázky guerilla marketingu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269</cp:revision>
  <cp:lastPrinted>2020-03-03T12:19:40Z</cp:lastPrinted>
  <dcterms:created xsi:type="dcterms:W3CDTF">2020-03-02T13:24:01Z</dcterms:created>
  <dcterms:modified xsi:type="dcterms:W3CDTF">2023-04-28T17:17:11Z</dcterms:modified>
</cp:coreProperties>
</file>