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18" r:id="rId2"/>
    <p:sldId id="619" r:id="rId3"/>
    <p:sldId id="622" r:id="rId4"/>
    <p:sldId id="577" r:id="rId5"/>
    <p:sldId id="578" r:id="rId6"/>
    <p:sldId id="566" r:id="rId7"/>
    <p:sldId id="575" r:id="rId8"/>
    <p:sldId id="624" r:id="rId9"/>
    <p:sldId id="625" r:id="rId10"/>
    <p:sldId id="613" r:id="rId11"/>
    <p:sldId id="626" r:id="rId12"/>
    <p:sldId id="630" r:id="rId13"/>
    <p:sldId id="629" r:id="rId14"/>
    <p:sldId id="562" r:id="rId15"/>
    <p:sldId id="584" r:id="rId16"/>
    <p:sldId id="581" r:id="rId17"/>
    <p:sldId id="583" r:id="rId18"/>
    <p:sldId id="623" r:id="rId19"/>
    <p:sldId id="620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FF99"/>
    <a:srgbClr val="D10202"/>
    <a:srgbClr val="D50202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>
        <p:scale>
          <a:sx n="53" d="100"/>
          <a:sy n="53" d="100"/>
        </p:scale>
        <p:origin x="-96" y="-372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28.4.2023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28.4.2023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90784-34DA-4799-BFD9-C6E9ED24610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006910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MARKETINGOVÁ KOMUNIKACE  </a:t>
            </a: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(XMK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11. přednáška</a:t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1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Marketingová komunikace na internetu; sociální sítě (virální marketing, WOM)</a:t>
            </a:r>
            <a:r>
              <a:rPr lang="cs-CZ" sz="31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1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1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0133"/>
            <a:ext cx="3105470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PhDr. Ing. Mgr. Renáta Pavlíčková, MBA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renata.pavlickova@mvso.cz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Olomouc, LS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2022/2023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66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2 formy WOM marketingu: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spontánní WOM – vzniká spontánně díky aktivitě uživatelů či příznivců produktu či značky bez přímé motivace od jeho producenta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umělý WOM – je vyvolán uměle marketingovou aktivitou producenta nebo reklamní agentury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„Šeptandou můžete zničit konkurenci. Nebo sami sebe.“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897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Sernowitz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Proč by ale lidé měli zrovna o naší značce, produktu, službách či firmě hovořit?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Musíme dát lidem důvod, aby o nás hovořili, </a:t>
            </a:r>
            <a:r>
              <a:rPr lang="cs-CZ" sz="1600" b="1" dirty="0">
                <a:solidFill>
                  <a:srgbClr val="000000"/>
                </a:solidFill>
              </a:rPr>
              <a:t>dle </a:t>
            </a:r>
            <a:r>
              <a:rPr lang="cs-CZ" sz="1600" b="1" dirty="0" err="1">
                <a:solidFill>
                  <a:srgbClr val="000000"/>
                </a:solidFill>
              </a:rPr>
              <a:t>Sernowitze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platí, že pokud si chceme zasloužit WOM, musíme dodržet </a:t>
            </a:r>
            <a:r>
              <a:rPr lang="cs-CZ" sz="1600" b="1" dirty="0">
                <a:solidFill>
                  <a:srgbClr val="000000"/>
                </a:solidFill>
              </a:rPr>
              <a:t>čtyři základní pravidla</a:t>
            </a:r>
            <a:r>
              <a:rPr lang="cs-CZ" sz="1600" dirty="0">
                <a:solidFill>
                  <a:srgbClr val="000000"/>
                </a:solidFill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Být zajímavým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svým produktem, reklamou apod. (nikdo nebude hovořit o produktu, který jej nudí nebo značce, která v podstatě nikomu nic neříká a nikoho nezajímá).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Dělat věci jednoduše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sdělení, které se přenáší WOM musí být velmi jednoduchým (jednoduše - někdy pro odlišení stačí nezvyklá barva produktu, jeho design, nová funkce apod.).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Dělat lidi šťastnými </a:t>
            </a:r>
            <a:r>
              <a:rPr lang="cs-CZ" sz="1600" dirty="0">
                <a:solidFill>
                  <a:srgbClr val="000000"/>
                </a:solidFill>
              </a:rPr>
              <a:t>– náš produkt by měl dělat lidi nadstandardně spokojenými, aby lidi „nabudily“ tak, že budou mít potřebu se o svůj zážitek či pocit spokojenosti, až štěstí, podělit s ostatními.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 Zasloužit si důvěru, respekt a reputaci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firma, které lidé věří, která s nimi dlouhodobě komunikuje otevřeně a fair, která dodržuje vlastní etický kodex, firma, která svými nápady, produkty, službami, aktivitami dovede příjemně překvapit, o takové firmě lidé mezi sebou rádi hovoří.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32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err="1">
                <a:solidFill>
                  <a:srgbClr val="000000"/>
                </a:solidFill>
              </a:rPr>
              <a:t>Sernowitz</a:t>
            </a:r>
            <a:r>
              <a:rPr lang="cs-CZ" sz="1600" dirty="0">
                <a:solidFill>
                  <a:srgbClr val="000000"/>
                </a:solidFill>
              </a:rPr>
              <a:t> ve své knize hovoří o základních stavebních kamenech plánování účinné kampaně WOMM a nazývá je 5T: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Talkers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tj. osoby, které budou o nás se svými přáteli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Topics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tj. téma, o kterém budou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Tools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jakým způsobem umožníme, aby se sdělení dostalo k mluvčím.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>
                <a:solidFill>
                  <a:srgbClr val="000000"/>
                </a:solidFill>
              </a:rPr>
              <a:t>Taking part </a:t>
            </a:r>
            <a:r>
              <a:rPr lang="pl-PL" sz="1600" dirty="0">
                <a:solidFill>
                  <a:srgbClr val="000000"/>
                </a:solidFill>
              </a:rPr>
              <a:t>(účast) – jak se zapojíte do konverzace.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Tracking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co lidé o nás hovoří?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07175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Talkers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jsou osoby nebo skupina osob, kteří jsou ochotni s určitým nasazením šířit naše sdělení. Nemusí to být celebrity, mohou to být lidé ze sousedství, či naši zákazníci.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Topics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musíme najít </a:t>
            </a:r>
            <a:r>
              <a:rPr lang="cs-CZ" sz="1600" b="1" dirty="0">
                <a:solidFill>
                  <a:srgbClr val="000000"/>
                </a:solidFill>
              </a:rPr>
              <a:t>téma</a:t>
            </a:r>
            <a:r>
              <a:rPr lang="cs-CZ" sz="1600" dirty="0">
                <a:solidFill>
                  <a:srgbClr val="000000"/>
                </a:solidFill>
              </a:rPr>
              <a:t>, které je natolik zajímavé a nosné, že stojí za to, aby se o něm hovořilo (může to být úplná drobnost).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Tools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např. sociální síť </a:t>
            </a:r>
            <a:r>
              <a:rPr lang="cs-CZ" sz="1600" dirty="0" err="1">
                <a:solidFill>
                  <a:srgbClr val="000000"/>
                </a:solidFill>
              </a:rPr>
              <a:t>YouTube</a:t>
            </a:r>
            <a:r>
              <a:rPr lang="cs-CZ" sz="1600" dirty="0">
                <a:solidFill>
                  <a:srgbClr val="000000"/>
                </a:solidFill>
              </a:rPr>
              <a:t> představuje </a:t>
            </a:r>
            <a:r>
              <a:rPr lang="cs-CZ" sz="1600" b="1" dirty="0">
                <a:solidFill>
                  <a:srgbClr val="000000"/>
                </a:solidFill>
              </a:rPr>
              <a:t>nástroj</a:t>
            </a:r>
            <a:r>
              <a:rPr lang="cs-CZ" sz="1600" dirty="0">
                <a:solidFill>
                  <a:srgbClr val="000000"/>
                </a:solidFill>
              </a:rPr>
              <a:t>, který napomáhá šířit sdělení, a to nejen rychle, ale v tomto případě dokonce globálně. Aby se sdělení mohlo šířit v co největším rozsahu, je potřeba vybudovat vhodnou infrastrukturu.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>
                <a:solidFill>
                  <a:srgbClr val="000000"/>
                </a:solidFill>
              </a:rPr>
              <a:t>Taking part </a:t>
            </a:r>
            <a:r>
              <a:rPr lang="pl-PL" sz="1600" dirty="0">
                <a:solidFill>
                  <a:srgbClr val="000000"/>
                </a:solidFill>
              </a:rPr>
              <a:t>(účast) – j</a:t>
            </a:r>
            <a:r>
              <a:rPr lang="cs-CZ" sz="1600" dirty="0" err="1">
                <a:solidFill>
                  <a:srgbClr val="000000"/>
                </a:solidFill>
              </a:rPr>
              <a:t>akmile</a:t>
            </a:r>
            <a:r>
              <a:rPr lang="cs-CZ" sz="1600" dirty="0">
                <a:solidFill>
                  <a:srgbClr val="000000"/>
                </a:solidFill>
              </a:rPr>
              <a:t> jednou existuje slovo z úst týkající se vaší značky či firmy, již jej nikdy nevezmete zpět. Pokud se </a:t>
            </a:r>
            <a:r>
              <a:rPr lang="cs-CZ" sz="1600" b="1" dirty="0">
                <a:solidFill>
                  <a:srgbClr val="000000"/>
                </a:solidFill>
              </a:rPr>
              <a:t>nezapojíte do konverzace</a:t>
            </a:r>
            <a:r>
              <a:rPr lang="cs-CZ" sz="1600" dirty="0">
                <a:solidFill>
                  <a:srgbClr val="000000"/>
                </a:solidFill>
              </a:rPr>
              <a:t>, bude žít vlastním životem a v řadě případů může dobrou myšlenku, vaši pověst nebo jméno značky i poškodit. 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Tracking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</a:t>
            </a:r>
            <a:r>
              <a:rPr lang="cs-CZ" sz="1600" b="1" dirty="0">
                <a:solidFill>
                  <a:srgbClr val="000000"/>
                </a:solidFill>
              </a:rPr>
              <a:t>monitorovat </a:t>
            </a:r>
            <a:r>
              <a:rPr lang="cs-CZ" sz="1600" dirty="0">
                <a:solidFill>
                  <a:srgbClr val="000000"/>
                </a:solidFill>
              </a:rPr>
              <a:t>většinu informací týkajících se vašich produktů, značky, firmy apod.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9024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 Asociace (nezisková organizace zabývající se propagací 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 definuje </a:t>
            </a:r>
            <a:r>
              <a:rPr lang="cs-CZ" sz="1800" dirty="0" err="1"/>
              <a:t>influencer</a:t>
            </a:r>
            <a:r>
              <a:rPr lang="cs-CZ" sz="1800" dirty="0"/>
              <a:t> marketing jako aktivní marketingovou taktiku, při níž "obchodník identifikuje, vyhledává a získává </a:t>
            </a:r>
            <a:r>
              <a:rPr lang="cs-CZ" sz="1800" dirty="0" err="1"/>
              <a:t>ovlivňovatele</a:t>
            </a:r>
            <a:r>
              <a:rPr lang="cs-CZ" sz="1800" dirty="0"/>
              <a:t> trhu (</a:t>
            </a:r>
            <a:r>
              <a:rPr lang="cs-CZ" sz="1800" dirty="0" err="1"/>
              <a:t>influencery</a:t>
            </a:r>
            <a:r>
              <a:rPr lang="cs-CZ" sz="1800" dirty="0"/>
              <a:t>) na podporu svého podnikatelského cíle"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61960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činnosti marketérů je nutné zaměřit se na: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zhodnocení, zda je využití </a:t>
            </a:r>
            <a:r>
              <a:rPr lang="cs-CZ" sz="1800" dirty="0" err="1"/>
              <a:t>influencer</a:t>
            </a:r>
            <a:r>
              <a:rPr lang="cs-CZ" sz="1800" dirty="0"/>
              <a:t> marketingu vhodné pro naše produktové portfolio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pokud ano, zahrnout </a:t>
            </a:r>
            <a:r>
              <a:rPr lang="cs-CZ" sz="1800" dirty="0" err="1"/>
              <a:t>influencer</a:t>
            </a:r>
            <a:r>
              <a:rPr lang="cs-CZ" sz="1800" dirty="0"/>
              <a:t> marketing do marketingového mixu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typu </a:t>
            </a:r>
            <a:r>
              <a:rPr lang="cs-CZ" sz="1800" dirty="0" err="1"/>
              <a:t>influencera</a:t>
            </a:r>
            <a:r>
              <a:rPr lang="cs-CZ" sz="1800" dirty="0"/>
              <a:t> (dle oborového zaměření)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správný výběr konkrétního/ideálního </a:t>
            </a:r>
            <a:r>
              <a:rPr lang="cs-CZ" sz="1800" dirty="0" err="1"/>
              <a:t>influencera</a:t>
            </a:r>
            <a:r>
              <a:rPr lang="cs-CZ" sz="1800" dirty="0"/>
              <a:t> (dle osobnostní charakteristiky </a:t>
            </a:r>
            <a:br>
              <a:rPr lang="cs-CZ" sz="1800" dirty="0"/>
            </a:br>
            <a:r>
              <a:rPr lang="cs-CZ" sz="1800" dirty="0"/>
              <a:t>a dalších kritérií)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vhodné sociální sítě (kombinace/mix)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investice do </a:t>
            </a:r>
            <a:r>
              <a:rPr lang="cs-CZ" sz="1800" dirty="0" err="1"/>
              <a:t>influencer</a:t>
            </a:r>
            <a:r>
              <a:rPr lang="cs-CZ" sz="1800" dirty="0"/>
              <a:t> marketingu (také v návaznosti na tzv. </a:t>
            </a:r>
            <a:r>
              <a:rPr lang="cs-CZ" sz="1800" dirty="0" err="1"/>
              <a:t>followery</a:t>
            </a:r>
            <a:r>
              <a:rPr lang="cs-CZ" sz="1800" dirty="0"/>
              <a:t> </a:t>
            </a:r>
            <a:r>
              <a:rPr lang="cs-CZ" sz="1800" dirty="0" err="1"/>
              <a:t>influencera</a:t>
            </a:r>
            <a:r>
              <a:rPr lang="cs-CZ" sz="1800" dirty="0"/>
              <a:t> – tedy osob, které jej pravidelně sledují, pozor na falešné uživatele/</a:t>
            </a:r>
            <a:r>
              <a:rPr lang="cs-CZ" sz="1800" dirty="0" err="1"/>
              <a:t>followery</a:t>
            </a:r>
            <a:r>
              <a:rPr lang="cs-CZ" sz="1800" dirty="0"/>
              <a:t>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4263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Influenceři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jsou lidé, kteří svými názory ovlivňují myšlení a názory skupiny dalších lidí (kteří je sledují), inspirují je a ovlivňují jejich tržní chování a rozhodování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dnes působí zejména na sociálních sítích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jsou součástí WOM (Word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marketingových aktivit určité firmy tak komunikují (prezentují) určité produkty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56470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typy </a:t>
            </a:r>
            <a:r>
              <a:rPr lang="cs-CZ" sz="1800" dirty="0" err="1"/>
              <a:t>influencerů</a:t>
            </a:r>
            <a:r>
              <a:rPr lang="cs-CZ" sz="1800" dirty="0"/>
              <a:t> dle sociálních sítí: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Instagram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Youtube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Blogger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62" y="4444473"/>
            <a:ext cx="2131483" cy="14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151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Představitelé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formální autority (politici, komory, svazy,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uznávaní experti (vědci, akademici, oboroví specialisté, autoři knih,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celebrity (herci, zpěváci, sportovci,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komunitní názoroví vůdci (lídři komunit, zakladatelé blogů, diskusních fór,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média (novináři, …)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55" y="3829371"/>
            <a:ext cx="3177902" cy="21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168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572764"/>
          </a:xfrm>
          <a:noFill/>
          <a:ln w="38100">
            <a:noFill/>
          </a:ln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Úvod do marketingové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proces a modely marketingové komunikace (AIDA, ATR, DAGMAR)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Psychologie a marketingová komunikace; úloha emocí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Integrované marketingová komunikace a digitální transformace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mix a životní cyklus produktu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Reklama – proces plánování reklamy, druhy reklamy, média, reklamní agentury, měření účinnosti reklamy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Podpora prodeje – cíle, formy, nástroje podpory prodeje zaměřené na spotřebitele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Osobní prodej – podstata a cíle, proces osobního prodeje, personální řízení osobního prodeje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Public Relations – typy PR, nástroje PR, krizová komunikace; Přímý marketing – nástroje přímého marketingu, práce s databázemi, etické problémy přímého marketingu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Mezinárodní marketingová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b="1" dirty="0">
                <a:highlight>
                  <a:srgbClr val="99FF99"/>
                </a:highlight>
              </a:rPr>
              <a:t>Marketingová komunikace na internetu; sociální sítě (virální marketing, WOM)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Trendy marketingové komunikace v 21. století (</a:t>
            </a:r>
            <a:r>
              <a:rPr lang="cs-CZ" sz="1500" dirty="0" err="1"/>
              <a:t>neuromarketing</a:t>
            </a:r>
            <a:r>
              <a:rPr lang="cs-CZ" sz="1500" dirty="0"/>
              <a:t>, </a:t>
            </a:r>
            <a:r>
              <a:rPr lang="cs-CZ" sz="1500" dirty="0" err="1"/>
              <a:t>product</a:t>
            </a:r>
            <a:r>
              <a:rPr lang="cs-CZ" sz="1500" dirty="0"/>
              <a:t> </a:t>
            </a:r>
            <a:r>
              <a:rPr lang="cs-CZ" sz="1500" dirty="0" err="1"/>
              <a:t>placement</a:t>
            </a:r>
            <a:r>
              <a:rPr lang="cs-CZ" sz="1500" dirty="0"/>
              <a:t>, guerillová reklama, mobilní marketing, </a:t>
            </a:r>
            <a:r>
              <a:rPr lang="cs-CZ" sz="1500" dirty="0" err="1"/>
              <a:t>advergaming</a:t>
            </a:r>
            <a:r>
              <a:rPr lang="cs-CZ" sz="1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266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na sociálních sítích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online média (blogy, sdílení obsahu, sociální sítě), na kterých lidé mají možnost patřit do určité skupiny, sdílet obsahy, diskutovat, účastnit se různých činností (hrát online hry, soutěže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nabídka služeb, které poskytují sociální média – hlasování, hodnocení, komentáře, získávání zpětné vazby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 sociální média umožňují propojení s ostatními stránkami, zdroji a lidmi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sociální média používají spíše oboustrannou komunikaci, tedy přímou interakci uživatelů, na rozdíl od jednosměrné komunikace (například televizní reklamy)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658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pojem je odvozen z medicíny od slova „virus“ (virus se šíří lavinovitě)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pro termín „</a:t>
            </a:r>
            <a:r>
              <a:rPr lang="cs-CZ" sz="1800" dirty="0" err="1"/>
              <a:t>viral</a:t>
            </a:r>
            <a:r>
              <a:rPr lang="cs-CZ" sz="1800" dirty="0"/>
              <a:t> marketing“ se používá spojení virový marketing, nebo jeho zdomácnělý český ekvivalent virální marketing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označení virový je odvozeno z představy osoby, která je nakažena marketingovým sdělením, a poté ho rozšiřuje mezi své přátele jako vir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virus se nesdružuje, ale násobí, znovu a znovu s geometrickým narůstáním síly, znásobuje se k každým dalším opakováním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70" y="4615355"/>
            <a:ext cx="1921259" cy="151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06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opakováním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 algn="just">
              <a:buNone/>
            </a:pPr>
            <a:r>
              <a:rPr lang="cs-CZ" sz="2400" dirty="0"/>
              <a:t>                                           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  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XXXXXXXX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XXXXXXXXXXXXXXXX</a:t>
            </a:r>
          </a:p>
          <a:p>
            <a:pPr marL="0" indent="0" algn="just">
              <a:buNone/>
            </a:pPr>
            <a:r>
              <a:rPr lang="cs-CZ" sz="2400" dirty="0"/>
              <a:t>        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92449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marketingová technika, která pro šíření komerčního sdělení využívá převážně sociální sítě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ke vzniku této nové formy marketingu přispěly nejnovější technologie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principy virálního marketingu umožňují oslovit velké množství potenciálních spotřebitelů za relativně nízkých mediálních nákladů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téměř nulová možnost kontrolovat šířený obsah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obsahem sdělení může být cokoliv, co je možné nějakým způsobem poslat nebo předat dál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aby k virálnímu šíření skutečně docházelo, je nezbytné, aby obsah sdělení splňoval několik kritérií: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snadnou přenositelnost 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potřebnou sílu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zajímavost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hodnotnost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humornost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atd.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sdělení musí být natolik „atraktiv</a:t>
            </a:r>
            <a:r>
              <a:rPr lang="cs-CZ" sz="1800" dirty="0"/>
              <a:t>ní“, že lidé si o něm budou chtít povídat a předávat si informaci mezi sebou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76" y="3167742"/>
            <a:ext cx="2576946" cy="12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b="1" dirty="0">
                <a:solidFill>
                  <a:srgbClr val="000000"/>
                </a:solidFill>
              </a:rPr>
              <a:t>Word </a:t>
            </a:r>
            <a:r>
              <a:rPr lang="cs-CZ" sz="1700" b="1" dirty="0" err="1">
                <a:solidFill>
                  <a:srgbClr val="000000"/>
                </a:solidFill>
              </a:rPr>
              <a:t>of</a:t>
            </a:r>
            <a:r>
              <a:rPr lang="cs-CZ" sz="1700" b="1" dirty="0">
                <a:solidFill>
                  <a:srgbClr val="000000"/>
                </a:solidFill>
              </a:rPr>
              <a:t> </a:t>
            </a:r>
            <a:r>
              <a:rPr lang="cs-CZ" sz="1700" b="1" dirty="0" err="1">
                <a:solidFill>
                  <a:srgbClr val="000000"/>
                </a:solidFill>
              </a:rPr>
              <a:t>Mouth</a:t>
            </a:r>
            <a:r>
              <a:rPr lang="cs-CZ" sz="1700" dirty="0">
                <a:solidFill>
                  <a:srgbClr val="000000"/>
                </a:solidFill>
              </a:rPr>
              <a:t> (WOM) je jednou z forem šíření povědomí o produktech, značce, službách, popř. firmě mezi existujícími či potenciálními zákazníky.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Marketing založený na tzv. osobním doporučení či faktoru „o čem se mluví“.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Pojem Word </a:t>
            </a:r>
            <a:r>
              <a:rPr lang="cs-CZ" sz="1700" dirty="0" err="1">
                <a:solidFill>
                  <a:srgbClr val="000000"/>
                </a:solidFill>
              </a:rPr>
              <a:t>of</a:t>
            </a:r>
            <a:r>
              <a:rPr lang="cs-CZ" sz="1700" dirty="0">
                <a:solidFill>
                  <a:srgbClr val="000000"/>
                </a:solidFill>
              </a:rPr>
              <a:t> </a:t>
            </a:r>
            <a:r>
              <a:rPr lang="cs-CZ" sz="1700" dirty="0" err="1">
                <a:solidFill>
                  <a:srgbClr val="000000"/>
                </a:solidFill>
              </a:rPr>
              <a:t>Mouth</a:t>
            </a:r>
            <a:r>
              <a:rPr lang="cs-CZ" sz="1700" dirty="0">
                <a:solidFill>
                  <a:srgbClr val="000000"/>
                </a:solidFill>
              </a:rPr>
              <a:t> se překládá do češtiny více způsoby: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můžeme se setkat víceméně asi s nejvýstižnějším pojmem </a:t>
            </a:r>
            <a:r>
              <a:rPr lang="cs-CZ" sz="1700" b="1" dirty="0">
                <a:solidFill>
                  <a:srgbClr val="000000"/>
                </a:solidFill>
              </a:rPr>
              <a:t>slovo z úst </a:t>
            </a:r>
            <a:r>
              <a:rPr lang="cs-CZ" sz="1700" dirty="0">
                <a:solidFill>
                  <a:srgbClr val="000000"/>
                </a:solidFill>
              </a:rPr>
              <a:t>(stejně jako anglický originál nedává velký smysl),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nebo také </a:t>
            </a:r>
            <a:r>
              <a:rPr lang="cs-CZ" sz="1700" b="1" dirty="0">
                <a:solidFill>
                  <a:srgbClr val="000000"/>
                </a:solidFill>
              </a:rPr>
              <a:t>šeptanda</a:t>
            </a:r>
            <a:r>
              <a:rPr lang="cs-CZ" sz="1700" dirty="0">
                <a:solidFill>
                  <a:srgbClr val="000000"/>
                </a:solidFill>
              </a:rPr>
              <a:t>, </a:t>
            </a:r>
            <a:r>
              <a:rPr lang="cs-CZ" sz="1700" b="1" dirty="0">
                <a:solidFill>
                  <a:srgbClr val="000000"/>
                </a:solidFill>
              </a:rPr>
              <a:t>doporučení, reference </a:t>
            </a:r>
            <a:r>
              <a:rPr lang="cs-CZ" sz="1700" dirty="0">
                <a:solidFill>
                  <a:srgbClr val="000000"/>
                </a:solidFill>
              </a:rPr>
              <a:t>(které však přesně nepostihují obsah anglický výrazu). </a:t>
            </a:r>
            <a:endParaRPr lang="cs-CZ" sz="1700" dirty="0"/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Komunikační kanály, které WOM typicky využívá: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mluvená verbální komunikace  – bezprostřední rozhovor nebo telefon,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psaná verbální komunikace – elektronická komunikace (např. internet, e-mail, SMS).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2669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V poslední době se o využití </a:t>
            </a:r>
            <a:r>
              <a:rPr lang="cs-CZ" sz="1600" b="1" dirty="0">
                <a:solidFill>
                  <a:srgbClr val="000000"/>
                </a:solidFill>
              </a:rPr>
              <a:t>Word </a:t>
            </a:r>
            <a:r>
              <a:rPr lang="cs-CZ" sz="1600" b="1" dirty="0" err="1">
                <a:solidFill>
                  <a:srgbClr val="000000"/>
                </a:solidFill>
              </a:rPr>
              <a:t>of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Mouth</a:t>
            </a:r>
            <a:r>
              <a:rPr lang="cs-CZ" sz="1600" b="1" dirty="0">
                <a:solidFill>
                  <a:srgbClr val="000000"/>
                </a:solidFill>
              </a:rPr>
              <a:t> marketingu </a:t>
            </a:r>
            <a:r>
              <a:rPr lang="cs-CZ" sz="1600" dirty="0">
                <a:solidFill>
                  <a:srgbClr val="000000"/>
                </a:solidFill>
              </a:rPr>
              <a:t>(</a:t>
            </a:r>
            <a:r>
              <a:rPr lang="cs-CZ" sz="1600" b="1" dirty="0">
                <a:solidFill>
                  <a:srgbClr val="000000"/>
                </a:solidFill>
              </a:rPr>
              <a:t>WOMM</a:t>
            </a:r>
            <a:r>
              <a:rPr lang="cs-CZ" sz="1600" dirty="0">
                <a:solidFill>
                  <a:srgbClr val="000000"/>
                </a:solidFill>
              </a:rPr>
              <a:t>) jako významného komunikačního nástroje hodně hovoří a dává se mu velký prostor.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0000"/>
                </a:solidFill>
              </a:rPr>
              <a:t>Důvody: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příchod nových digitálních technologií,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stále oblíbenější využívání internetu (který poskytl této formě komunikace zcela nové možnosti v podobě aktivit diskuzních skupin, blogů a komunikace na sociálních sítích, které umožnily šířit veškerá sdělení nejen rychleji, ale v nesrovnatelně větším rozsahu, než tomu bylo dříve),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pokles důvěry v ostatní nástroje komunikačního mixu (zejména reklamy),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růst významu osobního hodnocení spotřebitelů (pozitivního i negativního).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6697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1465</Words>
  <Application>Microsoft Office PowerPoint</Application>
  <PresentationFormat>Předvádění na obrazovce (4:3)</PresentationFormat>
  <Paragraphs>157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Office Theme</vt:lpstr>
      <vt:lpstr>MARKETINGOVÁ KOMUNIKACE  (XMK) 11. přednáška Téma: Marketingová komunikace na internetu; sociální sítě (virální marketing, WOM) </vt:lpstr>
      <vt:lpstr>OBSAH PŘEDMĚTU</vt:lpstr>
      <vt:lpstr>Marketing na sociálních sítích</vt:lpstr>
      <vt:lpstr>Virální marketing</vt:lpstr>
      <vt:lpstr>Virální marketing</vt:lpstr>
      <vt:lpstr>Virální marketing</vt:lpstr>
      <vt:lpstr>Virální marketing</vt:lpstr>
      <vt:lpstr>WOM</vt:lpstr>
      <vt:lpstr>WOM</vt:lpstr>
      <vt:lpstr>WOM</vt:lpstr>
      <vt:lpstr>WOM – Sernowitz</vt:lpstr>
      <vt:lpstr>WOM – 5T</vt:lpstr>
      <vt:lpstr>WOM – 5T</vt:lpstr>
      <vt:lpstr>Influencer marketing</vt:lpstr>
      <vt:lpstr>Influencer marketing</vt:lpstr>
      <vt:lpstr>Influenceři</vt:lpstr>
      <vt:lpstr>Typy influencerů</vt:lpstr>
      <vt:lpstr>Představitelé influencerů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2. cvičení</dc:title>
  <dc:creator>Pavlíčková Renáta</dc:creator>
  <cp:lastModifiedBy>Renáta</cp:lastModifiedBy>
  <cp:revision>215</cp:revision>
  <cp:lastPrinted>2020-03-03T12:19:40Z</cp:lastPrinted>
  <dcterms:created xsi:type="dcterms:W3CDTF">2020-03-02T13:24:01Z</dcterms:created>
  <dcterms:modified xsi:type="dcterms:W3CDTF">2023-04-28T17:17:51Z</dcterms:modified>
</cp:coreProperties>
</file>