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522" r:id="rId2"/>
    <p:sldId id="289" r:id="rId3"/>
    <p:sldId id="525" r:id="rId4"/>
    <p:sldId id="526" r:id="rId5"/>
    <p:sldId id="527" r:id="rId6"/>
    <p:sldId id="528" r:id="rId7"/>
    <p:sldId id="529" r:id="rId8"/>
    <p:sldId id="530" r:id="rId9"/>
    <p:sldId id="531" r:id="rId10"/>
    <p:sldId id="533" r:id="rId11"/>
    <p:sldId id="534" r:id="rId1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1F28"/>
    <a:srgbClr val="E9989C"/>
    <a:srgbClr val="ECA5A8"/>
    <a:srgbClr val="3131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835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24DEF-76CE-43F8-B4C7-275C08DA3028}" type="datetimeFigureOut">
              <a:rPr lang="cs-CZ" smtClean="0"/>
              <a:t>30.03.2023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AA614E-6AFF-47D8-9BDB-1E8D5C03BD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032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A614E-6AFF-47D8-9BDB-1E8D5C03BDF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36395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Zástupný symbol pro obrázek snímku 1">
            <a:extLst>
              <a:ext uri="{FF2B5EF4-FFF2-40B4-BE49-F238E27FC236}">
                <a16:creationId xmlns:a16="http://schemas.microsoft.com/office/drawing/2014/main" id="{BF9E6A86-115B-4527-8EFA-B195C6ACE1C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Zástupný symbol pro poznámky 2">
            <a:extLst>
              <a:ext uri="{FF2B5EF4-FFF2-40B4-BE49-F238E27FC236}">
                <a16:creationId xmlns:a16="http://schemas.microsoft.com/office/drawing/2014/main" id="{0A6E3482-3B24-4CAC-8187-7F35E95B78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altLang="cs-CZ" dirty="0"/>
          </a:p>
        </p:txBody>
      </p:sp>
      <p:sp>
        <p:nvSpPr>
          <p:cNvPr id="18436" name="Zástupný symbol pro číslo snímku 3">
            <a:extLst>
              <a:ext uri="{FF2B5EF4-FFF2-40B4-BE49-F238E27FC236}">
                <a16:creationId xmlns:a16="http://schemas.microsoft.com/office/drawing/2014/main" id="{53064C49-768D-4BBD-9415-863CB6D3EFD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06410A3-5A25-4FEE-86DF-ED5553F826F1}" type="slidenum">
              <a:rPr lang="cs-CZ" altLang="cs-CZ">
                <a:latin typeface="Calibri" panose="020F0502020204030204" pitchFamily="34" charset="0"/>
              </a:rPr>
              <a:pPr/>
              <a:t>2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80340" algn="just">
              <a:spcAft>
                <a:spcPts val="600"/>
              </a:spcAft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Metodu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v obecném významu lze chápat jako nástroj (prostředek) poznávání. Metoda je zpravidla formulována jako souhrn zvláštních pravidel, kterými je nutné se v procesu poznávání řídit, aby byly získány potřebné poznatky. Je to cesta či postup, jak dojít k poznatkům o určité reálné skutečnosti. Metody tvoří základ technologie lidského poznávání.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Každá vědecká disciplína se snaží soustředit a systematicky uspořádat nejen výsledky své činnosti, ale také zkušenosti získané v použitých postupech a využít je k rozvoji své metodologie</a:t>
            </a:r>
          </a:p>
          <a:p>
            <a:pPr indent="180340" algn="just">
              <a:spcAft>
                <a:spcPts val="600"/>
              </a:spcAft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Metodiku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ve specifickém pojetí lze chápat jako určitý návod k provádění dané činnosti či metodu. Je to specifický „recept“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jak v praxi postupně realizovat metody. Představuje postup řešení určitého problému již opakovaně řešeného. </a:t>
            </a:r>
          </a:p>
          <a:p>
            <a:pPr indent="180340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Metody mohou být doplněny určitou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technikou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provedení (realizace). Technika provedení se obvykle chápe jako převládající vnější způsoby činností, např. může jít o ruční nebo počítačovou techniku zpracování dat apod.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A614E-6AFF-47D8-9BDB-1E8D5C03BDF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0949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80340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Do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empirických metod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se zahrnují takové metody, v nichž se odraz jevů </a:t>
            </a:r>
            <a:b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předmětů uskutečňuje prostřednictvím smyslových počitků a vjemů, zdokonalovaných úrovní techniky. Jimi lze zjistit především konkrétní </a:t>
            </a:r>
            <a:b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jedinečné vlastnosti reality, dospět k měření těchto vlastností a jejich četnosti. S jejich využitím lze experimentovat trvalost a proměnlivost vlastností reality </a:t>
            </a:r>
            <a:b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 kontrolovaně proměnných podmínkách. </a:t>
            </a:r>
          </a:p>
          <a:p>
            <a:pPr indent="180340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Tzv.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teoretické metody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jsou založeny na rozumovém odrazu reality. Zkoumanou realitu bezprostředně neodrážejí, ale vysvětlují ji, verifikují </a:t>
            </a:r>
            <a:b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predikují pomocí teoretického myšlení. Jsou vytvářeny hypotézy o struktuře, vnitřní organizaci, zákonitostech vývoje, typech a těsnosti souvislostí apod. Jsou verifikovány vnitřní logikou úvah i vztahem k praxi. </a:t>
            </a:r>
          </a:p>
          <a:p>
            <a:pPr marL="0" marR="0" lvl="0" indent="18034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Vedle toho se lze také setkat s tzv.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intuitivními metodami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Intuice bývá charakterizována jako bezprostřední, vnitřní pohled subjektu na určitý objekt, pramení v jeho pocitech, představách apod. Čistě intuitivní postupy přinášejí zpravidla neověřená východiska (jejich rozbor spadá spíše do oblasti psychologie). Na druhé straně intuice může stát – a taky mnohdy stojí – na počátku vědeckého bádání a tvůrčí aktivity (záblesk geniální myšlenky). Právě tato druhá stránka je velmi zajímavá v souvislosti s inovacemi. </a:t>
            </a:r>
          </a:p>
          <a:p>
            <a:pPr indent="180340" algn="just">
              <a:spcAft>
                <a:spcPts val="600"/>
              </a:spcAft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A614E-6AFF-47D8-9BDB-1E8D5C03BDF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2866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indent="180340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Při volbě metody nestačí jen vědět, jak metoda pracuje, je nutné respektovat další aspekty. K nim patří: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účel použití metody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je třeba vědět, co a hlavně proč se má řešit,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charakter řešeného problému –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zvolená metoda musí odpovídat řešenému problému a situaci, ve které k jeho řešení dochází, 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praktická proveditelnost –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metoda musí být proveditelná s využitím zdrojů, které jsou pro řešení problému k dispozici (kvalifikace pracovníků a zdrojů pro účely uplatnění metody, nákladová a časová omezení související s použitím metody, řešení známého/nového problému apod.),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praktická využitelnost metody při řešení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uplatnění metody musí být rovněž efektivní,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složitost řešeného problému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složité problémy mají obvykle složitou cestu k řešení.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A614E-6AFF-47D8-9BDB-1E8D5C03BDF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5974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Je užitečné upozornit na tzv. negativní metody řízení inovací. Stručně je lze charakterizovat tak, že spolehlivě a systematicky ničí inovační aktivity. Jsou dokonce schopny zahubit celý podnik. Často se používají bezděčně, bez prvotního záměru dělat chyby, škody, likvidovat daný podnik. V těchto metodách se objevují následující doporučení zpravidla s negativními důsledky – viz kupř.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Košturiak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Chaľ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(2008):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Vytvořte dokonalou vizi, poslání a strategii firmy.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Podniky jsou často plné dokonalých vizí, poslání a strategií pečlivě uložených v archivech </a:t>
            </a:r>
            <a:b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počítačích. Mezi napsáním a realizací je hustá mlha.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Řiďte se výlučně heslem „zákazník — náš pán“ a bez diskuze splňte všechny požadavky zákazníků.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Dělat přesně to, co chce zákazník, může být nejrychlejší cesta ke zničení firmy. 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Nekompromisně a radikálně snižujte náklady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– je třeba šetřit, ať to stojí, co to stojí!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Snažte se o to, aby byli všichni pracovníci produktivní a udělali v daném čase co nejvíc činností.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Produktivita neznamená dělat činnosti jen rychle a co nejvíc, důležitější je vybrat správné činnosti a vykonávat je správně.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Neustále inovujte výrobky a podnikové procesy.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Nikdo nepochybuje, že bez inovací výrobků, služeb, ale i podnikatelských procesů dlouhodobě nepřežije žádná firma. Přesto při inovacích není důležité jen to, co a jak se změní na daném výrobku, jak se přeorganizují podnikové procesy, je důležité i správné načasování této změny.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Pošlete pracovníky na školení, aby co nejrychleji zavedli všechny nejmodernější metody a postupy pro zvyšování výkonnosti podniku.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Na školení by měli chodit hlavně šéfové a majitelé firem, aby podrobněji poznali jednotlivé metody postupy a souvislosti mezi nimi. 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Investujte do dokonalého informačního systému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abyste měli co nejvíc informací a reportů z podnikových procesů. Podnik nepotřebuje informační systém, ale informace. Klíčovým problémem v mnoha podnicích je technologie a systém sběru údajů, a ne samotný informační systém.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Začněte organizovat volnočasové tréninky a angažujte psychology </a:t>
            </a:r>
            <a:b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trenéry na zlepšení podnikové komunikace.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Dobrá komunikace je však postavená na důvěře, ne na komunikačních technikách. Vyšší důvěra znamená vyšší rychlost a nižší náklady.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Klíčové manažerské pozice obsazujte zásadně špičkovými manažery z jiných firem.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Vytváření silného tlaku na výkony pracovníků, udržování nejistoty a konkurence není dobrou motivací. Strach a nejistotu je třeba nahradit důvěrou a stabilitou. 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Nedůvěřujte lidem a snažte se držet všechno pod osobní kontrolou.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Nedůvěra je velmi drahá — vyžaduje kontrolu, čas a energii. Chyby člověka vyplývají často z nedostatečné motivace, nepozornosti, ale nejčastěji z toho, že jsou nesprávní lidé na nesprávných místech.</a:t>
            </a:r>
          </a:p>
          <a:p>
            <a:pPr marL="342900" lvl="0" indent="-342900" algn="just">
              <a:spcAft>
                <a:spcPts val="3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Nakupujte nejmodernější a nejkomplexnější výrobní technologie.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A co s nevyužitým existujícím potenciálem, kapacitou strojů a lidí? </a:t>
            </a:r>
          </a:p>
          <a:p>
            <a:pPr marL="342900" lvl="0" indent="-342900" algn="just"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Veďte manažery k tomu, aby zaměřovali svou pozornost zásadně na výsledky.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Zaměření na výsledky nestačí. Výsledky jsou jen následkem využití nebo nevyužiti potenciálu, který daný proces nebo podnik má. Je třeba se zabývat i rozvojem potenciálu. </a:t>
            </a:r>
          </a:p>
          <a:p>
            <a:pPr indent="180340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Lze říci, že způsobů negativního řízení inovačního procesu je mnoho. Lidská a manažerská „tvořivost“ v tomto směru je velká.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CAA614E-6AFF-47D8-9BDB-1E8D5C03BDF9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9702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 userDrawn="1"/>
        </p:nvSpPr>
        <p:spPr>
          <a:xfrm>
            <a:off x="4371278" y="6138250"/>
            <a:ext cx="4776297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35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216" b="5584"/>
          <a:stretch/>
        </p:blipFill>
        <p:spPr>
          <a:xfrm>
            <a:off x="5187843" y="1423285"/>
            <a:ext cx="3964866" cy="5447778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6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3557" y="6267816"/>
            <a:ext cx="4571343" cy="23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36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180721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05425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4712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628650" y="2362672"/>
            <a:ext cx="7886700" cy="2387600"/>
          </a:xfrm>
        </p:spPr>
        <p:txBody>
          <a:bodyPr anchor="b">
            <a:normAutofit/>
          </a:bodyPr>
          <a:lstStyle>
            <a:lvl1pPr algn="l">
              <a:defRPr sz="4125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628650" y="4762110"/>
            <a:ext cx="7886700" cy="821602"/>
          </a:xfrm>
        </p:spPr>
        <p:txBody>
          <a:bodyPr/>
          <a:lstStyle>
            <a:lvl1pPr marL="53999" indent="0" algn="l">
              <a:buNone/>
              <a:defRPr sz="1800">
                <a:solidFill>
                  <a:srgbClr val="313131"/>
                </a:solidFill>
                <a:latin typeface="+mj-lt"/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230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325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694159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518170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3792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38602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8641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919" y="6267815"/>
            <a:ext cx="3846981" cy="2304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40000" y="365129"/>
            <a:ext cx="8064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0000" y="1825625"/>
            <a:ext cx="8064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5"/>
            <a:ext cx="9144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350"/>
          </a:p>
        </p:txBody>
      </p:sp>
    </p:spTree>
    <p:extLst>
      <p:ext uri="{BB962C8B-B14F-4D97-AF65-F5344CB8AC3E}">
        <p14:creationId xmlns:p14="http://schemas.microsoft.com/office/powerpoint/2010/main" val="2531905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4125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100" kern="1200">
          <a:solidFill>
            <a:srgbClr val="313131"/>
          </a:solidFill>
          <a:latin typeface="+mj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800" kern="1200">
          <a:solidFill>
            <a:srgbClr val="313131"/>
          </a:solidFill>
          <a:latin typeface="+mj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100000"/>
        </a:lnSpc>
        <a:spcBef>
          <a:spcPts val="75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1500" kern="1200">
          <a:solidFill>
            <a:srgbClr val="313131"/>
          </a:solidFill>
          <a:latin typeface="+mj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FA28E-8293-4774-A3F2-1B0617E24E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cs-CZ" sz="4000" dirty="0"/>
              <a:t>Management inovací</a:t>
            </a:r>
            <a:br>
              <a:rPr lang="cs-CZ" sz="4000" dirty="0"/>
            </a:br>
            <a:br>
              <a:rPr lang="cs-CZ" sz="4000"/>
            </a:br>
            <a:r>
              <a:rPr lang="cs-CZ" sz="2800">
                <a:solidFill>
                  <a:schemeClr val="tx1"/>
                </a:solidFill>
              </a:rPr>
              <a:t>T6. </a:t>
            </a:r>
            <a:r>
              <a:rPr lang="cs-CZ" sz="2800" dirty="0">
                <a:solidFill>
                  <a:schemeClr val="tx1"/>
                </a:solidFill>
              </a:rPr>
              <a:t>vybrané metody pro řízení inovací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B7613AB-FA6E-4E31-B4FF-E108122E16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doc. Ing. Jindra Peterková, </a:t>
            </a:r>
            <a:r>
              <a:rPr lang="cs-CZ" dirty="0" err="1">
                <a:solidFill>
                  <a:schemeClr val="tx1"/>
                </a:solidFill>
              </a:rPr>
              <a:t>Ph,D</a:t>
            </a:r>
            <a:r>
              <a:rPr lang="cs-CZ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26981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DD15293-47B4-4EC2-BCC5-6EE7B16A0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650449"/>
            <a:ext cx="8064000" cy="5256380"/>
          </a:xfrm>
          <a:ln>
            <a:solidFill>
              <a:schemeClr val="tx1"/>
            </a:solidFill>
          </a:ln>
        </p:spPr>
        <p:txBody>
          <a:bodyPr/>
          <a:lstStyle/>
          <a:p>
            <a:pPr lvl="0"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18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Nedůvěřujte lidem a snažte se držet všechno pod osobní kontrolou. </a:t>
            </a:r>
          </a:p>
          <a:p>
            <a:pPr lvl="0"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18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Nakupujte nejmodernější a nejkomplexnější výrobní technologie.</a:t>
            </a:r>
            <a:r>
              <a:rPr lang="cs-CZ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1800" i="1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Veďte manažery k tomu, aby zaměřovali svou pozornost zásadně na výsledky.</a:t>
            </a:r>
            <a:r>
              <a:rPr lang="cs-CZ" sz="1800" dirty="0"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 Zaměření na výsledky nestačí. Výsledky jsou jen následkem využití nebo nevyužiti potenciálu, který daný proces nebo podnik má. Je třeba se zabývat i rozvojem potenciálu</a:t>
            </a:r>
            <a:endParaRPr lang="cs-CZ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9482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A7D750-CB2A-4D49-8C2E-AFCD90A5DD56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3600" dirty="0"/>
              <a:t>7. Pasport inovační metody (struktura)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BD8B6C-C8C9-4F82-BFE7-B77835406BE4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85000" lnSpcReduction="10000"/>
          </a:bodyPr>
          <a:lstStyle/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Základní údaje: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název metody, klíčová slova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stručný popis metody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Následují údaje o možném uplatnění dané metody z hlediska typu inovací konkrétně: </a:t>
            </a:r>
          </a:p>
          <a:p>
            <a:pPr lvl="1"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 jaký </a:t>
            </a:r>
            <a:r>
              <a:rPr lang="cs-CZ" sz="19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předmětný charakter změny</a:t>
            </a: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je daná metoda vhodná</a:t>
            </a:r>
          </a:p>
          <a:p>
            <a:pPr lvl="1" algn="just"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pro jaký </a:t>
            </a:r>
            <a:r>
              <a:rPr lang="cs-CZ" sz="19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řád inovačního problému</a:t>
            </a:r>
            <a:r>
              <a:rPr lang="cs-CZ" sz="19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je metoda vhodná.</a:t>
            </a:r>
          </a:p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8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Fáze v inovačním procesu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kde obvykle metoda nachází své využití. Fáze v inovačním procesu jsou členěny na: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fázi 1 –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Tvorba invencí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(hledání a vytváření nápadů, badatelské přístupy k řešení problémů, průzkum potřeb, trhu apod., podnikatelské síto), fázi 2 –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Tvorba inovací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(příprava inovačního programu /inovačního projektu/, aplikovaný výzkum a vývoj, výroba, fázi 3 –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Šíření inovací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(obchodní využití /zpeněžení/, využití další /transfer inovací/, likvidace /resp. recyklace/).</a:t>
            </a:r>
          </a:p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8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Podmínky a nároky pro aplikaci</a:t>
            </a: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metody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 </a:t>
            </a:r>
          </a:p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8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Poznámka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která slouží ke zvýraznění některých aspektů metody. </a:t>
            </a:r>
          </a:p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Odkazy na </a:t>
            </a:r>
            <a:r>
              <a:rPr lang="cs-CZ" sz="1800" i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prameny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 další informace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k případnému podrobnějšímu studiu dané metody.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0074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717FA4-D6E2-4997-AD44-04B20F20E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997" y="1026319"/>
            <a:ext cx="7290197" cy="589360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defRPr/>
            </a:pPr>
            <a:r>
              <a:rPr lang="cs-CZ" b="1" dirty="0">
                <a:solidFill>
                  <a:srgbClr val="C00000"/>
                </a:solidFill>
              </a:rPr>
              <a:t>OBSAH</a:t>
            </a:r>
          </a:p>
        </p:txBody>
      </p:sp>
      <p:sp>
        <p:nvSpPr>
          <p:cNvPr id="17411" name="Zástupný symbol pro obsah 2">
            <a:extLst>
              <a:ext uri="{FF2B5EF4-FFF2-40B4-BE49-F238E27FC236}">
                <a16:creationId xmlns:a16="http://schemas.microsoft.com/office/drawing/2014/main" id="{054700DF-E4A5-48C0-A2AF-B936F40F9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6997" y="1743075"/>
            <a:ext cx="7290197" cy="413266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514350" indent="-514350">
              <a:buClr>
                <a:schemeClr val="tx1"/>
              </a:buClr>
              <a:buAutoNum type="arabicPeriod"/>
            </a:pPr>
            <a:r>
              <a:rPr lang="cs-CZ" altLang="cs-CZ" sz="2700" b="1" dirty="0">
                <a:solidFill>
                  <a:schemeClr val="tx1"/>
                </a:solidFill>
              </a:rPr>
              <a:t>VYMEZENÍ ZÁKLADNÍCH POJMŮ</a:t>
            </a:r>
          </a:p>
          <a:p>
            <a:pPr marL="514350" indent="-514350">
              <a:buClr>
                <a:schemeClr val="tx1"/>
              </a:buClr>
              <a:buAutoNum type="arabicPeriod"/>
            </a:pPr>
            <a:r>
              <a:rPr lang="cs-CZ" altLang="cs-CZ" sz="2700" b="1" dirty="0">
                <a:solidFill>
                  <a:schemeClr val="tx1"/>
                </a:solidFill>
              </a:rPr>
              <a:t>ČLENĚNÍ METOD</a:t>
            </a:r>
          </a:p>
          <a:p>
            <a:pPr marL="514350" indent="-514350">
              <a:buClr>
                <a:schemeClr val="tx1"/>
              </a:buClr>
              <a:buAutoNum type="arabicPeriod"/>
            </a:pPr>
            <a:r>
              <a:rPr lang="cs-CZ" altLang="cs-CZ" sz="2700" b="1" dirty="0">
                <a:solidFill>
                  <a:schemeClr val="tx1"/>
                </a:solidFill>
              </a:rPr>
              <a:t>ČLENĚNÍ INOVAČNÍCH METOD</a:t>
            </a:r>
          </a:p>
          <a:p>
            <a:pPr marL="514350" indent="-514350">
              <a:buClr>
                <a:schemeClr val="tx1"/>
              </a:buClr>
              <a:buAutoNum type="arabicPeriod"/>
            </a:pPr>
            <a:r>
              <a:rPr lang="cs-CZ" altLang="cs-CZ" sz="2700" b="1" dirty="0">
                <a:solidFill>
                  <a:schemeClr val="tx1"/>
                </a:solidFill>
              </a:rPr>
              <a:t>KRITÉRIA VOLBY METOD</a:t>
            </a:r>
          </a:p>
          <a:p>
            <a:pPr marL="514350" indent="-514350">
              <a:buClr>
                <a:schemeClr val="tx1"/>
              </a:buClr>
              <a:buAutoNum type="arabicPeriod"/>
            </a:pPr>
            <a:r>
              <a:rPr lang="cs-CZ" altLang="cs-CZ" sz="2700" b="1" dirty="0">
                <a:solidFill>
                  <a:schemeClr val="tx1"/>
                </a:solidFill>
              </a:rPr>
              <a:t>VŠEOBECNÝ POSTUP HLEDÁNÍ INOVAČNÍHO ŘEŠENÍ</a:t>
            </a:r>
          </a:p>
          <a:p>
            <a:pPr marL="514350" indent="-514350">
              <a:buClr>
                <a:schemeClr val="tx1"/>
              </a:buClr>
              <a:buAutoNum type="arabicPeriod"/>
            </a:pPr>
            <a:r>
              <a:rPr lang="cs-CZ" altLang="cs-CZ" sz="2700" b="1" dirty="0">
                <a:solidFill>
                  <a:schemeClr val="tx1"/>
                </a:solidFill>
              </a:rPr>
              <a:t>NEGATIVNÍ METODY ŘÍZENÍ INOVACÍ</a:t>
            </a:r>
          </a:p>
          <a:p>
            <a:pPr marL="514350" indent="-514350">
              <a:buClr>
                <a:schemeClr val="tx1"/>
              </a:buClr>
              <a:buAutoNum type="arabicPeriod"/>
            </a:pPr>
            <a:r>
              <a:rPr lang="cs-CZ" altLang="cs-CZ" sz="2700" b="1" dirty="0">
                <a:solidFill>
                  <a:schemeClr val="tx1"/>
                </a:solidFill>
              </a:rPr>
              <a:t>PASPORT INOVAČNÍ METODY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2A6393-68DA-40C1-84B3-41294FA91AF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1. Vymezení základních pojmů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F9950E-A57E-48B6-BBF4-672A2C5B680D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800" i="1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Metoda</a:t>
            </a:r>
            <a:r>
              <a:rPr lang="cs-CZ" sz="1800" i="1" dirty="0">
                <a:effectLst/>
                <a:ea typeface="Calibri" panose="020F0502020204030204" pitchFamily="34" charset="0"/>
              </a:rPr>
              <a:t> - </a:t>
            </a:r>
            <a:r>
              <a:rPr lang="cs-CZ" sz="1800" dirty="0">
                <a:effectLst/>
                <a:ea typeface="Calibri" panose="020F0502020204030204" pitchFamily="34" charset="0"/>
              </a:rPr>
              <a:t> nástroj (prostředek) poznávání. Souhrn zvláštních pravidel, kterými je nutné se v procesu poznávání řídit, aby byly získány potřebné poznatky. Je to cesta či postup, jak dojít k poznatkům o určité reálné skutečnosti.  </a:t>
            </a:r>
          </a:p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srgbClr val="C00000"/>
                </a:solidFill>
              </a:rPr>
              <a:t>Metodologie</a:t>
            </a:r>
            <a:r>
              <a:rPr lang="cs-CZ" sz="1800" dirty="0"/>
              <a:t> - nauka o metodách a jejich využívání. Do metodologie spadá studium principů určité činnosti a jazyk (terminologie) dané disciplíny. </a:t>
            </a:r>
          </a:p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800" i="1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Metodika</a:t>
            </a:r>
            <a:r>
              <a:rPr lang="cs-CZ" sz="1800" i="1" dirty="0">
                <a:effectLst/>
                <a:ea typeface="Calibri" panose="020F0502020204030204" pitchFamily="34" charset="0"/>
              </a:rPr>
              <a:t> - </a:t>
            </a:r>
            <a:r>
              <a:rPr lang="cs-CZ" sz="1800" dirty="0">
                <a:effectLst/>
                <a:ea typeface="Calibri" panose="020F0502020204030204" pitchFamily="34" charset="0"/>
              </a:rPr>
              <a:t>návod k provádění dané činnosti či metody. Je to specifický „recept“</a:t>
            </a:r>
            <a:r>
              <a:rPr lang="cs-CZ" sz="1800" i="1" dirty="0">
                <a:effectLst/>
                <a:ea typeface="Calibri" panose="020F0502020204030204" pitchFamily="34" charset="0"/>
              </a:rPr>
              <a:t>,</a:t>
            </a:r>
            <a:r>
              <a:rPr lang="cs-CZ" sz="1800" dirty="0">
                <a:effectLst/>
                <a:ea typeface="Calibri" panose="020F0502020204030204" pitchFamily="34" charset="0"/>
              </a:rPr>
              <a:t> jak v praxi postupně realizovat metody. Představuje postup řešení určitého problému již opakovaně řešeného. </a:t>
            </a:r>
          </a:p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800" dirty="0">
                <a:effectLst/>
                <a:ea typeface="Calibri" panose="020F0502020204030204" pitchFamily="34" charset="0"/>
              </a:rPr>
              <a:t>Metody mohou být doplněny určitou </a:t>
            </a:r>
            <a:r>
              <a:rPr lang="cs-CZ" sz="1800" i="1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technikou</a:t>
            </a:r>
            <a:r>
              <a:rPr lang="cs-CZ" sz="1800" i="1" dirty="0">
                <a:effectLst/>
                <a:ea typeface="Calibri" panose="020F0502020204030204" pitchFamily="34" charset="0"/>
              </a:rPr>
              <a:t> </a:t>
            </a:r>
            <a:r>
              <a:rPr lang="cs-CZ" sz="1800" dirty="0">
                <a:effectLst/>
                <a:ea typeface="Calibri" panose="020F0502020204030204" pitchFamily="34" charset="0"/>
              </a:rPr>
              <a:t>provedení (realizace). </a:t>
            </a:r>
          </a:p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1800" i="1" dirty="0">
                <a:solidFill>
                  <a:srgbClr val="C00000"/>
                </a:solidFill>
                <a:ea typeface="Calibri" panose="020F0502020204030204" pitchFamily="34" charset="0"/>
              </a:rPr>
              <a:t>I</a:t>
            </a:r>
            <a:r>
              <a:rPr lang="cs-CZ" sz="1800" i="1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novační metoda</a:t>
            </a:r>
            <a:r>
              <a:rPr lang="cs-CZ" sz="1800" i="1" dirty="0">
                <a:effectLst/>
                <a:ea typeface="Calibri" panose="020F0502020204030204" pitchFamily="34" charset="0"/>
              </a:rPr>
              <a:t> -</a:t>
            </a:r>
            <a:r>
              <a:rPr lang="cs-CZ" sz="1800" dirty="0">
                <a:effectLst/>
                <a:ea typeface="Calibri" panose="020F0502020204030204" pitchFamily="34" charset="0"/>
              </a:rPr>
              <a:t> nástroj pro hledání a realizaci inovačních řešení. </a:t>
            </a:r>
          </a:p>
          <a:p>
            <a:pPr indent="0" algn="just">
              <a:spcAft>
                <a:spcPts val="600"/>
              </a:spcAft>
              <a:buNone/>
            </a:pPr>
            <a:endParaRPr lang="cs-CZ" sz="1800" dirty="0">
              <a:latin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0224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BF9865-AADC-4BD0-B9DF-CD0044642AD1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2. Členění metod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0D502F-EF9B-49A4-8690-F5ABF6F9A9AB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457196" indent="-285750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000" i="1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Empirické metody </a:t>
            </a:r>
            <a:r>
              <a:rPr lang="cs-CZ" sz="2000" i="1" dirty="0">
                <a:effectLst/>
                <a:ea typeface="Calibri" panose="020F0502020204030204" pitchFamily="34" charset="0"/>
              </a:rPr>
              <a:t>- </a:t>
            </a:r>
            <a:r>
              <a:rPr lang="cs-CZ" sz="2000" dirty="0">
                <a:effectLst/>
                <a:ea typeface="Calibri" panose="020F0502020204030204" pitchFamily="34" charset="0"/>
              </a:rPr>
              <a:t>metody, v nichž se odraz jevů a předmětů uskutečňuje prostřednictvím smyslových vjemů. S jejich využitím lze experimentovat trvalost a proměnlivost vlastností reality v kontrolovaně proměnných podmínkách. </a:t>
            </a:r>
          </a:p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000" i="1" dirty="0">
                <a:solidFill>
                  <a:srgbClr val="C00000"/>
                </a:solidFill>
                <a:ea typeface="Calibri" panose="020F0502020204030204" pitchFamily="34" charset="0"/>
              </a:rPr>
              <a:t>T</a:t>
            </a:r>
            <a:r>
              <a:rPr lang="cs-CZ" sz="2000" i="1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eoretické metody </a:t>
            </a:r>
            <a:r>
              <a:rPr lang="cs-CZ" sz="2000" i="1" dirty="0">
                <a:effectLst/>
                <a:ea typeface="Calibri" panose="020F0502020204030204" pitchFamily="34" charset="0"/>
              </a:rPr>
              <a:t>- </a:t>
            </a:r>
            <a:r>
              <a:rPr lang="cs-CZ" sz="2000" dirty="0">
                <a:effectLst/>
                <a:ea typeface="Calibri" panose="020F0502020204030204" pitchFamily="34" charset="0"/>
              </a:rPr>
              <a:t>jsou založeny na rozumovém odrazu reality. Jsou vytvářeny hypotézy o struktuře, vnitřní organizaci, zákonitostech vývoje, typech a těsnosti souvislostí apod. Jsou verifikovány vnitřní logikou úvah i vztahem k praxi. </a:t>
            </a:r>
          </a:p>
          <a:p>
            <a:pPr marL="457196" indent="-28575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rgbClr val="C00000"/>
                </a:solidFill>
                <a:effectLst/>
                <a:ea typeface="Calibri" panose="020F0502020204030204" pitchFamily="34" charset="0"/>
              </a:rPr>
              <a:t>Intuitivní metody </a:t>
            </a:r>
            <a:r>
              <a:rPr lang="cs-CZ" sz="2000" i="1" dirty="0">
                <a:effectLst/>
                <a:ea typeface="Calibri" panose="020F0502020204030204" pitchFamily="34" charset="0"/>
              </a:rPr>
              <a:t>- i</a:t>
            </a:r>
            <a:r>
              <a:rPr lang="cs-CZ" sz="2000" dirty="0">
                <a:effectLst/>
                <a:ea typeface="Calibri" panose="020F0502020204030204" pitchFamily="34" charset="0"/>
              </a:rPr>
              <a:t>ntuice bývá charakterizována jako bezprostřední, vnitřní pohled subjektu na určitý objekt, pramení v jeho pocitech.</a:t>
            </a:r>
          </a:p>
          <a:p>
            <a:pPr indent="0" algn="just">
              <a:spcAft>
                <a:spcPts val="600"/>
              </a:spcAft>
              <a:buNone/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2164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7E1B1D-E101-490F-A290-41A633E95E4C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3. Členění inovačních metod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1E9E1C-7F82-4E4F-AC82-C46B921C4256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Inovační metody se z hlediska charakteru inovačních činností a hledání inovačního řešení člení do dvou skupin: 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2800" i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Intuitivní metody</a:t>
            </a:r>
            <a:r>
              <a:rPr lang="cs-CZ" sz="2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 - brainstormingu, metodu šesti klobouků, bioniku, myšlenkové mapy apod.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cs-CZ" sz="2800" i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Systematické metody</a:t>
            </a:r>
            <a:r>
              <a:rPr lang="cs-CZ" sz="28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- </a:t>
            </a:r>
            <a:r>
              <a:rPr lang="cs-CZ" sz="2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strukturují proces hledání inovačního řešení, např. WOIS, metoda TRIZ, metoda CREAX aj.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9341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96153F-77CD-42CB-AF4B-B02C2AAC4872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3600" dirty="0"/>
              <a:t>4.Kritéria volby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C2EE9BF-4E32-4C12-B2B0-A4CEC87E1341}"/>
              </a:ext>
            </a:extLst>
          </p:cNvPr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lvl="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i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Účel použití metody</a:t>
            </a:r>
            <a:r>
              <a:rPr lang="cs-CZ" sz="2000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– je třeba vědět, co a hlavně proč se má řešit.</a:t>
            </a:r>
          </a:p>
          <a:p>
            <a:pPr lvl="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i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Charakter řešeného problému </a:t>
            </a:r>
            <a:r>
              <a:rPr lang="cs-CZ" sz="20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– </a:t>
            </a: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zvolená metoda musí odpovídat řešenému problému a situaci, ve které k jeho řešení dochází.</a:t>
            </a:r>
          </a:p>
          <a:p>
            <a:pPr lvl="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i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Praktická proveditelnost </a:t>
            </a:r>
            <a:r>
              <a:rPr lang="cs-CZ" sz="20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– </a:t>
            </a: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metoda musí být proveditelná s využitím zdrojů, které jsou pro řešení problému k dispozici (kvalifikace pracovníků a zdrojů pro účely uplatnění metody, nákladová a časová omezení související s použitím metody, řešení známého/nového problému apod.).</a:t>
            </a:r>
          </a:p>
          <a:p>
            <a:pPr lvl="0" algn="just"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cs-CZ" sz="2000" i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Praktická využitelnost metody při řešení</a:t>
            </a:r>
            <a:r>
              <a:rPr lang="cs-CZ" sz="2000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– uplatnění metody musí být rovněž efektivní.</a:t>
            </a:r>
          </a:p>
          <a:p>
            <a:pPr lvl="0" algn="just"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cs-CZ" sz="2000" i="1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Složitost řešeného problému</a:t>
            </a:r>
            <a:r>
              <a:rPr lang="cs-CZ" sz="2000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– složité problémy mají obvykle složitou cestu k řešení.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7038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C8C01-5228-42DE-8315-B6C668B1F7E9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b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3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5. Všeobecný postup hledání inovačního řešení</a:t>
            </a:r>
            <a:br>
              <a:rPr lang="cs-CZ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E4D9BB-402A-4AB8-BC87-6E01C23AE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25624"/>
            <a:ext cx="8064000" cy="4367785"/>
          </a:xfrm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 marL="342900" lvl="0" indent="-342900" algn="just">
              <a:spcAft>
                <a:spcPts val="300"/>
              </a:spcAft>
              <a:buSzPts val="1000"/>
              <a:buFont typeface="+mj-lt"/>
              <a:buAutoNum type="arabicPeriod"/>
            </a:pP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Uvedení do problému, definování problému a inovačního projektu.</a:t>
            </a:r>
          </a:p>
          <a:p>
            <a:pPr marL="342900" lvl="0" indent="-342900" algn="just">
              <a:spcAft>
                <a:spcPts val="300"/>
              </a:spcAft>
              <a:buSzPts val="1000"/>
              <a:buFont typeface="+mj-lt"/>
              <a:buAutoNum type="arabicPeriod"/>
            </a:pP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Měření — trh, zákazníkovy potřeby, procesy, požadavky, parametry.</a:t>
            </a:r>
          </a:p>
          <a:p>
            <a:pPr marL="342900" lvl="0" indent="-342900" algn="just">
              <a:spcAft>
                <a:spcPts val="300"/>
              </a:spcAft>
              <a:buSzPts val="1000"/>
              <a:buFont typeface="+mj-lt"/>
              <a:buAutoNum type="arabicPeriod"/>
            </a:pP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Analýza příčin problému, analýza omezení a úzkých míst, kritické procesy a funkce, identifikace dilemat – protiřečení (rozporů). </a:t>
            </a:r>
          </a:p>
          <a:p>
            <a:pPr marL="342900" lvl="0" indent="-342900" algn="just">
              <a:spcAft>
                <a:spcPts val="300"/>
              </a:spcAft>
              <a:buSzPts val="1000"/>
              <a:buFont typeface="+mj-lt"/>
              <a:buAutoNum type="arabicPeriod"/>
            </a:pP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Hledání řešení, překonání protiřečení, generování nápadů, vyhledávání variací vlastností inovace, hledání analogií a inovační inspirace.</a:t>
            </a:r>
          </a:p>
          <a:p>
            <a:pPr marL="342900" lvl="0" indent="-342900" algn="just">
              <a:spcAft>
                <a:spcPts val="300"/>
              </a:spcAft>
              <a:buSzPts val="1000"/>
              <a:buFont typeface="+mj-lt"/>
              <a:buAutoNum type="arabicPeriod"/>
            </a:pP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Realizace nápadů, testování řešení, pilotní projekty; prototypy, testy na trhu, experimenty.</a:t>
            </a:r>
          </a:p>
          <a:p>
            <a:pPr marL="342900" lvl="0" indent="-342900" algn="just">
              <a:spcAft>
                <a:spcPts val="300"/>
              </a:spcAft>
              <a:buSzPts val="1000"/>
              <a:buFont typeface="+mj-lt"/>
              <a:buAutoNum type="arabicPeriod"/>
            </a:pP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Plošné rozšíření inovace, absorpce inovace v podniku, podnikatelské plány, investice.</a:t>
            </a:r>
          </a:p>
          <a:p>
            <a:pPr marL="342900" lvl="0" indent="-342900" algn="just">
              <a:spcAft>
                <a:spcPts val="600"/>
              </a:spcAft>
              <a:buSzPts val="1000"/>
              <a:buFont typeface="+mj-lt"/>
              <a:buAutoNum type="arabicPeriod"/>
            </a:pP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Realizace inovace na trhu, sledování a vyhodnocování inovace a jejích efektů.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7061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1DD3F-0C7B-4D1C-BEFF-484407277DBB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cs-CZ" sz="3600" dirty="0"/>
              <a:t>6. Negativní metody řízení inovací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B9713-753C-4D30-85E8-0824E680B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844478"/>
            <a:ext cx="8064000" cy="4081204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>
                <a:solidFill>
                  <a:srgbClr val="C00000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 Light" panose="020F0302020204030204" pitchFamily="34" charset="0"/>
              </a:rPr>
              <a:t>Negativní metody řízení inovací - spolehlivě a systematicky ničí inovační aktivity. </a:t>
            </a:r>
          </a:p>
          <a:p>
            <a:pPr marL="0" indent="0">
              <a:buNone/>
            </a:pP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V těchto metodách se objevují následující doporučení zpravidla s negativními důsledky – viz kupř. </a:t>
            </a:r>
            <a:r>
              <a:rPr lang="cs-CZ" sz="20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Košturiak</a:t>
            </a: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a </a:t>
            </a:r>
            <a:r>
              <a:rPr lang="cs-CZ" sz="2000" dirty="0" err="1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Chaľ</a:t>
            </a:r>
            <a:r>
              <a:rPr lang="cs-CZ" sz="20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(2008):</a:t>
            </a:r>
          </a:p>
          <a:p>
            <a:pPr lvl="1"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Vytvořte dokonalou vizi, poslání a strategii firmy.</a:t>
            </a:r>
            <a:r>
              <a:rPr lang="cs-CZ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</a:p>
          <a:p>
            <a:pPr lvl="1"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Řiďte se výlučně heslem „zákazník — náš pán“ a bez diskuze splňte všechny požadavky zákazníků</a:t>
            </a:r>
            <a:endParaRPr lang="cs-CZ" sz="24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  <a:p>
            <a:pPr lvl="1"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Nekompromisně a radikálně snižujte náklady</a:t>
            </a:r>
            <a:r>
              <a:rPr lang="cs-CZ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– je třeba šetřit, ať to stojí, co to stojí!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1687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BC3CDD-7E31-4208-99ED-BAC70B512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565608"/>
            <a:ext cx="8064000" cy="5552388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lvl="0"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Snažte se o to, aby byli všichni pracovníci produktivní a udělali v daném čase co nejvíc činností.</a:t>
            </a:r>
            <a:r>
              <a:rPr lang="cs-CZ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</a:p>
          <a:p>
            <a:pPr lvl="0"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Neustále inovujte výrobky a podnikové procesy.</a:t>
            </a:r>
            <a:r>
              <a:rPr lang="cs-CZ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</a:p>
          <a:p>
            <a:pPr lvl="0"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i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Pošlete pracovníky na školení, aby co nejrychleji zavedli všechny nejmodernější metody a postupy pro zvyšování výkonnosti podniku.</a:t>
            </a:r>
            <a:r>
              <a:rPr lang="cs-CZ" sz="2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</a:p>
          <a:p>
            <a:pPr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Investujte do dokonalého informačního systému, abyste měli co nejvíc informací a reportů z podnikových procesů.</a:t>
            </a:r>
          </a:p>
          <a:p>
            <a:pPr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Začněte organizovat volnočasové tréninky a angažujte psychology a trenéry na zlepšení podnikové komunikace. </a:t>
            </a:r>
          </a:p>
          <a:p>
            <a:pPr algn="just">
              <a:spcAft>
                <a:spcPts val="300"/>
              </a:spcAft>
              <a:buFont typeface="Courier New" panose="02070309020205020404" pitchFamily="49" charset="0"/>
              <a:buChar char="o"/>
            </a:pPr>
            <a:r>
              <a:rPr lang="cs-CZ" sz="2400" i="1" dirty="0">
                <a:latin typeface="Calibri Light" panose="020F0302020204030204" pitchFamily="34" charset="0"/>
                <a:cs typeface="Calibri Light" panose="020F0302020204030204" pitchFamily="34" charset="0"/>
              </a:rPr>
              <a:t>Klíčové manažerské pozice obsazujte zásadně špičkovými manažery z jiných firem. </a:t>
            </a:r>
          </a:p>
        </p:txBody>
      </p:sp>
    </p:spTree>
    <p:extLst>
      <p:ext uri="{BB962C8B-B14F-4D97-AF65-F5344CB8AC3E}">
        <p14:creationId xmlns:p14="http://schemas.microsoft.com/office/powerpoint/2010/main" val="9701020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2" id="{42B34AD4-CC8C-42C8-A123-A24A28B23F52}" vid="{CAA84E04-F411-4E5F-9AFE-C1503F826B3B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PPT_základní_CZ</Template>
  <TotalTime>2486</TotalTime>
  <Words>1988</Words>
  <Application>Microsoft Office PowerPoint</Application>
  <PresentationFormat>Předvádění na obrazovce (4:3)</PresentationFormat>
  <Paragraphs>94</Paragraphs>
  <Slides>11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Courier New</vt:lpstr>
      <vt:lpstr>Symbol</vt:lpstr>
      <vt:lpstr>Times New Roman</vt:lpstr>
      <vt:lpstr>Wingdings</vt:lpstr>
      <vt:lpstr>Motiv Office</vt:lpstr>
      <vt:lpstr>Management inovací  T6. vybrané metody pro řízení inovací</vt:lpstr>
      <vt:lpstr>OBSAH</vt:lpstr>
      <vt:lpstr>1. Vymezení základních pojmů</vt:lpstr>
      <vt:lpstr>2. Členění metod</vt:lpstr>
      <vt:lpstr>3. Členění inovačních metod</vt:lpstr>
      <vt:lpstr>4.Kritéria volby metody</vt:lpstr>
      <vt:lpstr> 5. Všeobecný postup hledání inovačního řešení </vt:lpstr>
      <vt:lpstr>6. Negativní metody řízení inovací</vt:lpstr>
      <vt:lpstr>Prezentace aplikace PowerPoint</vt:lpstr>
      <vt:lpstr>Prezentace aplikace PowerPoint</vt:lpstr>
      <vt:lpstr>7. Pasport inovační metody (struktura)</vt:lpstr>
    </vt:vector>
  </TitlesOfParts>
  <Company>TESCO SW,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Ameir Omar</dc:creator>
  <cp:lastModifiedBy>Jindra Peterkova</cp:lastModifiedBy>
  <cp:revision>117</cp:revision>
  <cp:lastPrinted>2021-03-11T07:12:39Z</cp:lastPrinted>
  <dcterms:created xsi:type="dcterms:W3CDTF">2017-08-29T14:48:16Z</dcterms:created>
  <dcterms:modified xsi:type="dcterms:W3CDTF">2023-03-30T06:17:06Z</dcterms:modified>
</cp:coreProperties>
</file>