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22" r:id="rId2"/>
    <p:sldId id="289" r:id="rId3"/>
    <p:sldId id="314" r:id="rId4"/>
    <p:sldId id="315" r:id="rId5"/>
    <p:sldId id="320" r:id="rId6"/>
    <p:sldId id="321" r:id="rId7"/>
    <p:sldId id="316" r:id="rId8"/>
    <p:sldId id="322" r:id="rId9"/>
    <p:sldId id="323" r:id="rId10"/>
    <p:sldId id="324" r:id="rId11"/>
    <p:sldId id="325" r:id="rId12"/>
    <p:sldId id="527" r:id="rId13"/>
    <p:sldId id="526" r:id="rId1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E9989C"/>
    <a:srgbClr val="ECA5A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DEF-76CE-43F8-B4C7-275C08DA3028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A614E-6AFF-47D8-9BDB-1E8D5C03BD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03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6395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>
            <a:extLst>
              <a:ext uri="{FF2B5EF4-FFF2-40B4-BE49-F238E27FC236}">
                <a16:creationId xmlns:a16="http://schemas.microsoft.com/office/drawing/2014/main" id="{B1CE1867-4601-4E6B-AF08-2BEE58A9DE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Zástupný symbol pro poznámky 2">
            <a:extLst>
              <a:ext uri="{FF2B5EF4-FFF2-40B4-BE49-F238E27FC236}">
                <a16:creationId xmlns:a16="http://schemas.microsoft.com/office/drawing/2014/main" id="{B53F2E76-5824-417C-81A0-E37BEA1533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4820" name="Zástupný symbol pro číslo snímku 3">
            <a:extLst>
              <a:ext uri="{FF2B5EF4-FFF2-40B4-BE49-F238E27FC236}">
                <a16:creationId xmlns:a16="http://schemas.microsoft.com/office/drawing/2014/main" id="{DD1CCDB8-373F-4B7F-ADFD-B6BD07B15D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5531071-71EE-46E7-B478-50B01B4F8E85}" type="slidenum">
              <a:rPr lang="cs-CZ" altLang="cs-CZ">
                <a:latin typeface="Calibri" panose="020F0502020204030204" pitchFamily="34" charset="0"/>
              </a:rPr>
              <a:pPr/>
              <a:t>10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>
            <a:extLst>
              <a:ext uri="{FF2B5EF4-FFF2-40B4-BE49-F238E27FC236}">
                <a16:creationId xmlns:a16="http://schemas.microsoft.com/office/drawing/2014/main" id="{673E7DC4-5023-4CD1-8C73-1FFF88EAA8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>
            <a:extLst>
              <a:ext uri="{FF2B5EF4-FFF2-40B4-BE49-F238E27FC236}">
                <a16:creationId xmlns:a16="http://schemas.microsoft.com/office/drawing/2014/main" id="{45E1EF47-248B-443D-8D35-65B49F8FB9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  <p:sp>
        <p:nvSpPr>
          <p:cNvPr id="36868" name="Zástupný symbol pro číslo snímku 3">
            <a:extLst>
              <a:ext uri="{FF2B5EF4-FFF2-40B4-BE49-F238E27FC236}">
                <a16:creationId xmlns:a16="http://schemas.microsoft.com/office/drawing/2014/main" id="{7007069F-1492-4572-844D-E972E33E6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3CCF431-75D0-4774-87E4-A8FBF3B4E1DA}" type="slidenum">
              <a:rPr lang="cs-CZ" altLang="cs-CZ">
                <a:latin typeface="Calibri" panose="020F0502020204030204" pitchFamily="34" charset="0"/>
              </a:rPr>
              <a:pPr/>
              <a:t>11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19984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>
            <a:extLst>
              <a:ext uri="{FF2B5EF4-FFF2-40B4-BE49-F238E27FC236}">
                <a16:creationId xmlns:a16="http://schemas.microsoft.com/office/drawing/2014/main" id="{AAE7D2B7-78C3-4A59-9959-1A3CB1D71F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Zástupný symbol pro poznámky 2">
            <a:extLst>
              <a:ext uri="{FF2B5EF4-FFF2-40B4-BE49-F238E27FC236}">
                <a16:creationId xmlns:a16="http://schemas.microsoft.com/office/drawing/2014/main" id="{114A9091-BC29-428F-BDE3-8E10F5CE34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8916" name="Zástupný symbol pro číslo snímku 3">
            <a:extLst>
              <a:ext uri="{FF2B5EF4-FFF2-40B4-BE49-F238E27FC236}">
                <a16:creationId xmlns:a16="http://schemas.microsoft.com/office/drawing/2014/main" id="{D35F2180-CFA3-4BCC-A521-DEA743E423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3EA24F0-166B-4684-9A5D-57AD767E0261}" type="slidenum">
              <a:rPr lang="cs-CZ" altLang="cs-CZ">
                <a:latin typeface="Calibri" panose="020F0502020204030204" pitchFamily="34" charset="0"/>
              </a:rPr>
              <a:pPr/>
              <a:t>13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>
            <a:extLst>
              <a:ext uri="{FF2B5EF4-FFF2-40B4-BE49-F238E27FC236}">
                <a16:creationId xmlns:a16="http://schemas.microsoft.com/office/drawing/2014/main" id="{BF9E6A86-115B-4527-8EFA-B195C6ACE1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>
            <a:extLst>
              <a:ext uri="{FF2B5EF4-FFF2-40B4-BE49-F238E27FC236}">
                <a16:creationId xmlns:a16="http://schemas.microsoft.com/office/drawing/2014/main" id="{0A6E3482-3B24-4CAC-8187-7F35E95B78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  <p:sp>
        <p:nvSpPr>
          <p:cNvPr id="18436" name="Zástupný symbol pro číslo snímku 3">
            <a:extLst>
              <a:ext uri="{FF2B5EF4-FFF2-40B4-BE49-F238E27FC236}">
                <a16:creationId xmlns:a16="http://schemas.microsoft.com/office/drawing/2014/main" id="{53064C49-768D-4BBD-9415-863CB6D3EF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06410A3-5A25-4FEE-86DF-ED5553F826F1}" type="slidenum">
              <a:rPr lang="cs-CZ" altLang="cs-CZ">
                <a:latin typeface="Calibri" panose="020F0502020204030204" pitchFamily="34" charset="0"/>
              </a:rPr>
              <a:pPr/>
              <a:t>2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>
            <a:extLst>
              <a:ext uri="{FF2B5EF4-FFF2-40B4-BE49-F238E27FC236}">
                <a16:creationId xmlns:a16="http://schemas.microsoft.com/office/drawing/2014/main" id="{08F0ACE3-7281-482E-843B-C7EABA0606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>
            <a:extLst>
              <a:ext uri="{FF2B5EF4-FFF2-40B4-BE49-F238E27FC236}">
                <a16:creationId xmlns:a16="http://schemas.microsoft.com/office/drawing/2014/main" id="{046390D8-8382-49A8-859D-F6088F0DFC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  <p:sp>
        <p:nvSpPr>
          <p:cNvPr id="20484" name="Zástupný symbol pro číslo snímku 3">
            <a:extLst>
              <a:ext uri="{FF2B5EF4-FFF2-40B4-BE49-F238E27FC236}">
                <a16:creationId xmlns:a16="http://schemas.microsoft.com/office/drawing/2014/main" id="{1F107896-BAED-47BF-9CDE-0C465E4853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20D3F49-1A77-4D19-A69E-1CB9BF7E97BE}" type="slidenum">
              <a:rPr lang="cs-CZ" altLang="cs-CZ">
                <a:latin typeface="Calibri" panose="020F0502020204030204" pitchFamily="34" charset="0"/>
              </a:rPr>
              <a:pPr/>
              <a:t>3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>
            <a:extLst>
              <a:ext uri="{FF2B5EF4-FFF2-40B4-BE49-F238E27FC236}">
                <a16:creationId xmlns:a16="http://schemas.microsoft.com/office/drawing/2014/main" id="{C85A201D-5C04-4594-9753-8C344B9EE0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Zástupný symbol pro poznámky 2">
            <a:extLst>
              <a:ext uri="{FF2B5EF4-FFF2-40B4-BE49-F238E27FC236}">
                <a16:creationId xmlns:a16="http://schemas.microsoft.com/office/drawing/2014/main" id="{B308709A-CDD0-42BB-AA8D-4C15532888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2532" name="Zástupný symbol pro číslo snímku 3">
            <a:extLst>
              <a:ext uri="{FF2B5EF4-FFF2-40B4-BE49-F238E27FC236}">
                <a16:creationId xmlns:a16="http://schemas.microsoft.com/office/drawing/2014/main" id="{7DE146D8-8248-4AB0-8781-AF6333D9C3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6591A8B-73E7-4EBC-BBB7-A4527041D96F}" type="slidenum">
              <a:rPr lang="cs-CZ" altLang="cs-CZ">
                <a:latin typeface="Calibri" panose="020F0502020204030204" pitchFamily="34" charset="0"/>
              </a:rPr>
              <a:pPr/>
              <a:t>4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>
            <a:extLst>
              <a:ext uri="{FF2B5EF4-FFF2-40B4-BE49-F238E27FC236}">
                <a16:creationId xmlns:a16="http://schemas.microsoft.com/office/drawing/2014/main" id="{58CC0E1C-3985-43D4-9CB8-5DBC7474CD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Zástupný symbol pro poznámky 2">
            <a:extLst>
              <a:ext uri="{FF2B5EF4-FFF2-40B4-BE49-F238E27FC236}">
                <a16:creationId xmlns:a16="http://schemas.microsoft.com/office/drawing/2014/main" id="{402E0DCE-166F-4E0D-A25C-B95F5F0CEE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4580" name="Zástupný symbol pro číslo snímku 3">
            <a:extLst>
              <a:ext uri="{FF2B5EF4-FFF2-40B4-BE49-F238E27FC236}">
                <a16:creationId xmlns:a16="http://schemas.microsoft.com/office/drawing/2014/main" id="{78EFB54B-8473-4E33-89EE-EA828D1BBA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5007BB-87B3-44C1-8077-085ED18D5F58}" type="slidenum">
              <a:rPr lang="cs-CZ" altLang="cs-CZ">
                <a:latin typeface="Calibri" panose="020F0502020204030204" pitchFamily="34" charset="0"/>
              </a:rPr>
              <a:pPr/>
              <a:t>5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>
            <a:extLst>
              <a:ext uri="{FF2B5EF4-FFF2-40B4-BE49-F238E27FC236}">
                <a16:creationId xmlns:a16="http://schemas.microsoft.com/office/drawing/2014/main" id="{E6F053C2-66D5-4634-9E24-63DFE11001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Zástupný symbol pro poznámky 2">
            <a:extLst>
              <a:ext uri="{FF2B5EF4-FFF2-40B4-BE49-F238E27FC236}">
                <a16:creationId xmlns:a16="http://schemas.microsoft.com/office/drawing/2014/main" id="{EE9B5AD0-B367-4376-B948-29C245C44F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6628" name="Zástupný symbol pro číslo snímku 3">
            <a:extLst>
              <a:ext uri="{FF2B5EF4-FFF2-40B4-BE49-F238E27FC236}">
                <a16:creationId xmlns:a16="http://schemas.microsoft.com/office/drawing/2014/main" id="{C8D493C5-6DF1-4F95-81EF-8B5DE2E116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8C1C84-FBB9-44D9-B477-CAD348F96261}" type="slidenum">
              <a:rPr lang="cs-CZ" altLang="cs-CZ">
                <a:latin typeface="Calibri" panose="020F0502020204030204" pitchFamily="34" charset="0"/>
              </a:rPr>
              <a:pPr/>
              <a:t>6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4F319BA9-F276-4093-9DD2-198940ABA0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168ADC7A-0A77-47F3-A9DB-AA5329FEFB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9C1E9641-9F03-40E3-B6A8-CF42A2C638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873A063-1940-44B5-815F-18A0E8AEE993}" type="slidenum">
              <a:rPr lang="cs-CZ" altLang="cs-CZ">
                <a:latin typeface="Calibri" panose="020F0502020204030204" pitchFamily="34" charset="0"/>
              </a:rPr>
              <a:pPr/>
              <a:t>7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>
            <a:extLst>
              <a:ext uri="{FF2B5EF4-FFF2-40B4-BE49-F238E27FC236}">
                <a16:creationId xmlns:a16="http://schemas.microsoft.com/office/drawing/2014/main" id="{3357E040-D01C-4041-8812-B92115F9E9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Zástupný symbol pro poznámky 2">
            <a:extLst>
              <a:ext uri="{FF2B5EF4-FFF2-40B4-BE49-F238E27FC236}">
                <a16:creationId xmlns:a16="http://schemas.microsoft.com/office/drawing/2014/main" id="{7BC5F6F0-C485-4646-904A-BF9B09C029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0724" name="Zástupný symbol pro číslo snímku 3">
            <a:extLst>
              <a:ext uri="{FF2B5EF4-FFF2-40B4-BE49-F238E27FC236}">
                <a16:creationId xmlns:a16="http://schemas.microsoft.com/office/drawing/2014/main" id="{A12DB903-5CDA-4D17-A48C-33F35FC678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428FB42-4003-4473-B2FF-356DBBC1DF41}" type="slidenum">
              <a:rPr lang="cs-CZ" altLang="cs-CZ">
                <a:latin typeface="Calibri" panose="020F0502020204030204" pitchFamily="34" charset="0"/>
              </a:rPr>
              <a:pPr/>
              <a:t>8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>
            <a:extLst>
              <a:ext uri="{FF2B5EF4-FFF2-40B4-BE49-F238E27FC236}">
                <a16:creationId xmlns:a16="http://schemas.microsoft.com/office/drawing/2014/main" id="{9BD33AB4-8088-4769-A535-DDFECB6CA5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Zástupný symbol pro poznámky 2">
            <a:extLst>
              <a:ext uri="{FF2B5EF4-FFF2-40B4-BE49-F238E27FC236}">
                <a16:creationId xmlns:a16="http://schemas.microsoft.com/office/drawing/2014/main" id="{D650DDAC-32D9-44C7-98C6-1E6392004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2772" name="Zástupný symbol pro číslo snímku 3">
            <a:extLst>
              <a:ext uri="{FF2B5EF4-FFF2-40B4-BE49-F238E27FC236}">
                <a16:creationId xmlns:a16="http://schemas.microsoft.com/office/drawing/2014/main" id="{3FFDB71F-1468-4122-98CA-D42BC82ED9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8EC8932-409A-473D-BBB4-FD068EE29F98}" type="slidenum">
              <a:rPr lang="cs-CZ" altLang="cs-CZ">
                <a:latin typeface="Calibri" panose="020F0502020204030204" pitchFamily="34" charset="0"/>
              </a:rPr>
              <a:pPr/>
              <a:t>9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BFA28E-8293-4774-A3F2-1B0617E24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4000" dirty="0"/>
              <a:t>Management inovací</a:t>
            </a:r>
            <a:br>
              <a:rPr lang="cs-CZ" sz="4000" dirty="0"/>
            </a:br>
            <a:br>
              <a:rPr lang="cs-CZ" sz="4000" dirty="0"/>
            </a:br>
            <a:r>
              <a:rPr lang="cs-CZ" sz="2800" dirty="0">
                <a:solidFill>
                  <a:schemeClr val="tx1"/>
                </a:solidFill>
              </a:rPr>
              <a:t>T5. Základní přístupy k tvorbě inovační strategie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7613AB-FA6E-4E31-B4FF-E108122E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doc. Ing. Jindra Peterková, </a:t>
            </a:r>
            <a:r>
              <a:rPr lang="cs-CZ" dirty="0" err="1">
                <a:solidFill>
                  <a:schemeClr val="tx1"/>
                </a:solidFill>
              </a:rPr>
              <a:t>Ph,D</a:t>
            </a:r>
            <a:r>
              <a:rPr lang="cs-CZ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698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sah 2">
            <a:extLst>
              <a:ext uri="{FF2B5EF4-FFF2-40B4-BE49-F238E27FC236}">
                <a16:creationId xmlns:a16="http://schemas.microsoft.com/office/drawing/2014/main" id="{9EEBF713-BD90-4C03-AD4F-E1DE5B2C6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843379"/>
            <a:ext cx="7290197" cy="501211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buClrTx/>
              <a:buNone/>
            </a:pPr>
            <a:r>
              <a:rPr lang="cs-CZ" altLang="cs-CZ" sz="2000" dirty="0"/>
              <a:t>Technologické příležitosti vznikají na základě pokroku ve znalostech: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Firmy a technologie nezapadají úplně přesně do předem určených a statických odvětvových struktur.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Vývoj v technologii může zvýšit příležitosti pro profitabilní inovace i v tzv. dospělých odvětvích.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Firmy se středními náklady a střední kvalitou dosahují vyšší návratnosti investic než ty, které používají strategie nízká kvalita – nízká cena nebo naopak vysoká kvalita – vysoká cena.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Organizace, které jsou velké a specializované se musí učit a měnit v reakci na nové a často nepředvídané příležitosti.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Pro firmu jsou výhodné spolupracující nikoliv soupeřící vztahy s dodavateli a zákazníky </a:t>
            </a:r>
          </a:p>
          <a:p>
            <a:pPr marL="0" indent="0">
              <a:buClrTx/>
              <a:buNone/>
            </a:pPr>
            <a:endParaRPr lang="cs-CZ" altLang="cs-CZ" dirty="0"/>
          </a:p>
          <a:p>
            <a:pPr marL="0" indent="0">
              <a:buClrTx/>
              <a:buNone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1232297"/>
            <a:ext cx="7290197" cy="733425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4. Dynamické schopnosti firmy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35843" name="Zástupný symbol pro obsah 2">
            <a:extLst>
              <a:ext uri="{FF2B5EF4-FFF2-40B4-BE49-F238E27FC236}">
                <a16:creationId xmlns:a16="http://schemas.microsoft.com/office/drawing/2014/main" id="{C00AF45F-A5A8-4811-919A-4BB964432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842147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buClrTx/>
              <a:buNone/>
            </a:pPr>
            <a:r>
              <a:rPr lang="cs-CZ" altLang="cs-CZ" sz="1800" dirty="0"/>
              <a:t>Model firemní strategie na bázi dynamických schopností.  </a:t>
            </a:r>
          </a:p>
          <a:p>
            <a:pPr marL="0" indent="0" algn="just">
              <a:buClrTx/>
              <a:buNone/>
            </a:pPr>
            <a:r>
              <a:rPr lang="cs-CZ" altLang="cs-CZ" sz="1800" dirty="0"/>
              <a:t>Vychází z předpokladu, že se mění charakter prostředí a strategické řízení má klíčovou roli při přizpůsobování se, integraci interních a externích dovedností, zdrojů vzhledem k měnícímu se prostředí. </a:t>
            </a:r>
          </a:p>
          <a:p>
            <a:pPr marL="0" indent="0" algn="just">
              <a:buClrTx/>
              <a:buNone/>
            </a:pPr>
            <a:r>
              <a:rPr lang="cs-CZ" altLang="cs-CZ" sz="1800" dirty="0"/>
              <a:t>Schopnost je strategická pokud vyhovuje určité uživatelské potřebě, a musí být jedinečná, obtížně napodobitelná.</a:t>
            </a:r>
          </a:p>
          <a:p>
            <a:pPr marL="0" indent="0" algn="just">
              <a:buClrTx/>
              <a:buNone/>
            </a:pPr>
            <a:r>
              <a:rPr lang="cs-CZ" altLang="cs-CZ" sz="1800" dirty="0"/>
              <a:t>Strategické rozměry firmy spočívají v jejich manažerských a organizačních procesech, současné pozici a v cestách. Manažerské procesy představují způsoby, jak se ve firmě realizují různé věci, běžné postupy neboli modely současných metod a učení. Pozice – současné technologické a duševní vlastnictví firmy, zákaznická základna, vztahy s dodavateli. Cesty – strategické alternativy, které má k dispozici a atraktivita příležitostí. </a:t>
            </a:r>
          </a:p>
          <a:p>
            <a:pPr marL="0" indent="0">
              <a:buClrTx/>
              <a:buNone/>
            </a:pPr>
            <a:endParaRPr lang="cs-CZ" altLang="cs-CZ" sz="1800" dirty="0"/>
          </a:p>
          <a:p>
            <a:pPr marL="0" indent="0">
              <a:buClrTx/>
              <a:buNone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27539-8B48-4595-A075-2DD702FD609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b="1" dirty="0"/>
              <a:t>5. Inovační strategie v malých firmách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12F5B7-C982-403F-BEDD-60CD10D3E5EE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Mají podobné cíle </a:t>
            </a:r>
            <a:r>
              <a:rPr lang="cs-CZ" dirty="0"/>
              <a:t>– vyvinout a kombinovat technologické a jiné kompetence tak, aby firma byla schopna poskytovat zboží nebo služby, které zákazníky uspokojují lépe než jiné alternativy.</a:t>
            </a:r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Organizační silné stránky </a:t>
            </a:r>
            <a:r>
              <a:rPr lang="cs-CZ" dirty="0"/>
              <a:t>– snadnost komunikace, rychlost rozhodování, míra motivace zaměstnanců a ochota přijímat nové věci.</a:t>
            </a:r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Technologické slabé stránky </a:t>
            </a:r>
            <a:r>
              <a:rPr lang="cs-CZ" dirty="0"/>
              <a:t>– specializovaná sada technologických schopností, odborné způsobilosti, neschopnost vytvořit a řídit složité systémy, neschopnost zjistit dlouhodobé rozsáhlé financování a rizikové programy.</a:t>
            </a:r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Odlišné sektory </a:t>
            </a:r>
            <a:r>
              <a:rPr lang="cs-CZ" dirty="0"/>
              <a:t>– malé firmy mají větší příspěvky k inovačnímu procesu v určitých odvětvích jako je např. strojírenství, výroba přístrojů nebo vývoj softwaru. Naopak velké firmy dominují v odvětvích chemického průmyslu, elektroniky nebo dopravy.</a:t>
            </a:r>
          </a:p>
        </p:txBody>
      </p:sp>
    </p:spTree>
    <p:extLst>
      <p:ext uri="{BB962C8B-B14F-4D97-AF65-F5344CB8AC3E}">
        <p14:creationId xmlns:p14="http://schemas.microsoft.com/office/powerpoint/2010/main" val="225501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A36FDC-D390-4D05-A5BD-12FD85BAD3B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sz="2800" b="1" dirty="0">
                <a:solidFill>
                  <a:srgbClr val="C00000"/>
                </a:solidFill>
              </a:rPr>
              <a:t>Literatura</a:t>
            </a:r>
          </a:p>
        </p:txBody>
      </p:sp>
      <p:sp>
        <p:nvSpPr>
          <p:cNvPr id="70659" name="Zástupný symbol pro obsah 2">
            <a:extLst>
              <a:ext uri="{FF2B5EF4-FFF2-40B4-BE49-F238E27FC236}">
                <a16:creationId xmlns:a16="http://schemas.microsoft.com/office/drawing/2014/main" id="{9690C08B-3788-457F-A8E1-866193BF5CA8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68580" indent="-68580">
              <a:buFont typeface="Tw Cen MT" panose="020B0602020104020603" pitchFamily="34" charset="0"/>
              <a:buChar char=" "/>
              <a:defRPr/>
            </a:pPr>
            <a:endParaRPr lang="cs-CZ" altLang="cs-CZ" sz="1800" dirty="0"/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2400" dirty="0"/>
              <a:t>PETERKOVÁ, J., LUDVÍK, L. (2015). Řízení inovací v průmyslovém podniku. SAEI, vol. 42. Ostrava: VŠB-TUO.</a:t>
            </a: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17FA4-D6E2-4997-AD44-04B20F20E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97" y="1026319"/>
            <a:ext cx="7290197" cy="58936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b="1" dirty="0">
                <a:solidFill>
                  <a:srgbClr val="C00000"/>
                </a:solidFill>
              </a:rPr>
              <a:t>OBSAH</a:t>
            </a:r>
          </a:p>
        </p:txBody>
      </p:sp>
      <p:sp>
        <p:nvSpPr>
          <p:cNvPr id="17411" name="Zástupný symbol pro obsah 2">
            <a:extLst>
              <a:ext uri="{FF2B5EF4-FFF2-40B4-BE49-F238E27FC236}">
                <a16:creationId xmlns:a16="http://schemas.microsoft.com/office/drawing/2014/main" id="{054700DF-E4A5-48C0-A2AF-B936F40F9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997" y="1743075"/>
            <a:ext cx="7290197" cy="413266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Clr>
                <a:schemeClr val="bg1"/>
              </a:buClr>
              <a:buNone/>
            </a:pPr>
            <a:r>
              <a:rPr lang="cs-CZ" altLang="cs-CZ" sz="2700" b="1" dirty="0">
                <a:solidFill>
                  <a:schemeClr val="tx1"/>
                </a:solidFill>
              </a:rPr>
              <a:t>1. Racionalistické nebo inkrementální strategie pro inovace</a:t>
            </a:r>
          </a:p>
          <a:p>
            <a:pPr marL="0" indent="0">
              <a:buClr>
                <a:schemeClr val="bg1"/>
              </a:buClr>
              <a:buNone/>
            </a:pPr>
            <a:r>
              <a:rPr lang="cs-CZ" altLang="cs-CZ" sz="2700" b="1" dirty="0">
                <a:solidFill>
                  <a:schemeClr val="tx1"/>
                </a:solidFill>
              </a:rPr>
              <a:t>2. Technologie a konkurenční analýza</a:t>
            </a:r>
          </a:p>
          <a:p>
            <a:pPr marL="0" indent="0">
              <a:buClr>
                <a:schemeClr val="bg1"/>
              </a:buClr>
              <a:buNone/>
            </a:pPr>
            <a:r>
              <a:rPr lang="cs-CZ" altLang="cs-CZ" sz="2700" b="1" dirty="0">
                <a:solidFill>
                  <a:schemeClr val="tx1"/>
                </a:solidFill>
              </a:rPr>
              <a:t>3. Zhodnocení systému M. </a:t>
            </a:r>
            <a:r>
              <a:rPr lang="cs-CZ" altLang="cs-CZ" sz="2700" b="1" dirty="0" err="1">
                <a:solidFill>
                  <a:schemeClr val="tx1"/>
                </a:solidFill>
              </a:rPr>
              <a:t>Portera</a:t>
            </a:r>
            <a:endParaRPr lang="cs-CZ" altLang="cs-CZ" sz="2700" b="1" dirty="0">
              <a:solidFill>
                <a:schemeClr val="tx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r>
              <a:rPr lang="cs-CZ" altLang="cs-CZ" sz="2700" b="1" dirty="0">
                <a:solidFill>
                  <a:schemeClr val="tx1"/>
                </a:solidFill>
              </a:rPr>
              <a:t>4. Dynamické schopnosti firmy</a:t>
            </a:r>
            <a:endParaRPr lang="cs-CZ" alt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2" y="653057"/>
            <a:ext cx="7290197" cy="98931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700" b="1" dirty="0">
                <a:solidFill>
                  <a:srgbClr val="008080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1. Racionalistické nebo inkrementální strategie pro inovace</a:t>
            </a:r>
            <a:br>
              <a:rPr lang="cs-CZ" altLang="cs-CZ" sz="2700" b="1" dirty="0">
                <a:solidFill>
                  <a:schemeClr val="bg1"/>
                </a:solidFill>
              </a:rPr>
            </a:br>
            <a:endParaRPr lang="cs-CZ" sz="2700" b="1" dirty="0">
              <a:solidFill>
                <a:schemeClr val="bg1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757779"/>
            <a:ext cx="7290197" cy="4447164"/>
          </a:xfrm>
          <a:ln>
            <a:solidFill>
              <a:schemeClr val="tx1"/>
            </a:solidFill>
          </a:ln>
        </p:spPr>
        <p:txBody>
          <a:bodyPr>
            <a:normAutofit fontScale="40000" lnSpcReduction="20000"/>
          </a:bodyPr>
          <a:lstStyle/>
          <a:p>
            <a:pPr marL="0" indent="0">
              <a:buClrTx/>
              <a:buNone/>
              <a:defRPr/>
            </a:pPr>
            <a:r>
              <a:rPr lang="cs-CZ" altLang="cs-CZ" sz="2900" b="1" dirty="0">
                <a:solidFill>
                  <a:srgbClr val="C00000"/>
                </a:solidFill>
              </a:rPr>
              <a:t>1.1 Racionalistická strategie obsahuje tři kroky:</a:t>
            </a:r>
          </a:p>
          <a:p>
            <a:pPr marL="514350" indent="-514350" eaLnBrk="1" hangingPunct="1">
              <a:buClrTx/>
              <a:buFont typeface="+mj-lt"/>
              <a:buAutoNum type="arabicPeriod"/>
              <a:defRPr/>
            </a:pPr>
            <a:r>
              <a:rPr lang="cs-CZ" altLang="cs-CZ" sz="4500" b="1" dirty="0">
                <a:solidFill>
                  <a:schemeClr val="tx1"/>
                </a:solidFill>
              </a:rPr>
              <a:t>popis, pochopení a analýza prostředí,</a:t>
            </a:r>
          </a:p>
          <a:p>
            <a:pPr marL="514350" indent="-514350" eaLnBrk="1" hangingPunct="1">
              <a:buClrTx/>
              <a:buFont typeface="+mj-lt"/>
              <a:buAutoNum type="arabicPeriod"/>
              <a:defRPr/>
            </a:pPr>
            <a:r>
              <a:rPr lang="cs-CZ" altLang="cs-CZ" sz="4500" b="1" dirty="0">
                <a:solidFill>
                  <a:schemeClr val="tx1"/>
                </a:solidFill>
              </a:rPr>
              <a:t>na základě analýzy se stanoví další postup,</a:t>
            </a:r>
          </a:p>
          <a:p>
            <a:pPr marL="514350" indent="-514350" eaLnBrk="1" hangingPunct="1">
              <a:buClrTx/>
              <a:buFont typeface="+mj-lt"/>
              <a:buAutoNum type="arabicPeriod"/>
              <a:defRPr/>
            </a:pPr>
            <a:r>
              <a:rPr lang="cs-CZ" altLang="cs-CZ" sz="4500" b="1" dirty="0">
                <a:solidFill>
                  <a:schemeClr val="tx1"/>
                </a:solidFill>
              </a:rPr>
              <a:t>stanovený postup se realizuje.</a:t>
            </a:r>
          </a:p>
          <a:p>
            <a:pPr marL="0" indent="0" eaLnBrk="1" hangingPunct="1">
              <a:buClrTx/>
              <a:buNone/>
              <a:defRPr/>
            </a:pPr>
            <a:endParaRPr lang="cs-CZ" altLang="cs-CZ" sz="3800" b="1" dirty="0">
              <a:solidFill>
                <a:schemeClr val="tx1"/>
              </a:solidFill>
            </a:endParaRPr>
          </a:p>
          <a:p>
            <a:pPr marL="0" indent="0" algn="just">
              <a:buClrTx/>
              <a:buNone/>
              <a:defRPr/>
            </a:pPr>
            <a:r>
              <a:rPr lang="cs-CZ" altLang="cs-CZ" sz="5100" b="1" dirty="0">
                <a:solidFill>
                  <a:schemeClr val="tx1"/>
                </a:solidFill>
              </a:rPr>
              <a:t>Jedná se o lineární model racionálního postupu: </a:t>
            </a:r>
            <a:r>
              <a:rPr lang="cs-CZ" altLang="cs-CZ" sz="5100" b="1" dirty="0">
                <a:solidFill>
                  <a:srgbClr val="C00000"/>
                </a:solidFill>
              </a:rPr>
              <a:t>zhodnoť </a:t>
            </a:r>
            <a:r>
              <a:rPr lang="cs-CZ" altLang="cs-CZ" sz="5100" b="1" dirty="0">
                <a:solidFill>
                  <a:schemeClr val="tx1"/>
                </a:solidFill>
              </a:rPr>
              <a:t>– </a:t>
            </a:r>
            <a:r>
              <a:rPr lang="cs-CZ" altLang="cs-CZ" sz="5100" b="1" dirty="0">
                <a:solidFill>
                  <a:srgbClr val="C00000"/>
                </a:solidFill>
              </a:rPr>
              <a:t>rozhodni</a:t>
            </a:r>
            <a:r>
              <a:rPr lang="cs-CZ" altLang="cs-CZ" sz="5100" b="1" dirty="0">
                <a:solidFill>
                  <a:schemeClr val="tx1"/>
                </a:solidFill>
              </a:rPr>
              <a:t> – </a:t>
            </a:r>
            <a:r>
              <a:rPr lang="cs-CZ" altLang="cs-CZ" sz="5100" b="1" dirty="0">
                <a:solidFill>
                  <a:srgbClr val="C00000"/>
                </a:solidFill>
              </a:rPr>
              <a:t>proveď</a:t>
            </a:r>
            <a:r>
              <a:rPr lang="cs-CZ" altLang="cs-CZ" sz="5100" b="1" dirty="0">
                <a:solidFill>
                  <a:schemeClr val="tx1"/>
                </a:solidFill>
              </a:rPr>
              <a:t>. Součástí tohoto postupu je SWOT analýza. Tento přístup má firmě pomoci: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4500" dirty="0"/>
              <a:t>uvědomit si trendy současného konkurenčního prostředí,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4500" dirty="0"/>
              <a:t>připravit se na budoucí změny,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4500" dirty="0"/>
              <a:t>zajisti, aby byla věnována dostatečná pozornost dlouhodobým záležitostem,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4500" dirty="0"/>
              <a:t>zajistit spojitost cílů a akcí v rámci velkých, funkčně specializovaných a geograficky oddělených organizací.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r>
              <a:rPr lang="cs-CZ" altLang="cs-CZ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781235"/>
            <a:ext cx="7290197" cy="118448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1. Racionalistické nebo inkrementální strategie pro inovace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78618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1.2 Inkrementální strategie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Vychází z předpokladu, že firma má neúplné znalosti o svém prostředí, o svých silných a slabých stránkách a o pravděpodobném tempu a zaměření změn v budoucnu.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Strategie je přizpůsobována s ohledem na nové informace a poznatky. Představuje následující postup: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provádět záměrné kroky (nebo změny) směrem ke stanovenému cíli,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měřit a hodnotit účinky těchto kroků,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upravovat cíl a rozhodnout o dalším kroku.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Jedná se o koncepci </a:t>
            </a:r>
            <a:r>
              <a:rPr lang="cs-CZ" altLang="cs-CZ" sz="1800" b="1" dirty="0">
                <a:solidFill>
                  <a:srgbClr val="C00000"/>
                </a:solidFill>
              </a:rPr>
              <a:t>postupných změn, metodu pokusu a omylu, metodu zkusíme a uvidíme.</a:t>
            </a:r>
            <a:r>
              <a:rPr lang="cs-CZ" altLang="cs-CZ" sz="1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878890"/>
            <a:ext cx="7290197" cy="9144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1. Racionalistické nebo inkrementální strategie pro inovace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73856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1.3 Praktické důsledky pro řízení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Podniková strategie představuje formu podnikového učení (z analýzy a zkušeností), jak se efektivněji vypořádat se složitostí a změnami.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Úspěšná řídící metoda není nikdy zcela reprodukovatelná. V podmínkách složitosti a změny neexistuje snadno použitelný recept na úspěšné řídící metody. Při získávání poznatků ze zkušeností a analýz jiných, musíme postupovat takto: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Kriticky posuzovat důkazy dokládající spojitost mezi faktory úspěchu a výsledky dosaženými pomocí určité řídící metody.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Pečlivě porovnat kontext, ve kterém byla řídící metoda použita, s kontextem firmy, odvětví, technologie a země, kde se má technologie použít.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2" y="806169"/>
            <a:ext cx="7290197" cy="916099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2. Technologie a konkurenční analýza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889772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2.1 Pět sil pohánějících odvětvovou konkurenci</a:t>
            </a:r>
          </a:p>
          <a:p>
            <a:pPr marL="0" indent="0">
              <a:buClrTx/>
              <a:buNone/>
              <a:defRPr/>
            </a:pPr>
            <a:r>
              <a:rPr lang="cs-CZ" altLang="cs-CZ" dirty="0"/>
              <a:t>Pět faktorů sil pohánějící konkurenci v daném odvětví: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vztahy s dodavateli,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vztahy s odběrateli,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nově vstupující účastníci,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substituční produkty,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rivalita mezi zavedenými firmami.</a:t>
            </a:r>
          </a:p>
          <a:p>
            <a:pPr marL="0" indent="0" algn="just">
              <a:buClrTx/>
              <a:buNone/>
              <a:defRPr/>
            </a:pPr>
            <a:r>
              <a:rPr lang="cs-CZ" altLang="cs-CZ" dirty="0"/>
              <a:t>Cílem konkurenční strategie je nalezení takové pozice v odvětví, která firmě pomůže nejlépe bránit se proti těmto konkurenčním silám.</a:t>
            </a:r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289447"/>
            <a:ext cx="7290197" cy="4566047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200" dirty="0"/>
              <a:t>Základem je hluboká znalost odvětvového konkurenčního prostředí, ve kterém podnik působí, a ve kterém si musí cíleně hledat svoji pozici ve své inovační strategii.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200" dirty="0"/>
              <a:t>Podle </a:t>
            </a:r>
            <a:r>
              <a:rPr lang="cs-CZ" altLang="cs-CZ" sz="2200" dirty="0" err="1"/>
              <a:t>Portera</a:t>
            </a:r>
            <a:r>
              <a:rPr lang="cs-CZ" altLang="cs-CZ" sz="2200" dirty="0"/>
              <a:t> existují obecné tržní strategie.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200" dirty="0"/>
              <a:t>Podle </a:t>
            </a:r>
            <a:r>
              <a:rPr lang="cs-CZ" altLang="cs-CZ" sz="2200" dirty="0" err="1"/>
              <a:t>Portera</a:t>
            </a:r>
            <a:r>
              <a:rPr lang="cs-CZ" altLang="cs-CZ" sz="2200" dirty="0"/>
              <a:t> si firma musí vybrat mezi dvěma hlavními tržními strategiemi: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200" b="1" dirty="0">
                <a:solidFill>
                  <a:srgbClr val="C00000"/>
                </a:solidFill>
              </a:rPr>
              <a:t>Inovační vůdcovství </a:t>
            </a:r>
            <a:r>
              <a:rPr lang="cs-CZ" altLang="cs-CZ" sz="2200" dirty="0"/>
              <a:t>– firma se zaměřuje na to, aby byla první na trhu, na základě své vedoucí technologické pozice.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200" b="1" dirty="0">
                <a:solidFill>
                  <a:srgbClr val="C00000"/>
                </a:solidFill>
              </a:rPr>
              <a:t>Inovační </a:t>
            </a:r>
            <a:r>
              <a:rPr lang="cs-CZ" altLang="cs-CZ" sz="2200" b="1" dirty="0" err="1">
                <a:solidFill>
                  <a:srgbClr val="C00000"/>
                </a:solidFill>
              </a:rPr>
              <a:t>nasledovatelství</a:t>
            </a:r>
            <a:r>
              <a:rPr lang="cs-CZ" altLang="cs-CZ" sz="2200" b="1" dirty="0">
                <a:solidFill>
                  <a:srgbClr val="C00000"/>
                </a:solidFill>
              </a:rPr>
              <a:t> </a:t>
            </a:r>
            <a:r>
              <a:rPr lang="cs-CZ" altLang="cs-CZ" sz="2200" dirty="0"/>
              <a:t>– firma se rozhoduje na trh vstoupit později, na základě napodobení, tedy učení ze zkušeností od technologického lídra.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200" dirty="0"/>
              <a:t>Technologie umožní firmě získat odlišné schopnosti a tím ji umožní poskytovat zboží a služby lépe než konkurence.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r>
              <a:rPr lang="cs-CZ" altLang="cs-CZ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2" y="832802"/>
            <a:ext cx="7290197" cy="924977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3. Zhodnocení systému M. </a:t>
            </a:r>
            <a:r>
              <a:rPr lang="cs-CZ" altLang="cs-CZ" sz="2700" b="1" dirty="0" err="1">
                <a:solidFill>
                  <a:srgbClr val="C00000"/>
                </a:solidFill>
              </a:rPr>
              <a:t>Portera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842147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000" dirty="0"/>
              <a:t>Konkurenční rivalita poskytuje pro inovaci základní motivaci. Technologie může pomoci firmě získat odlišné schopnosti, a tím poskytovat lépe zboží a služby než konkurence – technologii nelze monopolizovat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000" dirty="0"/>
              <a:t>Inovační strategie by měla odrážet konkurenční hrozby jak od zavedených hráčův daném odvětví, tak od potenciálních nových účastníků, včetně nových a substitučních produktů založených na nových technologických příležitostech. – nepodařilo se to hodně firmám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000" dirty="0" err="1"/>
              <a:t>Porterova</a:t>
            </a:r>
            <a:r>
              <a:rPr lang="cs-CZ" altLang="cs-CZ" sz="2000" dirty="0"/>
              <a:t> teorie podceňuje schopnost technologických změn transformovat odvětvové struktury a přeceňuje schopnost manažerů zavádět zvolené inovační strategie.</a:t>
            </a:r>
          </a:p>
          <a:p>
            <a:pPr marL="0" indent="0">
              <a:buClrTx/>
              <a:buNone/>
              <a:defRPr/>
            </a:pPr>
            <a:endParaRPr lang="cs-CZ" altLang="cs-CZ" sz="1800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289447"/>
            <a:ext cx="7290197" cy="4566047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buClrTx/>
              <a:buNone/>
              <a:defRPr/>
            </a:pPr>
            <a:r>
              <a:rPr lang="cs-CZ" altLang="cs-CZ" sz="2400" dirty="0">
                <a:solidFill>
                  <a:schemeClr val="tx1"/>
                </a:solidFill>
              </a:rPr>
              <a:t>Nedostatky </a:t>
            </a:r>
            <a:r>
              <a:rPr lang="cs-CZ" altLang="cs-CZ" sz="2400" dirty="0" err="1">
                <a:solidFill>
                  <a:schemeClr val="tx1"/>
                </a:solidFill>
              </a:rPr>
              <a:t>Porterova</a:t>
            </a:r>
            <a:r>
              <a:rPr lang="cs-CZ" altLang="cs-CZ" sz="2400" dirty="0">
                <a:solidFill>
                  <a:schemeClr val="tx1"/>
                </a:solidFill>
              </a:rPr>
              <a:t> systému spočívají v pojetí firemní technologie a organizace, které vedou k podcenění omezujících prvků působících na individuální firmy při volbě jejich inovační strategie. Jedná se o: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400" b="1" dirty="0">
                <a:solidFill>
                  <a:srgbClr val="C00000"/>
                </a:solidFill>
              </a:rPr>
              <a:t>Velikost firmy </a:t>
            </a:r>
            <a:r>
              <a:rPr lang="cs-CZ" altLang="cs-CZ" sz="2400" dirty="0">
                <a:solidFill>
                  <a:schemeClr val="tx1"/>
                </a:solidFill>
              </a:rPr>
              <a:t>– volba mezi široce zaměřenou a specializovanou technologickou strategií.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400" b="1" dirty="0">
                <a:solidFill>
                  <a:srgbClr val="C00000"/>
                </a:solidFill>
              </a:rPr>
              <a:t>Zavedená produktová základna </a:t>
            </a:r>
            <a:r>
              <a:rPr lang="cs-CZ" altLang="cs-CZ" sz="2400" dirty="0">
                <a:solidFill>
                  <a:schemeClr val="tx1"/>
                </a:solidFill>
              </a:rPr>
              <a:t>– ovlivnění spektra technologických polí a odvětvových sektorů v budoucnu.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400" b="1" dirty="0">
                <a:solidFill>
                  <a:srgbClr val="C00000"/>
                </a:solidFill>
              </a:rPr>
              <a:t>Povaha produktů a zákazníků firmy </a:t>
            </a:r>
            <a:r>
              <a:rPr lang="cs-CZ" altLang="cs-CZ" sz="2400" dirty="0">
                <a:solidFill>
                  <a:schemeClr val="tx1"/>
                </a:solidFill>
              </a:rPr>
              <a:t>– volba mezi kvalitou a náklady.</a:t>
            </a:r>
          </a:p>
          <a:p>
            <a:pPr marL="0" indent="0" algn="just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2026</TotalTime>
  <Words>1093</Words>
  <Application>Microsoft Office PowerPoint</Application>
  <PresentationFormat>Předvádění na obrazovce (4:3)</PresentationFormat>
  <Paragraphs>93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Tw Cen MT</vt:lpstr>
      <vt:lpstr>Wingdings</vt:lpstr>
      <vt:lpstr>Motiv Office</vt:lpstr>
      <vt:lpstr>Management inovací  T5. Základní přístupy k tvorbě inovační strategie</vt:lpstr>
      <vt:lpstr>OBSAH</vt:lpstr>
      <vt:lpstr> 1. Racionalistické nebo inkrementální strategie pro inovace </vt:lpstr>
      <vt:lpstr>1. Racionalistické nebo inkrementální strategie pro inovace</vt:lpstr>
      <vt:lpstr>1. Racionalistické nebo inkrementální strategie pro inovace</vt:lpstr>
      <vt:lpstr>2. Technologie a konkurenční analýza</vt:lpstr>
      <vt:lpstr>Prezentace aplikace PowerPoint</vt:lpstr>
      <vt:lpstr>3. Zhodnocení systému M. Portera</vt:lpstr>
      <vt:lpstr>Prezentace aplikace PowerPoint</vt:lpstr>
      <vt:lpstr>Prezentace aplikace PowerPoint</vt:lpstr>
      <vt:lpstr>4. Dynamické schopnosti firmy</vt:lpstr>
      <vt:lpstr>5. Inovační strategie v malých firmách</vt:lpstr>
      <vt:lpstr>Literatura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Ameir Omar</dc:creator>
  <cp:lastModifiedBy>Peterková Jindra</cp:lastModifiedBy>
  <cp:revision>111</cp:revision>
  <cp:lastPrinted>2021-03-11T07:12:39Z</cp:lastPrinted>
  <dcterms:created xsi:type="dcterms:W3CDTF">2017-08-29T14:48:16Z</dcterms:created>
  <dcterms:modified xsi:type="dcterms:W3CDTF">2023-03-16T07:13:55Z</dcterms:modified>
</cp:coreProperties>
</file>