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22" r:id="rId2"/>
    <p:sldId id="532" r:id="rId3"/>
    <p:sldId id="314" r:id="rId4"/>
    <p:sldId id="325" r:id="rId5"/>
    <p:sldId id="326" r:id="rId6"/>
    <p:sldId id="327" r:id="rId7"/>
    <p:sldId id="318" r:id="rId8"/>
    <p:sldId id="328" r:id="rId9"/>
    <p:sldId id="259" r:id="rId10"/>
    <p:sldId id="302" r:id="rId11"/>
    <p:sldId id="303" r:id="rId12"/>
    <p:sldId id="305" r:id="rId13"/>
    <p:sldId id="304" r:id="rId14"/>
    <p:sldId id="292" r:id="rId15"/>
    <p:sldId id="329" r:id="rId16"/>
    <p:sldId id="53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38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00" y="-14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02.03.2023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37922E-35D1-4780-B794-DB677F52B84B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480C2-EE21-4298-AC7B-DBF3949B8425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85EB2-A073-4E47-BF43-B89984216FB2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63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298ECD-9B0F-4272-978A-E6012AFDAA0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EF997C-675A-4A8C-8BCD-E5EB57000ABA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180A10-1E7B-4E5A-BAB7-443CF060B004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 dirty="0"/>
            </a:br>
            <a:r>
              <a:rPr lang="cs-CZ" sz="2800" dirty="0">
                <a:solidFill>
                  <a:schemeClr val="tx1"/>
                </a:solidFill>
              </a:rPr>
              <a:t>T3 Inovace jako řídící proces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9939D8-48B0-4DA0-84E0-F97B180DB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479" y="506028"/>
            <a:ext cx="7275773" cy="563732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3.1 Přikázání </a:t>
            </a:r>
            <a:r>
              <a:rPr lang="cs-CZ" b="1" dirty="0" err="1">
                <a:solidFill>
                  <a:srgbClr val="C00000"/>
                </a:solidFill>
              </a:rPr>
              <a:t>Kiernana</a:t>
            </a:r>
            <a:endParaRPr lang="cs-CZ" b="1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Na základě analýz inovativních společností z různých oborů a zemí vytvořil 11 přikázání pro strategické řízení 21. století: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Neřiďte se pravidly převládajícími ve vašem oboru.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Inovuj, nebo nepřežiješ!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Prozkoumejte svůj podnik, najděte skrytá strategická aktiva a vytěžte z nich, co se dá.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Zaměřte se na rychlost a akceschopnost.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Buďte proaktivní a experimentujte.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Bořte hranice.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Neustále využívejte všech svých zaměstnanců a všechno, co umějí.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Globalizujte svou reálnou i vědomostní základnu.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Přiznejte si, že </a:t>
            </a:r>
            <a:r>
              <a:rPr lang="cs-CZ" sz="2000" dirty="0" err="1"/>
              <a:t>ekoprůmyslová</a:t>
            </a:r>
            <a:r>
              <a:rPr lang="cs-CZ" sz="2000" dirty="0"/>
              <a:t> revoluce se dotýká každého z nás.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Udělejte z nepřežitého vzdělávání podnikové náboženství.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Vytvořte si nástroje sledování strategických přínosů.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496AF9-EC66-46B2-87E1-B892BF07B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559" y="390617"/>
            <a:ext cx="7290197" cy="572609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3.2 Desatero pro inovativní podnik (</a:t>
            </a:r>
            <a:r>
              <a:rPr lang="cs-CZ" b="1" dirty="0" err="1">
                <a:solidFill>
                  <a:srgbClr val="C00000"/>
                </a:solidFill>
              </a:rPr>
              <a:t>Košturiak</a:t>
            </a:r>
            <a:r>
              <a:rPr lang="cs-CZ" b="1" dirty="0">
                <a:solidFill>
                  <a:srgbClr val="C00000"/>
                </a:solidFill>
              </a:rPr>
              <a:t> a Frolík)</a:t>
            </a:r>
          </a:p>
          <a:p>
            <a:pPr marL="0" indent="0">
              <a:buNone/>
              <a:defRPr/>
            </a:pPr>
            <a:r>
              <a:rPr lang="cs-CZ" sz="1600" dirty="0"/>
              <a:t>Na základě zkušeností z poradenské a konzultační činnosti realizované ve vybraných firmách, resp. na základě vlastní zkušenosti s řízením úspěšné inovační firmy je autory definováno desatero pro inovativní podnik: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Inovační tým je složen ze zaměstnanců s různým odborným zaměřením.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Ve vývoji nového výrobku dominuje proces učení se a vytváření znalostí.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výrobku je spojená s inovací procesů. 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myšlení.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Hledat způsob, jak odhalit klíčové schopnosti pracovníka a přiřadit mu vhodné pracovní příležitosti.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nemohou vycházet pouze z kopírování a </a:t>
            </a:r>
            <a:r>
              <a:rPr lang="cs-CZ" sz="2000" dirty="0" err="1"/>
              <a:t>benchmarkingu</a:t>
            </a:r>
            <a:r>
              <a:rPr lang="cs-CZ" sz="2000" dirty="0"/>
              <a:t>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byznysu.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Inovace je změna.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Spojení produktivity a experimentování.</a:t>
            </a:r>
          </a:p>
          <a:p>
            <a:pPr marL="342900" indent="-342900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Posedlost myšlenkou a její realizací.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D4839E-12B3-4F92-91DB-AD3B267E8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164" y="310718"/>
            <a:ext cx="7290197" cy="580599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3.3 Inovativní zásady dle </a:t>
            </a:r>
            <a:r>
              <a:rPr lang="cs-CZ" b="1" dirty="0" err="1">
                <a:solidFill>
                  <a:srgbClr val="C00000"/>
                </a:solidFill>
              </a:rPr>
              <a:t>Kassay</a:t>
            </a:r>
            <a:endParaRPr lang="cs-CZ" b="1" dirty="0">
              <a:solidFill>
                <a:srgbClr val="C0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Inovativní podnik funguje jako rizikový investiční podnikatel, který kultivuje svoje portfolio nezralých nápadů, stará se o ty, které slibují určitý budoucí efekt, a rychle se zbavuje neefektivních nápadů. Podnik musí: </a:t>
            </a:r>
          </a:p>
          <a:p>
            <a:pPr marL="0" indent="0" algn="just">
              <a:buNone/>
              <a:defRPr/>
            </a:pPr>
            <a:endParaRPr lang="cs-CZ" sz="1350" dirty="0"/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být agilní a s flexibilním provozem, např. krátkodobé pronájmy a využívání lokální pracovní síly,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mít modulární technologii, která umožní rychlou rekonfiguraci a nerozpoznatelnou integraci s větším množstvím partnerů,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vychovávat vůdce s globálními zkušenostmi a schopnostmi, kteří budou schopni řídit rozdílné trhy,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podporovat u zaměstnanců soudržnost nezávisle na jejich pozici,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přetvořit model podnikání svého podniku, to znamená, rozhodnout se, které procesy zůstanou, a které budou převedeny na jiného partnera,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cenovou strategii,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změnit způsob, jakým je v odvětví realizováno podnikání,</a:t>
            </a:r>
          </a:p>
          <a:p>
            <a:pPr marL="257175" indent="-257175">
              <a:spcBef>
                <a:spcPts val="0"/>
              </a:spcBef>
              <a:buClrTx/>
              <a:buFont typeface="+mj-lt"/>
              <a:buAutoNum type="arabicPeriod"/>
              <a:defRPr/>
            </a:pPr>
            <a:r>
              <a:rPr lang="cs-CZ" sz="2000" dirty="0"/>
              <a:t>pátrat po nových objevech: využívat nápady z průlomových odvětví, experimentovat nejenom v laboratoři atd. </a:t>
            </a:r>
          </a:p>
          <a:p>
            <a:pPr algn="just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>
          <a:xfrm>
            <a:off x="767953" y="532660"/>
            <a:ext cx="7290197" cy="5056134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b="1" dirty="0"/>
              <a:t>Uvedená pravidla, přikázání, popřípadě charakteristiky pro vytvoření inovativního podniku slouží pouze pro inspiraci řídícím pracovníkům, jak přistupovat k řízení a zavedení inovací do podniku. Je třeba znovu upozornit, že realizování těchto uvedených zásad nemusí být zárukou úspěchu v jiné firmě.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/>
              <a:t>Mezi společné rysy u uvedených pohledů jsou tyto oblasti: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Nezbytnost, nezastupitelnost a permanentnost inovací v podniku.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Neřídit se pravidly v oboru a nekopírovat.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Klíčová role zaměstnanců při realizování inovací.</a:t>
            </a:r>
          </a:p>
          <a:p>
            <a:pPr marL="342900" indent="-342900" algn="just">
              <a:buClrTx/>
              <a:buFont typeface="+mj-lt"/>
              <a:buAutoNum type="arabicPeriod"/>
            </a:pPr>
            <a:r>
              <a:rPr lang="cs-CZ" altLang="cs-CZ" b="1" i="1" dirty="0">
                <a:solidFill>
                  <a:srgbClr val="C00000"/>
                </a:solidFill>
              </a:rPr>
              <a:t>Experimentování.</a:t>
            </a:r>
          </a:p>
          <a:p>
            <a:pPr algn="just"/>
            <a:endParaRPr lang="cs-CZ" alt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CDFDF-5FE0-4B14-97E0-BC9D13E9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014755"/>
            <a:ext cx="7290197" cy="96202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chemeClr val="bg1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4. Příklad z firemní praxe řízení inovačního procesu</a:t>
            </a:r>
            <a:br>
              <a:rPr lang="cs-CZ" altLang="cs-CZ" sz="3000" b="1" dirty="0">
                <a:solidFill>
                  <a:srgbClr val="008080"/>
                </a:solidFill>
              </a:rPr>
            </a:br>
            <a:endParaRPr lang="cs-CZ" sz="3000" dirty="0">
              <a:solidFill>
                <a:srgbClr val="008080"/>
              </a:solidFill>
            </a:endParaRPr>
          </a:p>
        </p:txBody>
      </p:sp>
      <p:sp>
        <p:nvSpPr>
          <p:cNvPr id="46083" name="Zástupný symbol pro obsah 2">
            <a:extLst>
              <a:ext uri="{FF2B5EF4-FFF2-40B4-BE49-F238E27FC236}">
                <a16:creationId xmlns:a16="http://schemas.microsoft.com/office/drawing/2014/main" id="{CC97ECFD-7719-414E-BFC5-F80B4DD5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2064888"/>
            <a:ext cx="7285298" cy="36775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Inovační proces firmy Linet</a:t>
            </a:r>
          </a:p>
          <a:p>
            <a:pPr marL="0" indent="0" algn="just">
              <a:buNone/>
              <a:defRPr/>
            </a:pPr>
            <a:r>
              <a:rPr lang="cs-CZ" sz="1800" b="1" dirty="0">
                <a:solidFill>
                  <a:schemeClr val="tx1"/>
                </a:solidFill>
              </a:rPr>
              <a:t>Odpovědi na otázky viz videonahrávka: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Kde firma čerpá nápady a jak je uvádí do života?  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dirty="0"/>
              <a:t>Jak dlouho trvá vývoj nového výrobku, než se dostane na trh?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dirty="0"/>
          </a:p>
          <a:p>
            <a:pPr marL="0" indent="0" algn="just">
              <a:spcBef>
                <a:spcPts val="0"/>
              </a:spcBef>
              <a:buNone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1800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id="{ED10E098-6BFC-48E9-AB16-0918A74B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17" y="1190353"/>
            <a:ext cx="6994241" cy="50945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Otázky k zamyšlení  </a:t>
            </a:r>
          </a:p>
        </p:txBody>
      </p:sp>
      <p:sp>
        <p:nvSpPr>
          <p:cNvPr id="2051" name="Zástupný symbol pro obsah 2">
            <a:extLst>
              <a:ext uri="{FF2B5EF4-FFF2-40B4-BE49-F238E27FC236}">
                <a16:creationId xmlns:a16="http://schemas.microsoft.com/office/drawing/2014/main" id="{CB18B536-9F7D-43A5-81DB-FC45F088A6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44583" y="1771650"/>
            <a:ext cx="6913517" cy="3817144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Podstata inovačního procesu – jeho základní prvky dle vybraných autorů (</a:t>
            </a:r>
            <a:r>
              <a:rPr lang="cs-CZ" altLang="cs-CZ" sz="1800" dirty="0" err="1"/>
              <a:t>Kassay</a:t>
            </a:r>
            <a:r>
              <a:rPr lang="cs-CZ" altLang="cs-CZ" sz="1800" dirty="0"/>
              <a:t>, 2013; </a:t>
            </a:r>
            <a:r>
              <a:rPr lang="cs-CZ" altLang="cs-CZ" sz="1800" dirty="0" err="1"/>
              <a:t>Košturiak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Chal</a:t>
            </a:r>
            <a:r>
              <a:rPr lang="cs-CZ" altLang="cs-CZ" sz="1800" dirty="0"/>
              <a:t>´, 2008, </a:t>
            </a:r>
            <a:r>
              <a:rPr lang="cs-CZ" altLang="cs-CZ" sz="1800" dirty="0" err="1"/>
              <a:t>Herzog</a:t>
            </a:r>
            <a:r>
              <a:rPr lang="cs-CZ" altLang="cs-CZ" sz="1800" dirty="0"/>
              <a:t>, 2011)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Základní prvky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</a:t>
            </a:r>
          </a:p>
          <a:p>
            <a:pPr marL="385763" indent="-385763" algn="just">
              <a:buClrTx/>
              <a:buFont typeface="Calibri" panose="020F0502020204030204" pitchFamily="34" charset="0"/>
              <a:buAutoNum type="arabicPeriod"/>
              <a:defRPr/>
            </a:pPr>
            <a:r>
              <a:rPr lang="cs-CZ" altLang="cs-CZ" sz="1800" dirty="0"/>
              <a:t>Struktura inovačního procesu dle </a:t>
            </a:r>
            <a:r>
              <a:rPr lang="cs-CZ" altLang="cs-CZ" sz="1800" dirty="0" err="1"/>
              <a:t>Tidd</a:t>
            </a:r>
            <a:r>
              <a:rPr lang="cs-CZ" altLang="cs-CZ" sz="1800" dirty="0"/>
              <a:t> (2007). Základní fáze. Objasnění pojmu efektivní řídící mechanismus a vztah k řízení inovačního procesu. 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1800" dirty="0"/>
              <a:t>Jaké faktory ovlivňují způsob řízení inovací.</a:t>
            </a:r>
          </a:p>
          <a:p>
            <a:pPr marL="342900" indent="-342900">
              <a:buClrTx/>
              <a:buFont typeface="+mj-lt"/>
              <a:buAutoNum type="arabicPeriod"/>
              <a:defRPr/>
            </a:pPr>
            <a:r>
              <a:rPr lang="cs-CZ" altLang="cs-CZ" sz="1800" dirty="0"/>
              <a:t>Zásady pro vytvoření inovativního podniku.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endParaRPr lang="cs-CZ" altLang="cs-CZ" sz="1800" i="1" dirty="0"/>
          </a:p>
          <a:p>
            <a:pPr marL="0" indent="0" algn="just">
              <a:buClrTx/>
              <a:buNone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  <a:p>
            <a:pPr marL="385763" indent="-385763" algn="just">
              <a:buFont typeface="Calibri" panose="020F0502020204030204" pitchFamily="34" charset="0"/>
              <a:buAutoNum type="arabicPeriod"/>
              <a:defRPr/>
            </a:pPr>
            <a:endParaRPr lang="cs-CZ" altLang="cs-CZ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 err="1"/>
              <a:t>Tidd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Bessant</a:t>
            </a:r>
            <a:r>
              <a:rPr lang="cs-CZ" altLang="cs-CZ" sz="1800" dirty="0"/>
              <a:t>, J., </a:t>
            </a:r>
            <a:r>
              <a:rPr lang="cs-CZ" altLang="cs-CZ" sz="1800" dirty="0" err="1"/>
              <a:t>Pavitt</a:t>
            </a:r>
            <a:r>
              <a:rPr lang="cs-CZ" altLang="cs-CZ" sz="1800" dirty="0"/>
              <a:t>, K. (2007). Řízení inovací. Zavádění technologických,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endParaRPr lang="cs-CZ" altLang="cs-CZ" sz="1800" b="1" dirty="0">
              <a:solidFill>
                <a:srgbClr val="008080"/>
              </a:solidFill>
            </a:endParaRP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PETERKOVÁ, J., LUDVÍK, L. (2015). Řízení inovací v průmyslovém podniku. SAEI, vol. 42. Ostrava: VŠB-TUO. </a:t>
            </a:r>
            <a:r>
              <a:rPr lang="cs-CZ" altLang="cs-CZ" sz="1800" b="1" dirty="0">
                <a:solidFill>
                  <a:srgbClr val="008080"/>
                </a:solidFill>
              </a:rPr>
              <a:t> 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700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Vymezení inovačního procesu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Jak inovace řídit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Zásady pro vytvoření inovativního podniku</a:t>
            </a:r>
          </a:p>
          <a:p>
            <a:pPr marL="385763" indent="-385763">
              <a:buClr>
                <a:srgbClr val="313131"/>
              </a:buClr>
              <a:buFont typeface="+mj-lt"/>
              <a:buAutoNum type="arabicPeriod"/>
              <a:defRPr/>
            </a:pPr>
            <a:r>
              <a:rPr lang="cs-CZ" altLang="cs-CZ" sz="2400" b="1" dirty="0">
                <a:solidFill>
                  <a:schemeClr val="tx1"/>
                </a:solidFill>
              </a:rPr>
              <a:t>Příklad </a:t>
            </a:r>
            <a:r>
              <a:rPr lang="cs-CZ" altLang="cs-CZ" sz="2400" b="1">
                <a:solidFill>
                  <a:schemeClr val="tx1"/>
                </a:solidFill>
              </a:rPr>
              <a:t>z praxe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marL="557213" indent="-557213">
              <a:buClr>
                <a:schemeClr val="bg1"/>
              </a:buClr>
              <a:buFont typeface="+mj-lt"/>
              <a:buAutoNum type="arabicPeriod"/>
              <a:defRPr/>
            </a:pPr>
            <a:endParaRPr lang="cs-CZ" altLang="cs-CZ" sz="15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10207"/>
            <a:ext cx="7290197" cy="89665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Vymezení inovačního procesu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740023"/>
            <a:ext cx="7290197" cy="4407770"/>
          </a:xfrm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1.1 Inovační proces podle </a:t>
            </a:r>
            <a:r>
              <a:rPr lang="cs-CZ" altLang="cs-CZ" sz="8000" b="1" dirty="0" err="1">
                <a:solidFill>
                  <a:srgbClr val="C00000"/>
                </a:solidFill>
              </a:rPr>
              <a:t>Tidd</a:t>
            </a:r>
            <a:r>
              <a:rPr lang="cs-CZ" altLang="cs-CZ" sz="8000" b="1" dirty="0">
                <a:solidFill>
                  <a:srgbClr val="C00000"/>
                </a:solidFill>
              </a:rPr>
              <a:t> a </a:t>
            </a:r>
            <a:r>
              <a:rPr lang="cs-CZ" altLang="cs-CZ" sz="8000" b="1" dirty="0" err="1">
                <a:solidFill>
                  <a:srgbClr val="C00000"/>
                </a:solidFill>
              </a:rPr>
              <a:t>Bessant</a:t>
            </a:r>
            <a:r>
              <a:rPr lang="cs-CZ" altLang="cs-CZ" sz="8000" b="1" dirty="0">
                <a:solidFill>
                  <a:srgbClr val="C00000"/>
                </a:solidFill>
              </a:rPr>
              <a:t> (2005) zahrnuje tyto prvky: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Průzkum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-  neustále sledování prostředí.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Volba</a:t>
            </a:r>
            <a:r>
              <a:rPr lang="cs-CZ" altLang="cs-CZ" sz="8000" dirty="0"/>
              <a:t> – rozhodnutí o tom, na které podněty z prostředí se bude reagovat.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Implementace</a:t>
            </a:r>
            <a:r>
              <a:rPr lang="cs-CZ" altLang="cs-CZ" sz="8000" dirty="0">
                <a:solidFill>
                  <a:srgbClr val="C00000"/>
                </a:solidFill>
              </a:rPr>
              <a:t> </a:t>
            </a:r>
            <a:r>
              <a:rPr lang="cs-CZ" altLang="cs-CZ" sz="8000" dirty="0"/>
              <a:t>– převedení potenciálu v nové myšlence v něco nového a zavedení této novinky na trh. Implementace obsahuje tyto fáze: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získat znalostní zdroje,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realizovat projekt v podmínkách nejistoty,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uvést inovaci na trh a řídit proces jejího počátečního přijetí,</a:t>
            </a:r>
          </a:p>
          <a:p>
            <a:pPr lvl="1" algn="just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8000" dirty="0"/>
              <a:t>udržovat přijetí a použití inovace v dlouhodobém měřítku.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8000" b="1" dirty="0">
                <a:solidFill>
                  <a:srgbClr val="C00000"/>
                </a:solidFill>
              </a:rPr>
              <a:t>Učení</a:t>
            </a:r>
            <a:r>
              <a:rPr lang="cs-CZ" altLang="cs-CZ" sz="8000" dirty="0">
                <a:solidFill>
                  <a:srgbClr val="008080"/>
                </a:solidFill>
              </a:rPr>
              <a:t> </a:t>
            </a:r>
            <a:r>
              <a:rPr lang="cs-CZ" altLang="cs-CZ" sz="8000" dirty="0"/>
              <a:t>– učit se na základě postupu v průběhu tohoto cyklu – vybudování znalostní báze.</a:t>
            </a:r>
            <a:endParaRPr lang="cs-CZ" altLang="cs-CZ" sz="8000" dirty="0">
              <a:solidFill>
                <a:srgbClr val="008080"/>
              </a:solidFill>
            </a:endParaRP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r>
              <a:rPr lang="cs-CZ" altLang="cs-CZ" dirty="0"/>
              <a:t> 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1B516-A9B4-4E0B-A20A-6B320DE6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1123950"/>
            <a:ext cx="7290197" cy="86677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altLang="cs-CZ" sz="33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1.2 Vymezení inovačního procesu dle </a:t>
            </a:r>
            <a:r>
              <a:rPr lang="cs-CZ" altLang="cs-CZ" sz="2700" b="1" dirty="0" err="1">
                <a:solidFill>
                  <a:srgbClr val="C00000"/>
                </a:solidFill>
              </a:rPr>
              <a:t>Kassay</a:t>
            </a:r>
            <a:br>
              <a:rPr lang="cs-CZ" altLang="cs-CZ" sz="3000" b="1" dirty="0">
                <a:solidFill>
                  <a:schemeClr val="tx1"/>
                </a:solidFill>
              </a:rPr>
            </a:br>
            <a:endParaRPr lang="cs-CZ" sz="3000" dirty="0">
              <a:solidFill>
                <a:schemeClr val="tx1"/>
              </a:solidFill>
            </a:endParaRP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D05B2953-4A0F-4149-B6AA-24C55BC53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091690"/>
            <a:ext cx="7279277" cy="345839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ClrTx/>
              <a:buNone/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Kroky realizace inovačního procesu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představuje přípravu a postupné uskutečňování změn směřujících k realizované inovaci, resp. k využívané změně.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Inovační proces tvoří tři části: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endParaRPr lang="cs-CZ" altLang="cs-CZ" b="1" dirty="0"/>
          </a:p>
          <a:p>
            <a:pPr algn="just"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b="1" dirty="0"/>
          </a:p>
          <a:p>
            <a:pPr eaLnBrk="1" hangingPunct="1">
              <a:defRPr/>
            </a:pPr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98963" y="5128804"/>
            <a:ext cx="3203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350" dirty="0"/>
              <a:t>Obrázek 1 Inovační proces dle </a:t>
            </a:r>
            <a:r>
              <a:rPr lang="cs-CZ" sz="1350" dirty="0" err="1"/>
              <a:t>Kassay</a:t>
            </a:r>
            <a:endParaRPr lang="cs-CZ" sz="1350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8E42AB58-E7BB-4812-A3E8-2A3EB71E3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6756" y="3820886"/>
            <a:ext cx="7112589" cy="1276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767953" y="559293"/>
            <a:ext cx="7290197" cy="535323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invence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je zaměřena na identifikování a formulování inovačního nápadu. Zahrnuje generování idejí, průzkum a podnikatelskou analýzu (použitelnost nových poznatků a jejich aplikovatelnost v praxi – varianty koncepcí a to z hlediska podnikatelských záměrů).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Tvorba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přípravu inovačního programu, výzkum a vývoj a výrobu.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b="1" dirty="0">
                <a:solidFill>
                  <a:srgbClr val="C00000"/>
                </a:solidFill>
              </a:rPr>
              <a:t>Šíření inovace</a:t>
            </a:r>
            <a:r>
              <a:rPr lang="cs-CZ" altLang="cs-CZ" sz="2000" b="1" dirty="0">
                <a:solidFill>
                  <a:srgbClr val="008080"/>
                </a:solidFill>
              </a:rPr>
              <a:t> </a:t>
            </a:r>
            <a:r>
              <a:rPr lang="cs-CZ" altLang="cs-CZ" sz="2000" dirty="0"/>
              <a:t>– zahrnuje komercializaci a využití. Zahrnuje: znalost (inovace existuje a začíná se chápat, jak funguje), přesvědčení (existuje kladné nebo záporné přesvědčení o užitečnosti a potřebě inovace), rozhodnutí (rozhodnutí se mění v čin), implementace (spotřebitel začíná inovaci využívat), potvrzení (hledání důkazů potvrzujících správnost rozhodnutí, může také dojít k odmítnutí inovace a to v případě špatné zkušenosti).</a:t>
            </a:r>
          </a:p>
          <a:p>
            <a:pPr algn="just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914910" y="878889"/>
            <a:ext cx="7290197" cy="507802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1.3 Další příklady vymezení inovačních procesů</a:t>
            </a:r>
          </a:p>
          <a:p>
            <a:endParaRPr lang="cs-CZ" altLang="cs-CZ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67889" y="2516408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2 Hlavní fáze inovačního procesu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Herzog</a:t>
            </a:r>
            <a:r>
              <a:rPr lang="cs-CZ" sz="900" dirty="0"/>
              <a:t> (2011)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223819" y="5410206"/>
            <a:ext cx="422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Obrázek 3 Inovační proces podle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</a:t>
            </a:r>
          </a:p>
          <a:p>
            <a:r>
              <a:rPr lang="cs-CZ" sz="900" dirty="0"/>
              <a:t>Zdroj: </a:t>
            </a:r>
            <a:r>
              <a:rPr lang="cs-CZ" sz="900" dirty="0" err="1"/>
              <a:t>Košturiak</a:t>
            </a:r>
            <a:r>
              <a:rPr lang="cs-CZ" sz="900" dirty="0"/>
              <a:t> a </a:t>
            </a:r>
            <a:r>
              <a:rPr lang="cs-CZ" sz="900" dirty="0" err="1"/>
              <a:t>Chal</a:t>
            </a:r>
            <a:r>
              <a:rPr lang="cs-CZ" sz="900" dirty="0"/>
              <a:t>´ (2008)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749C4455-E13B-48CF-83B4-7A9D8303F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893" y="1512486"/>
            <a:ext cx="5261890" cy="97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3BBF1780-5C0C-42F6-A9D9-91D05B619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7889" y="3158672"/>
            <a:ext cx="4084580" cy="221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949911"/>
            <a:ext cx="7290197" cy="93127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4000" b="1" dirty="0">
                <a:solidFill>
                  <a:srgbClr val="008080"/>
                </a:solidFill>
              </a:rPr>
            </a:br>
            <a:r>
              <a:rPr lang="cs-CZ" altLang="cs-CZ" sz="4000" b="1" dirty="0">
                <a:solidFill>
                  <a:srgbClr val="C00000"/>
                </a:solidFill>
              </a:rPr>
              <a:t>2. Jak inovace řídit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>
          <a:xfrm>
            <a:off x="767954" y="1965722"/>
            <a:ext cx="7246109" cy="3689353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ClrTx/>
              <a:buNone/>
            </a:pPr>
            <a:r>
              <a:rPr lang="cs-CZ" altLang="cs-CZ" sz="2400" dirty="0"/>
              <a:t>Inovace je proces, nikoliv jednotlivá událost nebo akce, a jako takový musí být řízen. 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Faktory, které tento proces určují, lze ovlivňovat, a tím ovlivnit i výsledek – neboli proces inovace lze řídit.</a:t>
            </a:r>
          </a:p>
          <a:p>
            <a:pPr marL="0" indent="0" algn="just">
              <a:buClrTx/>
              <a:buNone/>
            </a:pPr>
            <a:r>
              <a:rPr lang="cs-CZ" altLang="cs-CZ" sz="2400" dirty="0"/>
              <a:t>Základní schopnosti, které ovlivňují efektivní řízení inovací jsou uvedeny v tabulce 2. </a:t>
            </a:r>
          </a:p>
          <a:p>
            <a:pPr marL="0" indent="0">
              <a:buClrTx/>
              <a:buNone/>
            </a:pPr>
            <a:endParaRPr lang="cs-CZ" altLang="cs-CZ" dirty="0"/>
          </a:p>
          <a:p>
            <a:pPr marL="0" indent="0">
              <a:buClrTx/>
              <a:buNone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Obsah obrázku stůl&#10;&#10;Popis byl vytvořen automaticky">
            <a:extLst>
              <a:ext uri="{FF2B5EF4-FFF2-40B4-BE49-F238E27FC236}">
                <a16:creationId xmlns:a16="http://schemas.microsoft.com/office/drawing/2014/main" id="{F72CE99B-A1A5-4EE6-8767-DB832E1A4A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t="456" r="2" b="4132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02B245-C2BE-47E8-8E5A-E842D2024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852256"/>
            <a:ext cx="7290197" cy="1004635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400" b="1" dirty="0">
                <a:solidFill>
                  <a:srgbClr val="008080"/>
                </a:solidFill>
              </a:rPr>
            </a:br>
            <a:r>
              <a:rPr lang="cs-CZ" altLang="cs-CZ" sz="3600" b="1" dirty="0">
                <a:solidFill>
                  <a:srgbClr val="C00000"/>
                </a:solidFill>
              </a:rPr>
              <a:t>3. Zásady pro vytvoření inovativního podniku</a:t>
            </a:r>
            <a:br>
              <a:rPr lang="cs-CZ" altLang="cs-CZ" sz="2400" b="1" dirty="0">
                <a:solidFill>
                  <a:srgbClr val="008080"/>
                </a:solidFill>
              </a:rPr>
            </a:b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767953" y="1949882"/>
            <a:ext cx="7290197" cy="3917195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 eaLnBrk="1" hangingPunct="1"/>
            <a:r>
              <a:rPr lang="cs-CZ" altLang="cs-CZ" sz="2800" dirty="0"/>
              <a:t>Inovativní podnik = </a:t>
            </a:r>
            <a:r>
              <a:rPr lang="cs-CZ" altLang="cs-CZ" sz="2800" dirty="0" err="1"/>
              <a:t>podnik</a:t>
            </a:r>
            <a:r>
              <a:rPr lang="cs-CZ" altLang="cs-CZ" sz="2800" dirty="0"/>
              <a:t>, který ve všech směrech uvažuje a jedná jinak než konkurence. Jedná se o kombinaci dobrých nápadů, motivovaných pracovníků a instinktivního porozumění tomu, co zákazníci chtějí.</a:t>
            </a:r>
          </a:p>
          <a:p>
            <a:pPr marL="0" indent="0" algn="just" eaLnBrk="1" hangingPunct="1">
              <a:buNone/>
            </a:pPr>
            <a:endParaRPr lang="cs-CZ" altLang="cs-CZ" sz="1200" b="1" dirty="0"/>
          </a:p>
          <a:p>
            <a:pPr algn="just" eaLnBrk="1" hangingPunct="1"/>
            <a:endParaRPr lang="cs-CZ" altLang="cs-CZ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1821</TotalTime>
  <Words>1121</Words>
  <Application>Microsoft Office PowerPoint</Application>
  <PresentationFormat>Předvádění na obrazovce (4:3)</PresentationFormat>
  <Paragraphs>121</Paragraphs>
  <Slides>16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Tw Cen MT</vt:lpstr>
      <vt:lpstr>Wingdings</vt:lpstr>
      <vt:lpstr>Motiv Office</vt:lpstr>
      <vt:lpstr>Management inovací  T3 Inovace jako řídící proces</vt:lpstr>
      <vt:lpstr>OBSAH</vt:lpstr>
      <vt:lpstr> 1. Vymezení inovačního procesu </vt:lpstr>
      <vt:lpstr> 1.2 Vymezení inovačního procesu dle Kassay </vt:lpstr>
      <vt:lpstr>Prezentace aplikace PowerPoint</vt:lpstr>
      <vt:lpstr>Prezentace aplikace PowerPoint</vt:lpstr>
      <vt:lpstr> 2. Jak inovace řídit </vt:lpstr>
      <vt:lpstr>Prezentace aplikace PowerPoint</vt:lpstr>
      <vt:lpstr> 3. Zásady pro vytvoření inovativního podniku </vt:lpstr>
      <vt:lpstr>Prezentace aplikace PowerPoint</vt:lpstr>
      <vt:lpstr>Prezentace aplikace PowerPoint</vt:lpstr>
      <vt:lpstr>Prezentace aplikace PowerPoint</vt:lpstr>
      <vt:lpstr>Prezentace aplikace PowerPoint</vt:lpstr>
      <vt:lpstr> 4. Příklad z firemní praxe řízení inovačního procesu </vt:lpstr>
      <vt:lpstr>Otázky k zamyšlení  </vt:lpstr>
      <vt:lpstr>Literatura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Jindra Peterkova</cp:lastModifiedBy>
  <cp:revision>129</cp:revision>
  <dcterms:created xsi:type="dcterms:W3CDTF">2017-08-29T14:48:16Z</dcterms:created>
  <dcterms:modified xsi:type="dcterms:W3CDTF">2023-03-02T04:12:52Z</dcterms:modified>
</cp:coreProperties>
</file>