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0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04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21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Makroekonomie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Kontakt</a:t>
            </a:r>
            <a:endParaRPr b="1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Ústav: UIZ </a:t>
            </a:r>
            <a:r>
              <a:rPr lang="cs-CZ" dirty="0"/>
              <a:t>(Ústav inovací ve zdravotnictví)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Kontakt: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cs-CZ" dirty="0"/>
              <a:t>e-mail: jaroslav.skrabal@mvso.cz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cs-CZ" dirty="0"/>
              <a:t>přes poštu v rámci: </a:t>
            </a:r>
            <a:r>
              <a:rPr lang="cs-CZ" b="1" dirty="0"/>
              <a:t>IS MVSO</a:t>
            </a:r>
            <a:r>
              <a:rPr lang="cs-CZ" dirty="0"/>
              <a:t>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Konzultační hodiny </a:t>
            </a:r>
            <a:r>
              <a:rPr lang="cs-CZ" b="1" dirty="0"/>
              <a:t>dle domluvy</a:t>
            </a:r>
            <a:r>
              <a:rPr lang="cs-CZ" dirty="0"/>
              <a:t>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Veškeré informace budou poslány přes </a:t>
            </a:r>
            <a:r>
              <a:rPr lang="cs-CZ" b="1" dirty="0"/>
              <a:t>hromadnou korespondenci IS MVSO</a:t>
            </a:r>
            <a:r>
              <a:rPr lang="cs-CZ" dirty="0"/>
              <a:t>.</a:t>
            </a:r>
            <a:endParaRPr dirty="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Informace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 smtClean="0"/>
              <a:t>Přednášející: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dirty="0"/>
              <a:t>Ing. Jaroslav </a:t>
            </a:r>
            <a:r>
              <a:rPr lang="cs-CZ" dirty="0" smtClean="0"/>
              <a:t>Škrabal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 smtClean="0"/>
              <a:t>Cvičící: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Ing. Richard </a:t>
            </a:r>
            <a:r>
              <a:rPr lang="cs-CZ" dirty="0" err="1" smtClean="0"/>
              <a:t>Šmilňák</a:t>
            </a:r>
            <a:r>
              <a:rPr lang="cs-CZ" dirty="0" smtClean="0"/>
              <a:t>, MBA</a:t>
            </a:r>
          </a:p>
          <a:p>
            <a:pPr marL="45720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3200" b="1" dirty="0" smtClean="0"/>
              <a:t>Přednášky: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 smtClean="0"/>
              <a:t>Pondělí od 8:00 – 9:30 – B2.233 - Zéta</a:t>
            </a:r>
          </a:p>
          <a:p>
            <a:pPr marL="45720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3200" b="1" dirty="0" smtClean="0"/>
              <a:t>Semináře: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 smtClean="0"/>
              <a:t>Středa (dle rozvrhu) – B2. 333</a:t>
            </a:r>
            <a:endParaRPr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3692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Metody hodnocení: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Zápočet</a:t>
            </a:r>
            <a:r>
              <a:rPr lang="cs-CZ" b="1" dirty="0" smtClean="0"/>
              <a:t>: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docházka na cvičení (min. 80%), aktivní účast na cvičení, závěrečný zápočtový test (min. na 70</a:t>
            </a:r>
            <a:r>
              <a:rPr lang="cs-CZ" dirty="0" smtClean="0"/>
              <a:t>%); 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z</a:t>
            </a:r>
            <a:r>
              <a:rPr lang="cs-CZ" dirty="0" smtClean="0"/>
              <a:t>ápočtový test se bude psát v IS MVŠO dne 15. května v odpoledních hodinách;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z</a:t>
            </a:r>
            <a:r>
              <a:rPr lang="cs-CZ" dirty="0" smtClean="0"/>
              <a:t>ápočtový test bude obsahovat problematiku z přednášek a seminářů (teorie, grafy, 2 příklady).</a:t>
            </a: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Zkouška: </a:t>
            </a:r>
            <a:endParaRPr lang="cs-CZ" b="1" dirty="0" smtClean="0"/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b="1" dirty="0" smtClean="0">
                <a:solidFill>
                  <a:srgbClr val="FF0000"/>
                </a:solidFill>
              </a:rPr>
              <a:t>ústní zkouška</a:t>
            </a:r>
            <a:r>
              <a:rPr lang="cs-CZ" b="1" dirty="0">
                <a:solidFill>
                  <a:srgbClr val="FF0000"/>
                </a:solidFill>
              </a:rPr>
              <a:t>;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tázky k ústní zkoušce vychází z okruhů témat z předmětu Makroekonomie (1-12).</a:t>
            </a: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Témata přednášek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b="1" dirty="0">
                <a:solidFill>
                  <a:srgbClr val="FF0000"/>
                </a:solidFill>
              </a:rPr>
              <a:t>1.Úvod do makroekonomie, makroekonomické ukazatele (</a:t>
            </a:r>
            <a:r>
              <a:rPr lang="cs-CZ" sz="2400" b="1" dirty="0" smtClean="0">
                <a:solidFill>
                  <a:srgbClr val="FF0000"/>
                </a:solidFill>
              </a:rPr>
              <a:t>13.2.2023)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2.HDP</a:t>
            </a:r>
            <a:r>
              <a:rPr lang="cs-CZ" sz="2400" dirty="0"/>
              <a:t>, metody výpočtu (</a:t>
            </a:r>
            <a:r>
              <a:rPr lang="cs-CZ" sz="2400" dirty="0" smtClean="0"/>
              <a:t>20.2.2023)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3.Spotřeba</a:t>
            </a:r>
            <a:r>
              <a:rPr lang="cs-CZ" sz="2400" dirty="0"/>
              <a:t>, úspory, investice –modely ekonomiky </a:t>
            </a:r>
            <a:r>
              <a:rPr lang="cs-CZ" sz="2400" dirty="0" smtClean="0"/>
              <a:t>(27.2.2023)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4.Agregátní </a:t>
            </a:r>
            <a:r>
              <a:rPr lang="cs-CZ" sz="2400" dirty="0"/>
              <a:t>poptávka a </a:t>
            </a:r>
            <a:r>
              <a:rPr lang="cs-CZ" sz="2400" dirty="0" smtClean="0"/>
              <a:t>nabídka (6.3.2023)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5.Hospodářské </a:t>
            </a:r>
            <a:r>
              <a:rPr lang="cs-CZ" sz="2400" dirty="0"/>
              <a:t>cykly, ekonomický růst (</a:t>
            </a:r>
            <a:r>
              <a:rPr lang="cs-CZ" sz="2400" dirty="0" smtClean="0"/>
              <a:t>13.3.2023)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6.Peníze </a:t>
            </a:r>
            <a:r>
              <a:rPr lang="cs-CZ" sz="2400" dirty="0"/>
              <a:t>a monetární politika (</a:t>
            </a:r>
            <a:r>
              <a:rPr lang="cs-CZ" sz="2400" dirty="0" smtClean="0"/>
              <a:t>20.3.2023)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7.Fiskální </a:t>
            </a:r>
            <a:r>
              <a:rPr lang="cs-CZ" sz="2400" dirty="0"/>
              <a:t>politika </a:t>
            </a:r>
            <a:r>
              <a:rPr lang="cs-CZ" sz="2400" dirty="0" smtClean="0"/>
              <a:t>(27.3.2023)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8.Hospodářská </a:t>
            </a:r>
            <a:r>
              <a:rPr lang="cs-CZ" sz="2400" dirty="0"/>
              <a:t>politika </a:t>
            </a:r>
            <a:r>
              <a:rPr lang="cs-CZ" sz="2400" dirty="0" smtClean="0"/>
              <a:t>(3.4.2023)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b="1" dirty="0" smtClean="0">
                <a:solidFill>
                  <a:srgbClr val="7030A0"/>
                </a:solidFill>
              </a:rPr>
              <a:t>9.Nezaměstnanost (10.4.2023) – Velikonoce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10.Inflace (17.4.2023)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/>
              <a:t>11.Mezinárodní </a:t>
            </a:r>
            <a:r>
              <a:rPr lang="cs-CZ" sz="2400" dirty="0"/>
              <a:t>obchod a směna </a:t>
            </a:r>
            <a:r>
              <a:rPr lang="cs-CZ" sz="2400" dirty="0" smtClean="0"/>
              <a:t>(24.4.2023)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b="1" dirty="0" smtClean="0">
                <a:solidFill>
                  <a:srgbClr val="7030A0"/>
                </a:solidFill>
              </a:rPr>
              <a:t>12.Platební </a:t>
            </a:r>
            <a:r>
              <a:rPr lang="cs-CZ" sz="2400" b="1" dirty="0">
                <a:solidFill>
                  <a:srgbClr val="7030A0"/>
                </a:solidFill>
              </a:rPr>
              <a:t>bilance </a:t>
            </a:r>
            <a:r>
              <a:rPr lang="cs-CZ" sz="2400" b="1" dirty="0" smtClean="0">
                <a:solidFill>
                  <a:srgbClr val="7030A0"/>
                </a:solidFill>
              </a:rPr>
              <a:t>(</a:t>
            </a:r>
            <a:r>
              <a:rPr lang="cs-CZ" sz="2400" b="1" dirty="0">
                <a:solidFill>
                  <a:srgbClr val="7030A0"/>
                </a:solidFill>
              </a:rPr>
              <a:t>1</a:t>
            </a:r>
            <a:r>
              <a:rPr lang="cs-CZ" sz="2400" b="1" dirty="0" smtClean="0">
                <a:solidFill>
                  <a:srgbClr val="7030A0"/>
                </a:solidFill>
              </a:rPr>
              <a:t>.5.2023) – státní svátek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Základní literatura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066800"/>
            <a:ext cx="8697951" cy="51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HOLMAN, R. </a:t>
            </a:r>
            <a:r>
              <a:rPr lang="cs-CZ" sz="2400" i="1" dirty="0" smtClean="0">
                <a:solidFill>
                  <a:schemeClr val="tx1"/>
                </a:solidFill>
              </a:rPr>
              <a:t>Ekonomie.</a:t>
            </a:r>
            <a:r>
              <a:rPr lang="cs-CZ" sz="2400" dirty="0" smtClean="0">
                <a:solidFill>
                  <a:schemeClr val="tx1"/>
                </a:solidFill>
              </a:rPr>
              <a:t> 6. vydání Praha: C. </a:t>
            </a:r>
            <a:r>
              <a:rPr lang="cs-CZ" sz="2400" dirty="0" smtClean="0">
                <a:solidFill>
                  <a:schemeClr val="tx1"/>
                </a:solidFill>
              </a:rPr>
              <a:t>H. Beck, 2016. ISBN 978-80-7400-278-6.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964" t="26190" r="66964" b="14445"/>
          <a:stretch/>
        </p:blipFill>
        <p:spPr>
          <a:xfrm>
            <a:off x="1939159" y="2315792"/>
            <a:ext cx="2439225" cy="38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562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Základní literatura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066800"/>
            <a:ext cx="8697951" cy="51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JUREČKA, V. </a:t>
            </a:r>
            <a:r>
              <a:rPr lang="cs-CZ" sz="2400" dirty="0" smtClean="0">
                <a:solidFill>
                  <a:schemeClr val="tx1"/>
                </a:solidFill>
              </a:rPr>
              <a:t>a kol. </a:t>
            </a:r>
            <a:r>
              <a:rPr lang="cs-CZ" sz="2400" i="1" dirty="0" smtClean="0">
                <a:solidFill>
                  <a:schemeClr val="tx1"/>
                </a:solidFill>
              </a:rPr>
              <a:t>Makroekonomie</a:t>
            </a:r>
            <a:r>
              <a:rPr lang="cs-CZ" sz="2400" dirty="0" smtClean="0">
                <a:solidFill>
                  <a:schemeClr val="tx1"/>
                </a:solidFill>
              </a:rPr>
              <a:t>. 3. vydání. Praha: </a:t>
            </a:r>
            <a:r>
              <a:rPr lang="cs-CZ" sz="2400" dirty="0" err="1" smtClean="0">
                <a:solidFill>
                  <a:schemeClr val="tx1"/>
                </a:solidFill>
              </a:rPr>
              <a:t>Grada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Publishing</a:t>
            </a:r>
            <a:r>
              <a:rPr lang="cs-CZ" sz="2400" dirty="0" smtClean="0">
                <a:solidFill>
                  <a:schemeClr val="tx1"/>
                </a:solidFill>
              </a:rPr>
              <a:t>, 2017. ISBN 978-80-271-0251-8.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999" t="32666" r="74301" b="11333"/>
          <a:stretch/>
        </p:blipFill>
        <p:spPr>
          <a:xfrm>
            <a:off x="1293962" y="2340864"/>
            <a:ext cx="2784262" cy="38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28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Základní literatura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066800"/>
            <a:ext cx="8697951" cy="51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JÍLKOVÁ, E., ZIMMERMANNOVÁ, J. </a:t>
            </a:r>
            <a:r>
              <a:rPr lang="cs-CZ" sz="2400" i="1" dirty="0" smtClean="0">
                <a:solidFill>
                  <a:schemeClr val="tx1"/>
                </a:solidFill>
              </a:rPr>
              <a:t>Makroekonomie</a:t>
            </a:r>
            <a:r>
              <a:rPr lang="cs-CZ" sz="2400" dirty="0" smtClean="0">
                <a:solidFill>
                  <a:schemeClr val="tx1"/>
                </a:solidFill>
              </a:rPr>
              <a:t>. Studijní opora pro kombinované studium. </a:t>
            </a:r>
            <a:r>
              <a:rPr lang="cs-CZ" sz="2400" dirty="0" smtClean="0">
                <a:solidFill>
                  <a:schemeClr val="tx1"/>
                </a:solidFill>
              </a:rPr>
              <a:t>MVŠO, 2018.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7443" t="18622" r="39283" b="19866"/>
          <a:stretch/>
        </p:blipFill>
        <p:spPr>
          <a:xfrm>
            <a:off x="1700784" y="2209799"/>
            <a:ext cx="2615184" cy="38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26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336</Words>
  <Application>Microsoft Office PowerPoint</Application>
  <PresentationFormat>Předvádění na obrazovce (4:3)</PresentationFormat>
  <Paragraphs>60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Makroekonomie XMAK</vt:lpstr>
      <vt:lpstr>Kontakt</vt:lpstr>
      <vt:lpstr>Informace</vt:lpstr>
      <vt:lpstr>Podmínky</vt:lpstr>
      <vt:lpstr>Témata přednášek</vt:lpstr>
      <vt:lpstr>Základní literatura</vt:lpstr>
      <vt:lpstr>Základní literatura</vt:lpstr>
      <vt:lpstr>Základní 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cp:lastModifiedBy>skr0004</cp:lastModifiedBy>
  <cp:revision>8</cp:revision>
  <dcterms:modified xsi:type="dcterms:W3CDTF">2023-02-11T14:22:02Z</dcterms:modified>
</cp:coreProperties>
</file>