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61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1702" autoAdjust="0"/>
  </p:normalViewPr>
  <p:slideViewPr>
    <p:cSldViewPr snapToGrid="0">
      <p:cViewPr varScale="1">
        <p:scale>
          <a:sx n="61" d="100"/>
          <a:sy n="61" d="100"/>
        </p:scale>
        <p:origin x="14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9845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3755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0903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361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7765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5327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84243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58680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305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0451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1804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880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268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499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2929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3164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72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7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0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76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80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7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303213"/>
            <a:ext cx="9556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Přímá spojnice 3"/>
          <p:cNvCxnSpPr/>
          <p:nvPr userDrawn="1"/>
        </p:nvCxnSpPr>
        <p:spPr>
          <a:xfrm>
            <a:off x="250825" y="933450"/>
            <a:ext cx="7416800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Přímá spojnice 4"/>
          <p:cNvCxnSpPr/>
          <p:nvPr userDrawn="1"/>
        </p:nvCxnSpPr>
        <p:spPr>
          <a:xfrm>
            <a:off x="250825" y="6308725"/>
            <a:ext cx="8661400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r>
              <a:rPr lang="cs-CZ" dirty="0"/>
              <a:t>Název listu</a:t>
            </a:r>
          </a:p>
        </p:txBody>
      </p:sp>
      <p:sp>
        <p:nvSpPr>
          <p:cNvPr id="6" name="Zástupný symbol pro zápatí 18"/>
          <p:cNvSpPr>
            <a:spLocks noGrp="1"/>
          </p:cNvSpPr>
          <p:nvPr>
            <p:ph type="ftr" sz="quarter" idx="10"/>
          </p:nvPr>
        </p:nvSpPr>
        <p:spPr>
          <a:xfrm>
            <a:off x="236538" y="6308725"/>
            <a:ext cx="2895600" cy="365125"/>
          </a:xfrm>
        </p:spPr>
        <p:txBody>
          <a:bodyPr/>
          <a:lstStyle>
            <a:lvl1pPr algn="l">
              <a:defRPr sz="800" smtClean="0">
                <a:solidFill>
                  <a:srgbClr val="307871"/>
                </a:solidFill>
                <a:cs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800" b="0" i="0" u="none" strike="noStrike" kern="1200" cap="none" spc="0" normalizeH="0" baseline="0" noProof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Prostor pro doplňující informace, poznámky</a:t>
            </a:r>
            <a:endParaRPr kumimoji="0" lang="cs-CZ" altLang="cs-CZ" sz="800" b="0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Zástupný symbol pro číslo snímku 19"/>
          <p:cNvSpPr>
            <a:spLocks noGrp="1"/>
          </p:cNvSpPr>
          <p:nvPr>
            <p:ph type="sldNum" sz="quarter" idx="11"/>
          </p:nvPr>
        </p:nvSpPr>
        <p:spPr>
          <a:xfrm>
            <a:off x="7812088" y="6308725"/>
            <a:ext cx="1081087" cy="365125"/>
          </a:xfrm>
        </p:spPr>
        <p:txBody>
          <a:bodyPr/>
          <a:lstStyle>
            <a:lvl1pPr algn="r"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937C5C-364C-408F-B0EB-BA493B53AFF1}" type="slidenum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0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9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63" r:id="rId11"/>
    <p:sldLayoutId id="2147483668" r:id="rId12"/>
    <p:sldLayoutId id="2147483665" r:id="rId13"/>
    <p:sldLayoutId id="2147483667" r:id="rId14"/>
    <p:sldLayoutId id="2147483670" r:id="rId15"/>
    <p:sldLayoutId id="2147483671" r:id="rId16"/>
    <p:sldLayoutId id="2147483672" r:id="rId17"/>
    <p:sldLayoutId id="2147483685" r:id="rId18"/>
    <p:sldLayoutId id="2147483686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1703718"/>
            <a:ext cx="8704800" cy="3901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50000"/>
              </a:lnSpc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Makroekonomie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Platební bilance a zahraniční dluh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XMAK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01. </a:t>
            </a: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05. 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2023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Saldo chyb a opomenutí, kurzové rozdíly </a:t>
            </a:r>
            <a:r>
              <a:rPr lang="cs-CZ" sz="2800" dirty="0"/>
              <a:t>zahrnuje veškeré nepřesnosti v evidenci, metodické problémy, kurzové rozdíly atp.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Změna devizových rezerv </a:t>
            </a:r>
            <a:r>
              <a:rPr lang="cs-CZ" sz="2800" dirty="0"/>
              <a:t>je vyrovnávací položkou.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 případě aktivní platební bilance dochází ke zvýšení devizových rezerv a při schodkové platební bilanci dochází ke snížení devizových rezerv.</a:t>
            </a:r>
            <a:endParaRPr lang="cs-CZ" altLang="cs-CZ" sz="8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371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Vývoj platební bilance (resp. transakcí, které jsou v ní zachyceny) je hlavní okolností, určující vývoj zadluženosti domácích subjektů (rezidentů) vůči zahraničí.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Jde o zadluženost jak podnikového sektoru (včetně bank), tak i vlády (včetně např. obcí).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Zahraničními věřiteli jsou analogicky podniky a vlády, navíc též mezinárodní organizace.</a:t>
            </a:r>
            <a:endParaRPr lang="cs-CZ" altLang="cs-CZ" sz="8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3540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Zahraniční dluh může být vyjádřen v zásadě ve dvojím pojetí:</a:t>
            </a:r>
            <a:endParaRPr lang="cs-CZ" sz="8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/>
              <a:t>Širší </a:t>
            </a:r>
            <a:r>
              <a:rPr lang="cs-CZ" sz="2400" dirty="0"/>
              <a:t>pojetí;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Užší (běžnější) pojetí.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69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Širší pojetí: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vyjadřuje investiční pozici vůči zahraničí.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Zahrnuje do dluhu veškeré závazky domácích subjektů (dlužníků) vůči zahraničí (věřitelům), neboli veškeré pohledávky zahraničí vůči domácím subjektům.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Jde konkrétně zejména o pohledávky v podobě peněžních úvěrů, obligací, vkladů v bankách, pohledávky v podobě dodávek zboží a podobných výkonů, jakož i podíly na kapitálu (představované akciemi a podobnými podíly).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4271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Širší pojetí: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 tomto vymezení jde o hrubý (brutto) dluh.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Odečteme-li od těchto závazků domácích subjektů analogicky vymezenou investiční pozici v podobě pohledávek vůči zahraničí, získáme čistý (netto) dluh, neboli saldo investiční pozice.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 výše uvedeného pojetí platební bilance vyplývá, že vývoj čistého dluhu je vyjádřen saldem běžného účtu platební bilance: aktivní saldo snižuje tento čistý dluh (nebo zvyšuje čistou věřitelskou pozici), pasivní saldo naopak.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202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117600"/>
            <a:ext cx="8644269" cy="522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Užší (běžnější) pojetí: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vylučuje ze "širšího dluhu" položky, které nejsou spojeny s povinností plateb úroků nebo jistiny, tedy zejména závazky v podobě FDI a části portfoliových investic.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Odečteme-li od takto zúžených závazků (hrubého zahraničního dluhu) analogicky vymezené pohledávky vůči zahraničí, získáme čistý dluh.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Mezinárodní otevřenost národních ekonomik s sebou přináší tvorbu zahraničních dluhů všemi zeměmi.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 případě rozvinutých zemí jsou však doprovázeny vysokými pohledávkami vůči zahraničí a tedy obvykle i čistou věřitelskou zahraniční pozicí.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Většina rozvojových zemí jsou naopak zpravidla čistými dlužníky.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167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9951" y="1054100"/>
            <a:ext cx="8644269" cy="538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Stadia zadluženosti Empirické sledování vývoje platební bilance a zahraniční zadluženosti ekonomiky v dlouhodobém procesu rozvoje vykazuje určitá stadia.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Např. </a:t>
            </a:r>
            <a:r>
              <a:rPr lang="cs-CZ" sz="2800" dirty="0" err="1"/>
              <a:t>Helísek</a:t>
            </a:r>
            <a:r>
              <a:rPr lang="cs-CZ" sz="2800" dirty="0"/>
              <a:t> (2002) uvádí model Světové banky, který vychází z vývoje platební bilance USA a Velké Británie za 150 let a rozlišuje celkem 5 stadií: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Mladá dlužnická země: čistý export je záporný, čistý příliv kapitálu je kladný a čistý dluh roste.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Zralá dlužnická země: čistý export se dostává z deficitu do aktiva, čistý příliv kapitálu slábne a růst čistého zahraničního dluhu se zpomaluje.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Země splácející dluhy: aktivum NX roste, dochází k čistému odlivu kapitálu a k poklesu čistého dluhu.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Mladá věřitelská země: čistý export se dostává do deficitu, zároveň se však zvyšují příjmy ze zahraničních aktiv (položka důchody v platební bilanci), dochází k čistému (přitom slábnoucímu) odlivu kapitálu, čistý dluh se přeměňuje v čistou věřitelskou pozici.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Zralá věřitelská země: NX je deficitní, přitom vysoký příliv důchodů umožňuje udržovat nebo i zvyšovat čistou věřitelskou pozici.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649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Zahraniční dluh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9951" y="1054100"/>
            <a:ext cx="8644269" cy="538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Stadia zadluženosti Empirické sledování vývoje platební bilance a zahraniční zadluženosti ekonomiky v dlouhodobém procesu rozvoje vykazuje určitá stadia.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Např. </a:t>
            </a:r>
            <a:r>
              <a:rPr lang="cs-CZ" sz="2800" dirty="0" err="1"/>
              <a:t>Helísek</a:t>
            </a:r>
            <a:r>
              <a:rPr lang="cs-CZ" sz="2800" dirty="0"/>
              <a:t> (2002) uvádí model Světové banky, který vychází z vývoje platební bilance USA a Velké Británie za 150 let a rozlišuje celkem 5 stadií: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Mladá dlužnická země: čistý export je záporný, čistý příliv kapitálu je kladný a čistý dluh roste.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Zralá dlužnická země: čistý export se dostává z deficitu do aktiva, čistý příliv kapitálu slábne a růst čistého zahraničního dluhu se zpomaluje.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Země splácející dluhy: aktivum NX roste, dochází k čistému odlivu kapitálu a k poklesu čistého dluhu.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Mladá věřitelská země: čistý export se dostává do deficitu, zároveň se však zvyšují příjmy ze zahraničních aktiv (položka důchody v platební bilanci), dochází k čistému (přitom slábnoucímu) odlivu kapitálu, čistý dluh se přeměňuje v čistou věřitelskou pozici. </a:t>
            </a:r>
          </a:p>
          <a:p>
            <a:pPr lvl="1" indent="-45720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+mj-lt"/>
              <a:buAutoNum type="arabicPeriod"/>
              <a:defRPr/>
            </a:pPr>
            <a:r>
              <a:rPr lang="cs-CZ" sz="2000" dirty="0"/>
              <a:t>Zralá věřitelská země: NX je deficitní, přitom vysoký příliv důchodů umožňuje udržovat nebo i zvyšovat čistou věřitelskou pozici.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5783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799"/>
            <a:ext cx="8229600" cy="828645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Podíl domácího a zahraničního státního dluhu ČR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9951" y="1748790"/>
            <a:ext cx="8644269" cy="4690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endParaRPr lang="cs-CZ" sz="20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3"/>
          <a:srcRect l="24907" t="30234" r="23947" b="31062"/>
          <a:stretch/>
        </p:blipFill>
        <p:spPr>
          <a:xfrm>
            <a:off x="170686" y="2192378"/>
            <a:ext cx="8702797" cy="370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5233"/>
            <a:ext cx="8644269" cy="4826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Platební bilance představuje systematický účetní výkaz, který souhrnně zachycuje veškeré ekonomické transakce mezi tuzemskými rezidenty a rezidenty ostatních zemí (mezi devizovými tuzemci a cizozemci), které se uskutečnilo za určité období, nejčastěji za jeden rok. </a:t>
            </a:r>
            <a:endParaRPr lang="cs-CZ" altLang="cs-CZ" sz="28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104900"/>
            <a:ext cx="8644269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Ekonomické transakce jsou spojeny s toky zboží a služeb, kapitálu a peněz mezi domácí ekonomikou a zahraničím a ve většině případů vyvolávají pohyb deviz, jejich příliv nebo odliv.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Proto je také platební bilance spojena s devizovým trhem. Položky platební bilance, jež představují příliv finančních prostředků do ekonomiky, jsou položkami kreditními a jsou označovány znaménkem plus.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Transakce, které vedou k odlivu finančních prostředků ze země, jsou chápány jako debetní a jsou označovány znaménkem mínus.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Z účetního hlediska je platební bilance výrazem zdrojů a užití fondů, a proto musí být vždy vyrovnaná. Každá kreditní položka nachází v platební bilanci svůj odraz v položce debetní a naopak.</a:t>
            </a:r>
            <a:endParaRPr lang="cs-CZ" altLang="cs-CZ" sz="28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592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104900"/>
            <a:ext cx="8644269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Struktura platební bilance se skládá z těchto základní účtů, jež se následně člení na podúčty: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Běžný účet;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Kapitálový účet;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Finanční účet;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Saldo chyb a opomenutí;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Změna devizových rezerv.</a:t>
            </a:r>
            <a:endParaRPr lang="cs-CZ" altLang="cs-CZ" sz="24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129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104900"/>
            <a:ext cx="8644269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Běžný účet </a:t>
            </a:r>
            <a:r>
              <a:rPr lang="cs-CZ" sz="2800" dirty="0"/>
              <a:t>zahrnuje dovoz a vývoz zboží a služeb, výnosy a náklady spojené s mezinárodním pohybem kapitálu a pracovní síly a jednostranné mezinárodní transfery.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Součástí běžného účtu jsou tyto podúčty: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b="1" dirty="0">
                <a:solidFill>
                  <a:srgbClr val="C00000"/>
                </a:solidFill>
              </a:rPr>
              <a:t>obchodní bilance </a:t>
            </a:r>
            <a:r>
              <a:rPr lang="cs-CZ" sz="2000" dirty="0"/>
              <a:t>zahrnující pohyb zboží, jeho dovoz a vývoz, členěna komoditně a teritoriálně (vývoz představuje kreditní položku, protože za prodej zboží v zahraničí plynou do ekonomiky finanční prostředky, naopak dovoz představuje debetní položku). 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Rozdíl mezi vývozem a dovozem představuje saldo obchodní bilance.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Pokud je toto saldo kladné, potom platí, že země více vyváží, než dováží a je tedy proexportně založena (to platí ostatně i pro českou ekonomiku).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endParaRPr lang="cs-CZ" altLang="cs-CZ" sz="24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498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104900"/>
            <a:ext cx="8644269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Běžný účet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C00000"/>
                </a:solidFill>
              </a:rPr>
              <a:t>bilance služeb </a:t>
            </a:r>
            <a:r>
              <a:rPr lang="cs-CZ" sz="2400" dirty="0"/>
              <a:t>je další součástí běžného účtu a zachycuje pohyb služeb (např. doprava, cestovní ruch) se zahraničím.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C00000"/>
                </a:solidFill>
              </a:rPr>
              <a:t>bilance výnosů </a:t>
            </a:r>
            <a:r>
              <a:rPr lang="cs-CZ" sz="2400" dirty="0"/>
              <a:t>zachycuje důchody z výrobních faktorů ve vlastnictví domácí země, jež jsou zapojeny v zahraničí, a důchody z výrobních faktorů ve vlastnictví zahraničních subjektů, jež jsou zapojeny v domácí ekonomice, tj. mzdy, zisky, dividendy, úroky. 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Jelikož je česká ekonomika příkladem země, která je atraktivní pro zahraniční investory, kteří zde v minulosti zakládali pobočky nadnárodních korporací, tak právě tento podúčet je silně debetní, což je dáno zejména tokem dividend, zisků a úroků do zemí původu investice.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C00000"/>
                </a:solidFill>
              </a:rPr>
              <a:t>běžné převody </a:t>
            </a:r>
            <a:r>
              <a:rPr lang="cs-CZ" sz="2400" dirty="0"/>
              <a:t>zachycují jednostranné transfery jako příspěvky mezinárodním organizacím, dary a další. </a:t>
            </a:r>
            <a:endParaRPr lang="cs-CZ" altLang="cs-CZ" sz="24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219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Kapitálový účet </a:t>
            </a:r>
            <a:r>
              <a:rPr lang="cs-CZ" sz="2800" dirty="0"/>
              <a:t>slouží k zachycování transakcí souvisejících s obchodem nehmotnými statky (ochranné známky, patenty), odpuštění pohledávek, kapitálové transfery související s migrací obyvatel apod.</a:t>
            </a:r>
            <a:endParaRPr lang="cs-CZ" altLang="cs-CZ" sz="24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436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Finanční účet je podobně jako běžný účet složen z podúčtů: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C00000"/>
                </a:solidFill>
              </a:rPr>
              <a:t>1. přímé investice </a:t>
            </a:r>
            <a:r>
              <a:rPr lang="cs-CZ" sz="2400" dirty="0"/>
              <a:t>zachycují jednak přímé domácí investice v zahraničí (debetní položka), jednak zahraniční přímé investice v domácí ekonomice (kreditní položka). 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Jedná se o takové investice, které zakládají určitou míru kontroly a řízení podniku. 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 České republice jsou definovány jako deseti a více procentní podíl investora na základním kapitálu společnosti. </a:t>
            </a:r>
          </a:p>
          <a:p>
            <a:pPr marL="1257300" lvl="2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Kromě tohoto podílu se do přímých investic zahrnuje též reinvestovaný zisk a ostatní kapitál.</a:t>
            </a:r>
            <a:endParaRPr lang="cs-CZ" altLang="cs-CZ" sz="16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919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714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Platební bilance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257300"/>
            <a:ext cx="8644269" cy="5083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solidFill>
                  <a:srgbClr val="C00000"/>
                </a:solidFill>
              </a:rPr>
              <a:t>2. portfoliové investice </a:t>
            </a:r>
            <a:r>
              <a:rPr lang="cs-CZ" sz="2800" dirty="0"/>
              <a:t>představují majetkové cenné papíry a účasti, jež nespadají do kategorie přímých investic (v případě České republiky se jedná o podíl vlastnictví do 10 %), a dluhové cenné papíry.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solidFill>
                  <a:srgbClr val="C00000"/>
                </a:solidFill>
              </a:rPr>
              <a:t>3. finanční deriváty </a:t>
            </a:r>
            <a:r>
              <a:rPr lang="cs-CZ" sz="2800" dirty="0"/>
              <a:t>jako jsou např. forwardy, </a:t>
            </a:r>
            <a:r>
              <a:rPr lang="cs-CZ" sz="2800" dirty="0" err="1"/>
              <a:t>futures</a:t>
            </a:r>
            <a:r>
              <a:rPr lang="cs-CZ" sz="2800" dirty="0"/>
              <a:t> a opce. </a:t>
            </a:r>
          </a:p>
          <a:p>
            <a:pPr marL="342900" lvl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solidFill>
                  <a:srgbClr val="C00000"/>
                </a:solidFill>
              </a:rPr>
              <a:t>4. ostatní investice </a:t>
            </a:r>
            <a:r>
              <a:rPr lang="cs-CZ" sz="2800" dirty="0"/>
              <a:t>zahrnují především přijímání a poskytování úvěrů.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V platební bilanci jsou ostatní investice dále členěny z hlediska časového (na dlouhodobé a krátkodobé) a dle subjektů (centrální banka, obchodní banky, vláda, ostatní sektory).</a:t>
            </a:r>
            <a:endParaRPr lang="cs-CZ" altLang="cs-CZ" sz="1200" kern="12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9/19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3366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1048</TotalTime>
  <Words>1447</Words>
  <Application>Microsoft Office PowerPoint</Application>
  <PresentationFormat>Předvádění na obrazovce (4:3)</PresentationFormat>
  <Paragraphs>108</Paragraphs>
  <Slides>19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Makroekonomie Platební bilance a zahraniční dluh XMAK</vt:lpstr>
      <vt:lpstr>Platební bilance</vt:lpstr>
      <vt:lpstr>Platební bilance</vt:lpstr>
      <vt:lpstr>Platební bilance</vt:lpstr>
      <vt:lpstr>Platební bilance</vt:lpstr>
      <vt:lpstr>Platební bilance</vt:lpstr>
      <vt:lpstr>Platební bilance</vt:lpstr>
      <vt:lpstr>Platební bilance</vt:lpstr>
      <vt:lpstr>Platební bilance</vt:lpstr>
      <vt:lpstr>Platební bilance</vt:lpstr>
      <vt:lpstr>Zahraniční dluh</vt:lpstr>
      <vt:lpstr>Zahraniční dluh</vt:lpstr>
      <vt:lpstr>Zahraniční dluh</vt:lpstr>
      <vt:lpstr>Zahraniční dluh</vt:lpstr>
      <vt:lpstr>Zahraniční dluh</vt:lpstr>
      <vt:lpstr>Zahraniční dluh</vt:lpstr>
      <vt:lpstr>Zahraniční dluh</vt:lpstr>
      <vt:lpstr>Podíl domácího a zahraničního státního dluhu ČR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Talandová Adéla</cp:lastModifiedBy>
  <cp:revision>94</cp:revision>
  <dcterms:modified xsi:type="dcterms:W3CDTF">2023-04-17T09:38:17Z</dcterms:modified>
</cp:coreProperties>
</file>