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70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7" r:id="rId25"/>
    <p:sldId id="384" r:id="rId26"/>
    <p:sldId id="385" r:id="rId27"/>
    <p:sldId id="383" r:id="rId28"/>
    <p:sldId id="386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361" r:id="rId6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6" autoAdjust="0"/>
  </p:normalViewPr>
  <p:slideViewPr>
    <p:cSldViewPr snapToGrid="0">
      <p:cViewPr varScale="1">
        <p:scale>
          <a:sx n="56" d="100"/>
          <a:sy n="56" d="100"/>
        </p:scale>
        <p:origin x="15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DDD04-7795-4AED-BBB4-F3DB551BB957}" type="doc">
      <dgm:prSet loTypeId="urn:microsoft.com/office/officeart/2005/8/layout/pyramid1" loCatId="pyramid" qsTypeId="urn:microsoft.com/office/officeart/2005/8/quickstyle/simple3" qsCatId="simple" csTypeId="urn:microsoft.com/office/officeart/2005/8/colors/accent2_2" csCatId="accent2" phldr="1"/>
      <dgm:spPr/>
    </dgm:pt>
    <dgm:pt modelId="{F61803DB-D232-49E9-95C4-98FABBBAB48B}">
      <dgm:prSet phldrT="[Text]" custT="1"/>
      <dgm:spPr/>
      <dgm:t>
        <a:bodyPr/>
        <a:lstStyle/>
        <a:p>
          <a:r>
            <a:rPr lang="cs-CZ" sz="1400" b="1" dirty="0" smtClean="0"/>
            <a:t>Maximalizace společenského blahobytu</a:t>
          </a:r>
          <a:endParaRPr lang="cs-CZ" sz="1400" b="1" dirty="0"/>
        </a:p>
      </dgm:t>
    </dgm:pt>
    <dgm:pt modelId="{31C7BBCF-0666-47F6-8D2B-0ACC8E3D5958}" type="parTrans" cxnId="{AF36D7E3-F3BE-4E2F-9934-8C42EAC83A82}">
      <dgm:prSet/>
      <dgm:spPr/>
      <dgm:t>
        <a:bodyPr/>
        <a:lstStyle/>
        <a:p>
          <a:endParaRPr lang="cs-CZ" sz="1400" b="1"/>
        </a:p>
      </dgm:t>
    </dgm:pt>
    <dgm:pt modelId="{04764725-31FF-4A5E-9A50-AE331724D0B6}" type="sibTrans" cxnId="{AF36D7E3-F3BE-4E2F-9934-8C42EAC83A82}">
      <dgm:prSet/>
      <dgm:spPr/>
      <dgm:t>
        <a:bodyPr/>
        <a:lstStyle/>
        <a:p>
          <a:endParaRPr lang="cs-CZ" sz="1400" b="1"/>
        </a:p>
      </dgm:t>
    </dgm:pt>
    <dgm:pt modelId="{3900B29C-C58E-404D-9B18-6BACE23BDF3F}">
      <dgm:prSet phldrT="[Text]" custT="1"/>
      <dgm:spPr/>
      <dgm:t>
        <a:bodyPr/>
        <a:lstStyle/>
        <a:p>
          <a:r>
            <a:rPr lang="cs-CZ" sz="1400" b="1" dirty="0" smtClean="0"/>
            <a:t>Základní  společenské cíle (hodnoty)</a:t>
          </a:r>
          <a:endParaRPr lang="cs-CZ" sz="1400" b="1" dirty="0"/>
        </a:p>
      </dgm:t>
    </dgm:pt>
    <dgm:pt modelId="{207D02BB-6C4A-47AC-B277-B8BB347731C2}" type="parTrans" cxnId="{774A1141-C092-4EBD-9271-48EE782E2152}">
      <dgm:prSet/>
      <dgm:spPr/>
      <dgm:t>
        <a:bodyPr/>
        <a:lstStyle/>
        <a:p>
          <a:endParaRPr lang="cs-CZ" sz="1400" b="1"/>
        </a:p>
      </dgm:t>
    </dgm:pt>
    <dgm:pt modelId="{A755D22D-5FF9-4E52-AE05-11ABD6171160}" type="sibTrans" cxnId="{774A1141-C092-4EBD-9271-48EE782E2152}">
      <dgm:prSet/>
      <dgm:spPr/>
      <dgm:t>
        <a:bodyPr/>
        <a:lstStyle/>
        <a:p>
          <a:endParaRPr lang="cs-CZ" sz="1400" b="1"/>
        </a:p>
      </dgm:t>
    </dgm:pt>
    <dgm:pt modelId="{957B8059-45A1-49FC-82F2-81941474A8F3}">
      <dgm:prSet phldrT="[Text]" custT="1"/>
      <dgm:spPr/>
      <dgm:t>
        <a:bodyPr/>
        <a:lstStyle/>
        <a:p>
          <a:r>
            <a:rPr lang="cs-CZ" sz="1400" b="1" dirty="0" smtClean="0"/>
            <a:t>Tradiční ekonomické cíle</a:t>
          </a:r>
          <a:endParaRPr lang="cs-CZ" sz="1400" b="1" dirty="0"/>
        </a:p>
      </dgm:t>
    </dgm:pt>
    <dgm:pt modelId="{41B0ACB1-7AD1-4357-A4B6-92BC94E03FE2}" type="parTrans" cxnId="{D40B78EE-AE34-4814-B71B-360388908FE1}">
      <dgm:prSet/>
      <dgm:spPr/>
      <dgm:t>
        <a:bodyPr/>
        <a:lstStyle/>
        <a:p>
          <a:endParaRPr lang="cs-CZ" sz="1400" b="1"/>
        </a:p>
      </dgm:t>
    </dgm:pt>
    <dgm:pt modelId="{A9CD29DA-F169-459F-BD7B-55EAE1242944}" type="sibTrans" cxnId="{D40B78EE-AE34-4814-B71B-360388908FE1}">
      <dgm:prSet/>
      <dgm:spPr/>
      <dgm:t>
        <a:bodyPr/>
        <a:lstStyle/>
        <a:p>
          <a:endParaRPr lang="cs-CZ" sz="1400" b="1"/>
        </a:p>
      </dgm:t>
    </dgm:pt>
    <dgm:pt modelId="{C1866808-82E1-4590-B3A7-B70C5323A171}" type="pres">
      <dgm:prSet presAssocID="{E0DDDD04-7795-4AED-BBB4-F3DB551BB957}" presName="Name0" presStyleCnt="0">
        <dgm:presLayoutVars>
          <dgm:dir/>
          <dgm:animLvl val="lvl"/>
          <dgm:resizeHandles val="exact"/>
        </dgm:presLayoutVars>
      </dgm:prSet>
      <dgm:spPr/>
    </dgm:pt>
    <dgm:pt modelId="{68704E45-5A8A-4406-A906-CB4F8C26BED5}" type="pres">
      <dgm:prSet presAssocID="{F61803DB-D232-49E9-95C4-98FABBBAB48B}" presName="Name8" presStyleCnt="0"/>
      <dgm:spPr/>
    </dgm:pt>
    <dgm:pt modelId="{D95AA80B-A181-4EE4-8620-0D258DC87C5B}" type="pres">
      <dgm:prSet presAssocID="{F61803DB-D232-49E9-95C4-98FABBBAB48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4BEBF1-618C-4FE7-893D-2A1606FF8571}" type="pres">
      <dgm:prSet presAssocID="{F61803DB-D232-49E9-95C4-98FABBBAB4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8FB2FA-E2DB-4BCF-BC42-852EBBB498AD}" type="pres">
      <dgm:prSet presAssocID="{3900B29C-C58E-404D-9B18-6BACE23BDF3F}" presName="Name8" presStyleCnt="0"/>
      <dgm:spPr/>
    </dgm:pt>
    <dgm:pt modelId="{282D228C-169B-4466-84C9-8F8EC53DD40F}" type="pres">
      <dgm:prSet presAssocID="{3900B29C-C58E-404D-9B18-6BACE23BDF3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0E31CB-ADBF-4DBB-BA8F-274F8F913255}" type="pres">
      <dgm:prSet presAssocID="{3900B29C-C58E-404D-9B18-6BACE23BDF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221456-766A-4F37-8D8F-9A1E9EE03FDB}" type="pres">
      <dgm:prSet presAssocID="{957B8059-45A1-49FC-82F2-81941474A8F3}" presName="Name8" presStyleCnt="0"/>
      <dgm:spPr/>
    </dgm:pt>
    <dgm:pt modelId="{EC7E12B2-8A89-42EE-8379-685B8BB8968B}" type="pres">
      <dgm:prSet presAssocID="{957B8059-45A1-49FC-82F2-81941474A8F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26081B-4350-4F4F-920C-5345401F6985}" type="pres">
      <dgm:prSet presAssocID="{957B8059-45A1-49FC-82F2-81941474A8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0F6CA0-0206-43FC-A97B-516DD7EBB70E}" type="presOf" srcId="{3900B29C-C58E-404D-9B18-6BACE23BDF3F}" destId="{282D228C-169B-4466-84C9-8F8EC53DD40F}" srcOrd="0" destOrd="0" presId="urn:microsoft.com/office/officeart/2005/8/layout/pyramid1"/>
    <dgm:cxn modelId="{2262EBE0-7E0F-45B3-B94D-52EF76824394}" type="presOf" srcId="{F61803DB-D232-49E9-95C4-98FABBBAB48B}" destId="{D95AA80B-A181-4EE4-8620-0D258DC87C5B}" srcOrd="0" destOrd="0" presId="urn:microsoft.com/office/officeart/2005/8/layout/pyramid1"/>
    <dgm:cxn modelId="{0CA75C86-E09F-430F-AD6D-8A5C3D354000}" type="presOf" srcId="{957B8059-45A1-49FC-82F2-81941474A8F3}" destId="{EC7E12B2-8A89-42EE-8379-685B8BB8968B}" srcOrd="0" destOrd="0" presId="urn:microsoft.com/office/officeart/2005/8/layout/pyramid1"/>
    <dgm:cxn modelId="{0C35AD21-CD07-4862-9987-E4F6460E9166}" type="presOf" srcId="{E0DDDD04-7795-4AED-BBB4-F3DB551BB957}" destId="{C1866808-82E1-4590-B3A7-B70C5323A171}" srcOrd="0" destOrd="0" presId="urn:microsoft.com/office/officeart/2005/8/layout/pyramid1"/>
    <dgm:cxn modelId="{774A1141-C092-4EBD-9271-48EE782E2152}" srcId="{E0DDDD04-7795-4AED-BBB4-F3DB551BB957}" destId="{3900B29C-C58E-404D-9B18-6BACE23BDF3F}" srcOrd="1" destOrd="0" parTransId="{207D02BB-6C4A-47AC-B277-B8BB347731C2}" sibTransId="{A755D22D-5FF9-4E52-AE05-11ABD6171160}"/>
    <dgm:cxn modelId="{D40B78EE-AE34-4814-B71B-360388908FE1}" srcId="{E0DDDD04-7795-4AED-BBB4-F3DB551BB957}" destId="{957B8059-45A1-49FC-82F2-81941474A8F3}" srcOrd="2" destOrd="0" parTransId="{41B0ACB1-7AD1-4357-A4B6-92BC94E03FE2}" sibTransId="{A9CD29DA-F169-459F-BD7B-55EAE1242944}"/>
    <dgm:cxn modelId="{0F1A5A85-2874-499A-BADE-DE211FAED8AD}" type="presOf" srcId="{3900B29C-C58E-404D-9B18-6BACE23BDF3F}" destId="{DF0E31CB-ADBF-4DBB-BA8F-274F8F913255}" srcOrd="1" destOrd="0" presId="urn:microsoft.com/office/officeart/2005/8/layout/pyramid1"/>
    <dgm:cxn modelId="{D3C6879E-D89C-440C-96E2-52326D72C311}" type="presOf" srcId="{F61803DB-D232-49E9-95C4-98FABBBAB48B}" destId="{6F4BEBF1-618C-4FE7-893D-2A1606FF8571}" srcOrd="1" destOrd="0" presId="urn:microsoft.com/office/officeart/2005/8/layout/pyramid1"/>
    <dgm:cxn modelId="{AF36D7E3-F3BE-4E2F-9934-8C42EAC83A82}" srcId="{E0DDDD04-7795-4AED-BBB4-F3DB551BB957}" destId="{F61803DB-D232-49E9-95C4-98FABBBAB48B}" srcOrd="0" destOrd="0" parTransId="{31C7BBCF-0666-47F6-8D2B-0ACC8E3D5958}" sibTransId="{04764725-31FF-4A5E-9A50-AE331724D0B6}"/>
    <dgm:cxn modelId="{ACD340DC-63E8-49FB-816A-F376A969F4E2}" type="presOf" srcId="{957B8059-45A1-49FC-82F2-81941474A8F3}" destId="{A326081B-4350-4F4F-920C-5345401F6985}" srcOrd="1" destOrd="0" presId="urn:microsoft.com/office/officeart/2005/8/layout/pyramid1"/>
    <dgm:cxn modelId="{8AF57049-2910-4EDE-AA18-3EB991C95B2F}" type="presParOf" srcId="{C1866808-82E1-4590-B3A7-B70C5323A171}" destId="{68704E45-5A8A-4406-A906-CB4F8C26BED5}" srcOrd="0" destOrd="0" presId="urn:microsoft.com/office/officeart/2005/8/layout/pyramid1"/>
    <dgm:cxn modelId="{D80600A4-4C85-4605-903B-C7939F8DABEE}" type="presParOf" srcId="{68704E45-5A8A-4406-A906-CB4F8C26BED5}" destId="{D95AA80B-A181-4EE4-8620-0D258DC87C5B}" srcOrd="0" destOrd="0" presId="urn:microsoft.com/office/officeart/2005/8/layout/pyramid1"/>
    <dgm:cxn modelId="{9FC7EC1E-E16B-4118-A501-4933D8F8E8F3}" type="presParOf" srcId="{68704E45-5A8A-4406-A906-CB4F8C26BED5}" destId="{6F4BEBF1-618C-4FE7-893D-2A1606FF8571}" srcOrd="1" destOrd="0" presId="urn:microsoft.com/office/officeart/2005/8/layout/pyramid1"/>
    <dgm:cxn modelId="{DF81D024-E87F-45DC-99E5-B459AEECB056}" type="presParOf" srcId="{C1866808-82E1-4590-B3A7-B70C5323A171}" destId="{F88FB2FA-E2DB-4BCF-BC42-852EBBB498AD}" srcOrd="1" destOrd="0" presId="urn:microsoft.com/office/officeart/2005/8/layout/pyramid1"/>
    <dgm:cxn modelId="{A434F970-124C-45DA-881B-BEFA3FFBF719}" type="presParOf" srcId="{F88FB2FA-E2DB-4BCF-BC42-852EBBB498AD}" destId="{282D228C-169B-4466-84C9-8F8EC53DD40F}" srcOrd="0" destOrd="0" presId="urn:microsoft.com/office/officeart/2005/8/layout/pyramid1"/>
    <dgm:cxn modelId="{D9E19B87-592E-44E9-9E62-7453BDD7AFA1}" type="presParOf" srcId="{F88FB2FA-E2DB-4BCF-BC42-852EBBB498AD}" destId="{DF0E31CB-ADBF-4DBB-BA8F-274F8F913255}" srcOrd="1" destOrd="0" presId="urn:microsoft.com/office/officeart/2005/8/layout/pyramid1"/>
    <dgm:cxn modelId="{9B151509-8DB2-416B-9F72-41C0C57D3437}" type="presParOf" srcId="{C1866808-82E1-4590-B3A7-B70C5323A171}" destId="{BA221456-766A-4F37-8D8F-9A1E9EE03FDB}" srcOrd="2" destOrd="0" presId="urn:microsoft.com/office/officeart/2005/8/layout/pyramid1"/>
    <dgm:cxn modelId="{BBF6EA4B-9C10-4C64-AEC6-22A0BFACB307}" type="presParOf" srcId="{BA221456-766A-4F37-8D8F-9A1E9EE03FDB}" destId="{EC7E12B2-8A89-42EE-8379-685B8BB8968B}" srcOrd="0" destOrd="0" presId="urn:microsoft.com/office/officeart/2005/8/layout/pyramid1"/>
    <dgm:cxn modelId="{ABCE6571-59D7-4F7D-9782-72B3EA291971}" type="presParOf" srcId="{BA221456-766A-4F37-8D8F-9A1E9EE03FDB}" destId="{A326081B-4350-4F4F-920C-5345401F69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A80B-A181-4EE4-8620-0D258DC87C5B}">
      <dsp:nvSpPr>
        <dsp:cNvPr id="0" name=""/>
        <dsp:cNvSpPr/>
      </dsp:nvSpPr>
      <dsp:spPr>
        <a:xfrm>
          <a:off x="1706880" y="0"/>
          <a:ext cx="170688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Maximalizace společenského blahobytu</a:t>
          </a:r>
          <a:endParaRPr lang="cs-CZ" sz="1400" b="1" kern="1200" dirty="0"/>
        </a:p>
      </dsp:txBody>
      <dsp:txXfrm>
        <a:off x="1706880" y="0"/>
        <a:ext cx="1706880" cy="886883"/>
      </dsp:txXfrm>
    </dsp:sp>
    <dsp:sp modelId="{282D228C-169B-4466-84C9-8F8EC53DD40F}">
      <dsp:nvSpPr>
        <dsp:cNvPr id="0" name=""/>
        <dsp:cNvSpPr/>
      </dsp:nvSpPr>
      <dsp:spPr>
        <a:xfrm>
          <a:off x="853440" y="886883"/>
          <a:ext cx="341376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Základní  společenské cíle (hodnoty)</a:t>
          </a:r>
          <a:endParaRPr lang="cs-CZ" sz="1400" b="1" kern="1200" dirty="0"/>
        </a:p>
      </dsp:txBody>
      <dsp:txXfrm>
        <a:off x="1450848" y="886883"/>
        <a:ext cx="2218944" cy="886883"/>
      </dsp:txXfrm>
    </dsp:sp>
    <dsp:sp modelId="{EC7E12B2-8A89-42EE-8379-685B8BB8968B}">
      <dsp:nvSpPr>
        <dsp:cNvPr id="0" name=""/>
        <dsp:cNvSpPr/>
      </dsp:nvSpPr>
      <dsp:spPr>
        <a:xfrm>
          <a:off x="0" y="1773766"/>
          <a:ext cx="512064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Tradiční ekonomické cíle</a:t>
          </a:r>
          <a:endParaRPr lang="cs-CZ" sz="1400" b="1" kern="1200" dirty="0"/>
        </a:p>
      </dsp:txBody>
      <dsp:txXfrm>
        <a:off x="896111" y="1773766"/>
        <a:ext cx="3328416" cy="88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989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77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64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646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231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053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230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324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160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35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395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613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946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172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357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602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394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90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950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68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200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600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635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580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672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29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445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653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52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095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13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3867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4830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739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182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2160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2617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0416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0262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4490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50003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94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9110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4126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80485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990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17726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84654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38056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2333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944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73698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6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2191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2529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2112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1008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0327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5259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042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6580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8243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21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5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14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661" r:id="rId18"/>
    <p:sldLayoutId id="2147483663" r:id="rId19"/>
    <p:sldLayoutId id="2147483668" r:id="rId20"/>
    <p:sldLayoutId id="2147483665" r:id="rId21"/>
    <p:sldLayoutId id="2147483667" r:id="rId22"/>
    <p:sldLayoutId id="2147483670" r:id="rId23"/>
    <p:sldLayoutId id="2147483671" r:id="rId24"/>
    <p:sldLayoutId id="2147483672" r:id="rId25"/>
    <p:sldLayoutId id="2147483707" r:id="rId26"/>
    <p:sldLayoutId id="2147483708" r:id="rId27"/>
    <p:sldLayoutId id="2147483709" r:id="rId28"/>
    <p:sldLayoutId id="2147483711" r:id="rId29"/>
    <p:sldLayoutId id="2147483712" r:id="rId30"/>
    <p:sldLayoutId id="2147483713" r:id="rId3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583712"/>
            <a:ext cx="8704800" cy="302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</a:t>
            </a:r>
            <a:r>
              <a:rPr lang="cs-CZ" b="1" dirty="0" smtClean="0">
                <a:solidFill>
                  <a:srgbClr val="D10202"/>
                </a:solidFill>
              </a:rPr>
              <a:t>Hospodářská politika</a:t>
            </a:r>
            <a:r>
              <a:rPr lang="cs-CZ" b="1" i="1" dirty="0">
                <a:solidFill>
                  <a:srgbClr val="D10202"/>
                </a:solidFill>
              </a:rPr>
              <a:t/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Intencionální prostředí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Kromě toho však bude hospodářskou politiku v každé zemi ovlivňovat i určitá soustava institucionálních podmínek;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Přitom samotné prvky této soustavy mohu mít i v jednotlivých zemích odlišnou váhu;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Soustavu intencionálních podmínek tvoř především:</a:t>
            </a: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 systém (typ uspořádání ekonomiky);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Politický systém (státní instituce, politické strany a politické síly);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byrokracie;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Velké zájmové skupiny (kupř. senioři, ženy studenti apod.);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Nadnárodní a mezinárodní organizace a integrační uskupení.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každé reálné ekonomice existují milióny anonymních a navzájem se neznajících ekonomických subjektů, které jsou mezi sebou jistým způsobem provázány;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 mysli celou síť vazeb mezi nimi, pak mluvíme 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koordinačním systému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(mechanismu);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Teoreticky můžeme vymezit tři typy koordinačních mechanismu (prakticky se ovšem v takto čisté vyhraněné  podobě nevyskytují):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dědičného sociálního postavení;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</a:t>
            </a:r>
            <a:r>
              <a:rPr lang="cs-CZ" altLang="cs-CZ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trřně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cenový;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organizačně příkazový.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7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Politický systém je jedním ze tří subsystémů, které tvoří společnost;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 a její subsystémy: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4464" t="36348" r="21250" b="21429"/>
          <a:stretch/>
        </p:blipFill>
        <p:spPr>
          <a:xfrm>
            <a:off x="1293962" y="3152843"/>
            <a:ext cx="5780313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Základními znaky politického systému je jeho svrchovanost, podmíněnost společenským prostředím a relativní samostatnost;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poltického systému je charakterizována jako prvky a vazbami mezi nimi;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Prvky politického systému tvoří: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orgány a instituce, zájmová sdružení, jednotlivci, poltické vztahy apolitické strany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jsou nejdůležitějším prvkem poltického systému;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dobrovolné a otevřené organizace, které usilují o politickou moc a snaží se jí dosáhnout prostřednictvím voleb.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4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poltických systémů jednotlivých zemí je značně rozdílná;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zásadě je možné politické systémy členit 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nedemokratické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nedemokratickými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systémy řadíme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systémy jedné strany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systémy s hegemonní stranou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Naproti tomu systém s jednou s převládající stranou, přináší rovnost příležitost pro všechny;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Proto se jedná o soutěživé prostředí, ve kterém se strany, které byly ve volbách poraženy, stávají nezávislými protivníky vítězi voleb.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8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struktury stranických systémů rozeznáváme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tři možné způsoby uspořádání společnosti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Diktatura;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Anarchie.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3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Hospodářsko-politický rozhodnutí přijatá parlamentem a vládou uvádí do života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„výkonný aparát“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jehož úkolem je realizovat rozhodnutí volených orgánů;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Setkáváme se sním ve všech velkých organizacích: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velkých podnicích , institucích, odborech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především však vlády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pro něj příznačná jeho hierarchická struktura, ovládána příkazy „shora“;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aparát se postupně stává byrokratickým a nepodléhá (anebo jen částečně) tržním sankcím;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Nemusí respektovat individuální potřeby těch, kterým jsou určeny jeho služby;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1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Nenese náklady svých rozhodnutí;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Disponuje zdroji, které nejsou jeho vlastnictvím;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tak může nastat situace, kdy při nedostatečně kontrole dojde k relativními osamostatnění této úřednické složky a k prosazování jejich vlastnických zájmů, jež může vyústit až v chování, které nazýváme „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vyhledávání renty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1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Vyhledávání renty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spočívá buď ve vlastní činnosti založené 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monopolu držby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včasného získání důležité informace či příležitosti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nebo v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hájení zájmu třetí strany na nějakou protislužbu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 velmi  nebezpečnou, efektivnost brzdící činností;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Ochranou před tímto nebezpečným je v demokratických systémech legislativní úprava určitých zájmů, </a:t>
            </a:r>
            <a:r>
              <a:rPr lang="cs-CZ" altLang="cs-CZ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veejná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kontrola, ale také vytváření takového společenského klimatu, který bude tyto praktiky odsuzovat a bude s nimi neslučitelný;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Velkou úlohu přitom hrají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nezávislé sdělovací prostředky a tisk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5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Velké zájmové skupiny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Významná a důležitá jednání z hlediska hospodářské politiky mohou probíhat i mimo parlament a vládu;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Především velkých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zájmových skupin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kam můžeme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zařadit odbory, různé zaměstnanecké svazy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 jsou založeny na poznání, že i když každý subjekt má svou vlastní strukturu zájmů, jsou některé jeho zájmy společné s větší či menší skupinou jiných subjektů;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Co je to hospodářská politika?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Hospodářskou politiku </a:t>
            </a:r>
            <a:r>
              <a:rPr kumimoji="0" lang="cs-CZ" altLang="cs-CZ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vnímat ve dvojím smyslu: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Jednak jí můžeme chápat zcela obecně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přístup státu k ekonomice své země: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tomto pojetí není hospodářská politika samoúčelná;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Vždy</a:t>
            </a:r>
            <a:r>
              <a:rPr kumimoji="0" lang="cs-CZ" alt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se jedná o záměrnou</a:t>
            </a:r>
            <a:r>
              <a:rPr kumimoji="0" lang="cs-CZ" alt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kumimoji="0" lang="cs-CZ" alt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praktickou činnost státu</a:t>
            </a:r>
            <a:r>
              <a:rPr kumimoji="0" lang="cs-CZ" alt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navrhuje státní rozpočet  a v demokratické společnosti jej předkládá parlamentu ke schválení;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</a:t>
            </a:r>
            <a:r>
              <a:rPr kumimoji="0" lang="cs-CZ" alt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navrhovat nové daně, snižovat (zvyšovat) daně stávající atd.;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s ohledem na inflaci resp. kurz domácí měny, může snižovat (zvyšovat) základní úrokové sazby, příp. ovlivňovat svými nástroji výši kurzu;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</a:t>
            </a:r>
            <a:r>
              <a:rPr lang="cs-CZ" altLang="cs-CZ" sz="20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monopolní úřad zasahuje v případě porušení hospodářské soutěže kupř. kartelovými dohodami, které uzavřeli významní producenti apod.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Velké zájmové skupiny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vytváří předpoklad pro sdružování lidí se stejnými zájmy do zájmových skupin;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Tyto skupiny pak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sledují svůj vlastní cíl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je v podstatě jedno, zda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organizovaně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(již zmíněné zaměstnanecké svazy, hospodářské odbory apod.) nebo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neorganizovaně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(např. nejvlivnější neorganizovanou skupinu v ČR tvoří senioři);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 se snaží ovlivňovat hospodářsko-politická rozhodnutí vlády buď tak, aby z nich měly přímo prospěch, anebo aby rozhodování vlády alespoň neohrožovalo jejich zájmy.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0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Lobbing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je v moderních demokratických systémech pokládán z hlediska výměny informací za zcela běžnou a žádoucí komunikaci, úzce souvisí se zájmovými skupinami a jejich činností;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Lobbování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založeno na skutečnosti, že politický moc může vytvářet, ale i mařit podnikatelské příležitosti, a podnikatelská sféra může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dodávat informace, ale také přispívat na politické kampaně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však tyto procesy nejsou transparentní a nekontroluje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veřejnost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může docházet (a většinou dochází) ke korupčnímu jednání;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důvodu je nutné, aby srozumitelní a transparentní komunikace soukromé sféry s politiky byla ve středu zájmu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široké veřejnosti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5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Lobbing představuje jakési přinášení informací, které by svou hodnotu měly prospět zákonodárnému, ale i exekutivnímu procesu;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demokratických společnostech potom může přispívat ke zlepšování přijímaných regulatorních opatření, příp. pomáhat při samotné tvorbě jednotlivých politik.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4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21015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838169"/>
            <a:ext cx="8644269" cy="53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 rozeznáváme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lobbování;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Přímý lobbing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zaměřen na oslovení veřejného činitele s rozhodovacími pravomocemi;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tím účelem je používán přímý kontakt a výměna informací mezi zainteresovanými stranami, veřejné svědectví před výborem, resp. u soudu a publikování expertíz;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Zásadní úloha v přímém lobbingu neleží informacím;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Využívají se přitom rozličné techniky: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Psaní dopisů, e-mailů (dopisové kampaně);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Telefonáty vybraným osobám (telefonní kampaně);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Osobní návštěva;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Organizované debaty, diskuze,  „náhodné“ rozhovory mezi dveřmi;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Kontaktování asistentů, konzultantů a poradců;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Konzultace k vybraným problémům;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Příspěvky na předvolební kampaně.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1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21015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838169"/>
            <a:ext cx="8644269" cy="53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Celoplošné (nepřímé)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lobbování je orientováno širšího okruhu lidí kolem veřejného činitele;</a:t>
            </a: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nejčastěji uváděné techniky patří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vzdělávací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kampaně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Vzdělávací kampaně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realizovány prostřednictvím veřejných projevů, letákových kampaní, organizovaní konferencí a seminářů apod.;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kampaně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mají za cíl prezentaci určitého zájmu před širokou veřejností;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Děje se tak kupř. inzeráty a reklamou v mediích, semináři s odborníky, kampaněmi pořádanými přímo v parlamentu apod.;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kampaně mohu provádět reklamní nebo lobbing orientované PR agentury.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0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437577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Nadnárodní a mezinárodní organizace a integrační uskupení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580577"/>
            <a:ext cx="8644269" cy="44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Hospodářsko-politická opatření při  formování hospodářského systému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musí respektovat povinnost a závazky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vznikají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zapojením do mezinárodní dělby práce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zapojení prostřednictvím mezinárodních organizací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3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437577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Nadnárodní a mezinárodní organizace a integrační uskupení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580577"/>
            <a:ext cx="8644269" cy="44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Země, které se angažují při mezinárodní výměně zboží a služeb,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nemohou ignorovat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existenci odborných mezinárodních organizací, jako je kupř.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Světová obchodní organizace, Světová banka, Mezinárodní měnový fond; Evropská banka pro obnovu a rozvoj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Země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členy OSN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musí respektovat rozhodnutí specializovaných organizací v jejím rámci, jako je kupř.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Organizace pro průmyslový rozvoj (UNIDO), Organizace pro výchovu, vědu a kulturu (UNESCO)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Nadnárodní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organizace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např.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Evropská unie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nestáni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neformální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skupiny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hrají roli při tvorbě, realizaci a kontrole hospodářské politiky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Zákonodárné instituce (parlament);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instituce (vláda, ministerstva či jiné státní instituce jako kupř. celní a daňové orgány, živnostenské úřady);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banku jako nositele měnové politiky;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vytvářející tržní prostředí a dohlížející na jeho kvalitu (protimonopolní úřady);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Soudní instituce, jež zaručují vymahatelnost zákonem stanovených pravidel;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</a:t>
            </a:r>
            <a:r>
              <a:rPr lang="cs-CZ" altLang="cs-CZ" sz="20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protivážných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sil či nositele vlivu, které sice nepatří k formální organizaci hospodářské politiky, ale přímo či  nepřímo jí ovlivňují (odbory, organizace zaměstnanců, politické strany apod.)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4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Jinou možností je členění nositelů hospodářské politiky podle jejich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podílu na hospodářsko-politickém rozhodování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tyto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dvě skupiny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hospodářsko-politického rozhodování (decizní sféra)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kam řadíme instituce a osoby, které mají pravomoc rozhodnutí přijímat, vykonávat a prosazovat;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pravomoc  je jim dána ze zákona;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hlavním nositelům této skupiny patří vláda, parlament a centrální banka (tvůrci hospodářské politiky</a:t>
            </a:r>
            <a:r>
              <a:rPr lang="cs-CZ" altLang="cs-CZ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hospodářsko-politického vlivu (vlivová sféra)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což jsou instituce a osoby, které mají možnost hospodářsko-politické rozhodování ovlivňovat, ale nemají rozhodovací a výkonné pravomoci.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Sem patří velké podniky, politické strany, odbory, tisk apod.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7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hospodářské politiky (ať decizní, nebo vlivové sféry) jsou subjekty, které vystupují v celém procesu hospodářské politiky;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 můžeme rozdělit na proces:</a:t>
            </a:r>
            <a:endParaRPr lang="cs-CZ" altLang="cs-CZ" sz="1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Formulování hospodářské politiky;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Provádění  hospodářské politiky;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8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Co je to hospodářská politika?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Hospodářskou politiku </a:t>
            </a:r>
            <a:r>
              <a:rPr kumimoji="0" lang="cs-CZ" altLang="cs-CZ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vnímat ve dvojím smyslu: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Druhý aspekt hospodářské  politiky spočívá v jejím pojetí jakožto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teoretické disciplíny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1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Teoretická hospodářská politika je zaměřena na analýzu probíhajících jevů, po které následují návrhy patření na jejich řešení pomocí konkrétních nástrojů;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tom, jakých nástrojů bude použito, kdy a za jakým  účelem, rozhoduje převažující teoretické zázemí, ze kterého vláda (stát) čerpá;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kupř. dojde ke deficitu veřejných financí, může tento schodek být anulován buď zvýšením daná, nebo snížením veřejných výdajů, resp. oběma způsoby.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23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formulování hospodářské politiky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aktivní doménou mnoho subjektů a institucí;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zejména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politické strany, vláda, parlament, odborná státní aparát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8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zástupci ministerstev, odborníci z vysokých škol a výzkumných ústavů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skupiny, profesní svazy a komory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regionální úrovni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odpovídající subjekty z krajů a ze samosprávných měst a obcí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8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regionální rozvojové agentury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6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realizaci hospodářské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politiky se opět angažuje velké množství státních i nestátních institucí: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správa;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Úřady práce;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úřady;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atd.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 kontroly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představuje nezbytnou zpětnou vazbu, bez které se hospodářská politika neobejde;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kontrolní mocí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vybaven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parlament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za tím účelem vytvoří v České republice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kontrolní úřad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Nezastupitelnou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kontrolní rolí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hraje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nezávislý tisk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Kontrolní pravomocemi jsou však vybaveny i ostatní instituce, které se na formulování i realizaci hospodářské politiky aktivně podílejí. 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9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Hierarchie cílů hospodářské politiky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Budování vyspělé tržní ekonomiky je reálné pouze tehdy, jestliže je společnost vystavěna na principu trvalých všelidských hodnot, na kterých se konsensuálně dohodnou všechny subjekty ve společnosti (a je to tedy i otázka určitých konvencí)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následujícím schématu je shrnuta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hierarchie cílů 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státu a potažmo i tvůrci hospodářské politiky.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1445811"/>
              </p:ext>
            </p:extLst>
          </p:nvPr>
        </p:nvGraphicFramePr>
        <p:xfrm>
          <a:off x="3448935" y="3463290"/>
          <a:ext cx="5120640" cy="266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2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maximalizace společenského blahobytu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446478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 deklarovaným vrcholovým cílem, ke kterému směřuje veškeré úsilí o zdokonalování fungování hospodářsko-politického systému ve společnosti, je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maximalizace společenského blahobytu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Problémem však zůstává, co si pod tímto pojmem představit;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celkovou sumu dílčích užitků jednotlivých členů společnosti, anebo je to taková „kvalita“ společnosti, kterou </a:t>
            </a:r>
            <a:r>
              <a:rPr lang="cs-CZ" altLang="cs-CZ" sz="26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„lze zvýšit pouze tehdy, lze-li ve společnosti učinit takovou změnu, která bude výhodná pro všechny její členy nebo jen pro některé z nich, aniž by znevýhodnila jiné.“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základní společenské cíle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446478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Asi všichni cítíme, že blahobyt nelze zúžit jen na materiální stránku problému, ale že pod něj musíme zahrnout i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kulturu, zvyky, tradice země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Nedílnou součástí společenského blahobytu jsou tedy i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 společenské hodnoty (cíle)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které řadíme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svobodu, spravedlnost, jistotu, pokrok, nezavilost, demokracii a racionalitu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Dále se jedná o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ochranu stabilního právního a institucionální rámce, ochranu základních práv a svobod, zajištění sociálního smíru apod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6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tradiční cíl 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hospodářské politiky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státu je zaměřena na hlavní tradiční cíl, kterým je zajištění podmínek pro stabilní a progresivní vývoj ekonomiky;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Tradiční ekonomické cíle, tedy cíle hospodářské politiky, jsou podmnožinou cílů státu jako takového;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pak samozřejmě, že cíle ekonomické jsou ve vzájemné interakci s ostatními celospolečenskými cíli.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Například hospodářský růst a s ni spojená poměrně vysoká životní úroveň vedou k důvěře občanů ve stávající politický systém a  k podpoře demokracie;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Naopak hospodářské problémy a krize mohou přivést k  moci totalitní strany.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87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tradiční cíl 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hospodářské politiky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Výše uvedený hlavní cíl hospodářské politiky lze pak dále (i když poněkud zjednodušeně) zúžit na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čtyři základní, běžně uváděné, tradiční ekonomické cíle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 o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vyvážené a stabilní ekonomický růst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nízkou mírou nezaměstnanost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nízkou a stabilní inflací 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vnější rovnováhou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Zmíněné cíle pak odrážejí ještě další, někdy samostatně uváděný cíl, kterým je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zajišťování rovnováhy na jednotlivých dílčích trzích v ekonomice, stejně jako rovnováhy celkové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Kromě toho můžeme tyto cíle rozšířit např. o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ekologickou dimenzí, sociální dimenzí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„spravedlivé“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přerozdělování důchodů ve společnosti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0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Ekonomické 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 produkce a ekonomický růst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Jedním z klíčových cílů tvůrců hospodářské politiky je stimulace celkové produkce v ekonomice, tedy makroekonomického výstupu (produktu);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 velikosti produktu se odvíjí i úroveň celkových příjmů v ekonomice, a tedy i životní  úroveň každého občana;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Politikové se snaží její výši maximalizovat, a zajistit se tak opětovné zvolení;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když je některými ekonomy zpochybňováno využívání standartních makroekonomických agregátů k měření  produkce, přesto jsou tyto asi nejlepším možným řešením.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5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Ekonomické 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Vnější cíle hospodářské politiky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Dalšími cíli jsou: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zajištění stabilního a optimálního devizového kurzu,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úrovně zadlužení,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přímých investic 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6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</a:t>
            </a:r>
            <a:r>
              <a:rPr kumimoji="0" lang="cs-CZ" alt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 hospodářské politiky </a:t>
            </a:r>
            <a:r>
              <a:rPr kumimoji="0" lang="cs-CZ" altLang="cs-CZ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vychází z ekonomické teorie – především z makroekonomie;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Přebírá však také mnoho poznatků z oblasti politiky, politologie, práva a veřejné správy;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skutečnost mimo jiné ukazuje, že hospodářská politika je hraniční disciplína mezi ekonomii a politologií;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hlediska ekonomie zkoumá možnosti realizace zájmů jednotlivých ekonomických subjektů;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hlediska politologie formuluje a vytváří komplexní a ucelený hospodářsko-politický systém.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5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Vztah mezi cíli hospodářské </a:t>
            </a:r>
            <a:r>
              <a:rPr lang="cs-CZ" altLang="cs-CZ" sz="3200" b="1" dirty="0" err="1" smtClean="0"/>
              <a:t>poltiky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jednotlivými ekonomickými cíli hospodářské politiky mohou existovat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Horizontálními vztahy jsou: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negace či konfliktnosti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sledování jednoho cíle vylučuje dosažení současně jiného cíle; konfliktnost vztahu mezi cíli zobrazuje např. </a:t>
            </a:r>
            <a:r>
              <a:rPr lang="cs-CZ" altLang="cs-CZ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křivka, která zachycuje konfliktní vztah mezi inflací a nezaměstnaností.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neutrality či nezávislosti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dosažení jednoho cíle žádným způsobem neovlivní dosažení cíle jiného.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5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Vztah mezi cíli hospodářské </a:t>
            </a:r>
            <a:r>
              <a:rPr lang="cs-CZ" altLang="cs-CZ" sz="3200" b="1" dirty="0" err="1" smtClean="0"/>
              <a:t>poltiky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Horizontálními vztahy jsou: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komplementarity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jenž umožňuje, aby cíle vzájemné doplňovaly a posilovaly; jedná se např. o zvyšování objemu produkce a zvyšování zaměstnanosti.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totožnosti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dva nebo více cílů hospodářské politiky se obsahově v zásadě  neliší; např. snižování nezaměstnanosti a zvyšování zaměstnanosti.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6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Vztah mezi cíli hospodářské </a:t>
            </a:r>
            <a:r>
              <a:rPr lang="cs-CZ" altLang="cs-CZ" sz="3200" b="1" dirty="0" err="1" smtClean="0"/>
              <a:t>poltiky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praktické rozhodování v hospodářsko-politických otázkách je důležité znát pořadí cílů, to znamená, jaký význam je z hlediska priorit hospodářské politiky státu přikládán jednotlivým cílům;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umožňují zachytit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 vtahy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cíli, které mezi sebou odrážejí vztahy nadřízenost a podřízenosti (zvyšovaní průmyslové produkce je např. podřízeno  zvyšování HDP).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2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Zmíněných čtyř klíčových ekonomických cílů (ekonomický růst, nízká nezaměstnanost, nízká a stabilní inflace, vnější rovnováha) hospodářská politiky je někdy velmi obtížné dosáhnout současně;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Běžně se stává, že dosažení jednoho cíle vede ke ztrátě cíle jiného;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těchto důvodů hovoříme o tzv.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magickém čtyřúhelníku hospodářsko-politických cílů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7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velmi jednoduchý a přehledný způsob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grafického zachycení základní cílů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třeba však si uvědomit, že se nejedná o nějaký důležitý nástroj makroekonomické analýzy, jako spíše o názornou pomůcku při výkladu této látky;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Vrcholy magického čtyřúhelníku jsou standardně tvořeny těmito makroekonomickými veličinami;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Meziročním tempem růstu reálného produktu = y (%);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Průměrnou roční míru nezaměstnanosti = u (%);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Průměrnou roční mírou inflace = </a:t>
            </a:r>
            <a:r>
              <a:rPr lang="el-GR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(%);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Podílem salda běžného účtu platební bilance na nominálním produktu = bú (%).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5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Základy makroekonom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2156304"/>
            <a:ext cx="7167540" cy="36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hodnoty: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Meziroční tempo růstu reálného produktu = 3 %;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Průměrná roční  mra nezaměstnanosti = 5 %;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Průměrná roční míra inflace = 2 %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 salda  běžného úču platební bilance na nominálním HDP = 0 %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4" y="3570922"/>
            <a:ext cx="3629025" cy="23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hospodářské politiky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označujeme prostředky, které mám stát pod svou kontrolu a které používá k dosažení vytyčených cílů;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vyplývá, že nástroje hospodářské politiky jsou velmi četně a je jich celá škála;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je členit podle různých hledisek podle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Úrovně působení na nástroje makro a mikroekonomické;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Charakteru vlivu na nástroje přímé a nepřímé;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Oblasti působení (nástroje měnové, fiskální atd.);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Způsobu ovlivňování na nástroje selektivní a plošné;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Toho, zda se mění podstatné prvky ekonomického systému na nástroje </a:t>
            </a:r>
            <a:r>
              <a:rPr lang="cs-CZ" altLang="cs-CZ" sz="2200" i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systémotvorné</a:t>
            </a: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na nástroje běžné hospodářské politiky.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3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</a:t>
            </a:r>
            <a:r>
              <a:rPr lang="cs-CZ" altLang="cs-CZ" sz="26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systémotvorné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(nástroje politiky řádu):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prvky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ekonomického systému, způsob koordinace ekonomických aktivit a motivací jednání ekonomických subjektů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Chápeme pod nimi pravidla chování pro nositele rozhodování, která mění systémové prvky;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např. 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změnu systému regulovaných cen na systém tržně tvořených cen, o liberalizaci zahraničně-obchodních vztahů z původně centrálně řízeného zahraničního obchodu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1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běžné hospodářské politiky (nástroje politiky procesů):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Sice na chování ekonomických subjektů působí také, ale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rysy hospodářského systému zůstávají zachovány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způsob koordinace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hospodářských aktivit se nemění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můžeme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uvést změnu úrokové sazby která ovlivní sklon k úsporám a k investicím, nebo změnu daňového zatížení, která působí na pracovní motivací jednotlivce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hospodářské politiky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poměrně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mladou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se začala formovat až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30. letech minulého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Podmínky, za kterých se teorie hospodářské politiky rozvíjela, ovlivnily vznik jejich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 hlavních proudů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nglo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-americký proud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chápe hospodářskou politiku především jako krátkodobou konjukturální politiku: hlavním představitelem byl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John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Maynard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Kontinentální proud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vnímá hospodářskou politiku jako konstitutivní, systémovou činnost státu: za hlavní reprezentanty tohoto proudu jsou považováni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Walter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Eucken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Ludwig Erhard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2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běžné hospodářské politiky (nástroje politiky procesů):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Sice na chování ekonomických subjektů působí také, ale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rysy hospodářského systému zůstávají zachovány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způsob koordinace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hospodářských aktivit se nemění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můžeme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uvést změnu úrokové sazby která ovlivní sklon k úsporám a k investicím, nebo změnu daňového zatížení, která působí na pracovní motivací jednotlivce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7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Možnosti hospodářské politiky jsou determinovány existujícím společenským uspořádáním;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 může  být organizována jako: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Despotická;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Anarchistická;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7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Despotická společnost (diktatura):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Diktatura představuje politické zřízení, ve  kterém existuje jediný nositel (představitel) moci;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charakteristické rysy diktatury jsou zpravidla uvádí: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totalitní ideologie;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Hegemonie pouze jedné strany;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Centrálně řízení hospodářství;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 sdělovacích prostředků;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Zřízení tajné policie, která má v podstatě  neomezenou moc a „hlídá“ zejména jakýkoliv i náznak protestu proti stávajícímu politickému zřízení;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zpravidla velmi „siného“ zbrojního průmyslu (diktátorský režim „zbroji proti všem“).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4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Despotická společnost (diktatura):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Totalitní  diktatura je zvláštním případem diktatury a v podstatě nejradikálnějším;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politický systém, ve kterém jsou nástroje výkonu politické moci neomezené využívány centralizovaným vedením jedné politické skupiny (strany).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charakteristické rysy totalitní diktatury považujeme: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Stranický monopol;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Organizační monopol;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monopol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Teror „shora“ (institucionální znak).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3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Představuje obecný stav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společnosti bez zákona nebo nejvyšší vlády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Obvykle je tento poje používán pro bezvládí zaviněné absenci obecné slučující autority, například během výjimečné politické situace jako jsou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občanské války, revoluce nebo rozsáhlé přírodní katastrofy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Stav anarchie dává jedinci svobodu a práva, která nejsou omezována veřejnou autoritu, což podle kritiků anarchie vede ke vzniku konfliktů, protože absolutní svobodu a práva nelze současně zajistit všem členům společnosti.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Absence vlády však podle stoupenců anarchie nemusí znamenat absenci jakékoliv organizace;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tomto případě by však organizace byla zcela neformální, kdykoliv zrušitelná a omezená časově i prostorově.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9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Termín anarchie je většinou spojován s pojmy jako chaos nebo zmatek, anarchisté ovšem tvrdí, že neoprávněně a odmítají, že by chaos měl spojitost s anarchií;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Základními znaky anarchie jsou: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Antinstitucionalismus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Antideologičnost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Federalismus;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Antielitismus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8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Charakteristickým rysem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(demokratické společnosti) je skutečnost, že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„vliv většiny je zaručen volnými  a soupeřícími menšinami, kterým se většina svěřuje“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znamená, že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princip většiny je vždy provázen požadavkem na zachování práv menšin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Řečeno jinak – nutnou podmínkou fungování demokratického politického systému je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pluralizmus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 tedy platí, že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je společenské zřízení založené na účasti lidu na řízení společnosti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tedy konstatovat, že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je vláda většiny omezená právy menšin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4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demokratické společnosti platí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dva základní demokratické principy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 sám rozhoduje o společensko-politických otázkách cestou lidového hlasování (referendum, plebiscit) –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přímá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 ve volbách rozhoduje o tom, kde bude společnost řídit –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nepřímá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1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s://upload.wikimedia.org/wikipedia/commons/thumb/1/11/Democracy_Index_2022.svg/500px-Democracy_Index_202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1811337"/>
            <a:ext cx="5790302" cy="29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55088" t="62826" r="9123" b="15809"/>
          <a:stretch/>
        </p:blipFill>
        <p:spPr>
          <a:xfrm>
            <a:off x="1003438" y="4752322"/>
            <a:ext cx="4034885" cy="13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hospodářské politiky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poměrně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mladou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se začala formovat až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30. letech minulého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Podmínky, za kterých se teorie hospodářské politiky rozvíjela, ovlivnily vznik jejich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 hlavních proudů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nglo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-americký proud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chápe hospodářskou politiku především jako krátkodobou konjukturální politiku: hlavním představitelem byl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John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Maynard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Země s eroze demokracie (červená) nebo demokratizující (modrá) (2010–2020).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675"/>
            <a:ext cx="7103029" cy="36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fungování nepřímé demokracie je důležitý vztah mezi voliči a zastupiteli,  který je dán v podobě imperativního mandátu, kdy zastupitelé vykonávají vůli svých voličů,  nebo všeobecného mandátu, kdy zastupitelé konají na základě „</a:t>
            </a:r>
            <a:r>
              <a:rPr lang="cs-CZ" altLang="cs-CZ" sz="26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svého nejlepšího vědomí a svědomí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3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Základními principy demokracie je: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Respektování občanských práv;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Skutečnost, že státní moc vychází z idu, který ji ustanovuje a kontroluje;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Realita, že vůle lidu je uplatňována všeobecnými a tajnými volbami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demokratickém systému také existují přesná pravidla, umožňující řešit i protichůdné zájmy politických subjektů.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6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samostatná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vědecká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disciplína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velmi mladá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První představy o hospodářské politice jako vědě se  začaly konstituovat až ve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30. letech minulého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Vysvětlení této skutečnosti je jednoduché: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době Adama </a:t>
            </a:r>
            <a:r>
              <a:rPr lang="cs-CZ" altLang="cs-CZ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Smitha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klasiků nenastala potřeba speciálně formulování postavení a úloha státu v hospodářství země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 byl řadovým účastníkem trhu tak jako každý jiný ekonomických subjekt.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3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Teprve období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„Velké krize“ ve 20.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bylo samo o sobě jistým „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selháním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 dosavadního samo regulujícího (přirozeného) vývoje, dalo podnět ke vzniku úvah o dalších, resp. nových možnostech státu při řešení vyvstalých problémů, a tím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silně ovlivnilo vznik hospodářské politiky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samostatné disciplíny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(tyto povahy vycházely z učení J. M. </a:t>
            </a:r>
            <a:r>
              <a:rPr lang="cs-CZ" altLang="cs-CZ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opíraly se i o počáteční úspěchy plánovaného  hospodářství, jichž bylo dosaženo v Sovětském svazu).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2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Během vývoje ekonomické teorie  se začaly profilovat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dvě skupiny názorů na roli státu v ekonomice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Proto v současné době mluvíme 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Liberální hospodářské politice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(minimální zásahy státu do ekonomiky);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Intervencionistické hospodářské politice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(výrazné státní zásahy do ekonomiky).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4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teorie, z nichž vychází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liberální hospodářská politika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řadíme: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Učení fyziokratů;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Klasický liberalismus;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teorie a školy z nich vycházející;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Monetarismus.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0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teoretické zdroje, na základě kterých se formovala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intervencionistická hospodářská politika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patří: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Učení merkantilistů;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Keynesiánství a všechny školy vycházející z jeho učení;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plánování.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0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jako samostatná disciplína se nachází na pomezí ekonomické teorie a hospodářské praxe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vždy formulována na základě určitého ekonomického směru, jehož myšlenky politikové ve vládě zastávají, a spočívá ve využívání jim svěřených či jinak získaných pravomocí a prostředků k dosahování určitých ekonomických cílů;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znamená, že vlády, resp. vládcové, využívají a vždy využívali při řešení konkrétních hospodářských problémů své země poznatky ekonomické teorie.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Praktická hospodářská politika je tedy determinována jako politicko-ekonomickými vývojem, tak i ekonomickými teoriemi;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Praktická hospodářská politika a její determinanty: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5877" t="29922" r="27193" b="20175"/>
          <a:stretch/>
        </p:blipFill>
        <p:spPr>
          <a:xfrm>
            <a:off x="2205789" y="3311400"/>
            <a:ext cx="4732421" cy="28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Intencionální prostředí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není realizována ve vakuu, v nějakém interním prostoru, ale vždy v konkrétních podmínkách té které země;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nepochybné, že tyto podmínky se mezi jednotlivými zeměmi od sebe navzájem liší;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odlišnost je dána tradicemi, náboženským vývojem, zkušenostmi, konvencemi atd.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7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4464</Words>
  <Application>Microsoft Office PowerPoint</Application>
  <PresentationFormat>Předvádění na obrazovce (4:3)</PresentationFormat>
  <Paragraphs>435</Paragraphs>
  <Slides>68</Slides>
  <Notes>68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Calibri</vt:lpstr>
      <vt:lpstr>Consolas</vt:lpstr>
      <vt:lpstr>Times New Roman</vt:lpstr>
      <vt:lpstr>1_Office Theme</vt:lpstr>
      <vt:lpstr>Makroekonomie  Hospodářská politika XMAK</vt:lpstr>
      <vt:lpstr>Co je to hospodářská politika?</vt:lpstr>
      <vt:lpstr>Co je to hospodářská politika?</vt:lpstr>
      <vt:lpstr>Teorie hospodářské politiky</vt:lpstr>
      <vt:lpstr>Teorie hospodářské politiky</vt:lpstr>
      <vt:lpstr>Teorie hospodářské politiky</vt:lpstr>
      <vt:lpstr>Teorie hospodářské politiky</vt:lpstr>
      <vt:lpstr>Teorie hospodářské politiky</vt:lpstr>
      <vt:lpstr>Intencionální prostředí hospodářské politiky</vt:lpstr>
      <vt:lpstr>Intencionální prostředí hospodářské politiky</vt:lpstr>
      <vt:lpstr>Hospodářský systém</vt:lpstr>
      <vt:lpstr>Politický systém</vt:lpstr>
      <vt:lpstr>Politický systém</vt:lpstr>
      <vt:lpstr>Politický systém</vt:lpstr>
      <vt:lpstr>Politický systém</vt:lpstr>
      <vt:lpstr>Existence byrokracie</vt:lpstr>
      <vt:lpstr>Existence byrokracie</vt:lpstr>
      <vt:lpstr>Existence byrokracie</vt:lpstr>
      <vt:lpstr>Velké zájmové skupiny</vt:lpstr>
      <vt:lpstr>Velké zájmové skupiny</vt:lpstr>
      <vt:lpstr>Lobbing</vt:lpstr>
      <vt:lpstr>Lobbing</vt:lpstr>
      <vt:lpstr>Lobbing</vt:lpstr>
      <vt:lpstr>Lobbing</vt:lpstr>
      <vt:lpstr>Nadnárodní a mezinárodní organizace a integrační uskupení</vt:lpstr>
      <vt:lpstr>Nadnárodní a mezinárodní organizace a integrační uskupení</vt:lpstr>
      <vt:lpstr>Nositelé hospodářské politiky</vt:lpstr>
      <vt:lpstr>Nositelé hospodářské politiky</vt:lpstr>
      <vt:lpstr>Nositelé hospodářské politiky</vt:lpstr>
      <vt:lpstr>Nositelé hospodářské politiky</vt:lpstr>
      <vt:lpstr>Nositelé hospodářské politiky</vt:lpstr>
      <vt:lpstr>Nositelé hospodářské politiky</vt:lpstr>
      <vt:lpstr>Cíle hospodářské politiky</vt:lpstr>
      <vt:lpstr>Cíle hospodářské politiky – maximalizace společenského blahobytu</vt:lpstr>
      <vt:lpstr>Cíle hospodářské politiky – základní společenské cíle</vt:lpstr>
      <vt:lpstr>Cíle hospodářské politiky – tradiční cíl  hospodářské politiky</vt:lpstr>
      <vt:lpstr>Cíle hospodářské politiky – tradiční cíl  hospodářské politiky</vt:lpstr>
      <vt:lpstr>Ekonomické cíle hospodářské politiky</vt:lpstr>
      <vt:lpstr>Ekonomické cíle hospodářské politiky</vt:lpstr>
      <vt:lpstr>Vztah mezi cíli hospodářské poltiky</vt:lpstr>
      <vt:lpstr>Vztah mezi cíli hospodářské poltiky</vt:lpstr>
      <vt:lpstr>Vztah mezi cíli hospodářské poltiky</vt:lpstr>
      <vt:lpstr>Základní verze magického čtyřúhelníku</vt:lpstr>
      <vt:lpstr>Základní verze magického čtyřúhelníku</vt:lpstr>
      <vt:lpstr>Základní verze magického čtyřúhelníku</vt:lpstr>
      <vt:lpstr>Základní verze magického čtyřúhelníku</vt:lpstr>
      <vt:lpstr>Nástroje hospodářské politiky</vt:lpstr>
      <vt:lpstr>Nástroje hospodářské politiky</vt:lpstr>
      <vt:lpstr>Nástroje hospodářské politiky</vt:lpstr>
      <vt:lpstr>Nástroje hospodářské politiky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Teoretická východiska hospodářské politiky</vt:lpstr>
      <vt:lpstr>Teoretická východiska hospodářské politiky</vt:lpstr>
      <vt:lpstr>Teoretická východiska hospodářské politiky</vt:lpstr>
      <vt:lpstr>Teoretická východiska hospodářské politiky</vt:lpstr>
      <vt:lpstr>Teoretická východiska hospodářské politiky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113</cp:revision>
  <dcterms:modified xsi:type="dcterms:W3CDTF">2023-03-26T12:42:17Z</dcterms:modified>
</cp:coreProperties>
</file>