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60"/>
  </p:notesMasterIdLst>
  <p:sldIdLst>
    <p:sldId id="256" r:id="rId2"/>
    <p:sldId id="257" r:id="rId3"/>
    <p:sldId id="362" r:id="rId4"/>
    <p:sldId id="363" r:id="rId5"/>
    <p:sldId id="364" r:id="rId6"/>
    <p:sldId id="365" r:id="rId7"/>
    <p:sldId id="309" r:id="rId8"/>
    <p:sldId id="366" r:id="rId9"/>
    <p:sldId id="286" r:id="rId10"/>
    <p:sldId id="288" r:id="rId11"/>
    <p:sldId id="289" r:id="rId12"/>
    <p:sldId id="290" r:id="rId13"/>
    <p:sldId id="317" r:id="rId14"/>
    <p:sldId id="318" r:id="rId15"/>
    <p:sldId id="319" r:id="rId16"/>
    <p:sldId id="291" r:id="rId17"/>
    <p:sldId id="292" r:id="rId18"/>
    <p:sldId id="293" r:id="rId19"/>
    <p:sldId id="313" r:id="rId20"/>
    <p:sldId id="311" r:id="rId21"/>
    <p:sldId id="367" r:id="rId22"/>
    <p:sldId id="300" r:id="rId23"/>
    <p:sldId id="368" r:id="rId24"/>
    <p:sldId id="369" r:id="rId25"/>
    <p:sldId id="370" r:id="rId26"/>
    <p:sldId id="371" r:id="rId27"/>
    <p:sldId id="413" r:id="rId28"/>
    <p:sldId id="414" r:id="rId29"/>
    <p:sldId id="412" r:id="rId30"/>
    <p:sldId id="372" r:id="rId31"/>
    <p:sldId id="374" r:id="rId32"/>
    <p:sldId id="375" r:id="rId33"/>
    <p:sldId id="373" r:id="rId34"/>
    <p:sldId id="415" r:id="rId35"/>
    <p:sldId id="376" r:id="rId36"/>
    <p:sldId id="425" r:id="rId37"/>
    <p:sldId id="377" r:id="rId38"/>
    <p:sldId id="378" r:id="rId39"/>
    <p:sldId id="379" r:id="rId40"/>
    <p:sldId id="416" r:id="rId41"/>
    <p:sldId id="417" r:id="rId42"/>
    <p:sldId id="418" r:id="rId43"/>
    <p:sldId id="419" r:id="rId44"/>
    <p:sldId id="420" r:id="rId45"/>
    <p:sldId id="421" r:id="rId46"/>
    <p:sldId id="427" r:id="rId47"/>
    <p:sldId id="428" r:id="rId48"/>
    <p:sldId id="429" r:id="rId49"/>
    <p:sldId id="430" r:id="rId50"/>
    <p:sldId id="431" r:id="rId51"/>
    <p:sldId id="422" r:id="rId52"/>
    <p:sldId id="423" r:id="rId53"/>
    <p:sldId id="424" r:id="rId54"/>
    <p:sldId id="426" r:id="rId55"/>
    <p:sldId id="340" r:id="rId56"/>
    <p:sldId id="380" r:id="rId57"/>
    <p:sldId id="383" r:id="rId58"/>
    <p:sldId id="361" r:id="rId5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7" autoAdjust="0"/>
  </p:normalViewPr>
  <p:slideViewPr>
    <p:cSldViewPr snapToGrid="0">
      <p:cViewPr>
        <p:scale>
          <a:sx n="70" d="100"/>
          <a:sy n="70" d="100"/>
        </p:scale>
        <p:origin x="1108" y="-5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79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00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863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5954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7374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31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6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E9B4C870-5C3A-495F-A3CB-FDC6F21C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B9C613E0-229E-4392-9E81-CCA338D9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BE67799-634A-45CB-A07D-E671ABFD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94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1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7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6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96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78A386-B0CC-4F75-AE6F-C648DA4B64B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92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7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7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4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8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54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61" r:id="rId19"/>
    <p:sldLayoutId id="2147483663" r:id="rId20"/>
    <p:sldLayoutId id="2147483668" r:id="rId21"/>
    <p:sldLayoutId id="2147483665" r:id="rId22"/>
    <p:sldLayoutId id="2147483667" r:id="rId23"/>
    <p:sldLayoutId id="2147483670" r:id="rId24"/>
    <p:sldLayoutId id="2147483671" r:id="rId25"/>
    <p:sldLayoutId id="2147483672" r:id="rId26"/>
    <p:sldLayoutId id="2147483707" r:id="rId27"/>
    <p:sldLayoutId id="2147483708" r:id="rId28"/>
    <p:sldLayoutId id="2147483709" r:id="rId29"/>
    <p:sldLayoutId id="2147483711" r:id="rId30"/>
    <p:sldLayoutId id="2147483712" r:id="rId31"/>
    <p:sldLayoutId id="2147483713" r:id="rId32"/>
    <p:sldLayoutId id="2147483727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122714"/>
            <a:ext cx="8704800" cy="348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 Rovnováha peněžního trhu a monetární politika státu</a:t>
            </a:r>
            <a:r>
              <a:rPr lang="cs-CZ" b="1" i="1" dirty="0">
                <a:solidFill>
                  <a:srgbClr val="D10202"/>
                </a:solidFill>
              </a:rPr>
              <a:t/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20. 03. 2023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E4996103-70F8-4C32-9022-A06054964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F7BCA667-7AAA-4E55-BF12-9F73A9D86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Vliv změn cenové hladiny na poptávku po penězích 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9FD8A553-182F-4931-8FA7-AED8926B0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39ECEC77-0C3F-443D-B71E-19E0A945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8325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F616C5D-5D71-4567-9FF8-2762139E447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3338" name="Freeform 8">
              <a:extLst>
                <a:ext uri="{FF2B5EF4-FFF2-40B4-BE49-F238E27FC236}">
                  <a16:creationId xmlns:a16="http://schemas.microsoft.com/office/drawing/2014/main" id="{A0AB3A9A-4E70-4883-9E83-A300D7AF3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9" name="Text Box 9">
              <a:extLst>
                <a:ext uri="{FF2B5EF4-FFF2-40B4-BE49-F238E27FC236}">
                  <a16:creationId xmlns:a16="http://schemas.microsoft.com/office/drawing/2014/main" id="{F0C7E7E2-E1C4-470B-8F13-13BDD902D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491D1910-80E9-409B-A6FF-E0C78EDF17CD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3336" name="Line 11">
              <a:extLst>
                <a:ext uri="{FF2B5EF4-FFF2-40B4-BE49-F238E27FC236}">
                  <a16:creationId xmlns:a16="http://schemas.microsoft.com/office/drawing/2014/main" id="{632F977D-C862-406B-AD28-3DD03335D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7" name="Freeform 12">
              <a:extLst>
                <a:ext uri="{FF2B5EF4-FFF2-40B4-BE49-F238E27FC236}">
                  <a16:creationId xmlns:a16="http://schemas.microsoft.com/office/drawing/2014/main" id="{DDB6B540-CA33-4EC6-87B5-DB8F2CA0C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4457F41E-4F6A-4009-9E5F-DB163CBC8BF6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13334" name="Freeform 14">
              <a:extLst>
                <a:ext uri="{FF2B5EF4-FFF2-40B4-BE49-F238E27FC236}">
                  <a16:creationId xmlns:a16="http://schemas.microsoft.com/office/drawing/2014/main" id="{B2709468-2771-41D3-88D2-E4FF9202D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5" name="Text Box 15">
              <a:extLst>
                <a:ext uri="{FF2B5EF4-FFF2-40B4-BE49-F238E27FC236}">
                  <a16:creationId xmlns:a16="http://schemas.microsoft.com/office/drawing/2014/main" id="{5BE82DB2-F23F-46C8-ACD0-0BBDCE759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16">
            <a:extLst>
              <a:ext uri="{FF2B5EF4-FFF2-40B4-BE49-F238E27FC236}">
                <a16:creationId xmlns:a16="http://schemas.microsoft.com/office/drawing/2014/main" id="{076EDE03-59FF-46DE-8971-E2E154E50E8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3332" name="Freeform 17">
              <a:extLst>
                <a:ext uri="{FF2B5EF4-FFF2-40B4-BE49-F238E27FC236}">
                  <a16:creationId xmlns:a16="http://schemas.microsoft.com/office/drawing/2014/main" id="{BC53401B-40B8-49D6-8D9B-A8C46165D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3" name="Text Box 18">
              <a:extLst>
                <a:ext uri="{FF2B5EF4-FFF2-40B4-BE49-F238E27FC236}">
                  <a16:creationId xmlns:a16="http://schemas.microsoft.com/office/drawing/2014/main" id="{D78AE4EB-780F-4267-8B4D-73A6D9D5F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4115" name="Line 19">
            <a:extLst>
              <a:ext uri="{FF2B5EF4-FFF2-40B4-BE49-F238E27FC236}">
                <a16:creationId xmlns:a16="http://schemas.microsoft.com/office/drawing/2014/main" id="{C7230B86-9BB2-48E2-B2EF-2C01478395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6" name="Line 20">
            <a:extLst>
              <a:ext uri="{FF2B5EF4-FFF2-40B4-BE49-F238E27FC236}">
                <a16:creationId xmlns:a16="http://schemas.microsoft.com/office/drawing/2014/main" id="{C43E0BAA-9479-422F-A832-8CBB5E4C27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7" name="Line 21">
            <a:extLst>
              <a:ext uri="{FF2B5EF4-FFF2-40B4-BE49-F238E27FC236}">
                <a16:creationId xmlns:a16="http://schemas.microsoft.com/office/drawing/2014/main" id="{78756642-84D8-46D1-9DEF-6F68E79950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8" name="Line 22">
            <a:extLst>
              <a:ext uri="{FF2B5EF4-FFF2-40B4-BE49-F238E27FC236}">
                <a16:creationId xmlns:a16="http://schemas.microsoft.com/office/drawing/2014/main" id="{973E660B-56E6-4B1F-A8A4-99FD9E4B4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9" name="Line 23">
            <a:extLst>
              <a:ext uri="{FF2B5EF4-FFF2-40B4-BE49-F238E27FC236}">
                <a16:creationId xmlns:a16="http://schemas.microsoft.com/office/drawing/2014/main" id="{731C0DF2-2F22-4A4C-B051-1CB8228CCB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20" name="Line 24">
            <a:extLst>
              <a:ext uri="{FF2B5EF4-FFF2-40B4-BE49-F238E27FC236}">
                <a16:creationId xmlns:a16="http://schemas.microsoft.com/office/drawing/2014/main" id="{584C055D-5930-4AB2-9143-6B6C74A0FC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885C81C6-CDCD-40E5-B4DE-71A3D1F90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F5EF6183-01C9-446C-BC4C-59AD9D6E3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384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Zvýšení cenové hladiny </a:t>
            </a: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4D975BC4-2AD7-4839-B53B-8BA068020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7338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Snížení cenové hladiny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E046FB3-CDA8-4A19-8056-1CA36EEB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Poptávka po penězích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970B5A8-610F-45A3-ACCD-83041B618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0" name="Google Shape;99;p14">
            <a:extLst>
              <a:ext uri="{FF2B5EF4-FFF2-40B4-BE49-F238E27FC236}">
                <a16:creationId xmlns:a16="http://schemas.microsoft.com/office/drawing/2014/main" id="{F8C9964D-1D72-4A0F-AF44-CFDF38EE6AB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4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21" grpId="0"/>
      <p:bldP spid="4122" grpId="0"/>
      <p:bldP spid="4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3CA8A471-69AE-43D6-8919-6CBFFAFA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0CE560AF-B9E6-4A03-8BA6-FEE4B637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763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Určuje ji centrální banka a bankovní sektor a MS nezávisí na úrokové míře (exogenní makro veličina)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EF8011C5-38C2-453C-A9E4-52021160C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EFEB3019-09EF-4E1A-9DA2-469485F6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626893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8846F351-CCF5-4935-9701-E7C738E9E41C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4348" name="Line 11">
              <a:extLst>
                <a:ext uri="{FF2B5EF4-FFF2-40B4-BE49-F238E27FC236}">
                  <a16:creationId xmlns:a16="http://schemas.microsoft.com/office/drawing/2014/main" id="{762915C6-BE6A-44B5-A7F3-A708194FC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9" name="Freeform 12">
              <a:extLst>
                <a:ext uri="{FF2B5EF4-FFF2-40B4-BE49-F238E27FC236}">
                  <a16:creationId xmlns:a16="http://schemas.microsoft.com/office/drawing/2014/main" id="{8FEF81F1-C6EE-4F0C-890D-1B1E40D61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409" name="Text Box 25">
            <a:extLst>
              <a:ext uri="{FF2B5EF4-FFF2-40B4-BE49-F238E27FC236}">
                <a16:creationId xmlns:a16="http://schemas.microsoft.com/office/drawing/2014/main" id="{EC555231-BD92-4DE7-96A7-2506486D9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99A1F98D-669C-44A6-8799-6AB62C787060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4346" name="Line 28">
              <a:extLst>
                <a:ext uri="{FF2B5EF4-FFF2-40B4-BE49-F238E27FC236}">
                  <a16:creationId xmlns:a16="http://schemas.microsoft.com/office/drawing/2014/main" id="{E387219A-EFF4-4B21-A9CB-03EADC3D3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7" name="Text Box 29">
              <a:extLst>
                <a:ext uri="{FF2B5EF4-FFF2-40B4-BE49-F238E27FC236}">
                  <a16:creationId xmlns:a16="http://schemas.microsoft.com/office/drawing/2014/main" id="{B63656D3-CE41-4DFA-9DE2-AD4D3F741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8438D4C7-3731-4EB6-B98B-7936C858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9012"/>
          </a:xfrm>
        </p:spPr>
        <p:txBody>
          <a:bodyPr>
            <a:normAutofit/>
          </a:bodyPr>
          <a:lstStyle/>
          <a:p>
            <a:r>
              <a:rPr lang="cs-CZ" sz="4000" b="1" dirty="0"/>
              <a:t>Nabídka peněz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ED6A86F-4F5B-4DDE-A857-4C15D293A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B8F7B27F-2F68-4C72-8B6A-28A9BCAEA02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4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81FA5131-4B0A-4764-B28D-B06D91A7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04F2B618-F3CF-424A-9CEF-44767D771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3EDDC54B-C917-4284-9788-B3F8E2BBF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722AF615-E488-48F1-A7E6-ABB33BED47EC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5382" name="Line 8">
              <a:extLst>
                <a:ext uri="{FF2B5EF4-FFF2-40B4-BE49-F238E27FC236}">
                  <a16:creationId xmlns:a16="http://schemas.microsoft.com/office/drawing/2014/main" id="{5577FD29-BDB3-4ABD-B1DC-DA46989E8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3" name="Freeform 9">
              <a:extLst>
                <a:ext uri="{FF2B5EF4-FFF2-40B4-BE49-F238E27FC236}">
                  <a16:creationId xmlns:a16="http://schemas.microsoft.com/office/drawing/2014/main" id="{13D9590E-6648-4F07-8C0F-EA729061C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>
            <a:extLst>
              <a:ext uri="{FF2B5EF4-FFF2-40B4-BE49-F238E27FC236}">
                <a16:creationId xmlns:a16="http://schemas.microsoft.com/office/drawing/2014/main" id="{9C323CF5-E96B-4B3D-BFB8-668F30280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A5FC69AB-7F29-46CB-A9A0-08C2107B8A44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5380" name="Line 12">
              <a:extLst>
                <a:ext uri="{FF2B5EF4-FFF2-40B4-BE49-F238E27FC236}">
                  <a16:creationId xmlns:a16="http://schemas.microsoft.com/office/drawing/2014/main" id="{266E98CA-B8FA-414E-B3A7-5449A51FF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1" name="Text Box 13">
              <a:extLst>
                <a:ext uri="{FF2B5EF4-FFF2-40B4-BE49-F238E27FC236}">
                  <a16:creationId xmlns:a16="http://schemas.microsoft.com/office/drawing/2014/main" id="{5C0F187C-8E64-44B4-9343-E3B3FBBD5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17423" name="Line 15">
            <a:extLst>
              <a:ext uri="{FF2B5EF4-FFF2-40B4-BE49-F238E27FC236}">
                <a16:creationId xmlns:a16="http://schemas.microsoft.com/office/drawing/2014/main" id="{B2FBB3EC-7295-4806-A237-E26F77E19B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8CDA981E-4682-4DCB-810E-3415A8926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6" name="Line 18">
            <a:extLst>
              <a:ext uri="{FF2B5EF4-FFF2-40B4-BE49-F238E27FC236}">
                <a16:creationId xmlns:a16="http://schemas.microsoft.com/office/drawing/2014/main" id="{5C76F4FC-EEF3-4753-9912-224B2990F5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A16D30A9-E916-4873-B1D3-1AE96C731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28" name="Line 20">
            <a:extLst>
              <a:ext uri="{FF2B5EF4-FFF2-40B4-BE49-F238E27FC236}">
                <a16:creationId xmlns:a16="http://schemas.microsoft.com/office/drawing/2014/main" id="{20D44B7A-B372-4BB5-964D-E2730AD45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>
            <a:extLst>
              <a:ext uri="{FF2B5EF4-FFF2-40B4-BE49-F238E27FC236}">
                <a16:creationId xmlns:a16="http://schemas.microsoft.com/office/drawing/2014/main" id="{EDB60C5A-457C-44B9-B5BA-3D6DE45F8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EA67AC0C-5BB3-4DD8-A35E-4E1AA2116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>
            <a:extLst>
              <a:ext uri="{FF2B5EF4-FFF2-40B4-BE49-F238E27FC236}">
                <a16:creationId xmlns:a16="http://schemas.microsoft.com/office/drawing/2014/main" id="{4A68C2CC-724C-49F0-8380-BD83ECD2E0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1FD1595E-9621-4076-B392-3F522232A1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>
            <a:extLst>
              <a:ext uri="{FF2B5EF4-FFF2-40B4-BE49-F238E27FC236}">
                <a16:creationId xmlns:a16="http://schemas.microsoft.com/office/drawing/2014/main" id="{A84BEC41-E8DD-4882-91AA-76245BAB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sp>
        <p:nvSpPr>
          <p:cNvPr id="17435" name="Text Box 27">
            <a:extLst>
              <a:ext uri="{FF2B5EF4-FFF2-40B4-BE49-F238E27FC236}">
                <a16:creationId xmlns:a16="http://schemas.microsoft.com/office/drawing/2014/main" id="{529E67D7-37AB-4F23-82BA-5C29C1B7D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573463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9724D1-756E-4BF3-A151-44EB9294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Nabídka peněz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C25608-C254-4BBC-9756-47C5F42F8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6" name="Google Shape;99;p14">
            <a:extLst>
              <a:ext uri="{FF2B5EF4-FFF2-40B4-BE49-F238E27FC236}">
                <a16:creationId xmlns:a16="http://schemas.microsoft.com/office/drawing/2014/main" id="{EDB61AD3-8E48-4B81-9C73-1E69CE1A89D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CD9A9BEE-17E8-44D3-B41B-4EC4C400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22CB23ED-4EEC-476F-9D10-8CEF10F8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38671F41-736F-428D-9A8A-60B617F98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2EFF0029-5B50-4BC9-BFEC-7CF623FE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842C50F0-7F9B-4043-A9D9-6CEB9B02C9CE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6411" name="Freeform 8">
              <a:extLst>
                <a:ext uri="{FF2B5EF4-FFF2-40B4-BE49-F238E27FC236}">
                  <a16:creationId xmlns:a16="http://schemas.microsoft.com/office/drawing/2014/main" id="{9B3A28B1-C906-4195-A281-7BC38EC57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2" name="Text Box 9">
              <a:extLst>
                <a:ext uri="{FF2B5EF4-FFF2-40B4-BE49-F238E27FC236}">
                  <a16:creationId xmlns:a16="http://schemas.microsoft.com/office/drawing/2014/main" id="{997507B0-A8EE-4EA0-BEE3-30AEAE3A1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189CD467-03B9-42C5-85AD-63FE8C3D0165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6409" name="Line 12">
              <a:extLst>
                <a:ext uri="{FF2B5EF4-FFF2-40B4-BE49-F238E27FC236}">
                  <a16:creationId xmlns:a16="http://schemas.microsoft.com/office/drawing/2014/main" id="{71428D42-808A-41AF-A589-5C32DE11A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0" name="Freeform 13">
              <a:extLst>
                <a:ext uri="{FF2B5EF4-FFF2-40B4-BE49-F238E27FC236}">
                  <a16:creationId xmlns:a16="http://schemas.microsoft.com/office/drawing/2014/main" id="{2BD1E149-E190-4B7D-9567-14A09683C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>
            <a:extLst>
              <a:ext uri="{FF2B5EF4-FFF2-40B4-BE49-F238E27FC236}">
                <a16:creationId xmlns:a16="http://schemas.microsoft.com/office/drawing/2014/main" id="{DC41DC75-01F5-46B7-B53F-50655D463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14" name="Group 30">
            <a:extLst>
              <a:ext uri="{FF2B5EF4-FFF2-40B4-BE49-F238E27FC236}">
                <a16:creationId xmlns:a16="http://schemas.microsoft.com/office/drawing/2014/main" id="{F70286BA-3CA6-4F97-B22B-F451251C7C3C}"/>
              </a:ext>
            </a:extLst>
          </p:cNvPr>
          <p:cNvGrpSpPr>
            <a:grpSpLocks/>
          </p:cNvGrpSpPr>
          <p:nvPr/>
        </p:nvGrpSpPr>
        <p:grpSpPr bwMode="auto">
          <a:xfrm>
            <a:off x="2933700" y="2209800"/>
            <a:ext cx="1296988" cy="3960813"/>
            <a:chOff x="1610" y="1389"/>
            <a:chExt cx="817" cy="2495"/>
          </a:xfrm>
        </p:grpSpPr>
        <p:sp>
          <p:nvSpPr>
            <p:cNvPr id="16407" name="Line 28">
              <a:extLst>
                <a:ext uri="{FF2B5EF4-FFF2-40B4-BE49-F238E27FC236}">
                  <a16:creationId xmlns:a16="http://schemas.microsoft.com/office/drawing/2014/main" id="{B6FF0F34-F2E8-424C-9668-4815DAF18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08" name="Text Box 29">
              <a:extLst>
                <a:ext uri="{FF2B5EF4-FFF2-40B4-BE49-F238E27FC236}">
                  <a16:creationId xmlns:a16="http://schemas.microsoft.com/office/drawing/2014/main" id="{B94FB8F2-CDEE-4278-B27E-B25C253DC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D5BCF28-A73C-4172-B132-A242F6E34075}"/>
              </a:ext>
            </a:extLst>
          </p:cNvPr>
          <p:cNvCxnSpPr/>
          <p:nvPr/>
        </p:nvCxnSpPr>
        <p:spPr>
          <a:xfrm flipH="1">
            <a:off x="1187450" y="5013325"/>
            <a:ext cx="19621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5F0D54E4-2072-42E1-9690-263966E87EC5}"/>
              </a:ext>
            </a:extLst>
          </p:cNvPr>
          <p:cNvCxnSpPr/>
          <p:nvPr/>
        </p:nvCxnSpPr>
        <p:spPr>
          <a:xfrm flipH="1">
            <a:off x="1128713" y="4149725"/>
            <a:ext cx="1282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34EE84B3-F105-4340-B237-1030CEDD104A}"/>
              </a:ext>
            </a:extLst>
          </p:cNvPr>
          <p:cNvCxnSpPr/>
          <p:nvPr/>
        </p:nvCxnSpPr>
        <p:spPr>
          <a:xfrm flipH="1">
            <a:off x="1128713" y="5410200"/>
            <a:ext cx="32908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F44240E0-2287-4D8B-B719-EF458429F8ED}"/>
              </a:ext>
            </a:extLst>
          </p:cNvPr>
          <p:cNvCxnSpPr/>
          <p:nvPr/>
        </p:nvCxnSpPr>
        <p:spPr>
          <a:xfrm>
            <a:off x="2411413" y="4149725"/>
            <a:ext cx="4762" cy="20208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6B163066-D7CD-46FA-ADEA-DA6289AEC1AD}"/>
              </a:ext>
            </a:extLst>
          </p:cNvPr>
          <p:cNvCxnSpPr/>
          <p:nvPr/>
        </p:nvCxnSpPr>
        <p:spPr>
          <a:xfrm flipH="1">
            <a:off x="4419600" y="5410200"/>
            <a:ext cx="0" cy="8064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>
            <a:extLst>
              <a:ext uri="{FF2B5EF4-FFF2-40B4-BE49-F238E27FC236}">
                <a16:creationId xmlns:a16="http://schemas.microsoft.com/office/drawing/2014/main" id="{092977FF-F7D6-46C3-B994-D96E8B207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61785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B63EF61D-DE97-495E-8CE2-7A42DC4C3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180138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EC4AAE6F-400F-4B84-A609-9CF2A08FC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61658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105FE6E2-A65C-4EA9-89AB-042BB8E8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3795713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91B8D504-C0C0-4188-82E3-D6E12391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681538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94943F3C-9900-4F32-AC18-D4D78891C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51419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9B1016DD-5FE2-48E7-BBE9-A206696A6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4505325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3C72FB-A5AD-4819-A075-21B5F7CB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5F705DB-6F70-457A-B724-7341B58C7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Google Shape;99;p14">
            <a:extLst>
              <a:ext uri="{FF2B5EF4-FFF2-40B4-BE49-F238E27FC236}">
                <a16:creationId xmlns:a16="http://schemas.microsoft.com/office/drawing/2014/main" id="{04888743-62A3-4A37-A309-7133F342050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C5B7FBAC-5A18-4D24-9DF6-FE4E0E6A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432F7CF4-DB44-401C-B66D-9E19D907E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35E4371D-F131-4A8A-AC7B-D9E1ADE9C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65308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6D7B1D9C-FBF4-4C45-9EFB-9B8395D07C6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7440" name="Freeform 8">
              <a:extLst>
                <a:ext uri="{FF2B5EF4-FFF2-40B4-BE49-F238E27FC236}">
                  <a16:creationId xmlns:a16="http://schemas.microsoft.com/office/drawing/2014/main" id="{6DDB7F5C-681B-4837-BA36-747100A84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41" name="Text Box 9">
              <a:extLst>
                <a:ext uri="{FF2B5EF4-FFF2-40B4-BE49-F238E27FC236}">
                  <a16:creationId xmlns:a16="http://schemas.microsoft.com/office/drawing/2014/main" id="{C02775D3-2C80-4C49-872B-FF7B09FB6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2D216596-DD7A-4245-9C32-100909FB2C7F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7438" name="Line 12">
              <a:extLst>
                <a:ext uri="{FF2B5EF4-FFF2-40B4-BE49-F238E27FC236}">
                  <a16:creationId xmlns:a16="http://schemas.microsoft.com/office/drawing/2014/main" id="{100344CE-FD5C-49CC-B1C4-14F6F45EE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9" name="Freeform 13">
              <a:extLst>
                <a:ext uri="{FF2B5EF4-FFF2-40B4-BE49-F238E27FC236}">
                  <a16:creationId xmlns:a16="http://schemas.microsoft.com/office/drawing/2014/main" id="{DBEB4246-A7D4-4056-84D6-C2931099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1CAA4F48-E4F8-4844-8DB8-452B5311DE3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622550"/>
            <a:ext cx="3581400" cy="2805113"/>
            <a:chOff x="1776" y="1632"/>
            <a:chExt cx="2256" cy="1767"/>
          </a:xfrm>
        </p:grpSpPr>
        <p:sp>
          <p:nvSpPr>
            <p:cNvPr id="17436" name="Freeform 20">
              <a:extLst>
                <a:ext uri="{FF2B5EF4-FFF2-40B4-BE49-F238E27FC236}">
                  <a16:creationId xmlns:a16="http://schemas.microsoft.com/office/drawing/2014/main" id="{B2F39982-02C1-40A4-BDAA-A55A7706A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7" name="Text Box 21">
              <a:extLst>
                <a:ext uri="{FF2B5EF4-FFF2-40B4-BE49-F238E27FC236}">
                  <a16:creationId xmlns:a16="http://schemas.microsoft.com/office/drawing/2014/main" id="{93912CEA-D945-4B4C-A8A0-E62EE7126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4E701C13-9DD6-472B-84A1-C4B25B48E733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7434" name="Freeform 23">
              <a:extLst>
                <a:ext uri="{FF2B5EF4-FFF2-40B4-BE49-F238E27FC236}">
                  <a16:creationId xmlns:a16="http://schemas.microsoft.com/office/drawing/2014/main" id="{5001AC3F-F9EB-4DC9-B53C-71E87CC20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5" name="Text Box 24">
              <a:extLst>
                <a:ext uri="{FF2B5EF4-FFF2-40B4-BE49-F238E27FC236}">
                  <a16:creationId xmlns:a16="http://schemas.microsoft.com/office/drawing/2014/main" id="{E5A7D87D-303A-45FF-91B2-0AEDC5FC9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73" name="Line 25">
            <a:extLst>
              <a:ext uri="{FF2B5EF4-FFF2-40B4-BE49-F238E27FC236}">
                <a16:creationId xmlns:a16="http://schemas.microsoft.com/office/drawing/2014/main" id="{0282F7F7-F5FA-4133-9C2D-A2843476A8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>
            <a:extLst>
              <a:ext uri="{FF2B5EF4-FFF2-40B4-BE49-F238E27FC236}">
                <a16:creationId xmlns:a16="http://schemas.microsoft.com/office/drawing/2014/main" id="{003EA7D1-3F23-43B7-97EA-18706CEDCC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>
            <a:extLst>
              <a:ext uri="{FF2B5EF4-FFF2-40B4-BE49-F238E27FC236}">
                <a16:creationId xmlns:a16="http://schemas.microsoft.com/office/drawing/2014/main" id="{BB9F2F57-4431-41D7-8BEF-758D99E0ED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>
            <a:extLst>
              <a:ext uri="{FF2B5EF4-FFF2-40B4-BE49-F238E27FC236}">
                <a16:creationId xmlns:a16="http://schemas.microsoft.com/office/drawing/2014/main" id="{EA1C3495-8C56-404E-B412-566137BA31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>
            <a:extLst>
              <a:ext uri="{FF2B5EF4-FFF2-40B4-BE49-F238E27FC236}">
                <a16:creationId xmlns:a16="http://schemas.microsoft.com/office/drawing/2014/main" id="{04A8531B-E5F9-47BD-9128-01BFCBA3BB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>
            <a:extLst>
              <a:ext uri="{FF2B5EF4-FFF2-40B4-BE49-F238E27FC236}">
                <a16:creationId xmlns:a16="http://schemas.microsoft.com/office/drawing/2014/main" id="{C7B087F7-0977-4742-A1F4-F45990E069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>
            <a:extLst>
              <a:ext uri="{FF2B5EF4-FFF2-40B4-BE49-F238E27FC236}">
                <a16:creationId xmlns:a16="http://schemas.microsoft.com/office/drawing/2014/main" id="{DAFF1D56-88F4-4740-98C9-7B491104F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6D0F3E73-4444-483C-88FC-02B694763119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2205038"/>
            <a:ext cx="1298575" cy="3960812"/>
            <a:chOff x="1610" y="1389"/>
            <a:chExt cx="817" cy="2495"/>
          </a:xfrm>
        </p:grpSpPr>
        <p:sp>
          <p:nvSpPr>
            <p:cNvPr id="17432" name="Line 28">
              <a:extLst>
                <a:ext uri="{FF2B5EF4-FFF2-40B4-BE49-F238E27FC236}">
                  <a16:creationId xmlns:a16="http://schemas.microsoft.com/office/drawing/2014/main" id="{1CBEE044-3750-4278-BA6A-5E30F86E3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3" name="Text Box 29">
              <a:extLst>
                <a:ext uri="{FF2B5EF4-FFF2-40B4-BE49-F238E27FC236}">
                  <a16:creationId xmlns:a16="http://schemas.microsoft.com/office/drawing/2014/main" id="{5EF7A445-AC5D-4F68-9CC1-25C98A340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9E34CC86-FCD7-4939-B0B0-750F5D3FA777}"/>
              </a:ext>
            </a:extLst>
          </p:cNvPr>
          <p:cNvCxnSpPr/>
          <p:nvPr/>
        </p:nvCxnSpPr>
        <p:spPr>
          <a:xfrm flipH="1">
            <a:off x="1143000" y="47974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360A7DDE-3CB6-4FCD-8051-0205D8B111F6}"/>
              </a:ext>
            </a:extLst>
          </p:cNvPr>
          <p:cNvCxnSpPr/>
          <p:nvPr/>
        </p:nvCxnSpPr>
        <p:spPr>
          <a:xfrm flipH="1">
            <a:off x="1143000" y="343217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FC796650-59E2-4E5E-87D5-391C2FB7413C}"/>
              </a:ext>
            </a:extLst>
          </p:cNvPr>
          <p:cNvCxnSpPr/>
          <p:nvPr/>
        </p:nvCxnSpPr>
        <p:spPr>
          <a:xfrm flipH="1">
            <a:off x="1136650" y="5516563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6">
            <a:extLst>
              <a:ext uri="{FF2B5EF4-FFF2-40B4-BE49-F238E27FC236}">
                <a16:creationId xmlns:a16="http://schemas.microsoft.com/office/drawing/2014/main" id="{8F497E1D-4E27-4E5D-9472-D5A4A8F76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4535488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DEB0888F-5B0C-4313-905D-324407052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3111500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34772DD1-82DE-479E-B4C1-EFFF0650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5184775"/>
            <a:ext cx="1122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9499C99-1967-4E73-B25E-5618AE0C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1759C23-5ACC-4745-85C4-0C0736FE8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" name="Google Shape;99;p14">
            <a:extLst>
              <a:ext uri="{FF2B5EF4-FFF2-40B4-BE49-F238E27FC236}">
                <a16:creationId xmlns:a16="http://schemas.microsoft.com/office/drawing/2014/main" id="{98C0CAF1-2208-4F73-9146-2211CF205C1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34" grpId="0" autoUpdateAnimBg="0"/>
      <p:bldP spid="35" grpId="0" autoUpdateAnimBg="0"/>
      <p:bldP spid="3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4FB245B9-1709-4328-ACFD-B75AAE7EA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49B77CB2-8548-44E9-8723-E953B6A33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9E381949-CA68-4F82-9D66-ADF324566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B7D496F-7BBB-48FD-BFE8-B096D870476B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63" name="Line 8">
              <a:extLst>
                <a:ext uri="{FF2B5EF4-FFF2-40B4-BE49-F238E27FC236}">
                  <a16:creationId xmlns:a16="http://schemas.microsoft.com/office/drawing/2014/main" id="{56555A8E-2D42-444C-9E31-9F1F25F75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4" name="Freeform 9">
              <a:extLst>
                <a:ext uri="{FF2B5EF4-FFF2-40B4-BE49-F238E27FC236}">
                  <a16:creationId xmlns:a16="http://schemas.microsoft.com/office/drawing/2014/main" id="{4F4C00B4-A30D-403D-93F8-6B277774B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>
            <a:extLst>
              <a:ext uri="{FF2B5EF4-FFF2-40B4-BE49-F238E27FC236}">
                <a16:creationId xmlns:a16="http://schemas.microsoft.com/office/drawing/2014/main" id="{A6C9B310-BCE5-4ABA-89F0-4E945EA99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DAD964F8-DE51-4B1E-892C-F483380C303F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61" name="Line 12">
              <a:extLst>
                <a:ext uri="{FF2B5EF4-FFF2-40B4-BE49-F238E27FC236}">
                  <a16:creationId xmlns:a16="http://schemas.microsoft.com/office/drawing/2014/main" id="{64829EE5-4070-4810-9511-E5C75084B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2" name="Text Box 13">
              <a:extLst>
                <a:ext uri="{FF2B5EF4-FFF2-40B4-BE49-F238E27FC236}">
                  <a16:creationId xmlns:a16="http://schemas.microsoft.com/office/drawing/2014/main" id="{5157C802-1900-4E91-9394-23D72BCDE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17423" name="Line 15">
            <a:extLst>
              <a:ext uri="{FF2B5EF4-FFF2-40B4-BE49-F238E27FC236}">
                <a16:creationId xmlns:a16="http://schemas.microsoft.com/office/drawing/2014/main" id="{E7DC3B27-8F59-4A01-946E-A7237E83AD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CE470968-0D10-44B9-B414-B9752C7D7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6" name="Line 18">
            <a:extLst>
              <a:ext uri="{FF2B5EF4-FFF2-40B4-BE49-F238E27FC236}">
                <a16:creationId xmlns:a16="http://schemas.microsoft.com/office/drawing/2014/main" id="{A83EFF8E-DEAB-46DB-B654-9BA91E518F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DC91454A-4B68-4E6C-BAC4-47E362625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28" name="Line 20">
            <a:extLst>
              <a:ext uri="{FF2B5EF4-FFF2-40B4-BE49-F238E27FC236}">
                <a16:creationId xmlns:a16="http://schemas.microsoft.com/office/drawing/2014/main" id="{07BF1B7C-8D87-4777-9F45-82661C630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>
            <a:extLst>
              <a:ext uri="{FF2B5EF4-FFF2-40B4-BE49-F238E27FC236}">
                <a16:creationId xmlns:a16="http://schemas.microsoft.com/office/drawing/2014/main" id="{FC3C66E2-C4D7-4D46-86BD-0E1F5A6D6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552F80FD-501E-4073-8A60-6CA1DF557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>
            <a:extLst>
              <a:ext uri="{FF2B5EF4-FFF2-40B4-BE49-F238E27FC236}">
                <a16:creationId xmlns:a16="http://schemas.microsoft.com/office/drawing/2014/main" id="{C254316E-2F6D-40CB-ACD8-D6EDB829D0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6E409338-849C-4F13-AF43-DB99C19144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>
            <a:extLst>
              <a:ext uri="{FF2B5EF4-FFF2-40B4-BE49-F238E27FC236}">
                <a16:creationId xmlns:a16="http://schemas.microsoft.com/office/drawing/2014/main" id="{D45A153B-7CD3-47BE-9B35-000A331CB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781300"/>
            <a:ext cx="431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expanze</a:t>
            </a:r>
          </a:p>
        </p:txBody>
      </p:sp>
      <p:sp>
        <p:nvSpPr>
          <p:cNvPr id="17435" name="Text Box 27">
            <a:extLst>
              <a:ext uri="{FF2B5EF4-FFF2-40B4-BE49-F238E27FC236}">
                <a16:creationId xmlns:a16="http://schemas.microsoft.com/office/drawing/2014/main" id="{4C6F4D84-95BB-4AC1-918E-0B8425DE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573463"/>
            <a:ext cx="4319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restrikce</a:t>
            </a:r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E462254F-38B9-450C-91CB-599F61642705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2606675"/>
            <a:ext cx="3625850" cy="3414713"/>
            <a:chOff x="1344" y="1680"/>
            <a:chExt cx="2208" cy="1959"/>
          </a:xfrm>
        </p:grpSpPr>
        <p:sp>
          <p:nvSpPr>
            <p:cNvPr id="18459" name="Freeform 8">
              <a:extLst>
                <a:ext uri="{FF2B5EF4-FFF2-40B4-BE49-F238E27FC236}">
                  <a16:creationId xmlns:a16="http://schemas.microsoft.com/office/drawing/2014/main" id="{7F511EAF-B56C-49D1-B8AA-F468A4676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0" name="Text Box 9">
              <a:extLst>
                <a:ext uri="{FF2B5EF4-FFF2-40B4-BE49-F238E27FC236}">
                  <a16:creationId xmlns:a16="http://schemas.microsoft.com/office/drawing/2014/main" id="{9EC90C6B-3EAD-41A9-8B16-6FBB89CC1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8CC259C7-9068-4E13-9EBA-3E823EA5B625}"/>
              </a:ext>
            </a:extLst>
          </p:cNvPr>
          <p:cNvCxnSpPr/>
          <p:nvPr/>
        </p:nvCxnSpPr>
        <p:spPr>
          <a:xfrm flipH="1">
            <a:off x="1069975" y="50133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7626513F-F8C3-48A7-AA2B-E565750F7C68}"/>
              </a:ext>
            </a:extLst>
          </p:cNvPr>
          <p:cNvCxnSpPr/>
          <p:nvPr/>
        </p:nvCxnSpPr>
        <p:spPr>
          <a:xfrm flipH="1">
            <a:off x="1095375" y="4221163"/>
            <a:ext cx="8128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15E9B9A7-2EA2-4537-A2C1-D8F83B2A5CAF}"/>
              </a:ext>
            </a:extLst>
          </p:cNvPr>
          <p:cNvCxnSpPr/>
          <p:nvPr/>
        </p:nvCxnSpPr>
        <p:spPr>
          <a:xfrm flipH="1">
            <a:off x="1128713" y="5516563"/>
            <a:ext cx="23637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>
            <a:extLst>
              <a:ext uri="{FF2B5EF4-FFF2-40B4-BE49-F238E27FC236}">
                <a16:creationId xmlns:a16="http://schemas.microsoft.com/office/drawing/2014/main" id="{92EFA44F-52D0-49E2-9F61-549237EB8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39227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B08F89C8-D820-4844-ADC8-4776D40EB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89475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690AD621-746B-45D0-A039-B04C249A5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32400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900F8B-05C5-4915-9CC4-C4C71FB5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7E1946-E2F2-4D99-8A7F-7A932D51F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5" name="Google Shape;99;p14">
            <a:extLst>
              <a:ext uri="{FF2B5EF4-FFF2-40B4-BE49-F238E27FC236}">
                <a16:creationId xmlns:a16="http://schemas.microsoft.com/office/drawing/2014/main" id="{DDDDE215-38D8-4FCD-9126-4C11D12D132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  <p:bldP spid="32" grpId="0" autoUpdateAnimBg="0"/>
      <p:bldP spid="33" grpId="0" autoUpdateAnimBg="0"/>
      <p:bldP spid="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5A677E3-0F48-40FB-86DC-A3B38BF3B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200" b="1" dirty="0"/>
              <a:t>Účetní bilance zlatníka (předchůdce banky)</a:t>
            </a:r>
          </a:p>
        </p:txBody>
      </p:sp>
      <p:graphicFrame>
        <p:nvGraphicFramePr>
          <p:cNvPr id="6158" name="Group 14">
            <a:extLst>
              <a:ext uri="{FF2B5EF4-FFF2-40B4-BE49-F238E27FC236}">
                <a16:creationId xmlns:a16="http://schemas.microsoft.com/office/drawing/2014/main" id="{9207A5E5-77D0-461C-94E2-6728E4D24AF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6002661"/>
              </p:ext>
            </p:extLst>
          </p:nvPr>
        </p:nvGraphicFramePr>
        <p:xfrm>
          <a:off x="457200" y="1600200"/>
          <a:ext cx="8229600" cy="26670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Rezervy 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Vklad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59" name="Text Box 15">
            <a:extLst>
              <a:ext uri="{FF2B5EF4-FFF2-40B4-BE49-F238E27FC236}">
                <a16:creationId xmlns:a16="http://schemas.microsoft.com/office/drawing/2014/main" id="{42371E65-D410-44E5-B797-FE6EBF822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95" y="4730718"/>
            <a:ext cx="7620000" cy="95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Za uchování zlata u zlatníka platil obchodník poplatek</a:t>
            </a:r>
          </a:p>
        </p:txBody>
      </p:sp>
      <p:sp>
        <p:nvSpPr>
          <p:cNvPr id="6160" name="Rectangle 16">
            <a:extLst>
              <a:ext uri="{FF2B5EF4-FFF2-40B4-BE49-F238E27FC236}">
                <a16:creationId xmlns:a16="http://schemas.microsoft.com/office/drawing/2014/main" id="{B7F67D1A-9B34-408E-BBA7-64E4F4C81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2959894"/>
            <a:ext cx="1874837" cy="50323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61" name="Rectangle 17">
            <a:extLst>
              <a:ext uri="{FF2B5EF4-FFF2-40B4-BE49-F238E27FC236}">
                <a16:creationId xmlns:a16="http://schemas.microsoft.com/office/drawing/2014/main" id="{F5F0426C-CCDC-458C-AD06-B8940CF9C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553" y="2959894"/>
            <a:ext cx="2232025" cy="64928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7550E2E7-B666-4A85-A151-493AE3AD220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  <p:bldP spid="6160" grpId="0" animBg="1"/>
      <p:bldP spid="61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41F39F7-FBE9-405F-981A-306CFA6A1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200" b="1" dirty="0"/>
              <a:t>Účetní bilance zlatníka (předchůdce banky)</a:t>
            </a: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FAE5D145-B432-4AA2-BDAA-9F2254B1616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99598519"/>
              </p:ext>
            </p:extLst>
          </p:nvPr>
        </p:nvGraphicFramePr>
        <p:xfrm>
          <a:off x="563671" y="1331119"/>
          <a:ext cx="8229600" cy="4114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Rezervy 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Poskytnuté úvěry 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Vklad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2" name="Rectangle 14">
            <a:extLst>
              <a:ext uri="{FF2B5EF4-FFF2-40B4-BE49-F238E27FC236}">
                <a16:creationId xmlns:a16="http://schemas.microsoft.com/office/drawing/2014/main" id="{5819453C-455D-4D2A-8EDB-15CD22CFE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3429000"/>
            <a:ext cx="1828800" cy="533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E0BF2813-53DD-4951-9DCB-9E31AFF39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499" y="3962400"/>
            <a:ext cx="3276600" cy="533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87697660-A333-4DCD-93AF-409B81C04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624" y="45720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83700EA7-4389-450E-931F-57865B4F0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6863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01CC0C23-F724-48B5-8000-9A0FB7F52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693443"/>
            <a:ext cx="31242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 oběhu 175 liber</a:t>
            </a:r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307AAC58-E5D1-4629-9389-E3F8C3D7D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5724524"/>
            <a:ext cx="44958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 liber jako nové peníze</a:t>
            </a:r>
          </a:p>
        </p:txBody>
      </p:sp>
      <p:sp>
        <p:nvSpPr>
          <p:cNvPr id="7188" name="Line 20">
            <a:extLst>
              <a:ext uri="{FF2B5EF4-FFF2-40B4-BE49-F238E27FC236}">
                <a16:creationId xmlns:a16="http://schemas.microsoft.com/office/drawing/2014/main" id="{0D6BDFEA-ACA4-4158-86F3-8FEDDB5EBF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389" y="5267324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5D475E94-9C38-42A3-928B-DF3229A66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7" y="3465475"/>
            <a:ext cx="2016125" cy="431800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Google Shape;99;p14">
            <a:extLst>
              <a:ext uri="{FF2B5EF4-FFF2-40B4-BE49-F238E27FC236}">
                <a16:creationId xmlns:a16="http://schemas.microsoft.com/office/drawing/2014/main" id="{A75A4CD7-2F2A-439F-9A4E-7C12879D101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7186" grpId="0" animBg="1"/>
      <p:bldP spid="7187" grpId="0" animBg="1"/>
      <p:bldP spid="71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0F25D4F4-B54C-4265-8660-F6D03E894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Čím nižší jsou rezervy, tím více je poskytnutých úvěrů a tím více je peněz v oběhu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Nejdříve platili obchodníci zlatníkům poplatky za uschování peněz, časem se ale ukázalo, že je to velmi výnosný byznys=&gt;přestali je vybírat a začali lákat vkladatele tím, že jim dokonce nabídli odměnu za poskytnutí vkladu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Samozřejmě, poplatek za poskytnutí úvěru je vyšší než za poskytnutí vkladu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91FF6BE-E4A7-4E02-98C9-6B85B8AB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Shrnutí vývoje bank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24D6069C-CBAB-4317-B2C2-B85F26CB394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D05B8975-C427-4110-ACE2-68D23BADC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Proces, v němž se z jedné koruny vytvoří několik dodatečných korun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 aplikovat technologii tohoto procesu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2,0 %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multiplikátor udává </a:t>
            </a:r>
            <a:r>
              <a:rPr lang="cs-CZ" altLang="cs-CZ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maximální objem depozitních peněz, které mohou být vytvořeny jednou korunou přebytečných rezerv obchodní banky při dané míře PMR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418920-21F4-47EA-BEE6-F0991D3C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Banky a peněžní multiplikátor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1D552AE7-A22B-4AE8-A41E-0D9351A39B1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Peníze v ekonomice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Reálná ekonomika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(výroba pomocí VF) vs. peněžní (peníze v různých podobách a utváření cen)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Bez peněžních procesů by však ty reálné probíhaly jen stěží (měření procesů v peněžních jednotkách a následné srovnání efektivnosti)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historii byly i snahy o odstranění peněz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takový statek, který v určité společnosti slouží jako všeobecně přijímaný prostředek směny (platidlo)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pohledu práva se používá zákonné platidlo, tj. měna daného státu (v ČR koruna)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E13A522-5D9C-4DBF-9A2A-D774E4B4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Měnová a peněžní báze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9637E47-D3EC-4FBC-8A11-09D66AE0B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b="1" u="sng" dirty="0">
                <a:ea typeface="Consolas" panose="020B0609020204030204" pitchFamily="49" charset="0"/>
                <a:cs typeface="Consolas" panose="020B0609020204030204" pitchFamily="49" charset="0"/>
              </a:rPr>
              <a:t>Měnová báze </a:t>
            </a: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= oběživo + bankovní rezervy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b="1" u="sng" dirty="0">
                <a:ea typeface="Consolas" panose="020B0609020204030204" pitchFamily="49" charset="0"/>
                <a:cs typeface="Consolas" panose="020B0609020204030204" pitchFamily="49" charset="0"/>
              </a:rPr>
              <a:t>Peněžní zásoba </a:t>
            </a: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= oběživo + vklady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Na měnové bázi na základě multiplikačního efektu tvorby vkladů vzniká tzv. peněžní zásoba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Peněžní multiplikátor udává, jak velký přírůstek peněžní zásoby bude vyvolán určitým přírůstkem měnové báze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Peněžní multiplikátor bude tím větší, čím menší je míra bankovních rezerv a čím menší podíl peněz drží lidé jako oběživo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B1A9CA11-591F-4591-8F88-F44BABEA9EA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1E02B9A7-91B4-40D3-A5B9-1F14D3FDE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 současné době je velká rozmanitost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Hotovostní (mince a bankovky) a bezhotovostní peníze (vklady na účtech)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Rozlišujeme několik peněžních agregátů, které se od sebe odlišují stupněm likvidity (připravenost finančních aktiv k platbám)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FE8DEEB-D06E-4A2B-8C9F-295C59DC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Peněžní agregáty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655109F-B244-494F-8460-D1323C660A3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5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nejlikvidnější aktiva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hotovostní oběživo (bankovky a mince v oběhu) a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netermínované vk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lady v domácí měně, tj. vklady na běžných účtech (skrze platební karty s nimi hradíme běžné nákupy)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peníze v širším slova smyslu,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M1+ termínované vklady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(možnost jejich použití je omezená např. výpovědní lhůtou do 3 měsíců či splatností do 2 let)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M3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M2+ obchodovatelné nástroje emitované sektorem měnových finančních institucí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(akcie/podílové listy fondů peněžního trhu a papíry peněžního trhu, a </a:t>
            </a:r>
            <a:r>
              <a:rPr lang="cs-CZ" altLang="cs-CZ" sz="2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operace.)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Peněžní agregáty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544F20D2-A323-44F2-9F08-A7503BB5A89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Zkoumá vztah mezi množstvím peněz v oběhu a cenovou hladinou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ceny zboží jsou závislé na množství peněz v oběhu. Roste-li množství peněz, roste proporcionálně i cenová hladina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Rovnice směny</a:t>
            </a:r>
          </a:p>
          <a:p>
            <a:pPr marL="114300" indent="0" algn="ctr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None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M*V=P*Q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M=množství peněz v oběhu (peněžní zásoba); V=rychlost obratu peněz; P=cenová hladina; Q=reálný produkt	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Rychlost obratu peněz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(V)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vyjadřuje rychlost, s jakou peníze přecházejí mezi ekonomickými subjekty čili udává, kolik prodejů a koupí zprostředkuje za rok jedna peněžní jednotka (relativně stálá)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Kvantitativní teorie peněz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605790A-3C31-4F6C-B9BB-0AA48FCB839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83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Zástupný symbol pro obsah 2">
                <a:extLst>
                  <a:ext uri="{FF2B5EF4-FFF2-40B4-BE49-F238E27FC236}">
                    <a16:creationId xmlns:a16="http://schemas.microsoft.com/office/drawing/2014/main" id="{F229124B-F4CD-4B8D-81A6-A091A9636C3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4708525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Reálná produkt (Q) vynásobený úrovni cenové hladiny (P) nám dává nominální produkt:</a:t>
                </a: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Potom platí:</a:t>
                </a:r>
              </a:p>
              <a:p>
                <a:pPr marL="114300" indent="0"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0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𝑉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𝑛𝑜𝑚𝑖𝑛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𝑝𝑟𝑜𝑑𝑢𝑘𝑡</m:t>
                          </m:r>
                        </m:num>
                        <m:den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𝑝𝑒𝑛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ěž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𝑠𝑜𝑏𝑎</m:t>
                          </m:r>
                        </m:den>
                      </m:f>
                    </m:oMath>
                  </m:oMathPara>
                </a14:m>
                <a:endParaRPr lang="cs-CZ" altLang="cs-CZ" sz="2200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Souvislosti: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se mění přímo úměrně k množství peněz v oběhu;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se mění přímo úměrně k rychlosti obratu peněz;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mění nepřímo úměrně k objemu produkce (reálnému produktu)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Při růstu M bude růst i P (za předpokladu fixního Q a V) čili dochází k inflaci.</a:t>
                </a:r>
              </a:p>
            </p:txBody>
          </p:sp>
        </mc:Choice>
        <mc:Fallback xmlns="">
          <p:sp>
            <p:nvSpPr>
              <p:cNvPr id="28675" name="Zástupný symbol pro obsah 2">
                <a:extLst>
                  <a:ext uri="{FF2B5EF4-FFF2-40B4-BE49-F238E27FC236}">
                    <a16:creationId xmlns:a16="http://schemas.microsoft.com/office/drawing/2014/main" id="{F229124B-F4CD-4B8D-81A6-A091A9636C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4708525"/>
              </a:xfrm>
              <a:blipFill>
                <a:blip r:embed="rId2"/>
                <a:stretch>
                  <a:fillRect t="-20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Kvantitativní teorie peněz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8AC12D28-ED19-4650-A81F-886274B35DB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7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Existuje těsný vztah mezi velikostí M a velikostí nominálního domácího produktu (spíše v LR)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neutrální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krátkém období (1-2 roky) – změny M mají účinek na změny reálných veličin (reálná úrok. míra, reálný měnový kurz a na reálný 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neutrální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dlouhém období (ovlivňují pouze P, zatímco reálné veličiny se nemění)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jakožto výlučně peněžní jev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(jedinou příčinou je nadměrný růst peněžní zásoby)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Nová kvantitativní teorie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EB3FF7A7-72EA-4730-91CE-82A5BB85046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68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Nositelé hospodářské politiky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4302" t="44160" r="24535" b="12222"/>
          <a:stretch/>
        </p:blipFill>
        <p:spPr>
          <a:xfrm>
            <a:off x="875581" y="1417638"/>
            <a:ext cx="7527851" cy="44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politika je proces, ve kterém se centrální banka prostřednictvím svých nástrojů snaží o dosažení předem stanovených cílů. 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Nositelem MP je tedy centrální banka (v ČR Česká národní banka, v zemích eurozóny ESCB v čele s ECB)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cílem MP je stabilita kupní síly domácí měny (vnitřní=stabilita domácí cenové hladiny a vnější=stabilita měnového kurzu, dnes je nejdůležitější vnitřní stabilita, tj. cíl cenové stability)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naplněn primární cíl (potlačování inflace) může centrální banka podporovat HP vlády za účelem dosažení </a:t>
            </a:r>
            <a:r>
              <a:rPr lang="cs-CZ" altLang="cs-CZ" sz="3100" kern="1200" dirty="0" err="1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</a:t>
            </a: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růstu (tzv. alternativní cíl), to je případ i ČNB nebo ECB 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Cíl CB je i udržet stabilitu celého finančního sektoru v zemi</a:t>
            </a: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Monetární politika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6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2917" t="50123" r="22986" b="14074"/>
          <a:stretch/>
        </p:blipFill>
        <p:spPr>
          <a:xfrm>
            <a:off x="711200" y="1790700"/>
            <a:ext cx="8064500" cy="3683000"/>
          </a:xfrm>
          <a:prstGeom prst="rect">
            <a:avLst/>
          </a:prstGeom>
        </p:spPr>
      </p:pic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a cíle monetární politiky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9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Zodpovědnost za regulaci bankovního systému a dohled nad jeho fungováním.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= nejvyšší monetární autorita.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zřízena Ústavou České republiky a svou činnost vyvíjí v souladu se zákonem č. 6/1993 Sb.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Cíl: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stabilita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dále pak pečuje o finanční stabilitu.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rčuje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měnovou politiku, vydává bankovky a mince, řídí a dohlíží na peněžní oběh, platební styk a zúčtování bank.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Vykonává dohled nad bankovním sektorem, kapitálovým trhem, pojišťovnictvím, penzijním připojištěním, družstevními záložnami, institucemi elektronických peněz a směnárnami.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9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Prostředek směny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zprostředkovávají koupi a prodej zboží a služeb, přinesly tak zjednodušení obchodu ve srovnání s barterovou směnou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Zúčtovací jednotka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peníze vyjadřují ceny statků, hmotná a nehmotná aktiva (tzv. oceňování) – kalkulační proces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Uchovatel hodnoty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lze uchovat hodnotu pro budoucí spotřebu a na základě současné odložené spotřeby akumulovat peníze a vytvářet budoucí bohatství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7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ústřední banka poskytuje ČNB bankovní služby státu a veřejnému sektoru.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účty organizacím a osobám napojeným na státní rozpočet.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základě dohody s Ministerstvem financí provádí v souladu s rozpočtovými pravidly operace spojené s emisemi státních dluhopisů a investicemi na finančních trzích.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Nejvyšším řídícím orgánem je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uvernér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Aleš Michl (od 1. července 2022),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 viceguvernéři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Frait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Eva Zamrazilová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4 členové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Tomáš Holub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Karina Kubelková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Kubíček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Procházka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Důležitá je její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nezávislost.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E803DA9-1C80-4759-A0A6-3A9D76D0E20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9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89BC764B-F2FA-4BE1-9FC2-EB888046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15" y="1291116"/>
            <a:ext cx="7252570" cy="48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99;p14">
            <a:extLst>
              <a:ext uri="{FF2B5EF4-FFF2-40B4-BE49-F238E27FC236}">
                <a16:creationId xmlns:a16="http://schemas.microsoft.com/office/drawing/2014/main" id="{F2BE4F1E-AC50-43B5-BD46-D22FB41CC5D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98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5CCF3A-1C91-4E7D-BFD0-10579E0C9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7" y="1652120"/>
            <a:ext cx="8529025" cy="3553760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70461A58-47C7-400F-8641-A86F3079022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07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Personální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Sedmičlennou bankovní radu ČNB jmenuje a odvolává prezident republiky bez asistence vlády.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Institucionální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bankovní rada ČNB při plnění svých zákonem stanovených cílů a výkonu svých dalších činností nesmí přijímat ani vyžadovat pokyny od prezidenta, parlamentu, vlády či jakýchkoli jiných subjektů.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autonomie ČNB při formulování inflačních cílů a nástrojů k jejich dosažení.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zákaz přímého financování veřejného sektoru a jím řízených subjektů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3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229600" cy="4922777"/>
          </a:xfrm>
        </p:spPr>
        <p:txBody>
          <a:bodyPr>
            <a:normAutofit/>
          </a:bodyPr>
          <a:lstStyle/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emisní funkce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emise hotovostních peněz (bankovek a mincí),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vrcholného subjektu měnové politiky – jde o základní činnost centrální banky (CB),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bank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CB vede účty ostatním bankám v dané zemi, přijímá od nich vklady a poskytuje jim úvěry,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regulace a dohled nad fungováním bankovního systému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kontroluje a prosazuje pravidla činnosti bankovních institucí,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státu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vede účty a provádí některé operace pro vládu a orgány veřejné správy,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správce devizových rezerv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shromažďuje devizové rezervy a operuje s nimi na devizovém trhu,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reprezentanta státu v mezinárodních organizacích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je mluvčím vlády v měnových otázkách vůči zahraničí a reprezentuje zemi na zasedáních MMF, Světové banky a dalších institucí.</a:t>
            </a:r>
          </a:p>
          <a:p>
            <a:pPr marL="342900" lvl="0" fontAlgn="base"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Funkce centrální banky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2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banka pomocí nástrojů monetární politiky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realizuje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Jejími důsledky jsou změny v úrokových sazbách a v množství peněz v oběhu.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vyvolává rozpor v jejím úsilí o stabilitu nabídky peněz a o stabilitu úrokové míry.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 spočívá v tom, že současně nemůže zvyšovat a snižovat nabídku peněz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současně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realizovat expanzivní i restriktivní 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jako cíl preferována stabilita úrokové míry, musí centrální banka kompenzovat změny v poptávce po penězích změnami v nabídce peněz, tj. peněžní nabídka peněz je přizpůsobována peněžní poptávce.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cílem stabilita nabídky peněz, musí se při změnách poptávky po penězích měnit úroková míra. CB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nemůže sledovat oba cíle najednou – udržovat stabilní úrokové sazby a konstantní množství peněz v ekonomice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 rozhodnutí o tom, který cíl bude upřednostněn, musí proto vždy vycházet z konkrétní situace na trhu peněz a v ekonomice.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Dilema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4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936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858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5800" y="6019800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8006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800600" y="6019800"/>
            <a:ext cx="3657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2971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581400" y="6019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3434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153400" y="6019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198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67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066800" y="45720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219200" y="4114800"/>
            <a:ext cx="18288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295400" y="3657600"/>
            <a:ext cx="1981200" cy="13716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276600" y="4724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971800" y="5181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667000" y="5562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685800" y="51816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685800" y="46482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>
            <a:off x="685800" y="41148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286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28600" y="381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28600" y="4343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579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48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66294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3246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5791200" y="39624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5791200" y="55626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5181600" y="44196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781800" y="5410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H="1">
            <a:off x="4800600" y="4800600"/>
            <a:ext cx="990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5791200" y="4800600"/>
            <a:ext cx="838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5334000" y="3886200"/>
            <a:ext cx="19050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7162800" y="5029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81000" y="1981200"/>
            <a:ext cx="3581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NABÍDKY PENĚZ (CEN)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724400" y="19812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ÚROKOVÉ MÍRY</a:t>
            </a: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V="1">
            <a:off x="2268538" y="5084763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V="1">
            <a:off x="1116013" y="4292600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 flipV="1">
            <a:off x="2627313" y="47974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 flipV="1">
            <a:off x="1474788" y="4005263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flipV="1">
            <a:off x="6588125" y="50133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V="1">
            <a:off x="5435600" y="4221163"/>
            <a:ext cx="287338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71" name="TextovéPole 1"/>
          <p:cNvSpPr txBox="1">
            <a:spLocks noChangeArrowheads="1"/>
          </p:cNvSpPr>
          <p:nvPr/>
        </p:nvSpPr>
        <p:spPr bwMode="auto">
          <a:xfrm>
            <a:off x="228600" y="1398588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CB se musí dle konkrétní situace rozhodnout mezi zprostředkujícími cíli:</a:t>
            </a:r>
          </a:p>
        </p:txBody>
      </p:sp>
      <p:sp>
        <p:nvSpPr>
          <p:cNvPr id="48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4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15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1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15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215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2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  <p:bldP spid="21515" grpId="0"/>
      <p:bldP spid="21517" grpId="0"/>
      <p:bldP spid="21521" grpId="0"/>
      <p:bldP spid="21522" grpId="0"/>
      <p:bldP spid="21523" grpId="0"/>
      <p:bldP spid="21527" grpId="0"/>
      <p:bldP spid="21528" grpId="0"/>
      <p:bldP spid="21529" grpId="0"/>
      <p:bldP spid="21531" grpId="0"/>
      <p:bldP spid="21533" grpId="0"/>
      <p:bldP spid="21537" grpId="0"/>
      <p:bldP spid="21541" grpId="0"/>
      <p:bldP spid="21542" grpId="0"/>
      <p:bldP spid="215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úkolem ČNB je pečovat o cenovou stabilitu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Ústavy ČR a v souladu s primárním právem EU je hlavním cílem ČNB pečovat o cenovou stabilitu, což je zakotveno také v zákoně o České národní bance.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Cenovou stabilitou se přitom rozumí nikoliv nulová, ale mírně kladná a stabilní inflace, která je při zdravém fungování ekonomiky přirozená.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1DE1E8A-2E96-4242-AF69-4A693A48035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0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Měnová politika směřuje inflaci ke 2 %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dosahování cenové stability používá ČNB režim cílování inflace, který se opírá o veřejně vyhlášený inflační cíl ve výši 2 % a otevřenou komunikaci centrální banky.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nástrojem měnové politiky jsou úrokové sazby, jejichž nastavení se promítá do tržních sazeb a následně ovlivňuje vývoj ekonomiky a inflace.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FD6917FE-1EE6-4817-9B09-291D5A5BFF2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1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521" y="1252604"/>
            <a:ext cx="8605379" cy="4873560"/>
          </a:xfr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úrokových sazbách rozhoduje bankovní rada 8x ročně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 se k měnovým otázkám schází zpravidla osmkrát ročně.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Výsledkem každého jednání je rozhodnutí o tom, zda sazby zůstanou až do příštího jednání na stávající úrovni nebo se změní.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Rozhodnutí bankovní rady učiněné dnes nejvíce ovlivní inflaci za 12 až 18 měsíců, a proto je při rozhodování o sazbách důležitá makroekonomická prognóza.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 popisuje budoucí vývoj, jak ho vidí ekonomové ze sekce měnové.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měnověpolitickém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jednání členové bankovní rady diskutují aktuální prognózu a hodnotí její rizika a nejistoty.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8A8796C4-81D6-4EA2-8ED1-DA58B403D40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2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Vlastnosti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dělitelnost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hlavní výhoda peněz, lze je rozložit na menší jednotky (např. koruna a haléře vs. mušle)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zaměnitelnost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účastníkům směny je jedno, v jaké formě či složení peníze vydají/přijmou, dokud platí, že dohromady dají smluvenou cenu (10x100 Kč= 1x 1000 Kč)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přenositelnost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oproti drahým kovům výrazně lehčí a jsou tak nižší transakční náklady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trvalost a trvanlivost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není navržena žádná expirace, delší životnost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6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229600" cy="4922777"/>
          </a:xfrm>
        </p:spPr>
        <p:txBody>
          <a:bodyPr>
            <a:normAutofit lnSpcReduction="10000"/>
          </a:bodyPr>
          <a:lstStyle/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Přímo dopadají do rozhodovacího mechanismu obchodních a dalších bank a omezují tak jejich podnikatelskou samostatnost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převážně selektivní a adresné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považovány za tržně konformní a ve vyspělých ekonomikách bývají uplatněny pouze přechodně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Působí plošně na celý bankovní systém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Jednotné podmínky pro všechny bankovní instituce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Jde o nástroje tržní, tzn. že jsou mnohem více užívány než nástroje přímé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Nástroje monetární politiky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0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229600" cy="492277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pravidla likvidity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závazné struktury pasiv a aktiv centrální bankou bankám komerčním,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úvěrové stropy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(limity, kontingenty) – čili kolik smí banka poskytnout úvěrů určitým segmentům trhu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limity úrokových sazeb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maximálních úrokových sazeb z úvěrů a maximálních nebo minimálních úrokových sazeb z vkladů,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vklady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uložení některým subjektům vést své účty, popř. provádět další operace výhradně přes centrální banku,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doporučení, výzvy, dohody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jsou nezávazné, přesto účinné, protože komerční banky většinou respektují přání či výzvy centrální banky.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Přímé nástroje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8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8287"/>
            <a:ext cx="8229600" cy="531171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zahrnují tři základní typy úvěrů poskytované komerčním bankám:</a:t>
            </a:r>
          </a:p>
          <a:p>
            <a:pPr lvl="1">
              <a:buFont typeface="Consolas" panose="020B0609020204030204" pitchFamily="49" charset="0"/>
              <a:buChar char="–"/>
            </a:pP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diskontní </a:t>
            </a:r>
            <a:r>
              <a:rPr lang="cs-CZ" altLang="cs-CZ" sz="1500" b="1" u="sng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facilita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poskytuje bankám možnost uložit přes noc u ČNB bez zajištění svou přebytečnou likviditu, úročenou diskontní  úrokovou sazbou, která je v ekonomice nejnižší ( 1 %)</a:t>
            </a:r>
          </a:p>
          <a:p>
            <a:pPr lvl="1">
              <a:buFont typeface="Consolas" panose="020B0609020204030204" pitchFamily="49" charset="0"/>
              <a:buChar char="–"/>
            </a:pP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</a:t>
            </a:r>
            <a:r>
              <a:rPr lang="cs-CZ" altLang="cs-CZ" sz="1500" b="1" u="sng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-operace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při </a:t>
            </a:r>
            <a:r>
              <a:rPr lang="cs-CZ" altLang="cs-CZ" sz="15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operacích ČNB přijímá od bank přebytečnou likviditu a bankám předává jako kolaterál dohodnuté cenné papíry. Obě strany se zároveň zavazují, že po uplynutí doby splatnosti proběhne reverzní transakce, v níž ČNB jako dlužník vrátí věřitelské bance zapůjčenou jistinu zvýšenou o dohodnutý úrok a věřitelská banka vrátí ČNB poskytnutý kolaterál. (2,00 %)</a:t>
            </a:r>
          </a:p>
          <a:p>
            <a:pPr lvl="1">
              <a:buFont typeface="Consolas" panose="020B0609020204030204" pitchFamily="49" charset="0"/>
              <a:buChar char="–"/>
            </a:pP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lombardní úvěr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poskytován bankám s mimořádnými problémy s likviditou proti zástavě cenných papírů, úročený nejvyšší úrokovou sazbou v ekonomice  (lombardní sazbou – 3,0 %);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operace na volném trhu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nejpoužívanější nástroj měnové politiky, jedná se většinou o nákup či prodej vládních cenných papírů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kurzové (devizové) intervence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provádějí se s cílem regulace měnového kurzu,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minimální rezervy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povinně vytvářené vklady komerčních bank u centrální banky (2 %)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Nepřímé nástroje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9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8287"/>
            <a:ext cx="8229600" cy="531171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Monetární politika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215219"/>
              </p:ext>
            </p:extLst>
          </p:nvPr>
        </p:nvGraphicFramePr>
        <p:xfrm>
          <a:off x="190500" y="1354929"/>
          <a:ext cx="8763000" cy="4833942"/>
        </p:xfrm>
        <a:graphic>
          <a:graphicData uri="http://schemas.openxmlformats.org/drawingml/2006/table">
            <a:tbl>
              <a:tblPr/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7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Nástroje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Monetární expanze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Monetární restrikce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Diskontní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Repo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Lombardní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Operace na volném trhu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Prodej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PMR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Konverze, swapy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 deviz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Prodej deviz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3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8287"/>
            <a:ext cx="8229600" cy="5311714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TM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ovlivňování úrokové míry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Monetaristický TM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ovlivňování peněžní zásoby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současnosti dosti často dochází ke kombinaci obou přístupů: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v době inflačních tlaků se používá spíše kontrola nabídky peněz  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v době recese se používá spíše keynesovská doporučení (snižování úrokové sazby)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Transmisní mechanismy MP</a:t>
            </a:r>
            <a:endParaRPr lang="cs-CZ" b="1" dirty="0"/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4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0644" y="4143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557338"/>
            <a:ext cx="8507413" cy="4525962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smysl MP je dle nich ovlivňování úrokové míry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u="sng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transmisní mechanismus: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endParaRPr lang="cs-CZ" altLang="cs-CZ" u="sng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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AD 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cs-CZ" altLang="cs-CZ" sz="2800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konečném důsledku tak dochází k růstu reálného produktu</a:t>
            </a: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en-US" altLang="cs-CZ" sz="4000" b="1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32139" y="3144045"/>
            <a:ext cx="115093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77367" y="3144045"/>
            <a:ext cx="746125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240013" y="3144045"/>
            <a:ext cx="720725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400574" y="3144045"/>
            <a:ext cx="12969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258793" y="3172619"/>
            <a:ext cx="93503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2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6" grpId="1" animBg="1"/>
      <p:bldP spid="28677" grpId="0" animBg="1"/>
      <p:bldP spid="28677" grpId="1" animBg="1"/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3025" y="554037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Efekt zvýšení nabídky peněz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5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9" name="Freeform 9"/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5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916238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8454" name="Freeform 8"/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184 w 1632"/>
                <a:gd name="T3" fmla="*/ 933 h 1776"/>
                <a:gd name="T4" fmla="*/ 789 w 1632"/>
                <a:gd name="T5" fmla="*/ 1278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5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5" name="Přímá spojnice 4"/>
          <p:cNvCxnSpPr/>
          <p:nvPr/>
        </p:nvCxnSpPr>
        <p:spPr>
          <a:xfrm flipH="1">
            <a:off x="1143000" y="4724400"/>
            <a:ext cx="162877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1143000" y="5157788"/>
            <a:ext cx="239236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307975" y="4708525"/>
            <a:ext cx="0" cy="5413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85800" y="43910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50875" y="49133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8453" name="TextovéPole 7"/>
          <p:cNvSpPr txBox="1">
            <a:spLocks noChangeArrowheads="1"/>
          </p:cNvSpPr>
          <p:nvPr/>
        </p:nvSpPr>
        <p:spPr bwMode="auto">
          <a:xfrm>
            <a:off x="68263" y="1182688"/>
            <a:ext cx="7704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Snížení i bude mít vliv na C, I, G </a:t>
            </a:r>
          </a:p>
        </p:txBody>
      </p:sp>
      <p:sp>
        <p:nvSpPr>
          <p:cNvPr id="28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48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3" grpId="0"/>
      <p:bldP spid="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3338" y="451644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482850" y="3076575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187450" y="4292600"/>
            <a:ext cx="2879725" cy="792163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1874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187450" y="378936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995738" y="414972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995738" y="3573463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1763713" y="4941888"/>
            <a:ext cx="0" cy="5746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403350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403350" y="5516563"/>
            <a:ext cx="12969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835150" y="558958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V="1">
            <a:off x="1547813" y="45815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3132138" y="41497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763713" y="48688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979613" y="37163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1619250" y="6308725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9481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expanzivní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recesní mezery</a:t>
            </a:r>
          </a:p>
        </p:txBody>
      </p:sp>
      <p:sp>
        <p:nvSpPr>
          <p:cNvPr id="26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9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07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9213" y="510382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195513" y="3122613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309688" y="342741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2001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6118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309688" y="3944938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189413" y="3316288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224338" y="395287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903538" y="3779838"/>
            <a:ext cx="22225" cy="173513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925763" y="55895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255838" y="5561013"/>
            <a:ext cx="129698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576513" y="561181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1778000" y="4202113"/>
            <a:ext cx="0" cy="3587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2484438" y="33162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241550" y="44942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2314575" y="6453188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restriktivní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inflační mezery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3406775" y="3756025"/>
            <a:ext cx="0" cy="36036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2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068388"/>
            <a:ext cx="9036050" cy="5143500"/>
          </a:xfrm>
          <a:noFill/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proud ekonomické teorie pochybuje o vlivu monetární politiky na reálný produkt a zaměstnanost (jsou utvářeny trhem a dlouhodobě se přibližují svým optimálním hodnotám) =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››</a:t>
            </a: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u="sng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Neutralita peněz</a:t>
            </a: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(peníze nemají vliv na reálné veličiny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monetaristické koncepci nehraje úroková míra tak důležitou roli</a:t>
            </a:r>
          </a:p>
          <a:p>
            <a:pPr algn="ctr"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V=P</a:t>
            </a:r>
            <a:r>
              <a:rPr lang="en-US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endParaRPr lang="en-US" altLang="cs-CZ" sz="4000" b="1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předpokladu relativně stabilní V a Y bude vést zvýšení nabídky peněz jen k zvýšení cenové hladiny (inflace)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peněz by se měla vyvíjet v souladu s vývojem reálného produktu, tak aby byla stabilní cenová hladina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95725" y="3625851"/>
            <a:ext cx="2016125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9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Historie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Barterový obchod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Komoditní peníze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(ve formě plátna, kožešin, drahých kovů ale i cigaret ve vězení apod.)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Postupně převažovalo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zlato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(viz Václav a jeho platba Němcům 120 volů a 500 hřiven stříbra)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Stříbrné mince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(běžné transakce) a zlato (větší obchody)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rozvojem manufaktur se zrychloval obchod a drahé kovy byly postupně nahrazovány modernějšími formami, tj.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papírovými bankovkami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(speciální dlužní úpisy komerčních bank na základě uložení zlata v bance) – postupně přechod plně do rukou státu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Státovky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(nahradily zlaté a stříbrné mince, přičemž jejich emitent (panovník, stát) dával slib, že později státovky vymění za mince z drahých kovů. Panovník nebo stát musel použít tzv. nucený kurs.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6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333500"/>
            <a:ext cx="9036050" cy="4878388"/>
          </a:xfrm>
          <a:noFill/>
        </p:spPr>
        <p:txBody>
          <a:bodyPr>
            <a:normAutofit fontScale="92500"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nabídky peněz by měl být tedy předvídatelný a stabilní, aby nedocházelo k monetárním šokům a inflačním či deflačním překvapením, které mohou vyvolat odklon ekonomiky od dlouhodobé rovnováhy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Větší vliv než aktivistická MP mají faktory typu technologie, produktivita, populační trendy, pružnost trhu práce apod.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už k takové situaci dojde (inflační nebo recesní mezera), potom další opatření v podobě změny nabídky peněz vede jen k dalšímu prohlubování nerovnováhy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pravidlo= pokud roste ekonomika, měla by se odpovídajícím způsobem i zvyšovat nabídka peněz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Důležité je rozlišovat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anticipované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(očekávané změny nabídky peněz) 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neanticipované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MS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Anticipované změny MS jsou v SR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neutrální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zatímco neanticipované mohou vést ke krátkodobému zvýšení Y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2400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3555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3575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3576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3577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3578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79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3573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4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2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602038" y="500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3562" name="Text Box 2"/>
          <p:cNvSpPr txBox="1">
            <a:spLocks noChangeArrowheads="1"/>
          </p:cNvSpPr>
          <p:nvPr/>
        </p:nvSpPr>
        <p:spPr bwMode="auto">
          <a:xfrm>
            <a:off x="114300" y="693629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3569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0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43000" y="4392613"/>
            <a:ext cx="235585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07828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649663" y="3900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3568" name="Text Box 12"/>
          <p:cNvSpPr txBox="1">
            <a:spLocks noChangeArrowheads="1"/>
          </p:cNvSpPr>
          <p:nvPr/>
        </p:nvSpPr>
        <p:spPr bwMode="auto">
          <a:xfrm>
            <a:off x="114300" y="1539875"/>
            <a:ext cx="891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Důsledky expanzivní monetární expanze</a:t>
            </a:r>
          </a:p>
        </p:txBody>
      </p:sp>
      <p:sp>
        <p:nvSpPr>
          <p:cNvPr id="28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7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579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4604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4605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4606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4607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608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4602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3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4600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1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954463" y="50688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4586" name="Text Box 2"/>
          <p:cNvSpPr txBox="1">
            <a:spLocks noChangeArrowheads="1"/>
          </p:cNvSpPr>
          <p:nvPr/>
        </p:nvSpPr>
        <p:spPr bwMode="auto">
          <a:xfrm>
            <a:off x="0" y="555520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 – neanticipovaná změna MS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4598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9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57288" y="4764088"/>
            <a:ext cx="31511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5466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618038" y="42449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 rot="-4817070">
            <a:off x="1996281" y="2105820"/>
            <a:ext cx="3870325" cy="3871912"/>
            <a:chOff x="1200" y="1680"/>
            <a:chExt cx="2379" cy="1978"/>
          </a:xfrm>
        </p:grpSpPr>
        <p:sp>
          <p:nvSpPr>
            <p:cNvPr id="24596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7" name="Text Box 11"/>
            <p:cNvSpPr txBox="1">
              <a:spLocks noChangeArrowheads="1"/>
            </p:cNvSpPr>
            <p:nvPr/>
          </p:nvSpPr>
          <p:spPr bwMode="auto">
            <a:xfrm rot="4817070">
              <a:off x="3084" y="3164"/>
              <a:ext cx="667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698875" y="38846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>
            <a:off x="1143000" y="4341813"/>
            <a:ext cx="245903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47688" y="395922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6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1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  <p:bldP spid="33" grpId="0"/>
      <p:bldP spid="3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188913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Omezení měnové politiky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1"/>
            <a:ext cx="8642350" cy="4724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Tx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Svou roli hrají optimistická vs. pesimistická očekávání ekonomických subjektů, zejména firem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Navíc některé investice mohou být financovány z vlastních zdrojů firem (bez úvěrování)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MP vede ke snížení úrok. Míry, což ale může vyvolat odliv kapitálu ze země (záporný úrokový diferenciál)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třeba vzít v potaz i zahraničí a efekt na měnový kurz (</a:t>
            </a:r>
            <a:r>
              <a:rPr lang="cs-CZ" altLang="cs-CZ" sz="2400" dirty="0" err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apreciace</a:t>
            </a: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depreciace)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Pozor na časová zpoždění (několik měsíců až 2 roky)=&gt; argument proti využívání MP jako </a:t>
            </a:r>
            <a:r>
              <a:rPr lang="cs-CZ" altLang="cs-CZ" sz="2400" dirty="0" err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proticyklického</a:t>
            </a:r>
            <a:r>
              <a:rPr lang="cs-CZ" altLang="cs-CZ" sz="2400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nástroje HP</a:t>
            </a:r>
          </a:p>
          <a:p>
            <a:pPr>
              <a:spcBef>
                <a:spcPts val="1200"/>
              </a:spcBef>
              <a:buClrTx/>
            </a:pPr>
            <a:endParaRPr lang="cs-CZ" altLang="cs-CZ" sz="2000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3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2863" y="436563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Past likvidity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2070100"/>
            <a:ext cx="2057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2766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9" name="Freeform 9"/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348038" y="2241550"/>
            <a:ext cx="1296987" cy="3960813"/>
            <a:chOff x="1610" y="1389"/>
            <a:chExt cx="817" cy="2495"/>
          </a:xfrm>
        </p:grpSpPr>
        <p:sp>
          <p:nvSpPr>
            <p:cNvPr id="2766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4229100" y="2644775"/>
            <a:ext cx="0" cy="3529013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229100" y="2216150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3632200" y="3295650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3652838" y="48688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632200" y="4175125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900613" y="2984500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sp>
        <p:nvSpPr>
          <p:cNvPr id="27663" name="TextovéPole 7"/>
          <p:cNvSpPr txBox="1">
            <a:spLocks noChangeArrowheads="1"/>
          </p:cNvSpPr>
          <p:nvPr/>
        </p:nvSpPr>
        <p:spPr bwMode="auto">
          <a:xfrm>
            <a:off x="220663" y="1025525"/>
            <a:ext cx="88487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Zpravidla za situace, kdy je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kumimoji="0" lang="cs-CZ" alt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velmi nízká a </a:t>
            </a:r>
            <a:r>
              <a:rPr kumimoji="0" lang="cs-CZ" alt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ekon.subjekty</a:t>
            </a:r>
            <a:r>
              <a:rPr kumimoji="0" lang="cs-CZ" alt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očekávají její růst, zvyšuje se spekulační D. Další růst MS vede jen ke zvýšení peněžních zůstatků domácností a firem </a:t>
            </a:r>
          </a:p>
        </p:txBody>
      </p:sp>
      <p:sp>
        <p:nvSpPr>
          <p:cNvPr id="9" name="Volný tvar 8"/>
          <p:cNvSpPr/>
          <p:nvPr/>
        </p:nvSpPr>
        <p:spPr>
          <a:xfrm>
            <a:off x="1576388" y="2825750"/>
            <a:ext cx="4552950" cy="2635250"/>
          </a:xfrm>
          <a:custGeom>
            <a:avLst/>
            <a:gdLst>
              <a:gd name="connsiteX0" fmla="*/ 34649 w 4552058"/>
              <a:gd name="connsiteY0" fmla="*/ 0 h 2537694"/>
              <a:gd name="connsiteX1" fmla="*/ 662446 w 4552058"/>
              <a:gd name="connsiteY1" fmla="*/ 2210938 h 2537694"/>
              <a:gd name="connsiteX2" fmla="*/ 4552058 w 4552058"/>
              <a:gd name="connsiteY2" fmla="*/ 2483893 h 253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2058" h="2537694">
                <a:moveTo>
                  <a:pt x="34649" y="0"/>
                </a:moveTo>
                <a:cubicBezTo>
                  <a:pt x="-27903" y="898478"/>
                  <a:pt x="-90455" y="1796956"/>
                  <a:pt x="662446" y="2210938"/>
                </a:cubicBezTo>
                <a:cubicBezTo>
                  <a:pt x="1415347" y="2624920"/>
                  <a:pt x="2983702" y="2554406"/>
                  <a:pt x="4552058" y="2483893"/>
                </a:cubicBezTo>
              </a:path>
            </a:pathLst>
          </a:cu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227763" y="5232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6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521" y="1252604"/>
            <a:ext cx="8605379" cy="487356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0A7C46-921E-41B8-9A64-D30AA6052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23400" r="25194" b="11501"/>
          <a:stretch/>
        </p:blipFill>
        <p:spPr>
          <a:xfrm>
            <a:off x="1520714" y="1417638"/>
            <a:ext cx="6102572" cy="4468812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17FD5D8F-373E-456E-A28E-3BD933DA4E9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3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57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6" y="1224643"/>
            <a:ext cx="85840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cenová hladina vzrostla,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centrální banka zvýšila požadavky na povinné bankovní rezervy,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reálný produkt v ekonomice klesl,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centrální banka snížila diskontní sazbu. </a:t>
            </a:r>
          </a:p>
          <a:p>
            <a:pPr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Za jinak nezměněných okolností graficky ilustrujte každou z uvažovaných situací. </a:t>
            </a: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9091AB7A-674B-498F-BC8F-D771915D1C7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39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Historie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poptávka 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založena na funkci peněz jako prostředku směny. Ekonomické subjekty tak drží určitou peněžní zásobu. Časový nesoulad (kupuji pořád, ale výplata 1x za měsíc) + opatrnostní motiv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Spekulační poptávka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založena na funkci peněz jako uchovatele hodnoty. Ekonomické subjekty tvoří tzv. portfolio svých aktiv (diverzifikace s cílem snížení rizika). Drží peníze za účelem investice např. do cenných papírů, nemovitostí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0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B3267D2E-D2A0-4988-AF58-3F58BD341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18A8C507-7A50-4E8C-AFAE-E4BA70EB8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14" y="100059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Množství peněz, které jsou lidé ochotni držet a tudíž poptávat roste s poklesem ceny peněz, tj. s poklesem úrokové míry (posuny po křivce MD) 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37AB0477-D419-4330-A054-85C236CFA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2" y="1851048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99478435-71B4-4EDA-893B-548A2E969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7150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E576B6E-C329-447A-BCA9-7FA521CF946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9228" name="Freeform 8">
              <a:extLst>
                <a:ext uri="{FF2B5EF4-FFF2-40B4-BE49-F238E27FC236}">
                  <a16:creationId xmlns:a16="http://schemas.microsoft.com/office/drawing/2014/main" id="{0E6782BB-4969-4682-B540-B6A0AC581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9" name="Text Box 9">
              <a:extLst>
                <a:ext uri="{FF2B5EF4-FFF2-40B4-BE49-F238E27FC236}">
                  <a16:creationId xmlns:a16="http://schemas.microsoft.com/office/drawing/2014/main" id="{F0BD3238-3F2B-45AF-80C7-6CAC84555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7225C762-83EF-4439-9FFD-902ACD677D7E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9226" name="Line 12">
              <a:extLst>
                <a:ext uri="{FF2B5EF4-FFF2-40B4-BE49-F238E27FC236}">
                  <a16:creationId xmlns:a16="http://schemas.microsoft.com/office/drawing/2014/main" id="{FE830A48-21C3-4D13-97CD-869E5259D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7" name="Freeform 13">
              <a:extLst>
                <a:ext uri="{FF2B5EF4-FFF2-40B4-BE49-F238E27FC236}">
                  <a16:creationId xmlns:a16="http://schemas.microsoft.com/office/drawing/2014/main" id="{E5CAD443-B4C9-4415-9785-E842C623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>
            <a:extLst>
              <a:ext uri="{FF2B5EF4-FFF2-40B4-BE49-F238E27FC236}">
                <a16:creationId xmlns:a16="http://schemas.microsoft.com/office/drawing/2014/main" id="{D398418B-5B1B-4E33-BD01-7DE4AECA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36A214-8197-4FB0-815B-3CE912D2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2964"/>
          </a:xfrm>
        </p:spPr>
        <p:txBody>
          <a:bodyPr>
            <a:normAutofit/>
          </a:bodyPr>
          <a:lstStyle/>
          <a:p>
            <a:r>
              <a:rPr lang="cs-CZ" sz="4000" b="1" dirty="0"/>
              <a:t>Poptávka po penězích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B796A8B8-C2DE-4B11-A847-7E88461ABF3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penězích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Chování ekonomických subjektů a náklady držby peněz – hotovost + běžný účet jsou velmi likvidní, ale nenesou vysoký úrok a vznikají tak náklady obětované příležitosti v podobě ušlého zisku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Důležitý je proto vývoj úrokové míry jakožto zásadního faktoru změny poptávaného množství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 spekulační části poptávky hraje roli očekávání změn úrokové míry (při nízké roste)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4DC64254-21F0-4EF1-A56D-9377100EE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F0578E1F-F9C8-4BF3-AB4D-629E7FFCA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F837FBC6-BF97-4B0E-85D0-BFB83B9F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2133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49A0747D-D162-4DE1-A7D5-A8711A3FB08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1289" name="Freeform 8">
              <a:extLst>
                <a:ext uri="{FF2B5EF4-FFF2-40B4-BE49-F238E27FC236}">
                  <a16:creationId xmlns:a16="http://schemas.microsoft.com/office/drawing/2014/main" id="{9EAF6EC7-567E-4EDA-A84F-49AC94E5A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90" name="Text Box 9">
              <a:extLst>
                <a:ext uri="{FF2B5EF4-FFF2-40B4-BE49-F238E27FC236}">
                  <a16:creationId xmlns:a16="http://schemas.microsoft.com/office/drawing/2014/main" id="{30C6CAC2-1F2A-4089-A158-36F62C1CE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DCFCD757-81E2-49DC-BA63-2386E07EA6CA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1287" name="Line 12">
              <a:extLst>
                <a:ext uri="{FF2B5EF4-FFF2-40B4-BE49-F238E27FC236}">
                  <a16:creationId xmlns:a16="http://schemas.microsoft.com/office/drawing/2014/main" id="{1FB30F17-6788-44DF-996A-5A1B14989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8" name="Freeform 13">
              <a:extLst>
                <a:ext uri="{FF2B5EF4-FFF2-40B4-BE49-F238E27FC236}">
                  <a16:creationId xmlns:a16="http://schemas.microsoft.com/office/drawing/2014/main" id="{5504154F-F628-42DD-95E3-35C57C713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5461CC72-FE5F-4D7A-BC32-D62A59D3B4F1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11285" name="Freeform 20">
              <a:extLst>
                <a:ext uri="{FF2B5EF4-FFF2-40B4-BE49-F238E27FC236}">
                  <a16:creationId xmlns:a16="http://schemas.microsoft.com/office/drawing/2014/main" id="{6293A202-4D2C-4CAE-80DD-700538E3B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6" name="Text Box 21">
              <a:extLst>
                <a:ext uri="{FF2B5EF4-FFF2-40B4-BE49-F238E27FC236}">
                  <a16:creationId xmlns:a16="http://schemas.microsoft.com/office/drawing/2014/main" id="{A06E19FD-72F6-4ECE-B7C8-D080502A7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6CC34999-E15E-4D80-B000-43021C624CB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1283" name="Freeform 23">
              <a:extLst>
                <a:ext uri="{FF2B5EF4-FFF2-40B4-BE49-F238E27FC236}">
                  <a16:creationId xmlns:a16="http://schemas.microsoft.com/office/drawing/2014/main" id="{9DA3D544-0469-404A-B6CF-6A6383FB1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4" name="Text Box 24">
              <a:extLst>
                <a:ext uri="{FF2B5EF4-FFF2-40B4-BE49-F238E27FC236}">
                  <a16:creationId xmlns:a16="http://schemas.microsoft.com/office/drawing/2014/main" id="{224C6BA5-9674-4AD4-8066-68931BEF0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73" name="Line 25">
            <a:extLst>
              <a:ext uri="{FF2B5EF4-FFF2-40B4-BE49-F238E27FC236}">
                <a16:creationId xmlns:a16="http://schemas.microsoft.com/office/drawing/2014/main" id="{D788B12F-3BF2-42BF-BA7A-0FF1E9744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>
            <a:extLst>
              <a:ext uri="{FF2B5EF4-FFF2-40B4-BE49-F238E27FC236}">
                <a16:creationId xmlns:a16="http://schemas.microsoft.com/office/drawing/2014/main" id="{8CC6811C-408A-424A-B61A-1CDCC9A272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>
            <a:extLst>
              <a:ext uri="{FF2B5EF4-FFF2-40B4-BE49-F238E27FC236}">
                <a16:creationId xmlns:a16="http://schemas.microsoft.com/office/drawing/2014/main" id="{20737BBA-2634-4BF7-967D-9F78B691C4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>
            <a:extLst>
              <a:ext uri="{FF2B5EF4-FFF2-40B4-BE49-F238E27FC236}">
                <a16:creationId xmlns:a16="http://schemas.microsoft.com/office/drawing/2014/main" id="{4AA2669B-91A1-453A-BD34-A624678414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>
            <a:extLst>
              <a:ext uri="{FF2B5EF4-FFF2-40B4-BE49-F238E27FC236}">
                <a16:creationId xmlns:a16="http://schemas.microsoft.com/office/drawing/2014/main" id="{2C0BC22F-5251-45AE-93A5-AE88154482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>
            <a:extLst>
              <a:ext uri="{FF2B5EF4-FFF2-40B4-BE49-F238E27FC236}">
                <a16:creationId xmlns:a16="http://schemas.microsoft.com/office/drawing/2014/main" id="{427A7C8A-1705-4595-8F5F-AB06DA0D4B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>
            <a:extLst>
              <a:ext uri="{FF2B5EF4-FFF2-40B4-BE49-F238E27FC236}">
                <a16:creationId xmlns:a16="http://schemas.microsoft.com/office/drawing/2014/main" id="{C7ECDE28-6764-42DF-A222-D646B185E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081" name="Text Box 33">
            <a:extLst>
              <a:ext uri="{FF2B5EF4-FFF2-40B4-BE49-F238E27FC236}">
                <a16:creationId xmlns:a16="http://schemas.microsoft.com/office/drawing/2014/main" id="{30569825-606A-4918-9117-9879F677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a) Úroveň reálných důchodů </a:t>
            </a:r>
          </a:p>
        </p:txBody>
      </p:sp>
      <p:sp>
        <p:nvSpPr>
          <p:cNvPr id="2082" name="Text Box 34">
            <a:extLst>
              <a:ext uri="{FF2B5EF4-FFF2-40B4-BE49-F238E27FC236}">
                <a16:creationId xmlns:a16="http://schemas.microsoft.com/office/drawing/2014/main" id="{01BB5603-007F-4317-968F-65A1485F6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1242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b) Cenová hladina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E4201E5-0C0D-4F03-8B60-7EFABD51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Poptávka po penězích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4E383A9-A476-4E58-96E5-B22F17A25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Google Shape;99;p14">
            <a:extLst>
              <a:ext uri="{FF2B5EF4-FFF2-40B4-BE49-F238E27FC236}">
                <a16:creationId xmlns:a16="http://schemas.microsoft.com/office/drawing/2014/main" id="{85EC6581-5528-4DFA-A403-E40475CAB18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9/58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2081" grpId="0"/>
      <p:bldP spid="208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1206</TotalTime>
  <Words>2997</Words>
  <Application>Microsoft Office PowerPoint</Application>
  <PresentationFormat>Předvádění na obrazovce (4:3)</PresentationFormat>
  <Paragraphs>487</Paragraphs>
  <Slides>58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6" baseType="lpstr">
      <vt:lpstr>Arial</vt:lpstr>
      <vt:lpstr>Calibri</vt:lpstr>
      <vt:lpstr>Cambria Math</vt:lpstr>
      <vt:lpstr>Consolas</vt:lpstr>
      <vt:lpstr>Tahoma</vt:lpstr>
      <vt:lpstr>Times New Roman</vt:lpstr>
      <vt:lpstr>Wingdings</vt:lpstr>
      <vt:lpstr>1_Office Theme</vt:lpstr>
      <vt:lpstr>Makroekonomie  Rovnováha peněžního trhu a monetární politika státu XMAK</vt:lpstr>
      <vt:lpstr>Peníze v ekonomice</vt:lpstr>
      <vt:lpstr>Funkce peněz</vt:lpstr>
      <vt:lpstr>Vlastnosti peněz</vt:lpstr>
      <vt:lpstr>Historie peněz</vt:lpstr>
      <vt:lpstr>Historie peněz</vt:lpstr>
      <vt:lpstr>Poptávka po penězích</vt:lpstr>
      <vt:lpstr>Poptávka po penězích</vt:lpstr>
      <vt:lpstr>Poptávka po penězích</vt:lpstr>
      <vt:lpstr>Poptávka po penězích</vt:lpstr>
      <vt:lpstr>Nabídka peněz</vt:lpstr>
      <vt:lpstr>Nabídka peněz</vt:lpstr>
      <vt:lpstr>Rovnováha na trhu peněz</vt:lpstr>
      <vt:lpstr>Rovnováha na trhu peněz</vt:lpstr>
      <vt:lpstr>Rovnováha na trhu peněz</vt:lpstr>
      <vt:lpstr>Účetní bilance zlatníka (předchůdce banky)</vt:lpstr>
      <vt:lpstr>Účetní bilance zlatníka (předchůdce banky)</vt:lpstr>
      <vt:lpstr>Shrnutí vývoje bank</vt:lpstr>
      <vt:lpstr>Banky a peněžní multiplikátor</vt:lpstr>
      <vt:lpstr>Měnová a peněžní báze</vt:lpstr>
      <vt:lpstr>Peněžní agregáty</vt:lpstr>
      <vt:lpstr>Peněžní agregáty</vt:lpstr>
      <vt:lpstr>Kvantitativní teorie peněz</vt:lpstr>
      <vt:lpstr>Kvantitativní teorie peněz</vt:lpstr>
      <vt:lpstr>Nová kvantitativní teorie</vt:lpstr>
      <vt:lpstr>Nositelé hospodářské politiky</vt:lpstr>
      <vt:lpstr>Monetární politika</vt:lpstr>
      <vt:lpstr>Nástroje a cíle monetární politiky</vt:lpstr>
      <vt:lpstr>Role centrální banky</vt:lpstr>
      <vt:lpstr>Role centrální banky</vt:lpstr>
      <vt:lpstr>Role centrální banky</vt:lpstr>
      <vt:lpstr>Role centrální banky</vt:lpstr>
      <vt:lpstr>Role centrální banky</vt:lpstr>
      <vt:lpstr>Funkce centrální banky</vt:lpstr>
      <vt:lpstr>Dilema centrální banky</vt:lpstr>
      <vt:lpstr>Dilema centrální banky</vt:lpstr>
      <vt:lpstr>Cíl centrální banky</vt:lpstr>
      <vt:lpstr>Cíl centrální banky</vt:lpstr>
      <vt:lpstr>Cíl centrální banky</vt:lpstr>
      <vt:lpstr>Nástroje monetární politiky</vt:lpstr>
      <vt:lpstr>Přímé nástroje</vt:lpstr>
      <vt:lpstr>Nepřímé nástroje</vt:lpstr>
      <vt:lpstr>Monetární politika</vt:lpstr>
      <vt:lpstr>Transmisní mechanismy MP</vt:lpstr>
      <vt:lpstr>Keynesiánské pojetí MP</vt:lpstr>
      <vt:lpstr>Prezentace aplikace PowerPoint</vt:lpstr>
      <vt:lpstr>Keynesiánské pojetí MP</vt:lpstr>
      <vt:lpstr>Keynesiánské pojetí MP</vt:lpstr>
      <vt:lpstr>Monetaristické pojetí MP</vt:lpstr>
      <vt:lpstr>Monetaristické pojetí MP</vt:lpstr>
      <vt:lpstr>Prezentace aplikace PowerPoint</vt:lpstr>
      <vt:lpstr>Prezentace aplikace PowerPoint</vt:lpstr>
      <vt:lpstr>Omezení měnové politiky</vt:lpstr>
      <vt:lpstr>Prezentace aplikace PowerPoint</vt:lpstr>
      <vt:lpstr>Příklady k procvičení</vt:lpstr>
      <vt:lpstr>Příklad č. 1</vt:lpstr>
      <vt:lpstr>Příklad č. 2: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80</cp:revision>
  <dcterms:modified xsi:type="dcterms:W3CDTF">2023-03-11T15:42:48Z</dcterms:modified>
</cp:coreProperties>
</file>