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86" r:id="rId2"/>
  </p:sldMasterIdLst>
  <p:notesMasterIdLst>
    <p:notesMasterId r:id="rId4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380" r:id="rId14"/>
    <p:sldId id="407" r:id="rId15"/>
    <p:sldId id="408" r:id="rId16"/>
    <p:sldId id="409" r:id="rId17"/>
    <p:sldId id="410" r:id="rId18"/>
    <p:sldId id="411" r:id="rId19"/>
    <p:sldId id="412" r:id="rId20"/>
    <p:sldId id="413" r:id="rId21"/>
    <p:sldId id="414" r:id="rId22"/>
    <p:sldId id="415" r:id="rId23"/>
    <p:sldId id="416" r:id="rId24"/>
    <p:sldId id="417" r:id="rId25"/>
    <p:sldId id="418" r:id="rId26"/>
    <p:sldId id="419" r:id="rId27"/>
    <p:sldId id="420" r:id="rId28"/>
    <p:sldId id="421" r:id="rId29"/>
    <p:sldId id="422" r:id="rId30"/>
    <p:sldId id="423" r:id="rId31"/>
    <p:sldId id="424" r:id="rId32"/>
    <p:sldId id="425" r:id="rId33"/>
    <p:sldId id="426" r:id="rId34"/>
    <p:sldId id="340" r:id="rId35"/>
    <p:sldId id="427" r:id="rId36"/>
    <p:sldId id="430" r:id="rId37"/>
    <p:sldId id="431" r:id="rId38"/>
    <p:sldId id="435" r:id="rId39"/>
    <p:sldId id="361" r:id="rId4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27" autoAdjust="0"/>
  </p:normalViewPr>
  <p:slideViewPr>
    <p:cSldViewPr snapToGrid="0">
      <p:cViewPr varScale="1">
        <p:scale>
          <a:sx n="117" d="100"/>
          <a:sy n="117" d="100"/>
        </p:scale>
        <p:origin x="135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94979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96180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2466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8699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15313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1313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13068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34264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08609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123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75231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17784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86710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52156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62734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28836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12516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805098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76628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8574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8385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93589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89733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431541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30656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7143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7454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8599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9498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4811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3875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71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67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72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27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905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76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580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77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7151D912-22DB-4C57-9A8F-C1A5B308C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FC0B382A-D755-4582-A93C-237EC2BDF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D83D560C-8A7B-4E83-9D18-12098F52E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48C7-E40B-490C-831A-CBA34959DE1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309595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6459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918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3675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374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7759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17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149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559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780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665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969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712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79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09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357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902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265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968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E9B4C870-5C3A-495F-A3CB-FDC6F21CC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B9C613E0-229E-4392-9E81-CCA338D90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ABE67799-634A-45CB-A07D-E671ABFD1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1BF97-E0B6-4A93-97A9-AEF195327F6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79467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slideLayout" Target="../slideLayouts/slideLayout37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0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61" r:id="rId10"/>
    <p:sldLayoutId id="2147483663" r:id="rId11"/>
    <p:sldLayoutId id="2147483668" r:id="rId12"/>
    <p:sldLayoutId id="2147483665" r:id="rId13"/>
    <p:sldLayoutId id="2147483667" r:id="rId14"/>
    <p:sldLayoutId id="2147483670" r:id="rId15"/>
    <p:sldLayoutId id="2147483671" r:id="rId16"/>
    <p:sldLayoutId id="2147483672" r:id="rId17"/>
    <p:sldLayoutId id="2147483685" r:id="rId18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1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015447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705" r:id="rId1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1703718"/>
            <a:ext cx="8704800" cy="3901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Makroekonomie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Hospodářské cykly a ekonomický růst</a:t>
            </a:r>
            <a:br>
              <a:rPr lang="cs-CZ" b="1" i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XMAK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06. 03. 2023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Externí příčiny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114816"/>
            <a:ext cx="8644269" cy="5122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nedostatečné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informace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ekonomických subjektů;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nerovnoměrné tempo 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využívání nových vynálezů a objevů;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změny cen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základních surovin na světových trzích;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měnové krize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problémy na mezinárodních kapitálových trzích;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vládní regulace ekonomiky 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nástroji fiskální a monetární politiky;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změny vládní politiky 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(volební období);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politické příčiny 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(války, revoluce).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2732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Interní příčiny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114816"/>
            <a:ext cx="8644269" cy="5122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příčiny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kolísání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agregátní nabídky a poptávky jsou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uvnitř ekonomiky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snaha firem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maximalizovat zisk úsporami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mzdových nákladů 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=&gt; úspory mezd vyvolávají zaostávání poptávky za nabídkou;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nestabilita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investičních výdajů;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bohatí nebo šetrní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lidé získávají příliš velké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příjmy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v relaci k možným investicím ve společnosti apod.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605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9" name="Group 27">
            <a:extLst>
              <a:ext uri="{FF2B5EF4-FFF2-40B4-BE49-F238E27FC236}">
                <a16:creationId xmlns:a16="http://schemas.microsoft.com/office/drawing/2014/main" id="{B4540068-BF3F-42AD-AFF0-072469FF5EC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562600" cy="4329113"/>
            <a:chOff x="432" y="1488"/>
            <a:chExt cx="3504" cy="2727"/>
          </a:xfrm>
        </p:grpSpPr>
        <p:sp>
          <p:nvSpPr>
            <p:cNvPr id="34853" name="Text Box 4">
              <a:extLst>
                <a:ext uri="{FF2B5EF4-FFF2-40B4-BE49-F238E27FC236}">
                  <a16:creationId xmlns:a16="http://schemas.microsoft.com/office/drawing/2014/main" id="{F749E85D-4E22-4757-9FB1-D3B64FC46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4854" name="Text Box 5">
              <a:extLst>
                <a:ext uri="{FF2B5EF4-FFF2-40B4-BE49-F238E27FC236}">
                  <a16:creationId xmlns:a16="http://schemas.microsoft.com/office/drawing/2014/main" id="{993FC16F-243B-4F57-A3CA-1ABC0048D8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38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34855" name="Group 7">
              <a:extLst>
                <a:ext uri="{FF2B5EF4-FFF2-40B4-BE49-F238E27FC236}">
                  <a16:creationId xmlns:a16="http://schemas.microsoft.com/office/drawing/2014/main" id="{9129D8EF-CB80-4B0F-86D2-6828837427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34856" name="Line 8">
                <a:extLst>
                  <a:ext uri="{FF2B5EF4-FFF2-40B4-BE49-F238E27FC236}">
                    <a16:creationId xmlns:a16="http://schemas.microsoft.com/office/drawing/2014/main" id="{8D74659B-885F-44CA-BB2C-16E23E6BE1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4857" name="Freeform 9">
                <a:extLst>
                  <a:ext uri="{FF2B5EF4-FFF2-40B4-BE49-F238E27FC236}">
                    <a16:creationId xmlns:a16="http://schemas.microsoft.com/office/drawing/2014/main" id="{5B31B5B6-E63C-49E6-BF72-0C292DFB6A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9724" name="Group 28">
            <a:extLst>
              <a:ext uri="{FF2B5EF4-FFF2-40B4-BE49-F238E27FC236}">
                <a16:creationId xmlns:a16="http://schemas.microsoft.com/office/drawing/2014/main" id="{025066BC-D096-46CF-A101-D4D13C9D259D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971800"/>
            <a:ext cx="4267200" cy="2728913"/>
            <a:chOff x="816" y="1872"/>
            <a:chExt cx="2688" cy="1719"/>
          </a:xfrm>
        </p:grpSpPr>
        <p:sp>
          <p:nvSpPr>
            <p:cNvPr id="34851" name="Freeform 10">
              <a:extLst>
                <a:ext uri="{FF2B5EF4-FFF2-40B4-BE49-F238E27FC236}">
                  <a16:creationId xmlns:a16="http://schemas.microsoft.com/office/drawing/2014/main" id="{2A359169-FBE4-47BA-AAC7-A166AC04A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872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20825 w 1632"/>
                <a:gd name="T3" fmla="*/ 110 h 1776"/>
                <a:gd name="T4" fmla="*/ 88424 w 1632"/>
                <a:gd name="T5" fmla="*/ 151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4852" name="Text Box 11">
              <a:extLst>
                <a:ext uri="{FF2B5EF4-FFF2-40B4-BE49-F238E27FC236}">
                  <a16:creationId xmlns:a16="http://schemas.microsoft.com/office/drawing/2014/main" id="{51D8BC79-CE8D-4EC1-8136-F3CBC5B183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26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9725" name="Group 29">
            <a:extLst>
              <a:ext uri="{FF2B5EF4-FFF2-40B4-BE49-F238E27FC236}">
                <a16:creationId xmlns:a16="http://schemas.microsoft.com/office/drawing/2014/main" id="{DED76F50-FD4F-4B8D-A0AF-DE1B1C42F237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438400"/>
            <a:ext cx="4267200" cy="2971800"/>
            <a:chOff x="816" y="1536"/>
            <a:chExt cx="2688" cy="1872"/>
          </a:xfrm>
        </p:grpSpPr>
        <p:sp>
          <p:nvSpPr>
            <p:cNvPr id="34849" name="Text Box 6">
              <a:extLst>
                <a:ext uri="{FF2B5EF4-FFF2-40B4-BE49-F238E27FC236}">
                  <a16:creationId xmlns:a16="http://schemas.microsoft.com/office/drawing/2014/main" id="{4FBAADB5-91E4-4DC9-AD45-52ADB12C47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536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4850" name="Freeform 13">
              <a:extLst>
                <a:ext uri="{FF2B5EF4-FFF2-40B4-BE49-F238E27FC236}">
                  <a16:creationId xmlns:a16="http://schemas.microsoft.com/office/drawing/2014/main" id="{D055345C-79B4-4B19-87E0-2FF73272F8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584"/>
              <a:ext cx="1824" cy="1824"/>
            </a:xfrm>
            <a:custGeom>
              <a:avLst/>
              <a:gdLst>
                <a:gd name="T0" fmla="*/ 0 w 1680"/>
                <a:gd name="T1" fmla="*/ 1824 h 1824"/>
                <a:gd name="T2" fmla="*/ 4859 w 1680"/>
                <a:gd name="T3" fmla="*/ 1344 h 1824"/>
                <a:gd name="T4" fmla="*/ 6798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9713" name="Text Box 17">
            <a:extLst>
              <a:ext uri="{FF2B5EF4-FFF2-40B4-BE49-F238E27FC236}">
                <a16:creationId xmlns:a16="http://schemas.microsoft.com/office/drawing/2014/main" id="{EEBE6F2C-CD02-4E1E-916B-150E093B3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72200"/>
            <a:ext cx="838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0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9726" name="Group 30">
            <a:extLst>
              <a:ext uri="{FF2B5EF4-FFF2-40B4-BE49-F238E27FC236}">
                <a16:creationId xmlns:a16="http://schemas.microsoft.com/office/drawing/2014/main" id="{28A997F7-A6D0-4A63-AA80-E5C9DA7F1B98}"/>
              </a:ext>
            </a:extLst>
          </p:cNvPr>
          <p:cNvGrpSpPr>
            <a:grpSpLocks/>
          </p:cNvGrpSpPr>
          <p:nvPr/>
        </p:nvGrpSpPr>
        <p:grpSpPr bwMode="auto">
          <a:xfrm>
            <a:off x="2916238" y="2205038"/>
            <a:ext cx="1371600" cy="3962400"/>
            <a:chOff x="1824" y="1392"/>
            <a:chExt cx="864" cy="2496"/>
          </a:xfrm>
        </p:grpSpPr>
        <p:sp>
          <p:nvSpPr>
            <p:cNvPr id="34847" name="Line 18">
              <a:extLst>
                <a:ext uri="{FF2B5EF4-FFF2-40B4-BE49-F238E27FC236}">
                  <a16:creationId xmlns:a16="http://schemas.microsoft.com/office/drawing/2014/main" id="{F10F8BDD-B3B2-4420-88DE-4ABE49FBA6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1680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4848" name="Text Box 19">
              <a:extLst>
                <a:ext uri="{FF2B5EF4-FFF2-40B4-BE49-F238E27FC236}">
                  <a16:creationId xmlns:a16="http://schemas.microsoft.com/office/drawing/2014/main" id="{A550A7A1-D599-4010-A9BD-21B46B0B92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392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9716" name="Text Box 20">
            <a:extLst>
              <a:ext uri="{FF2B5EF4-FFF2-40B4-BE49-F238E27FC236}">
                <a16:creationId xmlns:a16="http://schemas.microsoft.com/office/drawing/2014/main" id="{49A554FD-AA5D-4192-AF8D-B906F5620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075" y="4800600"/>
            <a:ext cx="3300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Recesní mezera</a:t>
            </a:r>
          </a:p>
        </p:txBody>
      </p:sp>
      <p:sp>
        <p:nvSpPr>
          <p:cNvPr id="29717" name="Text Box 21">
            <a:extLst>
              <a:ext uri="{FF2B5EF4-FFF2-40B4-BE49-F238E27FC236}">
                <a16:creationId xmlns:a16="http://schemas.microsoft.com/office/drawing/2014/main" id="{0E15EB42-A45D-4C11-8FB0-C72F3E7AF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663" y="5029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9718" name="Freeform 22">
            <a:extLst>
              <a:ext uri="{FF2B5EF4-FFF2-40B4-BE49-F238E27FC236}">
                <a16:creationId xmlns:a16="http://schemas.microsoft.com/office/drawing/2014/main" id="{865C9DAF-2B5B-48F3-925F-1DE3D1C44DEB}"/>
              </a:ext>
            </a:extLst>
          </p:cNvPr>
          <p:cNvSpPr>
            <a:spLocks/>
          </p:cNvSpPr>
          <p:nvPr/>
        </p:nvSpPr>
        <p:spPr bwMode="auto">
          <a:xfrm>
            <a:off x="2700338" y="5084763"/>
            <a:ext cx="900112" cy="1587"/>
          </a:xfrm>
          <a:custGeom>
            <a:avLst/>
            <a:gdLst>
              <a:gd name="T0" fmla="*/ 0 w 567"/>
              <a:gd name="T1" fmla="*/ 0 h 1"/>
              <a:gd name="T2" fmla="*/ 2147483646 w 567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67" h="1">
                <a:moveTo>
                  <a:pt x="0" y="0"/>
                </a:moveTo>
                <a:lnTo>
                  <a:pt x="567" y="0"/>
                </a:lnTo>
              </a:path>
            </a:pathLst>
          </a:custGeom>
          <a:solidFill>
            <a:srgbClr val="008000"/>
          </a:solidFill>
          <a:ln w="47625" cap="flat" cmpd="sng">
            <a:solidFill>
              <a:srgbClr val="008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0" name="Line 24">
            <a:extLst>
              <a:ext uri="{FF2B5EF4-FFF2-40B4-BE49-F238E27FC236}">
                <a16:creationId xmlns:a16="http://schemas.microsoft.com/office/drawing/2014/main" id="{1E4BFE5F-285E-4265-B1A4-D07E7AAB18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105400"/>
            <a:ext cx="0" cy="106680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1" name="Text Box 25">
            <a:extLst>
              <a:ext uri="{FF2B5EF4-FFF2-40B4-BE49-F238E27FC236}">
                <a16:creationId xmlns:a16="http://schemas.microsoft.com/office/drawing/2014/main" id="{30D4A49C-AFE9-4475-BAF6-6C88572B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172200"/>
            <a:ext cx="609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0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9722" name="Text Box 26">
            <a:extLst>
              <a:ext uri="{FF2B5EF4-FFF2-40B4-BE49-F238E27FC236}">
                <a16:creationId xmlns:a16="http://schemas.microsoft.com/office/drawing/2014/main" id="{3C0805F2-434E-45A6-BCD0-0CC556050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172200"/>
            <a:ext cx="457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&lt;</a:t>
            </a:r>
            <a:endParaRPr kumimoji="0" lang="cs-CZ" altLang="cs-CZ" sz="20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7" name="Rectangle 31">
            <a:extLst>
              <a:ext uri="{FF2B5EF4-FFF2-40B4-BE49-F238E27FC236}">
                <a16:creationId xmlns:a16="http://schemas.microsoft.com/office/drawing/2014/main" id="{ABF60E81-BABB-453F-BF96-A12B19C6C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6237288"/>
            <a:ext cx="1511300" cy="43180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" name="Line 24">
            <a:extLst>
              <a:ext uri="{FF2B5EF4-FFF2-40B4-BE49-F238E27FC236}">
                <a16:creationId xmlns:a16="http://schemas.microsoft.com/office/drawing/2014/main" id="{D1950CB9-F797-4BFA-B5C6-269EF23CB0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65225" y="5091113"/>
            <a:ext cx="1500188" cy="1270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" name="Text Box 4">
            <a:extLst>
              <a:ext uri="{FF2B5EF4-FFF2-40B4-BE49-F238E27FC236}">
                <a16:creationId xmlns:a16="http://schemas.microsoft.com/office/drawing/2014/main" id="{9C9D56BC-EEA4-4F48-ACEC-163D9A3ED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50" y="4824413"/>
            <a:ext cx="6096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grpSp>
        <p:nvGrpSpPr>
          <p:cNvPr id="30" name="Group 28">
            <a:extLst>
              <a:ext uri="{FF2B5EF4-FFF2-40B4-BE49-F238E27FC236}">
                <a16:creationId xmlns:a16="http://schemas.microsoft.com/office/drawing/2014/main" id="{592D8258-2851-476E-8C46-23CC90B48A98}"/>
              </a:ext>
            </a:extLst>
          </p:cNvPr>
          <p:cNvGrpSpPr>
            <a:grpSpLocks/>
          </p:cNvGrpSpPr>
          <p:nvPr/>
        </p:nvGrpSpPr>
        <p:grpSpPr bwMode="auto">
          <a:xfrm>
            <a:off x="1819275" y="2695575"/>
            <a:ext cx="4270375" cy="2592388"/>
            <a:chOff x="816" y="1872"/>
            <a:chExt cx="2690" cy="1633"/>
          </a:xfrm>
        </p:grpSpPr>
        <p:sp>
          <p:nvSpPr>
            <p:cNvPr id="34845" name="Freeform 10">
              <a:extLst>
                <a:ext uri="{FF2B5EF4-FFF2-40B4-BE49-F238E27FC236}">
                  <a16:creationId xmlns:a16="http://schemas.microsoft.com/office/drawing/2014/main" id="{CA54E833-EF9F-42B7-AE2C-A037EC25C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872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20825 w 1632"/>
                <a:gd name="T3" fmla="*/ 110 h 1776"/>
                <a:gd name="T4" fmla="*/ 88424 w 1632"/>
                <a:gd name="T5" fmla="*/ 151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4846" name="Text Box 11">
              <a:extLst>
                <a:ext uri="{FF2B5EF4-FFF2-40B4-BE49-F238E27FC236}">
                  <a16:creationId xmlns:a16="http://schemas.microsoft.com/office/drawing/2014/main" id="{8348F906-ECBF-4D92-A477-EF65AC7E9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4" y="3178"/>
              <a:ext cx="672" cy="327"/>
            </a:xfrm>
            <a:prstGeom prst="rect">
              <a:avLst/>
            </a:prstGeom>
            <a:noFill/>
            <a:ln w="6350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E89F4036-C971-45F4-9CB0-490BDBF28BD9}"/>
              </a:ext>
            </a:extLst>
          </p:cNvPr>
          <p:cNvCxnSpPr/>
          <p:nvPr/>
        </p:nvCxnSpPr>
        <p:spPr>
          <a:xfrm flipV="1">
            <a:off x="1644650" y="3709988"/>
            <a:ext cx="269875" cy="1063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>
            <a:extLst>
              <a:ext uri="{FF2B5EF4-FFF2-40B4-BE49-F238E27FC236}">
                <a16:creationId xmlns:a16="http://schemas.microsoft.com/office/drawing/2014/main" id="{ED88DCC1-9BC7-4F00-BE1B-482B863066BF}"/>
              </a:ext>
            </a:extLst>
          </p:cNvPr>
          <p:cNvCxnSpPr/>
          <p:nvPr/>
        </p:nvCxnSpPr>
        <p:spPr>
          <a:xfrm flipV="1">
            <a:off x="1914525" y="4273550"/>
            <a:ext cx="271463" cy="1063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>
            <a:extLst>
              <a:ext uri="{FF2B5EF4-FFF2-40B4-BE49-F238E27FC236}">
                <a16:creationId xmlns:a16="http://schemas.microsoft.com/office/drawing/2014/main" id="{C88FE74D-923E-4322-BD2D-2AC2E155C4D8}"/>
              </a:ext>
            </a:extLst>
          </p:cNvPr>
          <p:cNvCxnSpPr/>
          <p:nvPr/>
        </p:nvCxnSpPr>
        <p:spPr>
          <a:xfrm flipV="1">
            <a:off x="4343400" y="5172075"/>
            <a:ext cx="271463" cy="1079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21">
            <a:extLst>
              <a:ext uri="{FF2B5EF4-FFF2-40B4-BE49-F238E27FC236}">
                <a16:creationId xmlns:a16="http://schemas.microsoft.com/office/drawing/2014/main" id="{242FEB24-58B0-404D-B7F2-9897FBAAB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0038" y="412115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38" name="Line 24">
            <a:extLst>
              <a:ext uri="{FF2B5EF4-FFF2-40B4-BE49-F238E27FC236}">
                <a16:creationId xmlns:a16="http://schemas.microsoft.com/office/drawing/2014/main" id="{375928A9-271A-439F-9C07-D605D8C381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4760913"/>
            <a:ext cx="1976438" cy="20637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9" name="Line 24">
            <a:extLst>
              <a:ext uri="{FF2B5EF4-FFF2-40B4-BE49-F238E27FC236}">
                <a16:creationId xmlns:a16="http://schemas.microsoft.com/office/drawing/2014/main" id="{0794010F-A5E8-4506-9978-17E3B55017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97225" y="4845050"/>
            <a:ext cx="6350" cy="1304925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" name="Text Box 4">
            <a:extLst>
              <a:ext uri="{FF2B5EF4-FFF2-40B4-BE49-F238E27FC236}">
                <a16:creationId xmlns:a16="http://schemas.microsoft.com/office/drawing/2014/main" id="{69B7AF4A-92C9-480F-8E99-65148F944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3" y="4227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41" name="Přímá spojnice se šipkou 40">
            <a:extLst>
              <a:ext uri="{FF2B5EF4-FFF2-40B4-BE49-F238E27FC236}">
                <a16:creationId xmlns:a16="http://schemas.microsoft.com/office/drawing/2014/main" id="{B83FDC9C-9FF7-4EE8-B3EF-65799A99CC8C}"/>
              </a:ext>
            </a:extLst>
          </p:cNvPr>
          <p:cNvCxnSpPr/>
          <p:nvPr/>
        </p:nvCxnSpPr>
        <p:spPr>
          <a:xfrm flipV="1">
            <a:off x="542925" y="4379913"/>
            <a:ext cx="7938" cy="723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25">
            <a:extLst>
              <a:ext uri="{FF2B5EF4-FFF2-40B4-BE49-F238E27FC236}">
                <a16:creationId xmlns:a16="http://schemas.microsoft.com/office/drawing/2014/main" id="{DFDAF787-BBC9-4CC3-91EA-028D1904C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5450" y="6181725"/>
            <a:ext cx="609600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0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44" name="Přímá spojnice se šipkou 43">
            <a:extLst>
              <a:ext uri="{FF2B5EF4-FFF2-40B4-BE49-F238E27FC236}">
                <a16:creationId xmlns:a16="http://schemas.microsoft.com/office/drawing/2014/main" id="{5AAC5AD4-4937-4BF3-808B-5BC54CA45517}"/>
              </a:ext>
            </a:extLst>
          </p:cNvPr>
          <p:cNvCxnSpPr/>
          <p:nvPr/>
        </p:nvCxnSpPr>
        <p:spPr>
          <a:xfrm flipV="1">
            <a:off x="2497138" y="6626225"/>
            <a:ext cx="873125" cy="15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ED2975B8-78FA-4F2C-B6BA-5190935A5182}"/>
              </a:ext>
            </a:extLst>
          </p:cNvPr>
          <p:cNvSpPr txBox="1"/>
          <p:nvPr/>
        </p:nvSpPr>
        <p:spPr>
          <a:xfrm>
            <a:off x="1435893" y="685702"/>
            <a:ext cx="70865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Model AS-AD pozitivní poptávkové šoky</a:t>
            </a:r>
          </a:p>
        </p:txBody>
      </p:sp>
      <p:sp>
        <p:nvSpPr>
          <p:cNvPr id="46" name="Google Shape;99;p14">
            <a:extLst>
              <a:ext uri="{FF2B5EF4-FFF2-40B4-BE49-F238E27FC236}">
                <a16:creationId xmlns:a16="http://schemas.microsoft.com/office/drawing/2014/main" id="{75B9DF7D-435A-4EA9-9042-03F85DBF725A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297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297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 tmFilter="0,0; .5, 1; 1, 1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2000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4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2000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0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3" grpId="0"/>
      <p:bldP spid="29716" grpId="0"/>
      <p:bldP spid="29716" grpId="1"/>
      <p:bldP spid="29717" grpId="0"/>
      <p:bldP spid="29721" grpId="0"/>
      <p:bldP spid="29722" grpId="0"/>
      <p:bldP spid="29722" grpId="1"/>
      <p:bldP spid="29727" grpId="0" animBg="1"/>
      <p:bldP spid="29727" grpId="1" animBg="1"/>
      <p:bldP spid="29727" grpId="2" animBg="1"/>
      <p:bldP spid="29" grpId="0"/>
      <p:bldP spid="37" grpId="0"/>
      <p:bldP spid="40" grpId="0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3">
            <a:extLst>
              <a:ext uri="{FF2B5EF4-FFF2-40B4-BE49-F238E27FC236}">
                <a16:creationId xmlns:a16="http://schemas.microsoft.com/office/drawing/2014/main" id="{C138765B-535A-405D-8177-0563A1844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5843" name="Group 22">
            <a:extLst>
              <a:ext uri="{FF2B5EF4-FFF2-40B4-BE49-F238E27FC236}">
                <a16:creationId xmlns:a16="http://schemas.microsoft.com/office/drawing/2014/main" id="{EAF1CAB1-9E15-4A03-B327-2E375CEC0CD0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562600" cy="4329113"/>
            <a:chOff x="432" y="1488"/>
            <a:chExt cx="3504" cy="2727"/>
          </a:xfrm>
        </p:grpSpPr>
        <p:sp>
          <p:nvSpPr>
            <p:cNvPr id="35870" name="Text Box 4">
              <a:extLst>
                <a:ext uri="{FF2B5EF4-FFF2-40B4-BE49-F238E27FC236}">
                  <a16:creationId xmlns:a16="http://schemas.microsoft.com/office/drawing/2014/main" id="{91CAA9F2-CCC8-40EC-9375-E87DBF6D37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5871" name="Text Box 5">
              <a:extLst>
                <a:ext uri="{FF2B5EF4-FFF2-40B4-BE49-F238E27FC236}">
                  <a16:creationId xmlns:a16="http://schemas.microsoft.com/office/drawing/2014/main" id="{49A3338D-4DF3-49FB-8278-E71A424E13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38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35872" name="Group 7">
              <a:extLst>
                <a:ext uri="{FF2B5EF4-FFF2-40B4-BE49-F238E27FC236}">
                  <a16:creationId xmlns:a16="http://schemas.microsoft.com/office/drawing/2014/main" id="{08FAB85F-43B9-41C3-971A-959A295C42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35873" name="Line 8">
                <a:extLst>
                  <a:ext uri="{FF2B5EF4-FFF2-40B4-BE49-F238E27FC236}">
                    <a16:creationId xmlns:a16="http://schemas.microsoft.com/office/drawing/2014/main" id="{8E131500-66AD-4E42-B555-B0EF5F8E89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5874" name="Freeform 9">
                <a:extLst>
                  <a:ext uri="{FF2B5EF4-FFF2-40B4-BE49-F238E27FC236}">
                    <a16:creationId xmlns:a16="http://schemas.microsoft.com/office/drawing/2014/main" id="{09A01E16-FAC1-444D-971D-970BC0F42F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8696" name="Group 24">
            <a:extLst>
              <a:ext uri="{FF2B5EF4-FFF2-40B4-BE49-F238E27FC236}">
                <a16:creationId xmlns:a16="http://schemas.microsoft.com/office/drawing/2014/main" id="{55A3ACF2-6743-43B6-ACEE-B31296CED4A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667000"/>
            <a:ext cx="4419600" cy="2652713"/>
            <a:chOff x="1200" y="1680"/>
            <a:chExt cx="2784" cy="1671"/>
          </a:xfrm>
        </p:grpSpPr>
        <p:sp>
          <p:nvSpPr>
            <p:cNvPr id="35868" name="Freeform 10">
              <a:extLst>
                <a:ext uri="{FF2B5EF4-FFF2-40B4-BE49-F238E27FC236}">
                  <a16:creationId xmlns:a16="http://schemas.microsoft.com/office/drawing/2014/main" id="{9AB0245A-AB1C-4EEC-916E-675DC95F1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80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20825 w 1632"/>
                <a:gd name="T3" fmla="*/ 110 h 1776"/>
                <a:gd name="T4" fmla="*/ 88424 w 1632"/>
                <a:gd name="T5" fmla="*/ 151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5869" name="Text Box 11">
              <a:extLst>
                <a:ext uri="{FF2B5EF4-FFF2-40B4-BE49-F238E27FC236}">
                  <a16:creationId xmlns:a16="http://schemas.microsoft.com/office/drawing/2014/main" id="{6ACD4B94-6989-401E-8E50-CDCEA2F577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8695" name="Group 23">
            <a:extLst>
              <a:ext uri="{FF2B5EF4-FFF2-40B4-BE49-F238E27FC236}">
                <a16:creationId xmlns:a16="http://schemas.microsoft.com/office/drawing/2014/main" id="{459CEDC0-57C9-41FC-A8F2-448DBA1045F5}"/>
              </a:ext>
            </a:extLst>
          </p:cNvPr>
          <p:cNvGrpSpPr>
            <a:grpSpLocks/>
          </p:cNvGrpSpPr>
          <p:nvPr/>
        </p:nvGrpSpPr>
        <p:grpSpPr bwMode="auto">
          <a:xfrm>
            <a:off x="1468438" y="2362200"/>
            <a:ext cx="3741737" cy="3048000"/>
            <a:chOff x="1200" y="1632"/>
            <a:chExt cx="2357" cy="1920"/>
          </a:xfrm>
        </p:grpSpPr>
        <p:sp>
          <p:nvSpPr>
            <p:cNvPr id="35866" name="Text Box 6">
              <a:extLst>
                <a:ext uri="{FF2B5EF4-FFF2-40B4-BE49-F238E27FC236}">
                  <a16:creationId xmlns:a16="http://schemas.microsoft.com/office/drawing/2014/main" id="{1BA8A237-54AE-4503-9B12-91EA5180FD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3" y="1825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5867" name="Freeform 13">
              <a:extLst>
                <a:ext uri="{FF2B5EF4-FFF2-40B4-BE49-F238E27FC236}">
                  <a16:creationId xmlns:a16="http://schemas.microsoft.com/office/drawing/2014/main" id="{C9237497-54A4-4689-A9C7-58717F05E8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32"/>
              <a:ext cx="1488" cy="1920"/>
            </a:xfrm>
            <a:custGeom>
              <a:avLst/>
              <a:gdLst>
                <a:gd name="T0" fmla="*/ 0 w 1680"/>
                <a:gd name="T1" fmla="*/ 4362 h 1824"/>
                <a:gd name="T2" fmla="*/ 153 w 1680"/>
                <a:gd name="T3" fmla="*/ 3213 h 1824"/>
                <a:gd name="T4" fmla="*/ 213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87" name="Line 15">
            <a:extLst>
              <a:ext uri="{FF2B5EF4-FFF2-40B4-BE49-F238E27FC236}">
                <a16:creationId xmlns:a16="http://schemas.microsoft.com/office/drawing/2014/main" id="{20DB36B1-ECDE-4FD4-83A4-7C8069B845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648200"/>
            <a:ext cx="1981200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688" name="Text Box 16">
            <a:extLst>
              <a:ext uri="{FF2B5EF4-FFF2-40B4-BE49-F238E27FC236}">
                <a16:creationId xmlns:a16="http://schemas.microsoft.com/office/drawing/2014/main" id="{1B5D4183-A345-4CBF-A754-EA3D3D87C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113" y="4392613"/>
            <a:ext cx="6096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8689" name="Text Box 17">
            <a:extLst>
              <a:ext uri="{FF2B5EF4-FFF2-40B4-BE49-F238E27FC236}">
                <a16:creationId xmlns:a16="http://schemas.microsoft.com/office/drawing/2014/main" id="{CA344267-86EA-43D2-A0C9-9DB512311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61737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8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8697" name="Group 25">
            <a:extLst>
              <a:ext uri="{FF2B5EF4-FFF2-40B4-BE49-F238E27FC236}">
                <a16:creationId xmlns:a16="http://schemas.microsoft.com/office/drawing/2014/main" id="{45FCEAF5-C3F4-4645-A2C7-5F0DE875880D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165350"/>
            <a:ext cx="1371600" cy="4006850"/>
            <a:chOff x="1619" y="1364"/>
            <a:chExt cx="864" cy="2524"/>
          </a:xfrm>
        </p:grpSpPr>
        <p:sp>
          <p:nvSpPr>
            <p:cNvPr id="35864" name="Line 18">
              <a:extLst>
                <a:ext uri="{FF2B5EF4-FFF2-40B4-BE49-F238E27FC236}">
                  <a16:creationId xmlns:a16="http://schemas.microsoft.com/office/drawing/2014/main" id="{A7CC2E82-B254-4330-9977-CCCFB75191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1680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5865" name="Text Box 19">
              <a:extLst>
                <a:ext uri="{FF2B5EF4-FFF2-40B4-BE49-F238E27FC236}">
                  <a16:creationId xmlns:a16="http://schemas.microsoft.com/office/drawing/2014/main" id="{6B2FBAA1-C3E4-460C-95EA-94D4F04CDF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9" y="1364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93" name="Text Box 21">
            <a:extLst>
              <a:ext uri="{FF2B5EF4-FFF2-40B4-BE49-F238E27FC236}">
                <a16:creationId xmlns:a16="http://schemas.microsoft.com/office/drawing/2014/main" id="{BD3CE806-118D-4135-BB3A-ADBE80ADC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4488" y="408305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24" name="Line 15">
            <a:extLst>
              <a:ext uri="{FF2B5EF4-FFF2-40B4-BE49-F238E27FC236}">
                <a16:creationId xmlns:a16="http://schemas.microsoft.com/office/drawing/2014/main" id="{2AA326C0-BA2F-4FD6-895D-5F5D3DBC89E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2613" y="4602163"/>
            <a:ext cx="1587" cy="1571625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5" name="Text Box 17">
            <a:extLst>
              <a:ext uri="{FF2B5EF4-FFF2-40B4-BE49-F238E27FC236}">
                <a16:creationId xmlns:a16="http://schemas.microsoft.com/office/drawing/2014/main" id="{23E4D481-0001-424B-A593-2ADFBD1EC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616585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grpSp>
        <p:nvGrpSpPr>
          <p:cNvPr id="26" name="Group 24">
            <a:extLst>
              <a:ext uri="{FF2B5EF4-FFF2-40B4-BE49-F238E27FC236}">
                <a16:creationId xmlns:a16="http://schemas.microsoft.com/office/drawing/2014/main" id="{610C0007-B8F5-438D-B25F-92515E8DA44A}"/>
              </a:ext>
            </a:extLst>
          </p:cNvPr>
          <p:cNvGrpSpPr>
            <a:grpSpLocks/>
          </p:cNvGrpSpPr>
          <p:nvPr/>
        </p:nvGrpSpPr>
        <p:grpSpPr bwMode="auto">
          <a:xfrm>
            <a:off x="1392238" y="3173413"/>
            <a:ext cx="4419600" cy="2652712"/>
            <a:chOff x="1200" y="1680"/>
            <a:chExt cx="2784" cy="1671"/>
          </a:xfrm>
        </p:grpSpPr>
        <p:sp>
          <p:nvSpPr>
            <p:cNvPr id="35862" name="Freeform 10">
              <a:extLst>
                <a:ext uri="{FF2B5EF4-FFF2-40B4-BE49-F238E27FC236}">
                  <a16:creationId xmlns:a16="http://schemas.microsoft.com/office/drawing/2014/main" id="{9DC3AD2B-1FBD-4E39-ACED-71DD74416C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80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20825 w 1632"/>
                <a:gd name="T3" fmla="*/ 110 h 1776"/>
                <a:gd name="T4" fmla="*/ 88424 w 1632"/>
                <a:gd name="T5" fmla="*/ 151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5863" name="Text Box 11">
              <a:extLst>
                <a:ext uri="{FF2B5EF4-FFF2-40B4-BE49-F238E27FC236}">
                  <a16:creationId xmlns:a16="http://schemas.microsoft.com/office/drawing/2014/main" id="{CA8AF392-7067-4C8B-9D53-51FFCC79F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30" name="Line 15">
            <a:extLst>
              <a:ext uri="{FF2B5EF4-FFF2-40B4-BE49-F238E27FC236}">
                <a16:creationId xmlns:a16="http://schemas.microsoft.com/office/drawing/2014/main" id="{8789CAF6-BA89-4321-9616-E7AC571486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28713" y="5105400"/>
            <a:ext cx="1282700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1" name="Line 15">
            <a:extLst>
              <a:ext uri="{FF2B5EF4-FFF2-40B4-BE49-F238E27FC236}">
                <a16:creationId xmlns:a16="http://schemas.microsoft.com/office/drawing/2014/main" id="{9CDCF5FA-B0E3-4913-834A-2A42A10F6BC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11413" y="5135563"/>
            <a:ext cx="1587" cy="1038225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2" name="Text Box 16">
            <a:extLst>
              <a:ext uri="{FF2B5EF4-FFF2-40B4-BE49-F238E27FC236}">
                <a16:creationId xmlns:a16="http://schemas.microsoft.com/office/drawing/2014/main" id="{EBA4F4B9-3125-47F1-8D72-22D64FEF1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914900"/>
            <a:ext cx="609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33" name="Text Box 17">
            <a:extLst>
              <a:ext uri="{FF2B5EF4-FFF2-40B4-BE49-F238E27FC236}">
                <a16:creationId xmlns:a16="http://schemas.microsoft.com/office/drawing/2014/main" id="{C4744B63-AE27-4CBD-B239-617FE3D63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61737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A041B616-9DCF-4B4C-A99B-7F5F9C539ACE}"/>
              </a:ext>
            </a:extLst>
          </p:cNvPr>
          <p:cNvCxnSpPr/>
          <p:nvPr/>
        </p:nvCxnSpPr>
        <p:spPr>
          <a:xfrm>
            <a:off x="323850" y="4602163"/>
            <a:ext cx="0" cy="7858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>
            <a:extLst>
              <a:ext uri="{FF2B5EF4-FFF2-40B4-BE49-F238E27FC236}">
                <a16:creationId xmlns:a16="http://schemas.microsoft.com/office/drawing/2014/main" id="{D8D90FBE-8523-40FC-900D-CBB663D6078F}"/>
              </a:ext>
            </a:extLst>
          </p:cNvPr>
          <p:cNvCxnSpPr>
            <a:stCxn id="25" idx="2"/>
          </p:cNvCxnSpPr>
          <p:nvPr/>
        </p:nvCxnSpPr>
        <p:spPr>
          <a:xfrm flipH="1">
            <a:off x="2133600" y="6684963"/>
            <a:ext cx="1143000" cy="79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21">
            <a:extLst>
              <a:ext uri="{FF2B5EF4-FFF2-40B4-BE49-F238E27FC236}">
                <a16:creationId xmlns:a16="http://schemas.microsoft.com/office/drawing/2014/main" id="{D273FE84-6A2A-4C2F-BB28-55FDD0CB6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313" y="460216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6025CFD3-DFAB-4C21-AFB2-999CDA9AC4D0}"/>
              </a:ext>
            </a:extLst>
          </p:cNvPr>
          <p:cNvSpPr txBox="1"/>
          <p:nvPr/>
        </p:nvSpPr>
        <p:spPr>
          <a:xfrm>
            <a:off x="0" y="643127"/>
            <a:ext cx="9109073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Model AS-AD – negativní poptávkový šok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(např. snížení G)</a:t>
            </a:r>
          </a:p>
        </p:txBody>
      </p:sp>
      <p:sp>
        <p:nvSpPr>
          <p:cNvPr id="38" name="Google Shape;99;p14">
            <a:extLst>
              <a:ext uri="{FF2B5EF4-FFF2-40B4-BE49-F238E27FC236}">
                <a16:creationId xmlns:a16="http://schemas.microsoft.com/office/drawing/2014/main" id="{4C404323-7382-458D-8E3C-646D2C163BD0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/>
      <p:bldP spid="28689" grpId="0"/>
      <p:bldP spid="28693" grpId="0"/>
      <p:bldP spid="25" grpId="0"/>
      <p:bldP spid="32" grpId="0"/>
      <p:bldP spid="33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3">
            <a:extLst>
              <a:ext uri="{FF2B5EF4-FFF2-40B4-BE49-F238E27FC236}">
                <a16:creationId xmlns:a16="http://schemas.microsoft.com/office/drawing/2014/main" id="{20DE77B7-73C0-44DA-B202-558E5A075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6867" name="Group 22">
            <a:extLst>
              <a:ext uri="{FF2B5EF4-FFF2-40B4-BE49-F238E27FC236}">
                <a16:creationId xmlns:a16="http://schemas.microsoft.com/office/drawing/2014/main" id="{16179397-E48D-4637-B88F-2525C70D26D9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562600" cy="4329113"/>
            <a:chOff x="432" y="1488"/>
            <a:chExt cx="3504" cy="2727"/>
          </a:xfrm>
        </p:grpSpPr>
        <p:sp>
          <p:nvSpPr>
            <p:cNvPr id="36892" name="Text Box 4">
              <a:extLst>
                <a:ext uri="{FF2B5EF4-FFF2-40B4-BE49-F238E27FC236}">
                  <a16:creationId xmlns:a16="http://schemas.microsoft.com/office/drawing/2014/main" id="{68CF1EA5-1778-4541-9A98-7450EF20EA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6893" name="Text Box 5">
              <a:extLst>
                <a:ext uri="{FF2B5EF4-FFF2-40B4-BE49-F238E27FC236}">
                  <a16:creationId xmlns:a16="http://schemas.microsoft.com/office/drawing/2014/main" id="{04C404C8-3C26-476A-99A3-C91E9058F6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38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36894" name="Group 7">
              <a:extLst>
                <a:ext uri="{FF2B5EF4-FFF2-40B4-BE49-F238E27FC236}">
                  <a16:creationId xmlns:a16="http://schemas.microsoft.com/office/drawing/2014/main" id="{E2E6DE72-A855-4CD1-B959-6C21882338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36895" name="Line 8">
                <a:extLst>
                  <a:ext uri="{FF2B5EF4-FFF2-40B4-BE49-F238E27FC236}">
                    <a16:creationId xmlns:a16="http://schemas.microsoft.com/office/drawing/2014/main" id="{372DCE42-13C4-4A2D-A421-2378DC4B22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6896" name="Freeform 9">
                <a:extLst>
                  <a:ext uri="{FF2B5EF4-FFF2-40B4-BE49-F238E27FC236}">
                    <a16:creationId xmlns:a16="http://schemas.microsoft.com/office/drawing/2014/main" id="{FC5644A0-121D-4AA1-B566-F9C68AD44F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8696" name="Group 24">
            <a:extLst>
              <a:ext uri="{FF2B5EF4-FFF2-40B4-BE49-F238E27FC236}">
                <a16:creationId xmlns:a16="http://schemas.microsoft.com/office/drawing/2014/main" id="{D2B0834A-0862-4BDD-A31C-DC7FC7AD1504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667000"/>
            <a:ext cx="4419600" cy="2652713"/>
            <a:chOff x="1200" y="1680"/>
            <a:chExt cx="2784" cy="1671"/>
          </a:xfrm>
        </p:grpSpPr>
        <p:sp>
          <p:nvSpPr>
            <p:cNvPr id="36890" name="Freeform 10">
              <a:extLst>
                <a:ext uri="{FF2B5EF4-FFF2-40B4-BE49-F238E27FC236}">
                  <a16:creationId xmlns:a16="http://schemas.microsoft.com/office/drawing/2014/main" id="{7821C038-34A2-4189-A6A3-64DD42905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80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20825 w 1632"/>
                <a:gd name="T3" fmla="*/ 110 h 1776"/>
                <a:gd name="T4" fmla="*/ 88424 w 1632"/>
                <a:gd name="T5" fmla="*/ 151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6891" name="Text Box 11">
              <a:extLst>
                <a:ext uri="{FF2B5EF4-FFF2-40B4-BE49-F238E27FC236}">
                  <a16:creationId xmlns:a16="http://schemas.microsoft.com/office/drawing/2014/main" id="{0AFC9B86-3181-43DF-BA54-2F03AC9AC8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8695" name="Group 23">
            <a:extLst>
              <a:ext uri="{FF2B5EF4-FFF2-40B4-BE49-F238E27FC236}">
                <a16:creationId xmlns:a16="http://schemas.microsoft.com/office/drawing/2014/main" id="{0CFA5A9C-AE3B-4F1C-B26A-2A9FADF177BB}"/>
              </a:ext>
            </a:extLst>
          </p:cNvPr>
          <p:cNvGrpSpPr>
            <a:grpSpLocks/>
          </p:cNvGrpSpPr>
          <p:nvPr/>
        </p:nvGrpSpPr>
        <p:grpSpPr bwMode="auto">
          <a:xfrm>
            <a:off x="1468438" y="2076450"/>
            <a:ext cx="3713162" cy="3333750"/>
            <a:chOff x="1200" y="1452"/>
            <a:chExt cx="2339" cy="2100"/>
          </a:xfrm>
        </p:grpSpPr>
        <p:sp>
          <p:nvSpPr>
            <p:cNvPr id="36888" name="Text Box 6">
              <a:extLst>
                <a:ext uri="{FF2B5EF4-FFF2-40B4-BE49-F238E27FC236}">
                  <a16:creationId xmlns:a16="http://schemas.microsoft.com/office/drawing/2014/main" id="{39187227-BD86-48A4-A893-AF15E076DF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5" y="1452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6889" name="Freeform 13">
              <a:extLst>
                <a:ext uri="{FF2B5EF4-FFF2-40B4-BE49-F238E27FC236}">
                  <a16:creationId xmlns:a16="http://schemas.microsoft.com/office/drawing/2014/main" id="{E7227878-5355-4259-9A25-BAC0DF2AB9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32"/>
              <a:ext cx="1488" cy="1920"/>
            </a:xfrm>
            <a:custGeom>
              <a:avLst/>
              <a:gdLst>
                <a:gd name="T0" fmla="*/ 0 w 1680"/>
                <a:gd name="T1" fmla="*/ 4362 h 1824"/>
                <a:gd name="T2" fmla="*/ 153 w 1680"/>
                <a:gd name="T3" fmla="*/ 3213 h 1824"/>
                <a:gd name="T4" fmla="*/ 213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87" name="Line 15">
            <a:extLst>
              <a:ext uri="{FF2B5EF4-FFF2-40B4-BE49-F238E27FC236}">
                <a16:creationId xmlns:a16="http://schemas.microsoft.com/office/drawing/2014/main" id="{02DF2B8A-0EC3-4AF8-8DEE-A3F0389CF7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648200"/>
            <a:ext cx="1981200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688" name="Text Box 16">
            <a:extLst>
              <a:ext uri="{FF2B5EF4-FFF2-40B4-BE49-F238E27FC236}">
                <a16:creationId xmlns:a16="http://schemas.microsoft.com/office/drawing/2014/main" id="{08AB8FE9-A3F3-4B94-90BC-AB94ADBEB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25" y="4252913"/>
            <a:ext cx="6096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8689" name="Text Box 17">
            <a:extLst>
              <a:ext uri="{FF2B5EF4-FFF2-40B4-BE49-F238E27FC236}">
                <a16:creationId xmlns:a16="http://schemas.microsoft.com/office/drawing/2014/main" id="{97DCA7A0-DF00-4D7B-9DE5-92A174D6E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61737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8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8697" name="Group 25">
            <a:extLst>
              <a:ext uri="{FF2B5EF4-FFF2-40B4-BE49-F238E27FC236}">
                <a16:creationId xmlns:a16="http://schemas.microsoft.com/office/drawing/2014/main" id="{7B762B80-A02C-4C6D-8367-C8270C5D02E3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165350"/>
            <a:ext cx="1371600" cy="4006850"/>
            <a:chOff x="1619" y="1364"/>
            <a:chExt cx="864" cy="2524"/>
          </a:xfrm>
        </p:grpSpPr>
        <p:sp>
          <p:nvSpPr>
            <p:cNvPr id="36886" name="Line 18">
              <a:extLst>
                <a:ext uri="{FF2B5EF4-FFF2-40B4-BE49-F238E27FC236}">
                  <a16:creationId xmlns:a16="http://schemas.microsoft.com/office/drawing/2014/main" id="{ABD14C42-1D8A-4186-BC6D-954837C56F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1680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6887" name="Text Box 19">
              <a:extLst>
                <a:ext uri="{FF2B5EF4-FFF2-40B4-BE49-F238E27FC236}">
                  <a16:creationId xmlns:a16="http://schemas.microsoft.com/office/drawing/2014/main" id="{C9639CC1-810A-467A-AC87-8C3352FAAA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9" y="1364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93" name="Text Box 21">
            <a:extLst>
              <a:ext uri="{FF2B5EF4-FFF2-40B4-BE49-F238E27FC236}">
                <a16:creationId xmlns:a16="http://schemas.microsoft.com/office/drawing/2014/main" id="{2916732C-6720-4755-ACF1-CF5EDC879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7813" y="391636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4" name="Line 15">
            <a:extLst>
              <a:ext uri="{FF2B5EF4-FFF2-40B4-BE49-F238E27FC236}">
                <a16:creationId xmlns:a16="http://schemas.microsoft.com/office/drawing/2014/main" id="{B805C9FE-9393-4F31-9B5C-E30135CFDE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2613" y="4602163"/>
            <a:ext cx="1587" cy="1571625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5" name="Text Box 17">
            <a:extLst>
              <a:ext uri="{FF2B5EF4-FFF2-40B4-BE49-F238E27FC236}">
                <a16:creationId xmlns:a16="http://schemas.microsoft.com/office/drawing/2014/main" id="{0C38ABD8-ABAA-46E2-8C66-50F560ABF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616585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30" name="Line 15">
            <a:extLst>
              <a:ext uri="{FF2B5EF4-FFF2-40B4-BE49-F238E27FC236}">
                <a16:creationId xmlns:a16="http://schemas.microsoft.com/office/drawing/2014/main" id="{95B044E3-C86E-457F-9FFD-55D3AD25DD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892675"/>
            <a:ext cx="2459038" cy="22225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2" name="Text Box 16">
            <a:extLst>
              <a:ext uri="{FF2B5EF4-FFF2-40B4-BE49-F238E27FC236}">
                <a16:creationId xmlns:a16="http://schemas.microsoft.com/office/drawing/2014/main" id="{FE51124A-9B9B-4F02-B092-FD92E2826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4657725"/>
            <a:ext cx="609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15C6973F-E4DD-4458-BA93-4C4500660CC6}"/>
              </a:ext>
            </a:extLst>
          </p:cNvPr>
          <p:cNvCxnSpPr/>
          <p:nvPr/>
        </p:nvCxnSpPr>
        <p:spPr>
          <a:xfrm>
            <a:off x="487363" y="4575175"/>
            <a:ext cx="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>
            <a:extLst>
              <a:ext uri="{FF2B5EF4-FFF2-40B4-BE49-F238E27FC236}">
                <a16:creationId xmlns:a16="http://schemas.microsoft.com/office/drawing/2014/main" id="{A2617B27-307F-43A7-80DC-30526B45E65D}"/>
              </a:ext>
            </a:extLst>
          </p:cNvPr>
          <p:cNvCxnSpPr/>
          <p:nvPr/>
        </p:nvCxnSpPr>
        <p:spPr>
          <a:xfrm>
            <a:off x="3055938" y="6697663"/>
            <a:ext cx="744537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21">
            <a:extLst>
              <a:ext uri="{FF2B5EF4-FFF2-40B4-BE49-F238E27FC236}">
                <a16:creationId xmlns:a16="http://schemas.microsoft.com/office/drawing/2014/main" id="{F03795CE-5A62-4A61-B429-33CCB0233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1413" y="489267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grpSp>
        <p:nvGrpSpPr>
          <p:cNvPr id="35" name="Group 23">
            <a:extLst>
              <a:ext uri="{FF2B5EF4-FFF2-40B4-BE49-F238E27FC236}">
                <a16:creationId xmlns:a16="http://schemas.microsoft.com/office/drawing/2014/main" id="{83B60364-99E2-4A0A-92DE-AC651D36BEB9}"/>
              </a:ext>
            </a:extLst>
          </p:cNvPr>
          <p:cNvGrpSpPr>
            <a:grpSpLocks/>
          </p:cNvGrpSpPr>
          <p:nvPr/>
        </p:nvGrpSpPr>
        <p:grpSpPr bwMode="auto">
          <a:xfrm>
            <a:off x="1897063" y="2620963"/>
            <a:ext cx="3741737" cy="3048000"/>
            <a:chOff x="1200" y="1632"/>
            <a:chExt cx="2357" cy="1920"/>
          </a:xfrm>
        </p:grpSpPr>
        <p:sp>
          <p:nvSpPr>
            <p:cNvPr id="36884" name="Text Box 6">
              <a:extLst>
                <a:ext uri="{FF2B5EF4-FFF2-40B4-BE49-F238E27FC236}">
                  <a16:creationId xmlns:a16="http://schemas.microsoft.com/office/drawing/2014/main" id="{46189529-76D4-4C39-B9F3-AD713782C0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3" y="1825"/>
              <a:ext cx="864" cy="327"/>
            </a:xfrm>
            <a:prstGeom prst="rect">
              <a:avLst/>
            </a:prstGeom>
            <a:noFill/>
            <a:ln w="6350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6885" name="Freeform 13">
              <a:extLst>
                <a:ext uri="{FF2B5EF4-FFF2-40B4-BE49-F238E27FC236}">
                  <a16:creationId xmlns:a16="http://schemas.microsoft.com/office/drawing/2014/main" id="{C4B226B6-D8E1-4D52-93F1-A68D4C11C5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32"/>
              <a:ext cx="1488" cy="1920"/>
            </a:xfrm>
            <a:custGeom>
              <a:avLst/>
              <a:gdLst>
                <a:gd name="T0" fmla="*/ 0 w 1680"/>
                <a:gd name="T1" fmla="*/ 4362 h 1824"/>
                <a:gd name="T2" fmla="*/ 153 w 1680"/>
                <a:gd name="T3" fmla="*/ 3213 h 1824"/>
                <a:gd name="T4" fmla="*/ 213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454D2A68-B6EA-4801-87D8-16744F0A4ACA}"/>
              </a:ext>
            </a:extLst>
          </p:cNvPr>
          <p:cNvSpPr txBox="1"/>
          <p:nvPr/>
        </p:nvSpPr>
        <p:spPr>
          <a:xfrm>
            <a:off x="487363" y="639188"/>
            <a:ext cx="85302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Model AS-AD – pozitivní nabídkový šok</a:t>
            </a:r>
          </a:p>
        </p:txBody>
      </p:sp>
      <p:sp>
        <p:nvSpPr>
          <p:cNvPr id="37" name="Google Shape;99;p14">
            <a:extLst>
              <a:ext uri="{FF2B5EF4-FFF2-40B4-BE49-F238E27FC236}">
                <a16:creationId xmlns:a16="http://schemas.microsoft.com/office/drawing/2014/main" id="{6EB3A80E-2F8C-4640-8170-6112AECD1B12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/>
      <p:bldP spid="28689" grpId="0"/>
      <p:bldP spid="28693" grpId="0"/>
      <p:bldP spid="25" grpId="0"/>
      <p:bldP spid="32" grpId="0"/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>
            <a:extLst>
              <a:ext uri="{FF2B5EF4-FFF2-40B4-BE49-F238E27FC236}">
                <a16:creationId xmlns:a16="http://schemas.microsoft.com/office/drawing/2014/main" id="{EB860DAF-C617-4745-85D4-CDB5E765F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7891" name="Group 27">
            <a:extLst>
              <a:ext uri="{FF2B5EF4-FFF2-40B4-BE49-F238E27FC236}">
                <a16:creationId xmlns:a16="http://schemas.microsoft.com/office/drawing/2014/main" id="{BCF5DB19-D6EA-4881-AFAD-23EB9D70C8C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562600" cy="4329113"/>
            <a:chOff x="432" y="1488"/>
            <a:chExt cx="3504" cy="2727"/>
          </a:xfrm>
        </p:grpSpPr>
        <p:sp>
          <p:nvSpPr>
            <p:cNvPr id="37925" name="Text Box 4">
              <a:extLst>
                <a:ext uri="{FF2B5EF4-FFF2-40B4-BE49-F238E27FC236}">
                  <a16:creationId xmlns:a16="http://schemas.microsoft.com/office/drawing/2014/main" id="{38DAC952-8D32-4E03-83D8-446557396D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7926" name="Text Box 5">
              <a:extLst>
                <a:ext uri="{FF2B5EF4-FFF2-40B4-BE49-F238E27FC236}">
                  <a16:creationId xmlns:a16="http://schemas.microsoft.com/office/drawing/2014/main" id="{BAE34EE7-35CC-4FD7-B668-F22D9263D6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38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37927" name="Group 7">
              <a:extLst>
                <a:ext uri="{FF2B5EF4-FFF2-40B4-BE49-F238E27FC236}">
                  <a16:creationId xmlns:a16="http://schemas.microsoft.com/office/drawing/2014/main" id="{53A8F9C3-D599-4118-BE89-C15E34D8C8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37928" name="Line 8">
                <a:extLst>
                  <a:ext uri="{FF2B5EF4-FFF2-40B4-BE49-F238E27FC236}">
                    <a16:creationId xmlns:a16="http://schemas.microsoft.com/office/drawing/2014/main" id="{46F6C740-9CBA-44D6-82A1-0E32C8D9C3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7929" name="Freeform 9">
                <a:extLst>
                  <a:ext uri="{FF2B5EF4-FFF2-40B4-BE49-F238E27FC236}">
                    <a16:creationId xmlns:a16="http://schemas.microsoft.com/office/drawing/2014/main" id="{2445F064-B760-4154-A2D9-51E1D44DED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9724" name="Group 28">
            <a:extLst>
              <a:ext uri="{FF2B5EF4-FFF2-40B4-BE49-F238E27FC236}">
                <a16:creationId xmlns:a16="http://schemas.microsoft.com/office/drawing/2014/main" id="{09D78C32-5F7A-46D5-9853-736498BFE320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971800"/>
            <a:ext cx="4267200" cy="2728913"/>
            <a:chOff x="816" y="1872"/>
            <a:chExt cx="2688" cy="1719"/>
          </a:xfrm>
        </p:grpSpPr>
        <p:sp>
          <p:nvSpPr>
            <p:cNvPr id="37923" name="Freeform 10">
              <a:extLst>
                <a:ext uri="{FF2B5EF4-FFF2-40B4-BE49-F238E27FC236}">
                  <a16:creationId xmlns:a16="http://schemas.microsoft.com/office/drawing/2014/main" id="{D230719D-A60E-4F47-A96D-148A3F484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872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20825 w 1632"/>
                <a:gd name="T3" fmla="*/ 110 h 1776"/>
                <a:gd name="T4" fmla="*/ 88424 w 1632"/>
                <a:gd name="T5" fmla="*/ 151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924" name="Text Box 11">
              <a:extLst>
                <a:ext uri="{FF2B5EF4-FFF2-40B4-BE49-F238E27FC236}">
                  <a16:creationId xmlns:a16="http://schemas.microsoft.com/office/drawing/2014/main" id="{03C35B3F-BD09-4AC7-AAB0-6F71585BC8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26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9725" name="Group 29">
            <a:extLst>
              <a:ext uri="{FF2B5EF4-FFF2-40B4-BE49-F238E27FC236}">
                <a16:creationId xmlns:a16="http://schemas.microsoft.com/office/drawing/2014/main" id="{E0ECFFA8-CC44-4E0D-8D09-18B4F2AD0396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438400"/>
            <a:ext cx="4267200" cy="2971800"/>
            <a:chOff x="816" y="1536"/>
            <a:chExt cx="2688" cy="1872"/>
          </a:xfrm>
        </p:grpSpPr>
        <p:sp>
          <p:nvSpPr>
            <p:cNvPr id="37921" name="Text Box 6">
              <a:extLst>
                <a:ext uri="{FF2B5EF4-FFF2-40B4-BE49-F238E27FC236}">
                  <a16:creationId xmlns:a16="http://schemas.microsoft.com/office/drawing/2014/main" id="{96EEEFE3-6F7C-4D86-B003-2F157BD752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536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7922" name="Freeform 13">
              <a:extLst>
                <a:ext uri="{FF2B5EF4-FFF2-40B4-BE49-F238E27FC236}">
                  <a16:creationId xmlns:a16="http://schemas.microsoft.com/office/drawing/2014/main" id="{7C3FD9AB-3362-4EDC-BACC-8B8752ADC4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584"/>
              <a:ext cx="1824" cy="1824"/>
            </a:xfrm>
            <a:custGeom>
              <a:avLst/>
              <a:gdLst>
                <a:gd name="T0" fmla="*/ 0 w 1680"/>
                <a:gd name="T1" fmla="*/ 1824 h 1824"/>
                <a:gd name="T2" fmla="*/ 4859 w 1680"/>
                <a:gd name="T3" fmla="*/ 1344 h 1824"/>
                <a:gd name="T4" fmla="*/ 6798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9713" name="Text Box 17">
            <a:extLst>
              <a:ext uri="{FF2B5EF4-FFF2-40B4-BE49-F238E27FC236}">
                <a16:creationId xmlns:a16="http://schemas.microsoft.com/office/drawing/2014/main" id="{0C206C9C-1D4F-4F35-8229-8C4ED561C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72200"/>
            <a:ext cx="838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0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9726" name="Group 30">
            <a:extLst>
              <a:ext uri="{FF2B5EF4-FFF2-40B4-BE49-F238E27FC236}">
                <a16:creationId xmlns:a16="http://schemas.microsoft.com/office/drawing/2014/main" id="{A345E97F-78F7-4288-8E90-F626FEA33275}"/>
              </a:ext>
            </a:extLst>
          </p:cNvPr>
          <p:cNvGrpSpPr>
            <a:grpSpLocks/>
          </p:cNvGrpSpPr>
          <p:nvPr/>
        </p:nvGrpSpPr>
        <p:grpSpPr bwMode="auto">
          <a:xfrm>
            <a:off x="2449513" y="2198688"/>
            <a:ext cx="1371600" cy="3968750"/>
            <a:chOff x="1530" y="1388"/>
            <a:chExt cx="864" cy="2500"/>
          </a:xfrm>
        </p:grpSpPr>
        <p:sp>
          <p:nvSpPr>
            <p:cNvPr id="37919" name="Line 18">
              <a:extLst>
                <a:ext uri="{FF2B5EF4-FFF2-40B4-BE49-F238E27FC236}">
                  <a16:creationId xmlns:a16="http://schemas.microsoft.com/office/drawing/2014/main" id="{D3803E05-F9BC-4EFD-8DCF-365A109BDF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1680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920" name="Text Box 19">
              <a:extLst>
                <a:ext uri="{FF2B5EF4-FFF2-40B4-BE49-F238E27FC236}">
                  <a16:creationId xmlns:a16="http://schemas.microsoft.com/office/drawing/2014/main" id="{06C57CC5-4596-4E34-8DA0-6F8BB8EB3C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0" y="1388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9716" name="Text Box 20">
            <a:extLst>
              <a:ext uri="{FF2B5EF4-FFF2-40B4-BE49-F238E27FC236}">
                <a16:creationId xmlns:a16="http://schemas.microsoft.com/office/drawing/2014/main" id="{7B5D1DB1-CC4B-4BF7-9094-BF0508A74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075" y="4800600"/>
            <a:ext cx="3300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Recesní mezera</a:t>
            </a:r>
          </a:p>
        </p:txBody>
      </p:sp>
      <p:sp>
        <p:nvSpPr>
          <p:cNvPr id="29717" name="Text Box 21">
            <a:extLst>
              <a:ext uri="{FF2B5EF4-FFF2-40B4-BE49-F238E27FC236}">
                <a16:creationId xmlns:a16="http://schemas.microsoft.com/office/drawing/2014/main" id="{98BC5973-BEDC-45ED-8A1C-06A0AC4BC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663" y="5029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9718" name="Freeform 22">
            <a:extLst>
              <a:ext uri="{FF2B5EF4-FFF2-40B4-BE49-F238E27FC236}">
                <a16:creationId xmlns:a16="http://schemas.microsoft.com/office/drawing/2014/main" id="{8F893542-A43C-4B50-8601-B8CB108389B3}"/>
              </a:ext>
            </a:extLst>
          </p:cNvPr>
          <p:cNvSpPr>
            <a:spLocks/>
          </p:cNvSpPr>
          <p:nvPr/>
        </p:nvSpPr>
        <p:spPr bwMode="auto">
          <a:xfrm>
            <a:off x="2700338" y="5084763"/>
            <a:ext cx="900112" cy="1587"/>
          </a:xfrm>
          <a:custGeom>
            <a:avLst/>
            <a:gdLst>
              <a:gd name="T0" fmla="*/ 0 w 567"/>
              <a:gd name="T1" fmla="*/ 0 h 1"/>
              <a:gd name="T2" fmla="*/ 2147483646 w 567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67" h="1">
                <a:moveTo>
                  <a:pt x="0" y="0"/>
                </a:moveTo>
                <a:lnTo>
                  <a:pt x="567" y="0"/>
                </a:lnTo>
              </a:path>
            </a:pathLst>
          </a:custGeom>
          <a:solidFill>
            <a:srgbClr val="008000"/>
          </a:solidFill>
          <a:ln w="47625" cap="flat" cmpd="sng">
            <a:solidFill>
              <a:srgbClr val="008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0" name="Line 24">
            <a:extLst>
              <a:ext uri="{FF2B5EF4-FFF2-40B4-BE49-F238E27FC236}">
                <a16:creationId xmlns:a16="http://schemas.microsoft.com/office/drawing/2014/main" id="{210C4590-ED3D-490F-895A-2756EC0DFF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105400"/>
            <a:ext cx="0" cy="106680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1" name="Text Box 25">
            <a:extLst>
              <a:ext uri="{FF2B5EF4-FFF2-40B4-BE49-F238E27FC236}">
                <a16:creationId xmlns:a16="http://schemas.microsoft.com/office/drawing/2014/main" id="{F7215552-6BF3-49ED-BD46-408B1C617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172200"/>
            <a:ext cx="609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0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9722" name="Text Box 26">
            <a:extLst>
              <a:ext uri="{FF2B5EF4-FFF2-40B4-BE49-F238E27FC236}">
                <a16:creationId xmlns:a16="http://schemas.microsoft.com/office/drawing/2014/main" id="{410F2701-C4E3-4522-B843-80E5076C8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172200"/>
            <a:ext cx="457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&lt;</a:t>
            </a:r>
            <a:endParaRPr kumimoji="0" lang="cs-CZ" altLang="cs-CZ" sz="20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7" name="Rectangle 31">
            <a:extLst>
              <a:ext uri="{FF2B5EF4-FFF2-40B4-BE49-F238E27FC236}">
                <a16:creationId xmlns:a16="http://schemas.microsoft.com/office/drawing/2014/main" id="{A0EE17C8-9A41-4F0A-BED6-981B77FEA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6237288"/>
            <a:ext cx="1511300" cy="43180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" name="Line 24">
            <a:extLst>
              <a:ext uri="{FF2B5EF4-FFF2-40B4-BE49-F238E27FC236}">
                <a16:creationId xmlns:a16="http://schemas.microsoft.com/office/drawing/2014/main" id="{DD0CEA9F-EF06-4708-81FF-7DD3D4EAF0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65225" y="5091113"/>
            <a:ext cx="1500188" cy="1270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" name="Text Box 4">
            <a:extLst>
              <a:ext uri="{FF2B5EF4-FFF2-40B4-BE49-F238E27FC236}">
                <a16:creationId xmlns:a16="http://schemas.microsoft.com/office/drawing/2014/main" id="{A0640680-20EB-4FE5-860C-E80D001C6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50" y="4824413"/>
            <a:ext cx="6096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73A61790-5E7D-4DEF-B2AA-ED2D520373D8}"/>
              </a:ext>
            </a:extLst>
          </p:cNvPr>
          <p:cNvCxnSpPr/>
          <p:nvPr/>
        </p:nvCxnSpPr>
        <p:spPr>
          <a:xfrm flipH="1" flipV="1">
            <a:off x="3687763" y="2957513"/>
            <a:ext cx="266700" cy="1825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>
            <a:extLst>
              <a:ext uri="{FF2B5EF4-FFF2-40B4-BE49-F238E27FC236}">
                <a16:creationId xmlns:a16="http://schemas.microsoft.com/office/drawing/2014/main" id="{172D141A-94E9-4423-B403-7F12DD32AFA1}"/>
              </a:ext>
            </a:extLst>
          </p:cNvPr>
          <p:cNvCxnSpPr/>
          <p:nvPr/>
        </p:nvCxnSpPr>
        <p:spPr>
          <a:xfrm flipH="1" flipV="1">
            <a:off x="2990850" y="4368800"/>
            <a:ext cx="398463" cy="2825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>
            <a:extLst>
              <a:ext uri="{FF2B5EF4-FFF2-40B4-BE49-F238E27FC236}">
                <a16:creationId xmlns:a16="http://schemas.microsoft.com/office/drawing/2014/main" id="{D5D7D517-F641-4673-9575-D52280216168}"/>
              </a:ext>
            </a:extLst>
          </p:cNvPr>
          <p:cNvCxnSpPr/>
          <p:nvPr/>
        </p:nvCxnSpPr>
        <p:spPr>
          <a:xfrm flipH="1" flipV="1">
            <a:off x="1566863" y="4968875"/>
            <a:ext cx="349250" cy="3222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21">
            <a:extLst>
              <a:ext uri="{FF2B5EF4-FFF2-40B4-BE49-F238E27FC236}">
                <a16:creationId xmlns:a16="http://schemas.microsoft.com/office/drawing/2014/main" id="{155FB67A-62F7-4B8F-9E46-5984C991B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75" y="4154488"/>
            <a:ext cx="6096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38" name="Line 24">
            <a:extLst>
              <a:ext uri="{FF2B5EF4-FFF2-40B4-BE49-F238E27FC236}">
                <a16:creationId xmlns:a16="http://schemas.microsoft.com/office/drawing/2014/main" id="{0FE66B61-6F20-4E03-9414-E7879655A2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4760913"/>
            <a:ext cx="989013" cy="20637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9" name="Line 24">
            <a:extLst>
              <a:ext uri="{FF2B5EF4-FFF2-40B4-BE49-F238E27FC236}">
                <a16:creationId xmlns:a16="http://schemas.microsoft.com/office/drawing/2014/main" id="{D2697E29-1AC5-4F3C-9479-26344A28CA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43125" y="4932363"/>
            <a:ext cx="6350" cy="1304925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" name="Text Box 4">
            <a:extLst>
              <a:ext uri="{FF2B5EF4-FFF2-40B4-BE49-F238E27FC236}">
                <a16:creationId xmlns:a16="http://schemas.microsoft.com/office/drawing/2014/main" id="{A6BB97AD-B41E-4EB3-991F-E5533EDE5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3" y="4227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41" name="Přímá spojnice se šipkou 40">
            <a:extLst>
              <a:ext uri="{FF2B5EF4-FFF2-40B4-BE49-F238E27FC236}">
                <a16:creationId xmlns:a16="http://schemas.microsoft.com/office/drawing/2014/main" id="{19C50E9D-C7A2-4DE1-A503-F4805D4E3DC0}"/>
              </a:ext>
            </a:extLst>
          </p:cNvPr>
          <p:cNvCxnSpPr/>
          <p:nvPr/>
        </p:nvCxnSpPr>
        <p:spPr>
          <a:xfrm flipV="1">
            <a:off x="542925" y="4379913"/>
            <a:ext cx="7938" cy="723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25">
            <a:extLst>
              <a:ext uri="{FF2B5EF4-FFF2-40B4-BE49-F238E27FC236}">
                <a16:creationId xmlns:a16="http://schemas.microsoft.com/office/drawing/2014/main" id="{CA41A6A8-895E-4160-ABD4-F919F3157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6738" y="6170613"/>
            <a:ext cx="609600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0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44" name="Přímá spojnice se šipkou 43">
            <a:extLst>
              <a:ext uri="{FF2B5EF4-FFF2-40B4-BE49-F238E27FC236}">
                <a16:creationId xmlns:a16="http://schemas.microsoft.com/office/drawing/2014/main" id="{FB50EB4C-B034-4B1F-B8E5-C78F48A1B039}"/>
              </a:ext>
            </a:extLst>
          </p:cNvPr>
          <p:cNvCxnSpPr/>
          <p:nvPr/>
        </p:nvCxnSpPr>
        <p:spPr>
          <a:xfrm flipH="1">
            <a:off x="1958975" y="6627813"/>
            <a:ext cx="6604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29">
            <a:extLst>
              <a:ext uri="{FF2B5EF4-FFF2-40B4-BE49-F238E27FC236}">
                <a16:creationId xmlns:a16="http://schemas.microsoft.com/office/drawing/2014/main" id="{18D8B3B4-C478-4791-A611-772F8C187F29}"/>
              </a:ext>
            </a:extLst>
          </p:cNvPr>
          <p:cNvGrpSpPr>
            <a:grpSpLocks/>
          </p:cNvGrpSpPr>
          <p:nvPr/>
        </p:nvGrpSpPr>
        <p:grpSpPr bwMode="auto">
          <a:xfrm>
            <a:off x="925513" y="1898650"/>
            <a:ext cx="4256087" cy="3168650"/>
            <a:chOff x="816" y="1412"/>
            <a:chExt cx="2681" cy="1996"/>
          </a:xfrm>
        </p:grpSpPr>
        <p:sp>
          <p:nvSpPr>
            <p:cNvPr id="37917" name="Text Box 6">
              <a:extLst>
                <a:ext uri="{FF2B5EF4-FFF2-40B4-BE49-F238E27FC236}">
                  <a16:creationId xmlns:a16="http://schemas.microsoft.com/office/drawing/2014/main" id="{3CBA5EF3-6DB4-4AD6-AB8B-9AA81A4646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3" y="1412"/>
              <a:ext cx="864" cy="327"/>
            </a:xfrm>
            <a:prstGeom prst="rect">
              <a:avLst/>
            </a:prstGeom>
            <a:noFill/>
            <a:ln w="6350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7918" name="Freeform 13">
              <a:extLst>
                <a:ext uri="{FF2B5EF4-FFF2-40B4-BE49-F238E27FC236}">
                  <a16:creationId xmlns:a16="http://schemas.microsoft.com/office/drawing/2014/main" id="{354A994F-9A3A-4E6B-8288-2B70BBC4C140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584"/>
              <a:ext cx="1824" cy="1824"/>
            </a:xfrm>
            <a:custGeom>
              <a:avLst/>
              <a:gdLst>
                <a:gd name="T0" fmla="*/ 0 w 1680"/>
                <a:gd name="T1" fmla="*/ 1824 h 1824"/>
                <a:gd name="T2" fmla="*/ 4859 w 1680"/>
                <a:gd name="T3" fmla="*/ 1344 h 1824"/>
                <a:gd name="T4" fmla="*/ 6798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120B2CB6-60EF-4350-A8EA-2FDCCF4462A4}"/>
              </a:ext>
            </a:extLst>
          </p:cNvPr>
          <p:cNvSpPr txBox="1"/>
          <p:nvPr/>
        </p:nvSpPr>
        <p:spPr>
          <a:xfrm>
            <a:off x="383718" y="600010"/>
            <a:ext cx="85598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Model AS-AD negativní nabídkové šoky</a:t>
            </a:r>
          </a:p>
        </p:txBody>
      </p:sp>
      <p:sp>
        <p:nvSpPr>
          <p:cNvPr id="46" name="Google Shape;99;p14">
            <a:extLst>
              <a:ext uri="{FF2B5EF4-FFF2-40B4-BE49-F238E27FC236}">
                <a16:creationId xmlns:a16="http://schemas.microsoft.com/office/drawing/2014/main" id="{342F354C-57C1-4B76-9B7C-9F7624F8E120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297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297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 tmFilter="0,0; .5, 1; 1, 1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2000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4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2000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0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3" grpId="0"/>
      <p:bldP spid="29716" grpId="0"/>
      <p:bldP spid="29716" grpId="1"/>
      <p:bldP spid="29717" grpId="0"/>
      <p:bldP spid="29721" grpId="0"/>
      <p:bldP spid="29722" grpId="0"/>
      <p:bldP spid="29722" grpId="1"/>
      <p:bldP spid="29727" grpId="0" animBg="1"/>
      <p:bldP spid="29727" grpId="1" animBg="1"/>
      <p:bldP spid="29727" grpId="2" animBg="1"/>
      <p:bldP spid="29" grpId="0"/>
      <p:bldP spid="37" grpId="0"/>
      <p:bldP spid="40" grpId="0"/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Pohledy na hospodářský cyklus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Neoklasikové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– cyklus je nutný, přirozená selekce neefektivních výrob od efektivních;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Keynesiánci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– recese je krajně nežádoucí prvek, existence disproporcí – aktivní účast státu – snaha o </a:t>
            </a:r>
            <a:r>
              <a:rPr kumimoji="0" lang="cs-CZ" altLang="cs-CZ" sz="33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tzv.zploštění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cyklu;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Hospodářský cyklus 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 autoregulační prvek tržního mechanismu.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5981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Typy hospodářských cyklů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Kitchinovy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cykly 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– krátkodobé, trvají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36-40 měsíců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jsou způsobeny výkyvy v zásobách a rozpracované výrobě, označují se i jako sezónní cykly;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Juglarovy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cykly 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– střednědobé, trvají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7-10 let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jsou způsobeny investicemi do strojů a zařízení, jsou označovány i jako podnikatelské cykly;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Kondratěvovy cykly 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– dlouhodobé, trvají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30-60 let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jsou způsobeny změnami ve výrobních technologiích, monetárními a politickými jevy, klimatickými změnami, inovacemi vyšších řádů, apod.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2872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600" b="1" dirty="0"/>
              <a:t>Pojetí ekonomického růstu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KRÁTKODOBÉ ZVÝŠENÍ PRODUKTU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které je po určité době vystřídáno poklesem, úroveň rovnovážného Y je dána změnami AD, které způsobují pohyb skutečného Y kolem Y*, jedná se o růst skutečného produktu ve smyslu jeho cyklického kolísání;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None/>
              <a:tabLst/>
              <a:defRPr/>
            </a:pP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	nebo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DLOUHODOBÝ TREND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-  spojen se zvyšováním produkčních možností ekonomiky, dlouhodobý růst Y*, tzv. růst v pravém slova smyslu.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6356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600" b="1" dirty="0"/>
              <a:t>Pojetí ekonomického růstu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Ekonomický růst -  růst Y* lze vyjádřit: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POMOCÍ MODELU AS AD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-  výše Y* je vyjádřena umístěním krátkodobé AS a dlouhodobé křivky agregátní nabídky LRAS; růst Y* znamená posun AS i LRAS doprava  (roste-li AS stejně rychle jako AD, pak je označován jako růst při stabilních cenách);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None/>
              <a:tabLst/>
              <a:defRPr/>
            </a:pP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	nebo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POMOCÍ HRANICE PRODUKČNÍCH MOŽNOSTÍ (PPF)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- vyjadřuje všechny kombinace výroby dvou statků při plném využití všech výrobních faktorů, při tzv. 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plné zaměstnanosti.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9098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Hospodářský cyklus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315233"/>
            <a:ext cx="8644269" cy="4826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HDP v čase neustále kolísá, střídavě roste a klesá =&gt; probíhá 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ekonomický cyklus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(krátkodobé změny agregátního výstupu ekonomiky)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Ekonomický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cyklus je tedy kolísání celkové ekonomické aktivity v čase =&gt; opakující se nesoulad mezi potenciálním a skutečným produktem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Ekonomický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cyklus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je posloupností pravidelně se opakujících fází vzestupu, poklesu nebo stagnace makroekonomické aktivity (reálného HDP, zaměstnanosti, spotřeby, investic, exportu atd.)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expanze =&gt; vrchol </a:t>
            </a:r>
            <a:r>
              <a:rPr lang="cs-CZ" altLang="cs-CZ" sz="2800" b="1" kern="1200" dirty="0">
                <a:solidFill>
                  <a:srgbClr val="FF0000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=&gt; 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kontrakce </a:t>
            </a:r>
            <a:r>
              <a:rPr lang="cs-CZ" altLang="cs-CZ" sz="2800" b="1" kern="1200" dirty="0">
                <a:solidFill>
                  <a:srgbClr val="FF0000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=&gt; 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dno </a:t>
            </a:r>
            <a:r>
              <a:rPr lang="cs-CZ" altLang="cs-CZ" sz="2800" b="1" kern="1200" dirty="0">
                <a:solidFill>
                  <a:srgbClr val="FF0000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=&gt; 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expanze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Ekonomický růst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 širší pojetí, výsledek změn dostupných VF a změn v intenzitě využívání VF (produktivitě)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200" b="1" dirty="0"/>
              <a:t>Pojetí ekonomického růstu – model AS-AD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2">
            <a:extLst>
              <a:ext uri="{FF2B5EF4-FFF2-40B4-BE49-F238E27FC236}">
                <a16:creationId xmlns:a16="http://schemas.microsoft.com/office/drawing/2014/main" id="{E3C71280-A60D-4D5E-8D85-5FC1F3F96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78" y="1351247"/>
            <a:ext cx="5791039" cy="4621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6505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200" b="1" dirty="0"/>
              <a:t>Pojetí ekonomického růstu</a:t>
            </a:r>
            <a:br>
              <a:rPr lang="cs-CZ" sz="3200" b="1" dirty="0"/>
            </a:br>
            <a:r>
              <a:rPr lang="cs-CZ" sz="3200" b="1" dirty="0"/>
              <a:t>hranice produkční možností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Obrázek 1">
            <a:extLst>
              <a:ext uri="{FF2B5EF4-FFF2-40B4-BE49-F238E27FC236}">
                <a16:creationId xmlns:a16="http://schemas.microsoft.com/office/drawing/2014/main" id="{91E690B3-023F-4DCB-B2D8-34F39F4C09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954" y="1742647"/>
            <a:ext cx="5526088" cy="44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3720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200" b="1" dirty="0"/>
              <a:t>Měření ekonomického růstu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ROZDÍL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- vyjádříme ekonomický růst pomocí skutečného produktu a produktu v předchozím období (roce):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	Y = </a:t>
            </a:r>
            <a:r>
              <a:rPr kumimoji="0" lang="cs-CZ" altLang="cs-CZ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Yt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- Y t-1   (vyjádřeno v peněžních jednotkách)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KOEFICIENT RŮSTU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– poměr skutečného produktu a produktu v předchozím období (roce);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	k = (</a:t>
            </a:r>
            <a:r>
              <a:rPr kumimoji="0" lang="cs-CZ" altLang="cs-CZ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Yt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/ Y t-1) *100 (indexové číslo)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TEMPO RŮSTU –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nejčastěji používaný ukazatel růstu (uvádí se v %, může vyjít i záporně!);</a:t>
            </a:r>
            <a:endParaRPr kumimoji="0" lang="cs-CZ" altLang="cs-CZ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" name="Object 15">
            <a:extLst>
              <a:ext uri="{FF2B5EF4-FFF2-40B4-BE49-F238E27FC236}">
                <a16:creationId xmlns:a16="http://schemas.microsoft.com/office/drawing/2014/main" id="{8E1211B9-F781-4746-BE54-EC7AFC2CBA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049952"/>
              </p:ext>
            </p:extLst>
          </p:nvPr>
        </p:nvGraphicFramePr>
        <p:xfrm>
          <a:off x="6125881" y="5267414"/>
          <a:ext cx="2768252" cy="858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Rovnice" r:id="rId4" imgW="1231366" imgH="482391" progId="Equation.3">
                  <p:embed/>
                </p:oleObj>
              </mc:Choice>
              <mc:Fallback>
                <p:oleObj name="Rovnice" r:id="rId4" imgW="1231366" imgH="482391" progId="Equation.3">
                  <p:embed/>
                  <p:pic>
                    <p:nvPicPr>
                      <p:cNvPr id="4" name="Object 15">
                        <a:extLst>
                          <a:ext uri="{FF2B5EF4-FFF2-40B4-BE49-F238E27FC236}">
                            <a16:creationId xmlns:a16="http://schemas.microsoft.com/office/drawing/2014/main" id="{41181D48-9B6D-40B7-B67A-68D79C1D72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5881" y="5267414"/>
                        <a:ext cx="2768252" cy="8583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692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200" b="1" dirty="0"/>
              <a:t>Měření ekonomického růstu – tempo růstu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tempo růstu skutečného produktu 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neustále kolísá vlivem změn AD a AS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 aktuálních temp růstu pak lze 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vypočítat dlouhodobý trend tempa růstu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tempo růstu potencionálního produktu vypočteme jako součet dlouhodobého tempa růstu souhrnné produktivity a objemu výrobních faktorů při jejich plném využití;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závisí na tempu růstu výrobních faktorů a na tempu růstu souhrnné produktivity.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0045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200" b="1" dirty="0"/>
              <a:t>Ekonomická úroveň vs. ekonomická síla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EKONOMICKÝ ROZVOJ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- v širším smyslu zahrnuje další aspekty vývoje ekonomiky, především strukturální změny, technologické změny, zvyšování životní úrovně obyvatelstva, apod.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None/>
              <a:tabLst/>
              <a:defRPr/>
            </a:pPr>
            <a:endParaRPr kumimoji="0" lang="cs-CZ" altLang="cs-CZ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EKONOMICKÝ RŮST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- pojímán jako elementární předpoklad ekonomického rozvoje.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9657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200" b="1" dirty="0"/>
              <a:t>Složky ekonomického růstu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LIDSKÉ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- množství, kvalifikace, náklady na její získání, zvýšení a udržení a motivace lidských zdrojů jako předpoklad podnikání,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PŘÍRODNÍ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- množství půdy a nerostného bohatství a jejich kvalita,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KAPITÁLOVÉ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- kapitálové statky jako jsou stroje a zařízení, budovy, stavby, jejich technická úroveň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4583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pl-PL" sz="3200" b="1" dirty="0"/>
              <a:t>Determinanty ekonomického rozvoje a růstu</a:t>
            </a:r>
            <a:endParaRPr lang="cs-CZ" sz="3200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D03DFF88-6F27-4D12-8732-9EE95A98CE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006017"/>
              </p:ext>
            </p:extLst>
          </p:nvPr>
        </p:nvGraphicFramePr>
        <p:xfrm>
          <a:off x="154387" y="1351249"/>
          <a:ext cx="8434388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Picture" r:id="rId4" imgW="4688280" imgH="2274480" progId="Word.Picture.8">
                  <p:embed/>
                </p:oleObj>
              </mc:Choice>
              <mc:Fallback>
                <p:oleObj name="Picture" r:id="rId4" imgW="4688280" imgH="2274480" progId="Word.Picture.8">
                  <p:embed/>
                  <p:pic>
                    <p:nvPicPr>
                      <p:cNvPr id="5" name="Object 5">
                        <a:extLst>
                          <a:ext uri="{FF2B5EF4-FFF2-40B4-BE49-F238E27FC236}">
                            <a16:creationId xmlns:a16="http://schemas.microsoft.com/office/drawing/2014/main" id="{DFAFC8F2-F060-4169-B377-5C117A0333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87" y="1351249"/>
                        <a:ext cx="8434388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5990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600" b="1" dirty="0"/>
              <a:t>Zdroje ekonomického růstu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KVANTITATIVNÍ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– kdy do výroby je zapojováno větší množství práce, přírodních zdrojů a kapitálu, označován také jako extenzivní růst;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KVALITATIVNÍ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– dochází k lepšímu využívání VF, označován také jako intenzivní růst: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uskutečňuje se zvyšováním kvalifikace pracovníků,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využíváním kvalitnějších přírodních zdrojů,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rozvojem technické úrovně kapitálu,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dělbou práce v národním i mezinárodním měřítku a s ní spojenou liberalizací mezinárodního pohybu statků i výrobních faktorů,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rozvojem informačních technologií,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přístupem k informacím,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technologickými změnami.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4251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600" b="1" dirty="0"/>
              <a:t>Teoretické vymezení růstu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Teorie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znamenají rozdílný pohled na problematiku ekonomického vývoje: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TEORIE EKONOMICKÉHO RŮSTU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řeší zejména problematiku kvantitativních změn nebo jejich racionální formy kombinace, ve vztahu ke zvětšování množství výrobních faktorů vychází teorie růstu z předpokladu, že množství pracovních sil je dáno exogenně,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TEORIE EKONOMICKÉHO ROZVOJE </a:t>
            </a:r>
            <a:r>
              <a:rPr kumimoji="0" lang="cs-CZ" altLang="cs-CZ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se zaměřuje na účelnost růstu reálného produktu z hlediska výroby a užití, zkoumá vliv neekonomických faktorů na pracovní sílu, zaměřuje se na původ příčin zlepšení, zda a do jaké míry jsou důsledkem sociální struktury společnosti nebo jsou důsledkem uplatnění technického pokroku,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5550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600" b="1" dirty="0"/>
              <a:t>Teorie ekonomického růstu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 ekonomické teorii jsou charakterizovány značnou rozdílností přístupů, které členíme do dvou skupin: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sociálně-historické modely,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matematicko-ekonomické modely.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None/>
              <a:tabLst/>
              <a:defRPr/>
            </a:pP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Předpoklady ekonomického růstu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cenová hladina je stálá, a proto Y = </a:t>
            </a:r>
            <a:r>
              <a:rPr lang="cs-CZ" altLang="cs-CZ" sz="2400" kern="1200" dirty="0" err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Yn</a:t>
            </a: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= </a:t>
            </a:r>
            <a:r>
              <a:rPr lang="cs-CZ" altLang="cs-CZ" sz="2400" kern="1200" dirty="0" err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Yr</a:t>
            </a: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ekonomika je </a:t>
            </a:r>
            <a:r>
              <a:rPr lang="cs-CZ" altLang="cs-CZ" sz="2400" kern="1200" dirty="0" err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dvousektorová</a:t>
            </a: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platí Y = C + S a  Y = C + I, 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ekonomika je v rovnováze, </a:t>
            </a:r>
            <a:r>
              <a:rPr lang="cs-CZ" altLang="cs-CZ" sz="2400" kern="1200" dirty="0" err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YrS</a:t>
            </a: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 </a:t>
            </a:r>
            <a:r>
              <a:rPr lang="cs-CZ" altLang="cs-CZ" sz="2400" kern="1200" dirty="0" err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YrD</a:t>
            </a: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a  I = S,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míra nezaměstnanosti u = u*.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4037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Hospodářský cyklus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315233"/>
            <a:ext cx="8644269" cy="4826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Objekt 2">
            <a:extLst>
              <a:ext uri="{FF2B5EF4-FFF2-40B4-BE49-F238E27FC236}">
                <a16:creationId xmlns:a16="http://schemas.microsoft.com/office/drawing/2014/main" id="{8B97CBDF-7F88-4EAF-9861-703C3F40C7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181714"/>
              </p:ext>
            </p:extLst>
          </p:nvPr>
        </p:nvGraphicFramePr>
        <p:xfrm>
          <a:off x="504031" y="1419196"/>
          <a:ext cx="8135937" cy="472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Visio" r:id="rId4" imgW="6454875" imgH="3809594" progId="Visio.Drawing.11">
                  <p:embed/>
                </p:oleObj>
              </mc:Choice>
              <mc:Fallback>
                <p:oleObj name="Visio" r:id="rId4" imgW="6454875" imgH="3809594" progId="Visio.Drawing.11">
                  <p:embed/>
                  <p:pic>
                    <p:nvPicPr>
                      <p:cNvPr id="6147" name="Objekt 2">
                        <a:extLst>
                          <a:ext uri="{FF2B5EF4-FFF2-40B4-BE49-F238E27FC236}">
                            <a16:creationId xmlns:a16="http://schemas.microsoft.com/office/drawing/2014/main" id="{6F31B8F7-BE23-4A36-A0A4-83813DE8EB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31" y="1419196"/>
                        <a:ext cx="8135937" cy="472281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155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sz="3600" b="1" dirty="0"/>
              <a:t>Neoklasická teorie ekonomického růstu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Východiskem je neoklasická produkční funkce, kdy ekonomický růst lze vyjádřit: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el-GR" altLang="cs-CZ" sz="24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Δ</a:t>
            </a:r>
            <a:r>
              <a:rPr lang="cs-CZ" altLang="cs-CZ" sz="24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Y = </a:t>
            </a:r>
            <a:r>
              <a:rPr lang="el-GR" altLang="cs-CZ" sz="24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Δ</a:t>
            </a:r>
            <a:r>
              <a:rPr lang="cs-CZ" altLang="cs-CZ" sz="24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K.MPK + </a:t>
            </a:r>
            <a:r>
              <a:rPr lang="el-GR" altLang="cs-CZ" sz="24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Δ</a:t>
            </a:r>
            <a:r>
              <a:rPr lang="cs-CZ" altLang="cs-CZ" sz="24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L.MPL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růst reálného produktu je tak dán změnami množství kapitálu (</a:t>
            </a:r>
            <a:r>
              <a:rPr lang="el-GR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Δ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K) a práce (</a:t>
            </a:r>
            <a:r>
              <a:rPr lang="el-GR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Δ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L) násobený jejich mezní produktivitou, tj.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MPK a MPL,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kdy MPK = </a:t>
            </a:r>
            <a:r>
              <a:rPr lang="el-GR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Δ</a:t>
            </a: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Y/</a:t>
            </a:r>
            <a:r>
              <a:rPr lang="el-GR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Δ</a:t>
            </a: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 a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MPL = </a:t>
            </a:r>
            <a:r>
              <a:rPr lang="el-GR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Δ</a:t>
            </a: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Y/</a:t>
            </a:r>
            <a:r>
              <a:rPr lang="el-GR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Δ</a:t>
            </a: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6664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600" b="1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Cobb-Douglasova</a:t>
            </a:r>
            <a:r>
              <a:rPr lang="cs-CZ" altLang="cs-CZ" sz="3600" b="1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produkční funkce 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Nejznámější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neoklasická funkce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: Y = A* </a:t>
            </a:r>
            <a:r>
              <a:rPr lang="cs-CZ" altLang="cs-CZ" sz="2800" kern="1200" dirty="0" err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Kb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* La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kde: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 = produktivita práce i kapitálu, charakterizuje vliv faktorů, které označujeme jako technologické změny,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a, b = pružnost reálného produktu na změnu práce a kapitálu, vyjadřují o kolik vzroste reálný produkt, vzroste-li množství kapitálu nebo práce o 1 %.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 + b = 1, kde a = MPK*(K/Y), b = MPL*(L/Y).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b="1" kern="1200" dirty="0" err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Cobb-Douglasova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produkční funkci má tvar: Y = A*</a:t>
            </a:r>
            <a:r>
              <a:rPr lang="cs-CZ" altLang="cs-CZ" sz="2800" kern="1200" dirty="0" err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Kb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*L1-b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 + b = 1, růst množství práce a kapitálu o 1% zvýší reálný produkt o 1%, jedná se o konstantní výnosy z rozsahu výroby,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 + b &gt; 1, jsou výnosy z rozsahu výroby rostoucí	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 + b &lt; 1, výnosy z rozsahu výroby jsou klesající.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9519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6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Prorůstová hospodářská politika</a:t>
            </a:r>
            <a:endParaRPr lang="cs-CZ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Směr </a:t>
            </a: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ekonomické teorie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ekonomie strany nabídky;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přístup ke </a:t>
            </a: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stimulaci ekonomického růstu 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(růstu Y*), a to ve smyslu dlouhodobého udržení disponibilních zdrojů ve výrobě a jejich rozšiřování;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zahrnuje přístup k zabezpečení </a:t>
            </a: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stabilní vysoké zaměstnanosti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je označován jako forma </a:t>
            </a: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proticyklické politiky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zkoumá faktory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které ovlivňují množství práce (i její kvalifikaci), tvorbu úspor a ochotu investovat;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podstatným faktorem stimulace je míra </a:t>
            </a:r>
            <a:r>
              <a:rPr lang="cs-CZ" altLang="cs-CZ" sz="28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zdanění důchodu ekonomických subjektů </a:t>
            </a:r>
            <a:r>
              <a:rPr lang="cs-CZ" altLang="cs-CZ" sz="28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(vysoké zdanění nestimuluje subjekty k větší S práce, ani k vyšším úsporám, negativně ovlivňuje tvorbu kapitálu, a vede k poklesu produktu.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4058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000" b="1" dirty="0">
                <a:solidFill>
                  <a:srgbClr val="C00000"/>
                </a:solidFill>
              </a:rPr>
              <a:t>Příklady k procvičení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457199" y="1509824"/>
            <a:ext cx="8572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174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6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Příklad č. 1</a:t>
            </a:r>
            <a:endParaRPr lang="cs-CZ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Vyjděte z následujících údajů týkajících se hypotetického státu: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 roce 2022 činila výše reálného produktu 110 mld. peněžních jednotek a cenová hladina vyjádřená indexem se pohybovala na hladině 1,03. V roce následujícím se velikost reálného produktu zvýšila na 115 mld. peněžních jednotek a cenová hladina vzrostla na hladinu 1,06. Pro tuto ekonomiku vypočtěte:</a:t>
            </a:r>
          </a:p>
          <a:p>
            <a:pPr marL="1257300" lvl="2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a) tempo růstu reálného produktu;</a:t>
            </a:r>
          </a:p>
          <a:p>
            <a:pPr marL="1257300" lvl="2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b) tempo růstu nominálního produktu.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52974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6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Příklad č. 2</a:t>
            </a:r>
            <a:endParaRPr lang="cs-CZ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Předpokládejme, že přirozená míra nezaměstnanosti činí 4 %. Pokud reálný GDP dosahuje 5 mld. peněžních jednotek a míra nezaměstnanosti 12 %, jaký je hrubý odhad potenciálního GDP?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8430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6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Příklad č. 3</a:t>
            </a:r>
            <a:endParaRPr lang="cs-CZ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Víte-li, že HDP v nominálním vyjádření činí v roce 2021 3 500 mld. Kč o rok později 3 800 mld. Kč, určete:</a:t>
            </a:r>
          </a:p>
          <a:p>
            <a:pPr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lphaLcParenR"/>
              <a:tabLst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Ekonomický růst (rozdíl produktu);</a:t>
            </a:r>
          </a:p>
          <a:p>
            <a:pPr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lphaLcParenR"/>
              <a:tabLst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Tempo růstu nominálního produktu;</a:t>
            </a:r>
          </a:p>
          <a:p>
            <a:pPr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lphaLcParenR"/>
              <a:tabLst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Koeficient růstu nominálního produktu.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8854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6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Příklad č. 4</a:t>
            </a:r>
            <a:endParaRPr lang="cs-CZ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351248"/>
            <a:ext cx="8644269" cy="48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Víte-li, že HDP v reálném vyjádření činí v roce 2021 3 100 mld. Kč a o rok později 3 020 mld. Kč, určete: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None/>
              <a:tabLst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    a) ekonomický růst (rozdíl produktu);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None/>
              <a:tabLst/>
              <a:defRPr/>
            </a:pPr>
            <a:r>
              <a:rPr lang="cs-CZ" altLang="cs-CZ" sz="24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    b) tempo růstu reálného produktu.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1430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Hospodářský cyklus </a:t>
            </a:r>
            <a:br>
              <a:rPr lang="cs-CZ" altLang="cs-CZ" sz="3600" b="1" dirty="0"/>
            </a:br>
            <a:r>
              <a:rPr lang="cs-CZ" altLang="cs-CZ" sz="3600" b="1" dirty="0"/>
              <a:t>(fáze)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5" y="1199180"/>
            <a:ext cx="8644269" cy="5141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Expanze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konjunktura, zotavení, rozmach;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domácnosti více poptávají spotřební statky </a:t>
            </a:r>
            <a:r>
              <a:rPr kumimoji="0" lang="cs-CZ" altLang="cs-CZ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=&gt; růst objemu výroby (firmy také najímají více L a K), mzdy zatím nerostou, je pouze více odpracovaných hodin;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 této fázi dochází </a:t>
            </a:r>
            <a:r>
              <a:rPr kumimoji="0" lang="cs-CZ" altLang="cs-CZ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 růstu reálného HDP</a:t>
            </a:r>
            <a:r>
              <a:rPr kumimoji="0" lang="cs-CZ" altLang="cs-CZ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což má za následek </a:t>
            </a:r>
            <a:r>
              <a:rPr kumimoji="0" lang="cs-CZ" altLang="cs-CZ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růst zaměstnanosti </a:t>
            </a:r>
            <a:r>
              <a:rPr kumimoji="0" lang="cs-CZ" altLang="cs-CZ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(pokles nezaměstnanosti), růst agregátní poptávky, větší využívání výrobních kapacit;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rostou investice do výroby </a:t>
            </a:r>
            <a:r>
              <a:rPr kumimoji="0" lang="cs-CZ" altLang="cs-CZ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(skrze bankovní úvěry) a zpravidla dochází i k růstu cenové hladiny;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zakládají se i nové firmy</a:t>
            </a:r>
            <a:r>
              <a:rPr kumimoji="0" lang="cs-CZ" altLang="cs-CZ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</a:t>
            </a:r>
            <a:r>
              <a:rPr kumimoji="0" lang="cs-CZ" altLang="cs-CZ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roste cenová bublina na realitním trhu;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expanze následuje po dosažení dna a končí dosažením vrcholu</a:t>
            </a:r>
            <a:r>
              <a:rPr kumimoji="0" lang="cs-CZ" altLang="cs-CZ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kdy se vyčerpávají VF (nutnost např. přeplácet pracovníky), prudce rostou konzumní aktivity domácností.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" name="Objekt 2">
            <a:extLst>
              <a:ext uri="{FF2B5EF4-FFF2-40B4-BE49-F238E27FC236}">
                <a16:creationId xmlns:a16="http://schemas.microsoft.com/office/drawing/2014/main" id="{1B9B3781-B7AE-4E1B-8C4A-2E154476EE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394849"/>
              </p:ext>
            </p:extLst>
          </p:nvPr>
        </p:nvGraphicFramePr>
        <p:xfrm>
          <a:off x="6432956" y="300114"/>
          <a:ext cx="2564845" cy="1488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Visio" r:id="rId4" imgW="6454875" imgH="3809594" progId="Visio.Drawing.11">
                  <p:embed/>
                </p:oleObj>
              </mc:Choice>
              <mc:Fallback>
                <p:oleObj name="Visio" r:id="rId4" imgW="6454875" imgH="3809594" progId="Visio.Drawing.11">
                  <p:embed/>
                  <p:pic>
                    <p:nvPicPr>
                      <p:cNvPr id="5" name="Objekt 2">
                        <a:extLst>
                          <a:ext uri="{FF2B5EF4-FFF2-40B4-BE49-F238E27FC236}">
                            <a16:creationId xmlns:a16="http://schemas.microsoft.com/office/drawing/2014/main" id="{8B97CBDF-7F88-4EAF-9861-703C3F40C7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956" y="300114"/>
                        <a:ext cx="2564845" cy="1488861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279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400" b="1" dirty="0"/>
              <a:t>Hospodářský cyklus</a:t>
            </a:r>
            <a:br>
              <a:rPr lang="cs-CZ" altLang="cs-CZ" sz="3400" b="1" dirty="0"/>
            </a:br>
            <a:r>
              <a:rPr lang="cs-CZ" altLang="cs-CZ" sz="3400" b="1" dirty="0"/>
              <a:t> (fáze)</a:t>
            </a:r>
            <a:endParaRPr lang="cs-CZ" sz="34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966721"/>
            <a:ext cx="8644269" cy="5270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Vrchol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HDP dosáhne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vrcholu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a dále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již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neroste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skutečný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produkt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dosahuje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v rámci jednoho cyklu svého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maxima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maximálně jsou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využívány výrobní kapacity 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(jejich cena roste),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vysoká míra investic vyčerpává zdroje ekonomiky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(úspory), roste poptávka po kvalifikovaných pracovnících, kterých je nedostatek;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ekonomika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pracuje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nad své možnosti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což vede k prudkému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nárůstu cenové hladiny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Optimistická nálada 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 enormně roste C, masivní poptávka po hypotékách (bublina na realitním trhu) a dalších spotřebních úvěrech;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konec vrcholu =&gt; ekonomika přechází do fáze poklesu (kontrakce).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Objekt 2">
            <a:extLst>
              <a:ext uri="{FF2B5EF4-FFF2-40B4-BE49-F238E27FC236}">
                <a16:creationId xmlns:a16="http://schemas.microsoft.com/office/drawing/2014/main" id="{90B3EAE5-FA10-4674-A2C4-78E75C01D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761567"/>
              </p:ext>
            </p:extLst>
          </p:nvPr>
        </p:nvGraphicFramePr>
        <p:xfrm>
          <a:off x="6432954" y="194240"/>
          <a:ext cx="2564845" cy="1488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Visio" r:id="rId4" imgW="6454875" imgH="3809594" progId="Visio.Drawing.11">
                  <p:embed/>
                </p:oleObj>
              </mc:Choice>
              <mc:Fallback>
                <p:oleObj name="Visio" r:id="rId4" imgW="6454875" imgH="3809594" progId="Visio.Drawing.11">
                  <p:embed/>
                  <p:pic>
                    <p:nvPicPr>
                      <p:cNvPr id="6" name="Objekt 2">
                        <a:extLst>
                          <a:ext uri="{FF2B5EF4-FFF2-40B4-BE49-F238E27FC236}">
                            <a16:creationId xmlns:a16="http://schemas.microsoft.com/office/drawing/2014/main" id="{1B9B3781-B7AE-4E1B-8C4A-2E154476EE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954" y="194240"/>
                        <a:ext cx="2564845" cy="1488861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6900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400" b="1" dirty="0"/>
              <a:t>Hospodářský cyklus</a:t>
            </a:r>
            <a:br>
              <a:rPr lang="cs-CZ" altLang="cs-CZ" sz="3400" b="1" dirty="0"/>
            </a:br>
            <a:r>
              <a:rPr lang="cs-CZ" altLang="cs-CZ" sz="3400" b="1" dirty="0"/>
              <a:t> (fáze)</a:t>
            </a:r>
            <a:endParaRPr lang="cs-CZ" sz="34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114816"/>
            <a:ext cx="8644269" cy="5122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Kontrakce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Pokles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(někdy vnímáno jako jakási „ozdravná kůra“) -po vrcholu začíná reálný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HDP klesat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9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optimistická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nálada se mění v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pesimistickou;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pokles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produkce komodit, snižování důchodů ekonomických subjektů, růst nezaměstnanosti, nižší zisky firem, pokles investic, nepřiměřené snižování agregátní poptávky;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900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o potíží se dostává automobilový průmysl;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firmy reagují výprodejem své produkce a hledáním úspor (problém jsou mzdy);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nedobytné úvěry, propadá se realitní trh;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 některé literatuře se tato fáze nazývá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recese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Objekt 2">
            <a:extLst>
              <a:ext uri="{FF2B5EF4-FFF2-40B4-BE49-F238E27FC236}">
                <a16:creationId xmlns:a16="http://schemas.microsoft.com/office/drawing/2014/main" id="{90B3EAE5-FA10-4674-A2C4-78E75C01D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150366"/>
              </p:ext>
            </p:extLst>
          </p:nvPr>
        </p:nvGraphicFramePr>
        <p:xfrm>
          <a:off x="6432954" y="118735"/>
          <a:ext cx="2564845" cy="1488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Visio" r:id="rId4" imgW="6454875" imgH="3809594" progId="Visio.Drawing.11">
                  <p:embed/>
                </p:oleObj>
              </mc:Choice>
              <mc:Fallback>
                <p:oleObj name="Visio" r:id="rId4" imgW="6454875" imgH="3809594" progId="Visio.Drawing.11">
                  <p:embed/>
                  <p:pic>
                    <p:nvPicPr>
                      <p:cNvPr id="5" name="Objekt 2">
                        <a:extLst>
                          <a:ext uri="{FF2B5EF4-FFF2-40B4-BE49-F238E27FC236}">
                            <a16:creationId xmlns:a16="http://schemas.microsoft.com/office/drawing/2014/main" id="{90B3EAE5-FA10-4674-A2C4-78E75C01D2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954" y="118735"/>
                        <a:ext cx="2564845" cy="1488861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6489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400" b="1" dirty="0"/>
              <a:t>Hospodářský cyklus</a:t>
            </a:r>
            <a:br>
              <a:rPr lang="cs-CZ" altLang="cs-CZ" sz="3400" b="1" dirty="0"/>
            </a:br>
            <a:r>
              <a:rPr lang="cs-CZ" altLang="cs-CZ" sz="3400" b="1" dirty="0"/>
              <a:t> (fáze)</a:t>
            </a:r>
            <a:endParaRPr lang="cs-CZ" sz="34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114816"/>
            <a:ext cx="8644269" cy="5122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Kontrakce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Kontrakce podle délky trvání: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recese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=&gt; pokud klesne reálný HDP alespoň dvě čtvrtletí po sobě;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krize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=&gt; prudká kontrakce (výrazný pokles HDP, např. krize v 30.letech nebo 2008-2009);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deprese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=&gt; dlouhodobá recese;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stagnace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=&gt; období, kdy produkt vykazuje nulové nebo nepatrné změny.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Objekt 2">
            <a:extLst>
              <a:ext uri="{FF2B5EF4-FFF2-40B4-BE49-F238E27FC236}">
                <a16:creationId xmlns:a16="http://schemas.microsoft.com/office/drawing/2014/main" id="{90B3EAE5-FA10-4674-A2C4-78E75C01D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2954" y="118735"/>
          <a:ext cx="2564845" cy="1488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Visio" r:id="rId4" imgW="6454875" imgH="3809594" progId="Visio.Drawing.11">
                  <p:embed/>
                </p:oleObj>
              </mc:Choice>
              <mc:Fallback>
                <p:oleObj name="Visio" r:id="rId4" imgW="6454875" imgH="3809594" progId="Visio.Drawing.11">
                  <p:embed/>
                  <p:pic>
                    <p:nvPicPr>
                      <p:cNvPr id="5" name="Objekt 2">
                        <a:extLst>
                          <a:ext uri="{FF2B5EF4-FFF2-40B4-BE49-F238E27FC236}">
                            <a16:creationId xmlns:a16="http://schemas.microsoft.com/office/drawing/2014/main" id="{90B3EAE5-FA10-4674-A2C4-78E75C01D2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954" y="118735"/>
                        <a:ext cx="2564845" cy="1488861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0698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400" b="1" dirty="0"/>
              <a:t>Hospodářský cyklus</a:t>
            </a:r>
            <a:br>
              <a:rPr lang="cs-CZ" altLang="cs-CZ" sz="3400" b="1" dirty="0"/>
            </a:br>
            <a:r>
              <a:rPr lang="cs-CZ" altLang="cs-CZ" sz="3400" b="1" dirty="0"/>
              <a:t> (fáze)</a:t>
            </a:r>
            <a:endParaRPr lang="cs-CZ" sz="34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114816"/>
            <a:ext cx="8644269" cy="5122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Dno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dno je bod, ve kterém je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skutečný produkt nejnižší ve vztahu k produktu potenciálnímu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nejnižší úroveň hospodářské aktivity, malé nebo nulové zisky firem, nízká úroveň spotřebitelské poptávky;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altLang="cs-CZ" sz="2900" b="1" kern="12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vysoká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nezaměstnanost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nízká spotřeba (jen to nejnutnější, odložení spotřeby), realitní trh stagnuje, banky nepůjčují;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krach neefektivních výrob;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relativně </a:t>
            </a:r>
            <a:r>
              <a:rPr kumimoji="0" lang="cs-CZ" altLang="cs-CZ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nízká cenová hladina</a:t>
            </a: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ale riziko deflace;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9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po jisté době již produkce neklesá, začne stagnovat a posléze opět dochází k expanzi.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Objekt 2">
            <a:extLst>
              <a:ext uri="{FF2B5EF4-FFF2-40B4-BE49-F238E27FC236}">
                <a16:creationId xmlns:a16="http://schemas.microsoft.com/office/drawing/2014/main" id="{90B3EAE5-FA10-4674-A2C4-78E75C01D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2954" y="118735"/>
          <a:ext cx="2564845" cy="1488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Visio" r:id="rId4" imgW="6454875" imgH="3809594" progId="Visio.Drawing.11">
                  <p:embed/>
                </p:oleObj>
              </mc:Choice>
              <mc:Fallback>
                <p:oleObj name="Visio" r:id="rId4" imgW="6454875" imgH="3809594" progId="Visio.Drawing.11">
                  <p:embed/>
                  <p:pic>
                    <p:nvPicPr>
                      <p:cNvPr id="5" name="Objekt 2">
                        <a:extLst>
                          <a:ext uri="{FF2B5EF4-FFF2-40B4-BE49-F238E27FC236}">
                            <a16:creationId xmlns:a16="http://schemas.microsoft.com/office/drawing/2014/main" id="{90B3EAE5-FA10-4674-A2C4-78E75C01D2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954" y="118735"/>
                        <a:ext cx="2564845" cy="1488861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015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093"/>
            <a:ext cx="8229600" cy="825156"/>
          </a:xfrm>
        </p:spPr>
        <p:txBody>
          <a:bodyPr>
            <a:noAutofit/>
          </a:bodyPr>
          <a:lstStyle/>
          <a:p>
            <a:r>
              <a:rPr lang="cs-CZ" altLang="cs-CZ" sz="3400" b="1" dirty="0"/>
              <a:t>Příčiny hospodářského cyklu</a:t>
            </a:r>
            <a:endParaRPr lang="cs-CZ" sz="34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4" y="1114816"/>
            <a:ext cx="8644269" cy="5122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rozbor příčin ekonomického cyklu je velmi složitý a nejednoznačný;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některé teorie 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vidí příčinu ekonomického cyklu v 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kolísání množství peněz v ekonomice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další v 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zásazích státu do tržního mechanismu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nabídkové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teorie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pak v oblasti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výrobních faktorů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prvotní příčinou vzniku cyklu jsou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faktory externí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ale jakmile ekonomika dostane prvotní impuls, začnou </a:t>
            </a:r>
            <a:r>
              <a:rPr kumimoji="0" lang="cs-CZ" altLang="cs-CZ" sz="33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procyklicky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působit i </a:t>
            </a:r>
            <a:r>
              <a:rPr kumimoji="0" lang="cs-CZ" altLang="cs-CZ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faktory interní</a:t>
            </a:r>
            <a:r>
              <a:rPr kumimoji="0" lang="cs-CZ" altLang="cs-CZ" sz="33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9/38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0730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2223</Words>
  <Application>Microsoft Office PowerPoint</Application>
  <PresentationFormat>Předvádění na obrazovce (4:3)</PresentationFormat>
  <Paragraphs>268</Paragraphs>
  <Slides>38</Slides>
  <Notes>34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38</vt:i4>
      </vt:variant>
    </vt:vector>
  </HeadingPairs>
  <TitlesOfParts>
    <vt:vector size="49" baseType="lpstr">
      <vt:lpstr>Arial</vt:lpstr>
      <vt:lpstr>Calibri</vt:lpstr>
      <vt:lpstr>Consolas</vt:lpstr>
      <vt:lpstr>Tahoma</vt:lpstr>
      <vt:lpstr>Times New Roman</vt:lpstr>
      <vt:lpstr>Wingdings</vt:lpstr>
      <vt:lpstr>Office Theme</vt:lpstr>
      <vt:lpstr>1_Office Theme</vt:lpstr>
      <vt:lpstr>Visio</vt:lpstr>
      <vt:lpstr>Editor rovnic 3.0</vt:lpstr>
      <vt:lpstr>Microsoft Word Picture</vt:lpstr>
      <vt:lpstr>Makroekonomie Hospodářské cykly a ekonomický růst XMAK</vt:lpstr>
      <vt:lpstr>Hospodářský cyklus</vt:lpstr>
      <vt:lpstr>Hospodářský cyklus</vt:lpstr>
      <vt:lpstr>Hospodářský cyklus  (fáze)</vt:lpstr>
      <vt:lpstr>Hospodářský cyklus  (fáze)</vt:lpstr>
      <vt:lpstr>Hospodářský cyklus  (fáze)</vt:lpstr>
      <vt:lpstr>Hospodářský cyklus  (fáze)</vt:lpstr>
      <vt:lpstr>Hospodářský cyklus  (fáze)</vt:lpstr>
      <vt:lpstr>Příčiny hospodářského cyklu</vt:lpstr>
      <vt:lpstr>Externí příčiny</vt:lpstr>
      <vt:lpstr>Interní příčiny</vt:lpstr>
      <vt:lpstr>Prezentace aplikace PowerPoint</vt:lpstr>
      <vt:lpstr>Prezentace aplikace PowerPoint</vt:lpstr>
      <vt:lpstr>Prezentace aplikace PowerPoint</vt:lpstr>
      <vt:lpstr>Prezentace aplikace PowerPoint</vt:lpstr>
      <vt:lpstr>Pohledy na hospodářský cyklus</vt:lpstr>
      <vt:lpstr>Typy hospodářských cyklů</vt:lpstr>
      <vt:lpstr>Pojetí ekonomického růstu</vt:lpstr>
      <vt:lpstr>Pojetí ekonomického růstu</vt:lpstr>
      <vt:lpstr>Pojetí ekonomického růstu – model AS-AD</vt:lpstr>
      <vt:lpstr>Pojetí ekonomického růstu hranice produkční možností</vt:lpstr>
      <vt:lpstr>Měření ekonomického růstu</vt:lpstr>
      <vt:lpstr>Měření ekonomického růstu – tempo růstu</vt:lpstr>
      <vt:lpstr>Ekonomická úroveň vs. ekonomická síla</vt:lpstr>
      <vt:lpstr>Složky ekonomického růstu</vt:lpstr>
      <vt:lpstr>Determinanty ekonomického rozvoje a růstu</vt:lpstr>
      <vt:lpstr>Zdroje ekonomického růstu</vt:lpstr>
      <vt:lpstr>Teoretické vymezení růstu</vt:lpstr>
      <vt:lpstr>Teorie ekonomického růstu</vt:lpstr>
      <vt:lpstr>Neoklasická teorie ekonomického růstu</vt:lpstr>
      <vt:lpstr>Cobb-Douglasova produkční funkce </vt:lpstr>
      <vt:lpstr>Prorůstová hospodářská politika</vt:lpstr>
      <vt:lpstr>Příklady k procvičení</vt:lpstr>
      <vt:lpstr>Příklad č. 1</vt:lpstr>
      <vt:lpstr>Příklad č. 2</vt:lpstr>
      <vt:lpstr>Příklad č. 3</vt:lpstr>
      <vt:lpstr>Příklad č. 4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Škrabal Jaroslav</cp:lastModifiedBy>
  <cp:revision>69</cp:revision>
  <dcterms:modified xsi:type="dcterms:W3CDTF">2023-03-02T13:26:24Z</dcterms:modified>
</cp:coreProperties>
</file>