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85" r:id="rId4"/>
    <p:sldId id="286" r:id="rId5"/>
    <p:sldId id="271" r:id="rId6"/>
    <p:sldId id="289" r:id="rId7"/>
    <p:sldId id="284" r:id="rId8"/>
    <p:sldId id="287" r:id="rId9"/>
    <p:sldId id="273" r:id="rId10"/>
    <p:sldId id="292" r:id="rId11"/>
    <p:sldId id="323" r:id="rId12"/>
    <p:sldId id="324" r:id="rId13"/>
    <p:sldId id="277" r:id="rId14"/>
    <p:sldId id="293" r:id="rId15"/>
    <p:sldId id="294" r:id="rId16"/>
    <p:sldId id="295" r:id="rId17"/>
    <p:sldId id="297" r:id="rId18"/>
    <p:sldId id="298" r:id="rId19"/>
    <p:sldId id="280" r:id="rId20"/>
    <p:sldId id="281" r:id="rId21"/>
    <p:sldId id="274" r:id="rId22"/>
    <p:sldId id="301" r:id="rId23"/>
    <p:sldId id="302" r:id="rId24"/>
    <p:sldId id="304" r:id="rId25"/>
    <p:sldId id="306" r:id="rId26"/>
    <p:sldId id="309" r:id="rId27"/>
    <p:sldId id="310" r:id="rId28"/>
    <p:sldId id="313" r:id="rId29"/>
    <p:sldId id="314" r:id="rId30"/>
    <p:sldId id="316" r:id="rId31"/>
    <p:sldId id="317" r:id="rId32"/>
    <p:sldId id="318" r:id="rId33"/>
    <p:sldId id="319" r:id="rId34"/>
    <p:sldId id="321" r:id="rId35"/>
    <p:sldId id="359" r:id="rId36"/>
    <p:sldId id="326" r:id="rId37"/>
    <p:sldId id="327" r:id="rId38"/>
    <p:sldId id="328" r:id="rId39"/>
    <p:sldId id="329" r:id="rId40"/>
    <p:sldId id="330" r:id="rId41"/>
    <p:sldId id="331" r:id="rId42"/>
    <p:sldId id="333" r:id="rId43"/>
    <p:sldId id="334" r:id="rId44"/>
    <p:sldId id="305" r:id="rId45"/>
    <p:sldId id="296" r:id="rId46"/>
    <p:sldId id="358" r:id="rId47"/>
    <p:sldId id="336" r:id="rId48"/>
    <p:sldId id="337" r:id="rId49"/>
    <p:sldId id="340" r:id="rId50"/>
    <p:sldId id="355" r:id="rId51"/>
    <p:sldId id="325" r:id="rId52"/>
    <p:sldId id="308" r:id="rId53"/>
    <p:sldId id="307" r:id="rId54"/>
    <p:sldId id="338" r:id="rId55"/>
    <p:sldId id="339" r:id="rId56"/>
    <p:sldId id="361" r:id="rId5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1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5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11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7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32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4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50711A-21A2-4FB1-AA07-01C675C5E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D6E9B-A77C-4886-A0BC-A12FCEB10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00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3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E8FF6F-A07A-42C4-A21C-DCB86A730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1E5226-9E7B-417F-BDE9-2437CA80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CDEFCF6-6C99-4D5D-BADB-AFA9810D5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2E434DA-FF7B-4C1F-A498-F2E019438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481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87CD4-1FBF-467A-B9A8-D8A5C501B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B99953-D39B-43FA-927A-47A7F541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0ECFCF-0BD8-49C6-92B2-31EFB44D0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011282B-BDC2-4D30-9D3C-752C37E0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A5AA7-565B-4E7B-8E78-671AB0B47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7C58DE8-D6D4-415C-B91E-1B4520D6C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192BDE7-4D9A-45CF-954C-B1952523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84D41E7-B174-4E05-BE73-738B2DB3F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7485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73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E2E051-34E7-4F5A-82DF-84A944B2E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1E9B7BC-3AB7-4A30-AC7A-CA3236F4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608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23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1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597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3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674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049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70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0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427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152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C7311C-4552-4353-A138-91596EB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4A8282-A0F1-4927-966F-C948D65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6001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6B0BD-FD61-42D2-AFF2-E01457BCF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1500F-7E3D-4A23-AD0B-049F291F7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A9CC84-C574-472E-86BB-A9F251AA1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27FFB8-DEB1-41DE-B379-90B0C89D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5386E8-1BC3-4029-8E3F-D3C9E54B5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AC2AB-240E-462A-9E74-80A4FA8E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EB3B95-C88A-4929-9FDC-8B972E0EE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8AECF7-2A42-425A-9DE2-9958EDBF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7093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263016-FAB5-493C-90D7-6A7D8CFA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B10-272A-49C8-853A-492DC9DE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C000C95-50CB-4B9C-9C3C-623EF4BD1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43100D-78CA-4911-AD91-4D6C323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09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9BA43D-CF33-4DD1-B3E0-2B6E99A2F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3AD25D-2574-48E6-ABEC-4B7DA1D7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263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1AA9D0-FA8C-49DE-9A08-7DBFCC4BA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EA18A7F-51A5-440F-9AAD-E6D16C8D2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CDA02D-F342-4DDB-8A40-F26E9EE7B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EF5A53-C45A-4993-BDA3-BDBBA3FC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4896F9B-870E-437E-809F-FA576239A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9E451B4-6754-4F5C-8B0E-708ED4259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7D4E66F-77DF-4D98-A3D6-05FD55D3E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DAD9D3-25CF-4378-8F64-D77B24A2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41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20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66C3D9-28CC-4B8B-A649-7CD76325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635FC9-DA71-4CA5-BCF1-70845CB5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3" r:id="rId13"/>
    <p:sldLayoutId id="2147483668" r:id="rId14"/>
    <p:sldLayoutId id="2147483665" r:id="rId15"/>
    <p:sldLayoutId id="2147483667" r:id="rId16"/>
    <p:sldLayoutId id="2147483670" r:id="rId17"/>
    <p:sldLayoutId id="2147483671" r:id="rId18"/>
    <p:sldLayoutId id="2147483672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Spotřeba, úspory, investice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X</a:t>
            </a:r>
            <a:r>
              <a:rPr lang="cs-CZ" b="1" dirty="0">
                <a:solidFill>
                  <a:srgbClr val="D10202"/>
                </a:solidFill>
              </a:rPr>
              <a:t>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funkce= rostoucí funkce důchodu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úspory,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úspory vyjadřují velikost úspor, když je důchod roven nule, platí </a:t>
            </a:r>
            <a:r>
              <a:rPr lang="cs-CZ" altLang="cs-CZ" sz="2800" b="1" dirty="0">
                <a:solidFill>
                  <a:srgbClr val="C00000"/>
                </a:solidFill>
              </a:rPr>
              <a:t>S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  <a:r>
              <a:rPr lang="cs-CZ" altLang="cs-CZ" sz="2800" b="1" dirty="0">
                <a:solidFill>
                  <a:srgbClr val="C00000"/>
                </a:solidFill>
              </a:rPr>
              <a:t>=-C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indukované</a:t>
            </a:r>
            <a:r>
              <a:rPr lang="cs-CZ" altLang="cs-CZ" sz="2800" dirty="0"/>
              <a:t> úspory, které jsou funkcí důchodu a jsou násobkem mezního sklonu k úsporám (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) a důchodu (Y) 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*Y nebo také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 (1-mpc)*Y</a:t>
            </a:r>
          </a:p>
          <a:p>
            <a:r>
              <a:rPr lang="cs-CZ" altLang="cs-CZ" sz="2800" b="1" dirty="0" err="1"/>
              <a:t>mps</a:t>
            </a:r>
            <a:r>
              <a:rPr lang="cs-CZ" altLang="cs-CZ" sz="2800" dirty="0"/>
              <a:t> – mezní sklon k úsporám, vyjadřuje poměr přírůstku úspor k přírůstku důchodu.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Model </a:t>
            </a:r>
            <a:r>
              <a:rPr lang="cs-CZ" sz="2800" b="1" dirty="0" err="1"/>
              <a:t>dvousektorové</a:t>
            </a:r>
            <a:r>
              <a:rPr lang="cs-CZ" sz="2800" b="1" dirty="0"/>
              <a:t> ekonomiky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S = - </a:t>
            </a:r>
            <a:r>
              <a:rPr lang="cs-CZ" sz="2800" dirty="0" err="1"/>
              <a:t>Sa</a:t>
            </a:r>
            <a:r>
              <a:rPr lang="cs-CZ" sz="2800" dirty="0"/>
              <a:t> + s*YD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- </a:t>
            </a:r>
            <a:r>
              <a:rPr lang="cs-CZ" sz="2800" dirty="0" err="1"/>
              <a:t>Sa</a:t>
            </a:r>
            <a:r>
              <a:rPr lang="cs-CZ" sz="2800" dirty="0"/>
              <a:t> = autonomní (negativní úspory),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Pokud domácnosti mají důchod nulový musí odčerpat své úspory na příslušné výdaje nebo si je půjčit od jiných subjektů,</a:t>
            </a:r>
          </a:p>
          <a:p>
            <a:pPr algn="just">
              <a:spcAft>
                <a:spcPts val="800"/>
              </a:spcAft>
            </a:pPr>
            <a:r>
              <a:rPr lang="cs-CZ" altLang="cs-CZ" sz="2800" dirty="0"/>
              <a:t>autonomní úspory </a:t>
            </a:r>
            <a:r>
              <a:rPr lang="cs-CZ" altLang="cs-CZ" sz="2800" b="1" dirty="0">
                <a:solidFill>
                  <a:srgbClr val="C00000"/>
                </a:solidFill>
              </a:rPr>
              <a:t>- </a:t>
            </a:r>
            <a:r>
              <a:rPr lang="cs-CZ" altLang="cs-CZ" sz="2800" b="1" dirty="0" err="1">
                <a:solidFill>
                  <a:srgbClr val="C00000"/>
                </a:solidFill>
              </a:rPr>
              <a:t>Sa</a:t>
            </a:r>
            <a:r>
              <a:rPr lang="cs-CZ" altLang="cs-CZ" sz="2800" b="1" dirty="0">
                <a:solidFill>
                  <a:srgbClr val="C00000"/>
                </a:solidFill>
              </a:rPr>
              <a:t> = Ca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805B8EC-9BBC-4096-9706-17AE8757DD7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i="1" dirty="0"/>
              <a:t>s = mezní sklon k úsporám</a:t>
            </a:r>
            <a:r>
              <a:rPr lang="cs-CZ" sz="2800" dirty="0"/>
              <a:t> (</a:t>
            </a:r>
            <a:r>
              <a:rPr lang="cs-CZ" sz="2800" dirty="0" err="1"/>
              <a:t>mps</a:t>
            </a:r>
            <a:r>
              <a:rPr lang="cs-CZ" sz="2800" dirty="0"/>
              <a:t>) – vyjadřuje, jak se změní úspory při změně reálného důchodu.</a:t>
            </a:r>
          </a:p>
          <a:p>
            <a:r>
              <a:rPr lang="cs-CZ" sz="2800" dirty="0"/>
              <a:t>Jedná se o konstantu </a:t>
            </a:r>
            <a:r>
              <a:rPr lang="cs-CZ" sz="2800" i="1" dirty="0"/>
              <a:t>vyjadřující sklon funkce úspor</a:t>
            </a:r>
            <a:r>
              <a:rPr lang="cs-CZ" sz="2800" dirty="0"/>
              <a:t>. </a:t>
            </a:r>
          </a:p>
          <a:p>
            <a:r>
              <a:rPr lang="cs-CZ" sz="2800" dirty="0"/>
              <a:t>0 &lt; </a:t>
            </a:r>
            <a:r>
              <a:rPr lang="cs-CZ" sz="2800" dirty="0" err="1"/>
              <a:t>mps</a:t>
            </a:r>
            <a:r>
              <a:rPr lang="cs-CZ" sz="2800" dirty="0"/>
              <a:t> &lt; 1</a:t>
            </a:r>
          </a:p>
          <a:p>
            <a:endParaRPr lang="cs-CZ" sz="2800" dirty="0"/>
          </a:p>
          <a:p>
            <a:r>
              <a:rPr lang="cs-CZ" sz="2800" dirty="0" err="1"/>
              <a:t>mpc</a:t>
            </a:r>
            <a:r>
              <a:rPr lang="cs-CZ" sz="2800" dirty="0"/>
              <a:t> + </a:t>
            </a:r>
            <a:r>
              <a:rPr lang="cs-CZ" sz="2800" dirty="0" err="1"/>
              <a:t>mps</a:t>
            </a:r>
            <a:r>
              <a:rPr lang="cs-CZ" sz="2800" dirty="0"/>
              <a:t> = 1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200" b="1" dirty="0"/>
              <a:t>Autory</a:t>
            </a:r>
            <a:r>
              <a:rPr lang="cs-CZ" sz="3200" dirty="0"/>
              <a:t> tohoto modelu jsou: A. H. </a:t>
            </a:r>
            <a:r>
              <a:rPr lang="cs-CZ" sz="3200" dirty="0" err="1"/>
              <a:t>Hansen</a:t>
            </a:r>
            <a:r>
              <a:rPr lang="cs-CZ" sz="3200" dirty="0"/>
              <a:t>, L. R. Klein, P. A. </a:t>
            </a:r>
            <a:r>
              <a:rPr lang="cs-CZ" sz="3200" dirty="0" err="1"/>
              <a:t>Samuelson</a:t>
            </a:r>
            <a:r>
              <a:rPr lang="cs-CZ" sz="3200" dirty="0"/>
              <a:t>,</a:t>
            </a:r>
          </a:p>
          <a:p>
            <a:pPr lvl="0"/>
            <a:r>
              <a:rPr lang="cs-CZ" sz="3200" b="1" dirty="0"/>
              <a:t>Další označení tohoto modelu</a:t>
            </a:r>
            <a:r>
              <a:rPr lang="cs-CZ" sz="3200" dirty="0"/>
              <a:t>: model multiplikátoru, model jednoduché ekonomiky, model důchod – výdaje, model s linií 45°.</a:t>
            </a:r>
          </a:p>
          <a:p>
            <a:pPr lvl="0"/>
            <a:r>
              <a:rPr lang="cs-CZ" sz="3200" b="1" dirty="0"/>
              <a:t>Výdajový model popisuje</a:t>
            </a:r>
            <a:r>
              <a:rPr lang="cs-CZ" sz="3200" dirty="0"/>
              <a:t> mechanismus, kterým agregátní výdaje ovlivňují reálný produkt (důchod).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64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Určení</a:t>
            </a:r>
            <a:r>
              <a:rPr lang="cs-CZ" altLang="cs-CZ" sz="2800" dirty="0"/>
              <a:t> rovnovážného produktu</a:t>
            </a:r>
          </a:p>
          <a:p>
            <a:r>
              <a:rPr lang="cs-CZ" altLang="cs-CZ" sz="2800" dirty="0"/>
              <a:t>Tento výdajový model je tzv. poptávkově orientovaný, tj. </a:t>
            </a:r>
            <a:r>
              <a:rPr lang="cs-CZ" altLang="cs-CZ" sz="2800" b="1" dirty="0"/>
              <a:t>popisuje mechanismus, kterým agregátní výdaje ovlivňují reálný produkt</a:t>
            </a:r>
          </a:p>
          <a:p>
            <a:r>
              <a:rPr lang="cs-CZ" altLang="cs-CZ" sz="2800" b="1" dirty="0"/>
              <a:t>Agregátní výdaje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C00000"/>
                </a:solidFill>
              </a:rPr>
              <a:t>AE</a:t>
            </a:r>
            <a:r>
              <a:rPr lang="cs-CZ" altLang="cs-CZ" sz="2800" dirty="0"/>
              <a:t>) jsou stimulem růstu produktu</a:t>
            </a:r>
          </a:p>
          <a:p>
            <a:r>
              <a:rPr lang="cs-CZ" altLang="cs-CZ" sz="2800" dirty="0">
                <a:solidFill>
                  <a:srgbClr val="C00000"/>
                </a:solidFill>
              </a:rPr>
              <a:t>Dvou, tří a </a:t>
            </a:r>
            <a:r>
              <a:rPr lang="cs-CZ" altLang="cs-CZ" sz="2800" dirty="0" err="1">
                <a:solidFill>
                  <a:srgbClr val="C00000"/>
                </a:solidFill>
              </a:rPr>
              <a:t>čtyřsektorová</a:t>
            </a:r>
            <a:r>
              <a:rPr lang="cs-CZ" altLang="cs-CZ" sz="2800" dirty="0">
                <a:solidFill>
                  <a:srgbClr val="C00000"/>
                </a:solidFill>
              </a:rPr>
              <a:t> verze</a:t>
            </a:r>
          </a:p>
          <a:p>
            <a:r>
              <a:rPr lang="cs-CZ" altLang="cs-CZ" sz="2800" dirty="0"/>
              <a:t>Agregátní výdaje </a:t>
            </a:r>
            <a:r>
              <a:rPr lang="cs-CZ" altLang="cs-CZ" sz="2800" b="1" dirty="0"/>
              <a:t>AE=hodnota plánovaných výdajů na nákup výrobků a služeb</a:t>
            </a:r>
            <a:r>
              <a:rPr lang="cs-CZ" altLang="cs-CZ" sz="2800" dirty="0"/>
              <a:t>, jež jsou ekonomické subjekty ochotny vydat při určité úrovní reálného produktu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2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altLang="cs-CZ" b="1" dirty="0"/>
              <a:t>Předpoklady modelu:</a:t>
            </a:r>
          </a:p>
          <a:p>
            <a:pPr lvl="1"/>
            <a:r>
              <a:rPr lang="cs-CZ" altLang="cs-CZ" dirty="0"/>
              <a:t>cenová hladina je stálá,</a:t>
            </a:r>
          </a:p>
          <a:p>
            <a:pPr lvl="1"/>
            <a:r>
              <a:rPr lang="cs-CZ" altLang="cs-CZ" dirty="0"/>
              <a:t>zásoba kapitálu je dostatečná, může být vyrobena produkce, která je poptávaná, </a:t>
            </a:r>
          </a:p>
          <a:p>
            <a:pPr lvl="1"/>
            <a:r>
              <a:rPr lang="cs-CZ" altLang="cs-CZ" dirty="0"/>
              <a:t>existuje produkční mezera,</a:t>
            </a:r>
          </a:p>
          <a:p>
            <a:pPr lvl="1"/>
            <a:r>
              <a:rPr lang="cs-CZ" altLang="cs-CZ" dirty="0"/>
              <a:t>nabídka práce je dostatečná, může být vyrobena produkce, která je poptávaná při dané stálé nominální mzdě,</a:t>
            </a:r>
          </a:p>
          <a:p>
            <a:pPr lvl="1"/>
            <a:r>
              <a:rPr lang="cs-CZ" altLang="cs-CZ" dirty="0"/>
              <a:t>všechny nominální veličiny jsou reálnými veličinami,</a:t>
            </a:r>
          </a:p>
          <a:p>
            <a:pPr lvl="1"/>
            <a:r>
              <a:rPr lang="cs-CZ" altLang="cs-CZ" dirty="0"/>
              <a:t>ekonomika je uzavřená </a:t>
            </a:r>
            <a:r>
              <a:rPr lang="cs-CZ" sz="2800" dirty="0"/>
              <a:t>(→ platí pouze pro 2- a 3-sektorový model!)</a:t>
            </a: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b="1" dirty="0"/>
              <a:t>Investice firem:</a:t>
            </a:r>
          </a:p>
          <a:p>
            <a:pPr lvl="1"/>
            <a:r>
              <a:rPr lang="cs-CZ" altLang="cs-CZ" sz="2400" dirty="0"/>
              <a:t>Poměrně proměnlivé</a:t>
            </a:r>
          </a:p>
          <a:p>
            <a:pPr lvl="1"/>
            <a:r>
              <a:rPr lang="cs-CZ" altLang="cs-CZ" sz="2400" dirty="0"/>
              <a:t>Závisí např. na poptávce po produkci firem, očekáváních podnikatelů ohledně dalšího vývoje ekonomiky, na inflaci, nastavení podnikatelského prostředí, pohybu měnových kurzů, a v neposlední řadě také na politickém vývoji</a:t>
            </a:r>
          </a:p>
          <a:p>
            <a:pPr lvl="1"/>
            <a:r>
              <a:rPr lang="cs-CZ" altLang="cs-CZ" sz="2400" dirty="0"/>
              <a:t>Investice ovlivňuje i vláda prostřednictvím např. investičních pobídek, změnou sazby daně ze zisku, existencí minimální mzdy atd. </a:t>
            </a:r>
          </a:p>
          <a:p>
            <a:pPr lvl="1"/>
            <a:r>
              <a:rPr lang="cs-CZ" altLang="cs-CZ" sz="2400" dirty="0"/>
              <a:t>Investice se nemění se změnou reálného důchodu</a:t>
            </a:r>
          </a:p>
          <a:p>
            <a:pPr lvl="1"/>
            <a:r>
              <a:rPr lang="cs-CZ" altLang="cs-CZ" sz="2400" dirty="0"/>
              <a:t>Investice mají multiplikační efekt na produkt (produkt roste rychleji než investice, které jej vyvolaly)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EC9CB5C-E917-4EF0-8BD9-D74C7CDC4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629" y="393582"/>
            <a:ext cx="7158038" cy="141287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AB8060B3-2416-432D-BB0F-99715E19EEE6}"/>
              </a:ext>
            </a:extLst>
          </p:cNvPr>
          <p:cNvCxnSpPr/>
          <p:nvPr/>
        </p:nvCxnSpPr>
        <p:spPr>
          <a:xfrm rot="5400000">
            <a:off x="-1413667" y="3637430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24A6E0D8-D124-4B71-B04C-10E23C5FED3F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850ECE0F-4E18-4B9A-9605-2E85E620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BE37CCB5-28A4-4F55-943E-30A052FA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05626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A9F21DB0-B6C1-4C5B-BAC9-DCA4D8C2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7" y="574007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Investiční výdaje jsou autonomní, tj. nezávislé na úrovni důchodu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BBD44A7A-963E-4D06-A99A-8D397FDA1AC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450BB87D-DB15-476A-A8A1-4D08AEC6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1" name="Přímá spojovací čára 23">
            <a:extLst>
              <a:ext uri="{FF2B5EF4-FFF2-40B4-BE49-F238E27FC236}">
                <a16:creationId xmlns:a16="http://schemas.microsoft.com/office/drawing/2014/main" id="{97F7AEA6-B8EA-4CB8-BFCB-110860A95E78}"/>
              </a:ext>
            </a:extLst>
          </p:cNvPr>
          <p:cNvCxnSpPr/>
          <p:nvPr/>
        </p:nvCxnSpPr>
        <p:spPr>
          <a:xfrm>
            <a:off x="900113" y="32131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1D33379-F33A-4EE5-8949-AD15FDCF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38" y="3028950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</a:t>
            </a:r>
            <a:r>
              <a:rPr kumimoji="0" lang="el-GR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856D6D7C-8A85-4C5E-B916-ADAE944D55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8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557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b="1" dirty="0"/>
              <a:t>Skutečné agregátní výdaje:</a:t>
            </a:r>
          </a:p>
          <a:p>
            <a:pPr lvl="1"/>
            <a:r>
              <a:rPr lang="cs-CZ" altLang="cs-CZ" sz="2600" dirty="0"/>
              <a:t>skutečné spotřební výdaje = plánovaným spotřebním výdajům, </a:t>
            </a:r>
          </a:p>
          <a:p>
            <a:pPr lvl="1"/>
            <a:r>
              <a:rPr lang="cs-CZ" altLang="cs-CZ" sz="2600" dirty="0"/>
              <a:t>liší se plánované a skutečné investiční výdaje,</a:t>
            </a:r>
          </a:p>
          <a:p>
            <a:pPr lvl="1"/>
            <a:r>
              <a:rPr lang="cs-CZ" altLang="cs-CZ" sz="2600" dirty="0"/>
              <a:t>skutečné celkové investiční výdaje: investiční výdaje plánované I</a:t>
            </a:r>
            <a:r>
              <a:rPr lang="cs-CZ" altLang="cs-CZ" sz="2600" baseline="-25000" dirty="0"/>
              <a:t>P</a:t>
            </a:r>
            <a:r>
              <a:rPr lang="cs-CZ" altLang="cs-CZ" sz="2600" dirty="0"/>
              <a:t> a investiční výdaje neplánované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(mají charakter zásob). </a:t>
            </a:r>
          </a:p>
          <a:p>
            <a:pPr lvl="1"/>
            <a:r>
              <a:rPr lang="cs-CZ" altLang="cs-CZ" sz="2600" dirty="0"/>
              <a:t>vyrobí-li firmy více produktu, hromadí se vyrobená produkce v zásobách, dochází k neplánovanému hromadění zásob a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 &gt; 0. Pokud vyrobí firmy méně produkce, dochází k neplánovanému čerpání zásob,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&lt; 0. </a:t>
            </a:r>
          </a:p>
          <a:p>
            <a:pPr lvl="1"/>
            <a:r>
              <a:rPr lang="cs-CZ" altLang="cs-CZ" sz="2600" dirty="0"/>
              <a:t>celkový objem plánovaných výdajů zahrnuje výdaje tvořící </a:t>
            </a:r>
            <a:r>
              <a:rPr lang="cs-CZ" altLang="cs-CZ" sz="2600" b="1" dirty="0"/>
              <a:t>agregátní výdaje AE = C + 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2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dirty="0"/>
              <a:t>Popisuje proces utváření rovnovážného důchodu v ekonomice, která je představována pouze dvěma sektory, a to sektorem </a:t>
            </a:r>
            <a:r>
              <a:rPr lang="cs-CZ" sz="2800" b="1" dirty="0"/>
              <a:t>domácností</a:t>
            </a:r>
            <a:r>
              <a:rPr lang="cs-CZ" sz="2800" dirty="0"/>
              <a:t> a sektorem </a:t>
            </a:r>
            <a:r>
              <a:rPr lang="cs-CZ" sz="2800" b="1" dirty="0"/>
              <a:t>firem</a:t>
            </a:r>
            <a:r>
              <a:rPr lang="cs-CZ" sz="2800" dirty="0"/>
              <a:t>. </a:t>
            </a:r>
          </a:p>
          <a:p>
            <a:pPr lvl="0"/>
            <a:r>
              <a:rPr lang="cs-CZ" sz="2800" dirty="0"/>
              <a:t>Celkové </a:t>
            </a:r>
            <a:r>
              <a:rPr lang="cs-CZ" sz="2800" b="1" dirty="0"/>
              <a:t>agregátní výdaje </a:t>
            </a:r>
            <a:r>
              <a:rPr lang="cs-CZ" sz="2800" dirty="0"/>
              <a:t>na produkci (</a:t>
            </a:r>
            <a:r>
              <a:rPr lang="cs-CZ" sz="2800" b="1" dirty="0"/>
              <a:t>AE</a:t>
            </a:r>
            <a:r>
              <a:rPr lang="cs-CZ" sz="2800" dirty="0"/>
              <a:t>) jsou tvořeny výdaji na konečnou </a:t>
            </a:r>
            <a:r>
              <a:rPr lang="cs-CZ" sz="2800" b="1" dirty="0"/>
              <a:t>spotřebu</a:t>
            </a:r>
            <a:r>
              <a:rPr lang="cs-CZ" sz="2800" dirty="0"/>
              <a:t> </a:t>
            </a:r>
            <a:r>
              <a:rPr lang="cs-CZ" sz="2800" b="1" dirty="0"/>
              <a:t>domácností (C</a:t>
            </a:r>
            <a:r>
              <a:rPr lang="cs-CZ" sz="2800" dirty="0"/>
              <a:t>) a </a:t>
            </a:r>
            <a:r>
              <a:rPr lang="cs-CZ" sz="2800" b="1" dirty="0"/>
              <a:t>investičními výdaji </a:t>
            </a:r>
            <a:r>
              <a:rPr lang="cs-CZ" sz="2800" dirty="0"/>
              <a:t>soukromých firem </a:t>
            </a:r>
            <a:r>
              <a:rPr lang="cs-CZ" sz="2800" b="1" dirty="0"/>
              <a:t>(I).</a:t>
            </a:r>
          </a:p>
          <a:p>
            <a:pPr lvl="0"/>
            <a:r>
              <a:rPr lang="cs-CZ" sz="2800" b="1" dirty="0"/>
              <a:t>Agregátní výdaje (AE) </a:t>
            </a:r>
            <a:r>
              <a:rPr lang="cs-CZ" sz="2800" dirty="0"/>
              <a:t>jsou souhrnem výdajů všech sektorů ekonomiky při dané cenové úrovni. 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Keynesovská vs. neoklasická ekonomie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navazuje na klasickou ekonomii (neviditelná ruka trhu, volný trh bez zásahu státu - liberalismus, pružnost cen jakožto nástroj utváření rovnováhy)</a:t>
            </a:r>
          </a:p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marginalistický přístup a víra v samoregulační schopnosti ekonomiky</a:t>
            </a:r>
          </a:p>
          <a:p>
            <a:r>
              <a:rPr lang="cs-CZ" altLang="cs-CZ" sz="3200" b="1" dirty="0"/>
              <a:t>Keynesovská ekonomie</a:t>
            </a:r>
            <a:r>
              <a:rPr lang="cs-CZ" altLang="cs-CZ" sz="3200" dirty="0"/>
              <a:t> – vzniká v období hospodářské krize v 30.letech, neviditelná ruka trhu selhala, nutnost státní intervence (popření samoregulační schopnosti v krátkém období), ceny jsou nepružné, zejména směrem dolů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dirty="0"/>
              <a:t>Agregátní poptávka (AD) </a:t>
            </a:r>
            <a:r>
              <a:rPr lang="cs-CZ" sz="2800" dirty="0"/>
              <a:t>zachycuje různá množství reálného produktu, která jsou různé sektory ekonomiky ochotny a schopny koupit při různých úrovních cenové hladiny. </a:t>
            </a:r>
          </a:p>
          <a:p>
            <a:pPr lvl="0"/>
            <a:r>
              <a:rPr lang="cs-CZ" sz="2800" dirty="0"/>
              <a:t>Protože předpokladem modelu důchod – výdaje je fixní cenová hladina, agregátní výdaje se rovnají agregátní poptávce.  </a:t>
            </a:r>
            <a:br>
              <a:rPr lang="cs-CZ" sz="2800" dirty="0"/>
            </a:br>
            <a:r>
              <a:rPr lang="cs-CZ" sz="2800" b="1" dirty="0"/>
              <a:t>AE = AD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3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E473A5-FE1A-4207-8C5D-947FC8A8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11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rovnovážného produktu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2CFACB57-6CDC-4658-9404-80F720BEC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F970E755-29A2-43DA-B10B-292D1E1F4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0137D4A-55FC-4B46-B82D-B5A6C7B6E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7E2EA12C-85E0-45C4-A90A-1A5F8EFA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0C91C7B4-6B82-47F4-A8C8-4295A340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156014B-9BB7-427B-97B1-D250CC98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D57E7F62-E44F-4751-977F-7AFCC6394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0FB4B07-52A8-4E2D-A8FF-9D2F9D16C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F31B463-4C67-4DDB-908E-8328A2C4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303E6F56-A02E-4F76-899B-84D2C4A5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C126CBA6-D08E-4829-8E35-160C08D31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931B2A1-FF02-4BF7-9CD7-6E458DD2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F7460BD7-6FD4-43D6-A1E1-0B996224C7EC}"/>
              </a:ext>
            </a:extLst>
          </p:cNvPr>
          <p:cNvSpPr>
            <a:spLocks noChangeArrowheads="1"/>
          </p:cNvSpPr>
          <p:nvPr/>
        </p:nvSpPr>
        <p:spPr bwMode="auto">
          <a:xfrm rot="3428043">
            <a:off x="1724819" y="3659982"/>
            <a:ext cx="654050" cy="2333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413D1E5-0770-488A-BC43-40E5ABB8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2857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jsou úspory nižší než investice. Bod E je rovnovážným, kdy se zamýšlené agregátní výdaje rovnají důchodu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8C49B77-5CA1-419D-8DAA-EB9E573FE5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4D8A2DE2-7676-4078-BD30-FB221CFC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3ADAD689-FDFD-416D-A559-7F2C3A8D4AB1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7D99BE3E-01DD-4FD1-BFA9-B22A7276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16B7DE70-6AFC-4939-9E9B-26BC0EA34A09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3900671F-AF4C-425A-AC9D-F5348FBC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4120F843-BD5D-4D37-B21B-D9F5A8EF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97465"/>
            <a:ext cx="835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výdaje, tj. součet autonomní spotřeby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investičních výdajů</a:t>
            </a:r>
            <a:endParaRPr kumimoji="0" lang="en-US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39F8E700-2D1B-4B35-9C8C-05D55ACB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748088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8" grpId="0"/>
      <p:bldP spid="24" grpId="0"/>
      <p:bldP spid="9236" grpId="0"/>
      <p:bldP spid="3" grpId="0"/>
      <p:bldP spid="9240" grpId="0"/>
      <p:bldP spid="9240" grpId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BCBB9E7-B93A-4C74-A5D1-EAC89ABBF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7363"/>
            <a:ext cx="880110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rovnovážného produktu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BC4E55B-B2FF-4760-83A0-EB6BCF34F86E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E20BED0F-8C86-41E7-ADBE-0EE3A87133DE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236C7010-8338-4B2B-80CC-9DB68B17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49E11FC9-CACA-4B9E-8B84-72985A35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716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48A041F1-C8BA-479D-A33E-634FBBC61D48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F9C29817-D545-45BC-BD90-0FA732AF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54572A7C-6668-48BB-9555-F604B3D37AB9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C9B752DA-7218-47DF-A5D6-E7DF6A66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54285E20-A228-4BD6-B97E-2B4E980FF757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4844257" y="3267868"/>
            <a:ext cx="673100" cy="360363"/>
          </a:xfrm>
          <a:prstGeom prst="rightArrow">
            <a:avLst>
              <a:gd name="adj1" fmla="val 50000"/>
              <a:gd name="adj2" fmla="val 29297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3CA82CAE-B503-48EF-BB81-305D0517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CB018679-B202-4B35-BBBB-23B2BABC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03C66267-23FF-4F71-AAAA-BF5F499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143500"/>
            <a:ext cx="4857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Výše rovnovážného produktu je samozřejmě stejná jako v předchozím případě, tj. pomocí spotřební a úsporové funkce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31BA28A3-6472-4402-A939-AF615D5C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0C32B01-723E-4128-997E-29791F4AFD5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A7A165F3-444A-42E1-BED3-78EACC8B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9C8EE30-F91F-41FC-BF06-18688C4C1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860800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854EFECB-282F-4DE4-B852-F85AFF44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3786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ovéPole 21">
            <a:extLst>
              <a:ext uri="{FF2B5EF4-FFF2-40B4-BE49-F238E27FC236}">
                <a16:creationId xmlns:a16="http://schemas.microsoft.com/office/drawing/2014/main" id="{5E785E67-1D9F-4498-823A-C4733C81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345281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06AD7A4-E90E-4CB1-85BF-54A827E9B353}"/>
              </a:ext>
            </a:extLst>
          </p:cNvPr>
          <p:cNvSpPr txBox="1"/>
          <p:nvPr/>
        </p:nvSpPr>
        <p:spPr>
          <a:xfrm>
            <a:off x="265832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17" grpId="0" animBg="1"/>
      <p:bldP spid="32780" grpId="0"/>
      <p:bldP spid="32781" grpId="0"/>
      <p:bldP spid="32783" grpId="0"/>
      <p:bldP spid="32787" grpId="0"/>
      <p:bldP spid="3278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E26D04-6354-4AF4-959B-B992AA043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373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recesní mezery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0253A5FF-C5D0-4860-A798-2F31FC056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EA044BE-F5A9-4847-B1CE-B8A1E875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D1C497F-BA5E-48DB-BC9E-D0BE0CC22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DCDDB42-C7CB-4189-8C5E-59CE22AE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1FF1CA6-C2C2-4C8F-9DF0-2E7DA7F6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4AA4DD5-9E9D-4636-AB06-B58B0AD7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874A3187-56D5-4FD3-83D0-B1CF6410B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0B8B351F-BD58-4F22-9DF4-78E13F2E1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C6E74B4-473D-44FF-91DD-3A497699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937F861B-B480-4183-B940-16A0790A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4178B463-82D6-4B9E-A3DD-3846934CC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A26BCF4C-1B89-4DA7-AE93-F88EBB0D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F02CF0E-BDED-444F-87B7-D0C95D56C0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1E32DAA6-2E66-4F79-9688-074E314C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675F9892-FA63-41C5-B9B5-33A8487288A0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61874DEC-5DC1-48CF-97F1-B5FC6BC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5953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74FDB569-0788-4D26-BDD4-CCE2A089C5CA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A0C2496D-9542-424C-9FDA-1B52B21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čára 19">
            <a:extLst>
              <a:ext uri="{FF2B5EF4-FFF2-40B4-BE49-F238E27FC236}">
                <a16:creationId xmlns:a16="http://schemas.microsoft.com/office/drawing/2014/main" id="{73FE5F86-6FE1-4D80-B839-63D92B85F9D5}"/>
              </a:ext>
            </a:extLst>
          </p:cNvPr>
          <p:cNvCxnSpPr/>
          <p:nvPr/>
        </p:nvCxnSpPr>
        <p:spPr>
          <a:xfrm>
            <a:off x="3240088" y="3417888"/>
            <a:ext cx="0" cy="2525712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1">
            <a:extLst>
              <a:ext uri="{FF2B5EF4-FFF2-40B4-BE49-F238E27FC236}">
                <a16:creationId xmlns:a16="http://schemas.microsoft.com/office/drawing/2014/main" id="{C5930870-5C83-4813-9F6B-EA80C82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1878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ovéPole 21">
            <a:extLst>
              <a:ext uri="{FF2B5EF4-FFF2-40B4-BE49-F238E27FC236}">
                <a16:creationId xmlns:a16="http://schemas.microsoft.com/office/drawing/2014/main" id="{3AFDC548-9D65-4CF2-B7A9-4A333176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995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ovéPole 21">
            <a:extLst>
              <a:ext uri="{FF2B5EF4-FFF2-40B4-BE49-F238E27FC236}">
                <a16:creationId xmlns:a16="http://schemas.microsoft.com/office/drawing/2014/main" id="{1C5B7C4F-83E8-460C-AB5F-6BE52EDC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8471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=potenciální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F8B36B0E-964F-42E6-B4B7-3F8237C8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67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1" name="Přímá spojovací šipka 22">
            <a:extLst>
              <a:ext uri="{FF2B5EF4-FFF2-40B4-BE49-F238E27FC236}">
                <a16:creationId xmlns:a16="http://schemas.microsoft.com/office/drawing/2014/main" id="{0625FA06-0766-4959-8C2B-EE5696A487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6453188"/>
            <a:ext cx="8286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ovéPole 21">
            <a:extLst>
              <a:ext uri="{FF2B5EF4-FFF2-40B4-BE49-F238E27FC236}">
                <a16:creationId xmlns:a16="http://schemas.microsoft.com/office/drawing/2014/main" id="{44975177-A36D-43F6-B6AD-5CD0586F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94463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36" name="TextovéPole 21">
            <a:extLst>
              <a:ext uri="{FF2B5EF4-FFF2-40B4-BE49-F238E27FC236}">
                <a16:creationId xmlns:a16="http://schemas.microsoft.com/office/drawing/2014/main" id="{480B5715-101A-4274-82DC-2BEED54C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96582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8C5C0550-A2BF-4931-8E58-2F428AD43C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24" grpId="0"/>
      <p:bldP spid="9236" grpId="0"/>
      <p:bldP spid="3" grpId="0"/>
      <p:bldP spid="26" grpId="0"/>
      <p:bldP spid="27" grpId="0"/>
      <p:bldP spid="28" grpId="0"/>
      <p:bldP spid="29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9252BA96-A8BD-4D2F-8F66-4974DC27F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908685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recesní mezery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E00515A4-3B81-4132-8152-C4BE523644C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B92912D-D42A-4593-A1BE-F75FBFEE7F08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190BA3B1-E535-463C-AFA3-E87AB429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2D6AF97F-9834-42A0-9EC1-0890E239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272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C53B63D-BCC0-4033-B317-1E264C9F9C8C}"/>
              </a:ext>
            </a:extLst>
          </p:cNvPr>
          <p:cNvCxnSpPr/>
          <p:nvPr/>
        </p:nvCxnSpPr>
        <p:spPr>
          <a:xfrm flipV="1">
            <a:off x="900113" y="3043238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5CBC44E2-140E-465D-AFE9-C96D147E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2703513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F6FB2638-C49D-4633-B410-6A05EE7E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A8FBEC05-E2B3-48AF-900B-693CBC35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58EFDF78-FAAF-4822-9C77-355F9023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2CBF45B6-6E43-4EE6-B101-8252979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6" y="6181725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Zvýšit reálný produkt jde v rámci této teorie např. politikou „levných peněz“ čili snížením úrokových sazeb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82EFB1EC-1F29-4126-8F26-D1F374F9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344011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1EF9758-0D40-4BEC-B2B6-DE871F62C121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DC7CA2BD-A7BA-4B66-99A7-95246C9F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9F8676AF-CE05-49B1-AE38-8069FFE20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F9065104-091D-457C-BCAE-9CE94AD2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=rovnovážný produkt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&lt; Y*=potenciální produkt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CD1C324-2657-4A76-82C8-74DE65D9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381375"/>
            <a:ext cx="0" cy="96837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710D29C9-082B-4FD5-8D0E-5005111C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3672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573C9B87-55D3-4248-AB1A-2073122D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endParaRPr kumimoji="0" lang="cs-CZ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šipka 14">
            <a:extLst>
              <a:ext uri="{FF2B5EF4-FFF2-40B4-BE49-F238E27FC236}">
                <a16:creationId xmlns:a16="http://schemas.microsoft.com/office/drawing/2014/main" id="{1D229029-9427-40A2-A5D0-2D4F12D16891}"/>
              </a:ext>
            </a:extLst>
          </p:cNvPr>
          <p:cNvCxnSpPr/>
          <p:nvPr/>
        </p:nvCxnSpPr>
        <p:spPr>
          <a:xfrm flipH="1">
            <a:off x="4087813" y="4962525"/>
            <a:ext cx="12763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29095A05-667B-40FB-A5BE-99D9D272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981575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4150DA21-E5B6-40EF-B5F9-2C7C4E431888}"/>
              </a:ext>
            </a:extLst>
          </p:cNvPr>
          <p:cNvSpPr txBox="1"/>
          <p:nvPr/>
        </p:nvSpPr>
        <p:spPr>
          <a:xfrm>
            <a:off x="334735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1" grpId="0"/>
      <p:bldP spid="32783" grpId="0"/>
      <p:bldP spid="32787" grpId="0"/>
      <p:bldP spid="32789" grpId="0"/>
      <p:bldP spid="22" grpId="0"/>
      <p:bldP spid="23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930C627-100A-4C6B-B771-5416A3BFD4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06" y="596901"/>
            <a:ext cx="7158038" cy="889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Paradox spořivosti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118DF1F-EC19-4E93-9C11-B9F1B5093546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120D489A-0D44-48FC-BF31-CFB07952D4BA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C8A4607C-4ED8-4720-B545-601B56C4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02841E06-9A11-403E-9113-599205A6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87A9C92-52D5-49D4-8377-0C8D86CC41FE}"/>
              </a:ext>
            </a:extLst>
          </p:cNvPr>
          <p:cNvCxnSpPr/>
          <p:nvPr/>
        </p:nvCxnSpPr>
        <p:spPr>
          <a:xfrm flipV="1">
            <a:off x="914400" y="327501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29C2798E-9115-429E-90CB-53285A24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148013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EECE45CE-35D9-4B2D-81F1-14603273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82F11E24-C812-44C5-A601-8CB5062B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D7B33F56-44C3-4B98-83AA-A67CFE43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2" y="6162674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Spořivost může vést i k tomu, že ekonomika se dostane do recese nebo ji prohloubí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11770AD9-45FF-4D07-958E-CC78A530EE04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8F108B9F-23A7-4E1A-915C-BB8B846D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01E045C0-17AA-4EE1-B900-50E8A7DBE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9C2EA853-1C2F-450C-9572-C3872D32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Domácnosti více spoří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=&gt;část produkce není nakoupena=&gt;hromadění zásob =&gt;firmy snižují výstup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7EB4BD1-1937-4367-89D2-189F5DAB4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3876675"/>
            <a:ext cx="0" cy="566738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5615D8D-0426-4AC7-933B-B2B5587C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4164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AF7C8031-54C9-47F5-AEC4-BE859ACE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4434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cxnSp>
        <p:nvCxnSpPr>
          <p:cNvPr id="26" name="Přímá spojovací čára 10">
            <a:extLst>
              <a:ext uri="{FF2B5EF4-FFF2-40B4-BE49-F238E27FC236}">
                <a16:creationId xmlns:a16="http://schemas.microsoft.com/office/drawing/2014/main" id="{A2B821EA-5DA0-48E0-92E4-A29573E356A7}"/>
              </a:ext>
            </a:extLst>
          </p:cNvPr>
          <p:cNvCxnSpPr/>
          <p:nvPr/>
        </p:nvCxnSpPr>
        <p:spPr>
          <a:xfrm flipV="1">
            <a:off x="885825" y="2851150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2">
            <a:extLst>
              <a:ext uri="{FF2B5EF4-FFF2-40B4-BE49-F238E27FC236}">
                <a16:creationId xmlns:a16="http://schemas.microsoft.com/office/drawing/2014/main" id="{26E49AE1-DF32-4845-9D13-4C7773A5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530475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9BF18F8-8043-4822-8CAA-C0D7ACA4548D}"/>
              </a:ext>
            </a:extLst>
          </p:cNvPr>
          <p:cNvCxnSpPr/>
          <p:nvPr/>
        </p:nvCxnSpPr>
        <p:spPr>
          <a:xfrm flipH="1">
            <a:off x="3629025" y="4962525"/>
            <a:ext cx="1096963" cy="0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12">
            <a:extLst>
              <a:ext uri="{FF2B5EF4-FFF2-40B4-BE49-F238E27FC236}">
                <a16:creationId xmlns:a16="http://schemas.microsoft.com/office/drawing/2014/main" id="{D71F2000-6E34-41A1-8FCE-8F8F96A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473450"/>
            <a:ext cx="52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ovéPole 12">
            <a:extLst>
              <a:ext uri="{FF2B5EF4-FFF2-40B4-BE49-F238E27FC236}">
                <a16:creationId xmlns:a16="http://schemas.microsoft.com/office/drawing/2014/main" id="{27A3FF84-8D9A-483E-B617-6DE95D74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3497263"/>
            <a:ext cx="51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Google Shape;99;p14">
            <a:extLst>
              <a:ext uri="{FF2B5EF4-FFF2-40B4-BE49-F238E27FC236}">
                <a16:creationId xmlns:a16="http://schemas.microsoft.com/office/drawing/2014/main" id="{5335401F-07B7-4AC7-B03E-FB50D23F8824}"/>
              </a:ext>
            </a:extLst>
          </p:cNvPr>
          <p:cNvSpPr txBox="1"/>
          <p:nvPr/>
        </p:nvSpPr>
        <p:spPr>
          <a:xfrm>
            <a:off x="234950" y="631033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7" grpId="0"/>
      <p:bldP spid="32789" grpId="0"/>
      <p:bldP spid="22" grpId="0"/>
      <p:bldP spid="23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A40F9E-9304-4A3E-8870-E850B5095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1"/>
            <a:ext cx="9144000" cy="1166812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Jednoduchý výdajový multiplikátor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24E5269-3BE8-495E-BE6D-38F9ADD7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3B0D49E0-3985-451B-A178-333E8FD65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8D5949C-079F-45C0-A9FF-1256D19B2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D054929-A973-4EC4-8D3C-52B6A07D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9EB3BF8-B5E5-498B-9B01-C30CF6B4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6C95D54-28F0-4F8C-BECC-6ECF5670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0884CC1-FC3E-4093-9BBB-A5D56C6CC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D5EDDD2-6A7A-4702-B70C-0E7EFAED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42122051-6969-4A9C-ACE6-FB6AF98FDC8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48A40995-2188-4575-A02F-21AC71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8959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4045" name="Text Box 24">
            <a:extLst>
              <a:ext uri="{FF2B5EF4-FFF2-40B4-BE49-F238E27FC236}">
                <a16:creationId xmlns:a16="http://schemas.microsoft.com/office/drawing/2014/main" id="{8553EB6E-94FB-4E9B-87E5-5673D3F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Text Box 25">
            <a:extLst>
              <a:ext uri="{FF2B5EF4-FFF2-40B4-BE49-F238E27FC236}">
                <a16:creationId xmlns:a16="http://schemas.microsoft.com/office/drawing/2014/main" id="{F440F6D5-DA40-48D7-90F7-883FED3C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8" y="1635126"/>
            <a:ext cx="8281988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Jaký efekt bude mít na výši rovnovážného produktu zvýšení investic?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66B84257-738B-4FAE-BEDD-3DEA2FE8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D330287-4686-4ED2-9176-255C9C7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0B9EA18-C123-401F-A598-6A5BFE37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A3451F1-BEE3-4B70-AD14-2F12E594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2714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917F0ABA-5332-4BB8-8511-11F46270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583C06-A8BB-4969-8C35-CAFFB271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82" y="59102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107579D8-0371-459B-9F33-ABB149B1329A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31C68923-49FE-42F9-828E-833F62C52C77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44DAAB-B1BC-4D96-AD9A-5728EB81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investic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4035E3EF-46F6-4191-B561-74E03023C587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AAA643-4B51-4C23-94EF-A10B704AE660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A5EBA81C-6E53-4B40-92DD-CDB5F178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27A3D2B0-E2B9-4F04-8E28-E41CAD5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81BD55-88FE-4463-9925-EFC401A7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83BC6B4-1785-4E3E-80C9-BE65A04DB7D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CDD2D80-5D6A-4CAB-BC5A-2F83F7B282F2}"/>
              </a:ext>
            </a:extLst>
          </p:cNvPr>
          <p:cNvCxnSpPr/>
          <p:nvPr/>
        </p:nvCxnSpPr>
        <p:spPr>
          <a:xfrm>
            <a:off x="3571875" y="6395424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76A98BE-2D59-4DB6-9DB6-4015E55B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76169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29A12A0C-57DE-41CD-9C8C-9B0C8F89CCBB}"/>
              </a:ext>
            </a:extLst>
          </p:cNvPr>
          <p:cNvSpPr txBox="1"/>
          <p:nvPr/>
        </p:nvSpPr>
        <p:spPr>
          <a:xfrm>
            <a:off x="250825" y="63765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829"/>
            <a:ext cx="8643937" cy="1185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Jednoduchý výdajový multiplikátor - komentář</a:t>
            </a:r>
            <a:endParaRPr lang="en-US" altLang="cs-CZ" sz="36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73238"/>
            <a:ext cx="8143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 nám investiční výdaje, což vyvolá posun křivky AE směrem nahoru. Důležité je, že změna investic vyvolá několikanásobnou (multiplikovanou změnu rovnovážného produktu, která se dá vypočítat skrz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jednoduchý výdajový multiplikátor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(značí se), který udává,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kolik se zvýší produkt, zvýšíme-li investiční výdaje o jednotku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Výpočet: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8CBB9EED-D2E8-4E75-8F98-89FFF4B3454C}"/>
              </a:ext>
            </a:extLst>
          </p:cNvPr>
          <p:cNvCxnSpPr/>
          <p:nvPr/>
        </p:nvCxnSpPr>
        <p:spPr>
          <a:xfrm>
            <a:off x="2286000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id="{209CDC16-5788-4061-B980-6565E129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00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838592C-4B2F-453C-8F5D-14E5BE1D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5721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3A65FF-DA87-4630-8CDA-9A73A0A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DA1D9284-57FC-4C52-842A-FACD662F7A48}"/>
              </a:ext>
            </a:extLst>
          </p:cNvPr>
          <p:cNvCxnSpPr/>
          <p:nvPr/>
        </p:nvCxnSpPr>
        <p:spPr>
          <a:xfrm>
            <a:off x="3286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BA91657-E618-4B81-85A6-2B0FD9B70AA8}"/>
              </a:ext>
            </a:extLst>
          </p:cNvPr>
          <p:cNvCxnSpPr/>
          <p:nvPr/>
        </p:nvCxnSpPr>
        <p:spPr>
          <a:xfrm>
            <a:off x="4429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DAB8AB-A201-4D9D-9909-26F47FD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3D0CC3-6221-4B1D-B46D-848DC3F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72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1-mpc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9729C24-0021-4AD1-8138-8E5B228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E92FE47-FD02-486B-B888-E5C605B1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86FFC2D-B2F1-4EDF-A440-B371990D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721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6DE7D8C-71EA-46CE-AA27-36CB7135D4C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5" grpId="0"/>
      <p:bldP spid="26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1488"/>
            <a:ext cx="8907236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 - komentář</a:t>
            </a:r>
            <a:endParaRPr lang="en-US" altLang="cs-CZ" sz="32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445079"/>
            <a:ext cx="817040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Jednoduchý výdajový multiplikátor (α)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je dán poměrem přírůstků (změny) rovnovážné produkce vyvolané zvýšením (změnou) autonomních výdajů o jednotku. 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Jednoduchý výdajový multiplikátor udává, o kolik vzroste rovnovážná produkce při zvýšení autonomních výdajů o jednotku.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Investiční multiplikátor je číslo, kterým musíme vynásobit změnu investic, abychom obdrželi výslednou změnu celkového produktu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Pokud ekonomické subjekty změní plánovanou výši autonomních výdajů, pak tato změna povede k multiplikované změně rovnovážného důchodu (= přírůstek produkce bude mnohem větší než přírůstek autonomních výdajů).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F1DEE9-0EC1-4974-B4C3-BC864D99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8658" y="4880201"/>
            <a:ext cx="1800200" cy="900100"/>
          </a:xfrm>
          <a:prstGeom prst="rect">
            <a:avLst/>
          </a:prstGeom>
          <a:noFill/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C81545AC-57DD-4942-9A95-7C3BBA1B5B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6344736-1510-4150-8F0B-A136824BA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4" y="399004"/>
            <a:ext cx="715962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</a:t>
            </a:r>
            <a:endParaRPr lang="en-US" altLang="cs-CZ" sz="32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FD1115E-8208-4C1D-8648-EDB63112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1204A11-5ABC-4404-92BA-A50E515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BE868034-0D27-490E-A2DD-685FA43A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3582D12-7320-4D6B-9C76-5C28737E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FC94E58-7413-4491-B058-48A16F8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4E8C7AA-05ED-4BA8-A3DC-792ADB3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00754D38-D0CF-472B-8710-65E435BA3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37C8584-EF65-4E18-8396-C64200F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AA2563EE-B4E3-46F4-8D20-5DAB643D88B4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D57B6EA-488C-4556-808D-96C87A08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6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8141" name="Text Box 24">
            <a:extLst>
              <a:ext uri="{FF2B5EF4-FFF2-40B4-BE49-F238E27FC236}">
                <a16:creationId xmlns:a16="http://schemas.microsoft.com/office/drawing/2014/main" id="{3D1E5A38-033E-4B22-A422-4C46BBA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86713E23-83F6-4562-9552-06EE3C8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zvýšení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8DF64B4-B202-4642-8E6D-4F705356F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EC1D2D5-9501-446A-A5E6-DE1136A7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27692C7-27C0-407B-94A6-C602E9C35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586CF3-8565-41C9-B295-5BCEF05F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D46984B4-E8EE-412F-B208-9EB2B7CB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72025"/>
            <a:ext cx="1135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CBD7E973-1E38-46D0-AC2D-76F2B435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14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A44E8D54-28F1-4668-8F87-09F526C01B02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AFDF17D2-50AD-4E20-9993-63ADFD94B831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603D65-3A65-4CCD-9CBC-68F9EE2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mpc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1EDD19FB-FDA8-4DC0-82F3-471BA1B3AF91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DEFECA0-6E50-415D-8422-F8930DE160E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35AF435C-9BA8-4946-A958-4B11157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A1B202B-2CB0-49A9-A958-1B55708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7FC958D-FEE2-435C-BD4F-2529DC68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DA9DF0EC-374D-44EF-B2DD-60B7CB2BD27D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E5EB879-018E-4CFD-AA3D-E58BB6270780}"/>
              </a:ext>
            </a:extLst>
          </p:cNvPr>
          <p:cNvCxnSpPr/>
          <p:nvPr/>
        </p:nvCxnSpPr>
        <p:spPr>
          <a:xfrm>
            <a:off x="3607594" y="637807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55D6B-AB62-411D-818B-E45FDC72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7" y="6173788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A1754057-62BC-48A5-B9A3-9D833BE58E51}"/>
              </a:ext>
            </a:extLst>
          </p:cNvPr>
          <p:cNvSpPr txBox="1"/>
          <p:nvPr/>
        </p:nvSpPr>
        <p:spPr>
          <a:xfrm>
            <a:off x="495151" y="632049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Potencionální produkt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87929"/>
            <a:ext cx="8644269" cy="475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cs-CZ" altLang="cs-CZ" dirty="0"/>
              <a:t>takový produkt ekonomiky, pro jehož produkci jsou </a:t>
            </a:r>
            <a:r>
              <a:rPr lang="cs-CZ" altLang="cs-CZ" b="1" dirty="0"/>
              <a:t>využity všechny disponibilní výrobní faktory</a:t>
            </a:r>
            <a:r>
              <a:rPr lang="cs-CZ" altLang="cs-CZ" dirty="0"/>
              <a:t>, avšak v míře, jež ještě </a:t>
            </a:r>
            <a:r>
              <a:rPr lang="cs-CZ" altLang="cs-CZ" b="1" dirty="0"/>
              <a:t>nevyvolává inflační tlaky</a:t>
            </a:r>
            <a:r>
              <a:rPr lang="cs-CZ" altLang="cs-CZ" dirty="0"/>
              <a:t>, tj. tlaky </a:t>
            </a:r>
            <a:r>
              <a:rPr lang="cs-CZ" altLang="cs-CZ" b="1" dirty="0"/>
              <a:t>zejména v podobě růstu cen VF</a:t>
            </a:r>
            <a:r>
              <a:rPr lang="cs-CZ" altLang="cs-CZ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Ekonomika</a:t>
            </a:r>
            <a:r>
              <a:rPr lang="cs-CZ" altLang="cs-CZ" dirty="0"/>
              <a:t> </a:t>
            </a:r>
            <a:r>
              <a:rPr lang="cs-CZ" altLang="cs-CZ" b="1" dirty="0"/>
              <a:t>nefunguje</a:t>
            </a:r>
            <a:r>
              <a:rPr lang="cs-CZ" altLang="cs-CZ" dirty="0"/>
              <a:t> tzv. „</a:t>
            </a:r>
            <a:r>
              <a:rPr lang="cs-CZ" altLang="cs-CZ" b="1" dirty="0"/>
              <a:t>nadoraz</a:t>
            </a:r>
            <a:r>
              <a:rPr lang="cs-CZ" altLang="cs-CZ" dirty="0"/>
              <a:t>“, nýbrž jde o dlouhodobě udržitelný stav a nejsou vyvolávány ani inflační, ani deflační procesy.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Současně na trhu práce existuje tzv. přirozená míra nezaměstnanosti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C3ED8AE4-E478-415D-B42C-01B11BB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9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altLang="cs-CZ" sz="3600" b="1" dirty="0">
              <a:latin typeface="Corbel" panose="020B0503020204020204" pitchFamily="34" charset="0"/>
            </a:endParaRP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A9E53A32-35DA-453F-8172-D00F629B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2492375"/>
            <a:ext cx="8497887" cy="4114800"/>
          </a:xfrm>
        </p:spPr>
        <p:txBody>
          <a:bodyPr/>
          <a:lstStyle/>
          <a:p>
            <a:r>
              <a:rPr lang="cs-CZ" altLang="cs-CZ" b="1" dirty="0"/>
              <a:t>posune</a:t>
            </a:r>
            <a:r>
              <a:rPr lang="cs-CZ" altLang="cs-CZ" dirty="0"/>
              <a:t> se směrem nahoru, když se </a:t>
            </a:r>
            <a:r>
              <a:rPr lang="cs-CZ" altLang="cs-CZ" b="1" dirty="0"/>
              <a:t>zvýší </a:t>
            </a:r>
            <a:r>
              <a:rPr lang="cs-CZ" altLang="cs-CZ" dirty="0"/>
              <a:t>C</a:t>
            </a:r>
            <a:r>
              <a:rPr lang="cs-CZ" altLang="cs-CZ" baseline="-25000" dirty="0"/>
              <a:t>A</a:t>
            </a:r>
            <a:r>
              <a:rPr lang="cs-CZ" altLang="cs-CZ" dirty="0"/>
              <a:t>,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zvýší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zvýší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r>
              <a:rPr lang="cs-CZ" altLang="cs-CZ" b="1" dirty="0"/>
              <a:t>posune</a:t>
            </a:r>
            <a:r>
              <a:rPr lang="cs-CZ" altLang="cs-CZ" dirty="0"/>
              <a:t> se směrem dolů, pokud se sníží C</a:t>
            </a:r>
            <a:r>
              <a:rPr lang="cs-CZ" altLang="cs-CZ" baseline="-25000" dirty="0"/>
              <a:t>A</a:t>
            </a:r>
            <a:r>
              <a:rPr lang="cs-CZ" altLang="cs-CZ" dirty="0"/>
              <a:t> nebo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sníží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sníží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AA3B0F-1402-42D9-82C4-5572AD76DA22}"/>
              </a:ext>
            </a:extLst>
          </p:cNvPr>
          <p:cNvSpPr txBox="1"/>
          <p:nvPr/>
        </p:nvSpPr>
        <p:spPr>
          <a:xfrm>
            <a:off x="0" y="1792288"/>
            <a:ext cx="9144000" cy="585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Křivka Agregátních Výdajů 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C96085C6-FDBC-40A0-B301-590E0DA87E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0" y="1077238"/>
            <a:ext cx="8686800" cy="5048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Předpokládejme případ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dvousektorové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ekonomiky. Plánované investice jsou 400 mld. peněžních jednotek a rovnovážný HDP je 1500 mld. peněžních jednotek. Určete výši spotřeby a úspor v této ekonomice.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AF66EC11-3033-49E2-B88C-2A03002B2F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2: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23528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Uvažujte následující spotřební funkci: C =300 + 0, 85 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určete rovnici příslušné spotřební funkce úspor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333096" y="2239882"/>
            <a:ext cx="864096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určete výši důchodu, při kterém budou při uvedeném charakteru spotřeby nulové úspory</a:t>
            </a:r>
            <a:endParaRPr lang="cs-CZ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BF6737FB-103E-4E46-9E74-55CEE14C7F1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7682" y="1166018"/>
            <a:ext cx="850195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114300" algn="just">
              <a:lnSpc>
                <a:spcPct val="150000"/>
              </a:lnSpc>
              <a:buAutoNum type="alphaLcParenR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hodnota mezního sklonu k úsporám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7681" y="3605358"/>
            <a:ext cx="8501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Napište rovnici spotřebních výdajů a rovnici funkce úspor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ED55F7C4-FE76-4986-9A14-029AE8BFB89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A12DC18-BC8D-4ABE-AC9B-93DB1484E779}"/>
              </a:ext>
            </a:extLst>
          </p:cNvPr>
          <p:cNvSpPr txBox="1"/>
          <p:nvPr/>
        </p:nvSpPr>
        <p:spPr>
          <a:xfrm>
            <a:off x="87682" y="3974690"/>
            <a:ext cx="905631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Najděte rovnovážnou úroveň důchodu v zemi krále Honzy (v této 2 sektorové ekonomice)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60E7EE5-F567-44F0-B56F-15D43D15B1CD}"/>
              </a:ext>
            </a:extLst>
          </p:cNvPr>
          <p:cNvSpPr txBox="1"/>
          <p:nvPr/>
        </p:nvSpPr>
        <p:spPr>
          <a:xfrm>
            <a:off x="87681" y="4489236"/>
            <a:ext cx="583142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Jaká bude při tomto Y velikost spotřeby a úspor</a:t>
            </a:r>
          </a:p>
        </p:txBody>
      </p:sp>
    </p:spTree>
    <p:extLst>
      <p:ext uri="{BB962C8B-B14F-4D97-AF65-F5344CB8AC3E}">
        <p14:creationId xmlns:p14="http://schemas.microsoft.com/office/powerpoint/2010/main" val="40847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třísektorové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9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Vymezení třísektorové ekonomiky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Existence státních zásahů</a:t>
            </a:r>
          </a:p>
          <a:p>
            <a:pPr>
              <a:defRPr/>
            </a:pPr>
            <a:r>
              <a:rPr lang="cs-CZ" altLang="cs-CZ" sz="3200" dirty="0"/>
              <a:t>Účel státních zásahů (redukování recesní mezery)</a:t>
            </a:r>
          </a:p>
          <a:p>
            <a:pPr>
              <a:defRPr/>
            </a:pPr>
            <a:r>
              <a:rPr lang="cs-CZ" altLang="cs-CZ" sz="3200" dirty="0"/>
              <a:t>Vládní nákup statků a služeb</a:t>
            </a:r>
          </a:p>
          <a:p>
            <a:pPr>
              <a:defRPr/>
            </a:pPr>
            <a:r>
              <a:rPr lang="cs-CZ" altLang="cs-CZ" sz="3200" dirty="0"/>
              <a:t>Agregátní výdaje jsou v tomto modelu definovány: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7030A0"/>
                </a:solidFill>
              </a:rPr>
              <a:t>AE = C + I + G</a:t>
            </a:r>
          </a:p>
          <a:p>
            <a:pPr>
              <a:defRPr/>
            </a:pPr>
            <a:r>
              <a:rPr lang="cs-CZ" altLang="cs-CZ" sz="3200" dirty="0"/>
              <a:t>Stát navíc zasahuje do ekonomiky: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7030A0"/>
                </a:solidFill>
              </a:rPr>
              <a:t>    </a:t>
            </a:r>
            <a:r>
              <a:rPr lang="cs-CZ" altLang="cs-CZ" sz="2800" b="1" dirty="0">
                <a:solidFill>
                  <a:srgbClr val="7030A0"/>
                </a:solidFill>
              </a:rPr>
              <a:t>zdaněním ekonomických subjektů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7030A0"/>
                </a:solidFill>
              </a:rPr>
              <a:t>     platbami ekonomickým subjektům  (tzv. transferové platby)           </a:t>
            </a:r>
          </a:p>
          <a:p>
            <a:pPr>
              <a:defRPr/>
            </a:pPr>
            <a:r>
              <a:rPr lang="cs-CZ" altLang="cs-CZ" sz="3200" dirty="0"/>
              <a:t>Uzavřená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36/56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Spotřební funkce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Spotřební funkce ve </a:t>
            </a:r>
            <a:r>
              <a:rPr lang="cs-CZ" altLang="cs-CZ" sz="3200" dirty="0" err="1"/>
              <a:t>dvousektorové</a:t>
            </a:r>
            <a:r>
              <a:rPr lang="cs-CZ" altLang="cs-CZ" sz="3200" dirty="0"/>
              <a:t> ekonomice: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C = C</a:t>
            </a:r>
            <a:r>
              <a:rPr lang="cs-CZ" altLang="cs-CZ" b="1" baseline="-25000" dirty="0">
                <a:solidFill>
                  <a:srgbClr val="C00000"/>
                </a:solidFill>
              </a:rPr>
              <a:t>A </a:t>
            </a:r>
            <a:r>
              <a:rPr lang="cs-CZ" altLang="cs-CZ" b="1" dirty="0">
                <a:solidFill>
                  <a:srgbClr val="C00000"/>
                </a:solidFill>
              </a:rPr>
              <a:t>+ </a:t>
            </a:r>
            <a:r>
              <a:rPr lang="cs-CZ" altLang="cs-CZ" b="1" dirty="0" err="1">
                <a:solidFill>
                  <a:srgbClr val="C00000"/>
                </a:solidFill>
              </a:rPr>
              <a:t>mpc</a:t>
            </a:r>
            <a:r>
              <a:rPr lang="cs-CZ" altLang="cs-CZ" b="1" dirty="0">
                <a:solidFill>
                  <a:srgbClr val="C00000"/>
                </a:solidFill>
              </a:rPr>
              <a:t> * Y</a:t>
            </a:r>
            <a:endParaRPr lang="en-US" altLang="cs-CZ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A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autonomní</a:t>
            </a:r>
            <a:r>
              <a:rPr lang="cs-CZ" altLang="cs-CZ" sz="3200" dirty="0"/>
              <a:t> spotřební výdaje, které </a:t>
            </a:r>
            <a:r>
              <a:rPr lang="cs-CZ" altLang="cs-CZ" sz="3200" b="1" u="sng" dirty="0"/>
              <a:t>nezávisí</a:t>
            </a:r>
            <a:r>
              <a:rPr lang="cs-CZ" altLang="cs-CZ" sz="3200" dirty="0"/>
              <a:t> na velikosti důchodu, autonomní spotřeba vyjadřuje spotřební výdaje, když je důchod roven nule</a:t>
            </a: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I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indukovaná</a:t>
            </a:r>
            <a:r>
              <a:rPr lang="cs-CZ" altLang="cs-CZ" sz="3200" dirty="0"/>
              <a:t> spotřeba (spotřební výdaje), která je funkcí důchodu a je násobkem mezního sklonu ke spotřebě (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) a důchodu (Y)  C</a:t>
            </a:r>
            <a:r>
              <a:rPr lang="cs-CZ" altLang="cs-CZ" sz="3200" baseline="-25000" dirty="0"/>
              <a:t>I</a:t>
            </a:r>
            <a:r>
              <a:rPr lang="cs-CZ" altLang="cs-CZ" sz="3200" dirty="0"/>
              <a:t>=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*Y</a:t>
            </a:r>
          </a:p>
          <a:p>
            <a:pPr>
              <a:defRPr/>
            </a:pPr>
            <a:r>
              <a:rPr lang="cs-CZ" altLang="cs-CZ" sz="3200" b="1" dirty="0" err="1"/>
              <a:t>mpc</a:t>
            </a:r>
            <a:r>
              <a:rPr lang="cs-CZ" altLang="cs-CZ" sz="3200" dirty="0"/>
              <a:t> – mezní sklon ke spotřebě, vyjadřuje velikost, o kterou se zvýší spotřební výdaje při zvýšení důchodu o každou dodatečnou jednotku. 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Důchod a zdanění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300" dirty="0"/>
              <a:t>Zahrnutí vlády se projeví v tom, že soukromý sektor platí z běžného důchodu daně a dostává transferové platby. 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Spotřební výdaje</a:t>
            </a:r>
            <a:r>
              <a:rPr lang="cs-CZ" sz="3300" dirty="0"/>
              <a:t> proto již nejsou funkcí běžného důchodu, ale funkcí </a:t>
            </a:r>
            <a:r>
              <a:rPr lang="cs-CZ" sz="3300" b="1" dirty="0"/>
              <a:t>disponibilního důchodu =</a:t>
            </a:r>
            <a:r>
              <a:rPr lang="cs-CZ" sz="3300" dirty="0"/>
              <a:t>rozdíl mezi běžným důchodem Y po odečtení celkových daní T</a:t>
            </a:r>
            <a:r>
              <a:rPr lang="cs-CZ" sz="3300" baseline="-25000" dirty="0"/>
              <a:t>T</a:t>
            </a:r>
            <a:r>
              <a:rPr lang="cs-CZ" sz="3300" dirty="0"/>
              <a:t> a přičtení transferových plateb TR: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300" b="1" dirty="0">
                <a:solidFill>
                  <a:srgbClr val="7030A0"/>
                </a:solidFill>
              </a:rPr>
              <a:t>YD= Y – T</a:t>
            </a:r>
            <a:r>
              <a:rPr lang="cs-CZ" sz="3300" b="1" baseline="-25000" dirty="0">
                <a:solidFill>
                  <a:srgbClr val="7030A0"/>
                </a:solidFill>
              </a:rPr>
              <a:t>T </a:t>
            </a:r>
            <a:r>
              <a:rPr lang="cs-CZ" sz="3300" b="1" dirty="0">
                <a:solidFill>
                  <a:srgbClr val="7030A0"/>
                </a:solidFill>
              </a:rPr>
              <a:t>+ TR </a:t>
            </a:r>
            <a:endParaRPr lang="cs-CZ" altLang="cs-CZ" sz="33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předpokládáme, že daně platí pouze domácnosti (abstrahujeme od opotřebení kapitálu a nerozděleného zisku firem )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Celkové daně jsou tvořeny autonomními daněmi T</a:t>
            </a:r>
            <a:r>
              <a:rPr lang="cs-CZ" sz="3300" baseline="-25000" dirty="0"/>
              <a:t>A</a:t>
            </a:r>
            <a:r>
              <a:rPr lang="cs-CZ" sz="3300" dirty="0"/>
              <a:t> a důchodové daně, tj. daně závislé na výši důchodu. Důležitá je </a:t>
            </a:r>
            <a:r>
              <a:rPr lang="cs-CZ" sz="3300" dirty="0">
                <a:solidFill>
                  <a:srgbClr val="FF0000"/>
                </a:solidFill>
              </a:rPr>
              <a:t>sazba daně t</a:t>
            </a:r>
            <a:r>
              <a:rPr lang="cs-CZ" sz="3300" dirty="0"/>
              <a:t>, která určuje, jaká část důchodu bude odvedena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2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Spotřební funkce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600" dirty="0"/>
              <a:t>Spotřební funkce ve třísektorové ekonomice bude složitější o vliv vlády, kdy musíme důchod Y očistit o vliv zdanění a také vliv transferových plateb: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(Y –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t * Y + TR)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Pokud roznásobíme závorku mezním sklonem ke spotřebě: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</a:t>
            </a:r>
          </a:p>
          <a:p>
            <a:pPr>
              <a:spcBef>
                <a:spcPts val="1200"/>
              </a:spcBef>
              <a:defRPr/>
            </a:pPr>
            <a:r>
              <a:rPr lang="cs-CZ" sz="3600" dirty="0"/>
              <a:t>zavedením </a:t>
            </a:r>
            <a:r>
              <a:rPr lang="cs-CZ" sz="3600" b="1" i="1" dirty="0">
                <a:solidFill>
                  <a:srgbClr val="C00000"/>
                </a:solidFill>
              </a:rPr>
              <a:t>sazby důchodové daně </a:t>
            </a:r>
            <a:r>
              <a:rPr lang="cs-CZ" sz="3600" dirty="0"/>
              <a:t>t se snižují spotřební výdaje, resp. agregátní výdaje v rozsahu – </a:t>
            </a:r>
            <a:r>
              <a:rPr lang="cs-CZ" sz="3600" dirty="0" err="1"/>
              <a:t>mpc</a:t>
            </a:r>
            <a:r>
              <a:rPr lang="cs-CZ" sz="3600" dirty="0"/>
              <a:t>  * t * Y </a:t>
            </a:r>
          </a:p>
          <a:p>
            <a:pPr>
              <a:spcBef>
                <a:spcPts val="1200"/>
              </a:spcBef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autonomní daně </a:t>
            </a:r>
            <a:r>
              <a:rPr lang="cs-CZ" sz="3600" dirty="0"/>
              <a:t>T</a:t>
            </a:r>
            <a:r>
              <a:rPr lang="cs-CZ" sz="3600" baseline="-25000" dirty="0"/>
              <a:t>A</a:t>
            </a:r>
            <a:r>
              <a:rPr lang="cs-CZ" sz="3600" dirty="0"/>
              <a:t> mění spotřební výdaje, resp. agregátní poptávku v rozsahu – </a:t>
            </a:r>
            <a:r>
              <a:rPr lang="cs-CZ" sz="3600" dirty="0" err="1"/>
              <a:t>mpc</a:t>
            </a:r>
            <a:r>
              <a:rPr lang="cs-CZ" sz="3600" dirty="0"/>
              <a:t> * T</a:t>
            </a:r>
            <a:r>
              <a:rPr lang="cs-CZ" sz="3600" baseline="-25000" dirty="0"/>
              <a:t>A</a:t>
            </a:r>
            <a:r>
              <a:rPr lang="cs-CZ" sz="3600" dirty="0"/>
              <a:t>,</a:t>
            </a:r>
          </a:p>
          <a:p>
            <a:pPr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transferové platby </a:t>
            </a:r>
            <a:r>
              <a:rPr lang="cs-CZ" sz="3600" dirty="0"/>
              <a:t>mění spotřební výdaje, resp. AE v rozsahu </a:t>
            </a:r>
            <a:br>
              <a:rPr lang="cs-CZ" sz="3600" dirty="0"/>
            </a:br>
            <a:r>
              <a:rPr lang="cs-CZ" sz="3600" dirty="0" err="1"/>
              <a:t>mpc</a:t>
            </a:r>
            <a:r>
              <a:rPr lang="cs-CZ" sz="3600" dirty="0"/>
              <a:t> * TR </a:t>
            </a:r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5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Disponibilní důchod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52811"/>
            <a:ext cx="8768511" cy="478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sz="2800" dirty="0"/>
              <a:t>Disponibilní důchod lze rozdělit na spotřebu a úspory, neboli: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DI= C + S</a:t>
            </a:r>
          </a:p>
          <a:p>
            <a:r>
              <a:rPr lang="cs-CZ" altLang="cs-CZ" sz="2800" dirty="0"/>
              <a:t>Co je klíčové pro poměr mezi C a S? </a:t>
            </a:r>
          </a:p>
          <a:p>
            <a:r>
              <a:rPr lang="cs-CZ" altLang="cs-CZ" sz="2800" b="1" dirty="0" err="1">
                <a:solidFill>
                  <a:srgbClr val="A50021"/>
                </a:solidFill>
              </a:rPr>
              <a:t>mpc</a:t>
            </a:r>
            <a:r>
              <a:rPr lang="cs-CZ" altLang="cs-CZ" sz="2800" dirty="0"/>
              <a:t> (mezní sklon ke spotřebě) vs.</a:t>
            </a: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dirty="0"/>
              <a:t> (mezní sklon k úsporám), platí </a:t>
            </a:r>
            <a:r>
              <a:rPr lang="cs-CZ" altLang="cs-CZ" sz="2800" b="1" dirty="0" err="1">
                <a:solidFill>
                  <a:srgbClr val="C00000"/>
                </a:solidFill>
              </a:rPr>
              <a:t>mpc</a:t>
            </a:r>
            <a:r>
              <a:rPr lang="cs-CZ" altLang="cs-CZ" sz="2800" dirty="0"/>
              <a:t> +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b="1" dirty="0">
                <a:solidFill>
                  <a:schemeClr val="bg2"/>
                </a:solidFill>
              </a:rPr>
              <a:t> </a:t>
            </a:r>
            <a:r>
              <a:rPr lang="cs-CZ" altLang="cs-CZ" sz="2800" dirty="0"/>
              <a:t>= 1</a:t>
            </a:r>
          </a:p>
          <a:p>
            <a:r>
              <a:rPr lang="cs-CZ" altLang="cs-CZ" sz="2800" dirty="0"/>
              <a:t>Velikost spotřeby je závislá na výši disponibilního důchodu, s rostoucím důchodem roste i spotřeba </a:t>
            </a:r>
            <a:r>
              <a:rPr lang="cs-CZ" altLang="cs-CZ" sz="2800" dirty="0">
                <a:sym typeface="Symbol" panose="05050102010706020507" pitchFamily="18" charset="2"/>
              </a:rPr>
              <a:t> </a:t>
            </a:r>
            <a:r>
              <a:rPr lang="cs-CZ" altLang="cs-CZ" sz="2800" dirty="0"/>
              <a:t>spotřeba je funkcí disponibilního důchodu.</a:t>
            </a:r>
          </a:p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 je pak zrcadlovým obrazem spotřební funkce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sz="3600" b="1" dirty="0">
                <a:solidFill>
                  <a:srgbClr val="C00000"/>
                </a:solidFill>
              </a:rPr>
              <a:t>Agregátní výdaje </a:t>
            </a:r>
            <a:r>
              <a:rPr lang="cs-CZ" altLang="cs-CZ" sz="3600" dirty="0"/>
              <a:t>= výdaje domácností, firem a státu: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Potom </a:t>
            </a:r>
            <a:r>
              <a:rPr lang="cs-CZ" sz="3600" b="1" dirty="0">
                <a:solidFill>
                  <a:srgbClr val="C00000"/>
                </a:solidFill>
              </a:rPr>
              <a:t>autonomní výdaje </a:t>
            </a:r>
            <a:r>
              <a:rPr lang="cs-CZ" sz="3600" dirty="0"/>
              <a:t>(nezávisí na důchodu) budou: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u="sng" dirty="0"/>
              <a:t>Autonomní budou </a:t>
            </a:r>
            <a:r>
              <a:rPr lang="cs-CZ" sz="3600" dirty="0"/>
              <a:t>– část spotřeby, autonomní daně, vládní výdaje a investiční výdaje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Agregátní výdaje se potom dají vyjádřit také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Pokud vytkneme Y a </a:t>
            </a:r>
            <a:r>
              <a:rPr lang="cs-CZ" sz="3600" dirty="0" err="1"/>
              <a:t>mpc</a:t>
            </a:r>
            <a:r>
              <a:rPr lang="cs-CZ" sz="3600" dirty="0"/>
              <a:t>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(1 – t) * 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/>
          </a:bodyPr>
          <a:lstStyle/>
          <a:p>
            <a:pPr indent="-457200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Křivka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AE</a:t>
            </a:r>
            <a:r>
              <a:rPr lang="cs-CZ" altLang="cs-CZ" sz="2800" dirty="0">
                <a:solidFill>
                  <a:schemeClr val="tx1"/>
                </a:solidFill>
              </a:rPr>
              <a:t> je vlivem TA, TR a G posunuta směrem </a:t>
            </a:r>
            <a:r>
              <a:rPr lang="cs-CZ" altLang="cs-CZ" sz="2800" b="1" dirty="0">
                <a:solidFill>
                  <a:schemeClr val="tx1"/>
                </a:solidFill>
              </a:rPr>
              <a:t>nahoru</a:t>
            </a:r>
            <a:r>
              <a:rPr lang="cs-CZ" altLang="cs-CZ" sz="2800" dirty="0">
                <a:solidFill>
                  <a:schemeClr val="tx1"/>
                </a:solidFill>
              </a:rPr>
              <a:t> ve srovnání s AE ve 2-sektorovém modelu.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Křivka je také </a:t>
            </a:r>
            <a:r>
              <a:rPr lang="cs-CZ" altLang="cs-CZ" sz="2800" b="1" dirty="0">
                <a:solidFill>
                  <a:schemeClr val="tx1"/>
                </a:solidFill>
              </a:rPr>
              <a:t>plošší vlivem sazby důchodové daně (t).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Rovnovážný produkt v 3-sektorové ekonomice určíme z: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57BC3D-A900-4123-81A8-2A44506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0" t="41576" r="27000" b="-696"/>
          <a:stretch/>
        </p:blipFill>
        <p:spPr>
          <a:xfrm>
            <a:off x="2698296" y="3570742"/>
            <a:ext cx="374740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6A8D8-F6AD-4F41-A275-1B1C82DC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65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Křivka agregátních výdajů v třísektorovém modelu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DDF0813D-35B3-4672-A45F-1B00E509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147C53A-9F22-4675-850A-3BB44624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570D79C-7CFB-430A-8302-2BBC3DCC5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2C2FDB4E-93E7-4A09-BDE9-47CC6DC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C22EE5A-212E-4979-8660-5241172D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B9D162-796D-40E5-B356-32A58A2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4797CBA7-F33D-49EB-BE33-971F6938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EA897CE-5828-4583-8595-550E69B7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895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 = A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+ mpc * (1 – t) * Y 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9B0B8D3A-6B9A-4B09-8A43-604170A31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C82A144-6E14-4784-B1AF-9D742D4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563A219-7BF8-4D0E-B93C-80F7DDE61E1F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432959C2-A6B6-4898-B6BB-C8C2C10C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C4EBF8FF-2649-4825-B7AD-847C5D9D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7131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331AED7-1790-4007-89C0-879F46E470F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73" grpId="0"/>
      <p:bldP spid="9236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38595C7-64DF-4C44-9E6E-1066562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7" y="116648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EED4412E-2AE4-482A-A914-C15FE0D1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79764"/>
            <a:ext cx="8240713" cy="522106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vládních výdajů na nákup zboží a služeb (G) nebo zvýšení transferových plateb (TR) </a:t>
            </a:r>
            <a:r>
              <a:rPr lang="cs-CZ" altLang="cs-CZ" sz="2400" b="1" u="sng" dirty="0"/>
              <a:t>zvyšuje</a:t>
            </a:r>
            <a:r>
              <a:rPr lang="cs-CZ" altLang="cs-CZ" sz="2400" dirty="0"/>
              <a:t>  agregátní výdaje (AE) – posun křivky směrem nahoru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autonomních daní (T</a:t>
            </a:r>
            <a:r>
              <a:rPr lang="cs-CZ" altLang="cs-CZ" sz="2400" baseline="-25000" dirty="0"/>
              <a:t>A</a:t>
            </a:r>
            <a:r>
              <a:rPr lang="cs-CZ" altLang="cs-CZ" sz="2400" dirty="0"/>
              <a:t>) vede ke snížení agregátních výdajů (AE), tj. křivka AE se posune směrem dolů.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sazby důchodové daně (t) zplošťuje křivku agregátních výdajů tím více, čím vyšší je sazba daně. 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C7D5128-75F3-495D-B561-A8CB2EECEF1F}"/>
              </a:ext>
            </a:extLst>
          </p:cNvPr>
          <p:cNvSpPr txBox="1"/>
          <p:nvPr/>
        </p:nvSpPr>
        <p:spPr>
          <a:xfrm>
            <a:off x="449036" y="6345084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F53EFB-E37D-418A-B76D-38B6D21F4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736" y="383042"/>
            <a:ext cx="84500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chemeClr val="tx1"/>
                </a:solidFill>
              </a:rPr>
              <a:t>Změny křivky AE v třísektorovém modelu</a:t>
            </a:r>
            <a:endParaRPr lang="en-US" altLang="cs-CZ" sz="3600" b="1" dirty="0">
              <a:solidFill>
                <a:schemeClr val="tx1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CA05871-B55F-487B-B88E-99B64CAA0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EF08285-12D6-467F-A0C2-FFB3BE9F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0A45C07-27D8-4746-8D83-41C5FD083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C93A503-0487-44E6-ABD1-B26E8FF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D96D31A-B23A-4F68-AC44-F3E264B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3103D4E-581E-4CED-87E1-2EA197C4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68ED67B-E852-433D-842C-876E13A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8D55A8-A818-4682-AAB1-1519CFF4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969AA1B3-5084-4CE7-BCBB-12602543DE6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7F2642AB-45F9-4A19-A8A1-A7B36C54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E1 </a:t>
            </a:r>
          </a:p>
        </p:txBody>
      </p:sp>
      <p:sp>
        <p:nvSpPr>
          <p:cNvPr id="23565" name="Text Box 24">
            <a:extLst>
              <a:ext uri="{FF2B5EF4-FFF2-40B4-BE49-F238E27FC236}">
                <a16:creationId xmlns:a16="http://schemas.microsoft.com/office/drawing/2014/main" id="{F82D5311-6C0A-409F-87FE-E6A50087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BA820BAD-6DDB-44B1-AE1A-B5F87D25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t>Jaký efekt bude mít na výši rovnovážného produktu snížení t 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CDC58C6B-85E7-41C0-BD30-4C71F5DD1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E3DED95-0CE2-4F5A-83AD-DACC7151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0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C79F817-7417-44C6-A2B6-BFD656232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FC47D7-9511-45A3-8683-0627857C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059E905-90F1-4544-B5B7-3405668E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811713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t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2E8513-6023-4299-885E-5F31CCDA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F4C1EEC4-5C42-4603-B33D-EC5EBBC62FE5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BEB0A7D0-ADF3-426D-82D7-1D4E3C055583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98616BC-1B85-471F-8084-8E3D6BF9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Změna t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8AA76447-8633-4AF8-9D77-FD5855FDB998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0D97CBB5-6376-48A4-9507-78E38D938F9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E7234991-D484-4A6A-AFF9-835DBC6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F2C41CD-4111-4BBE-85CF-11F4377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7AC4F8-23FC-4AC7-8673-76067C26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4D7198C-BB96-4B55-A23C-489776F2CBBB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DC4016F-8247-4F30-8052-E399C99ECFC7}"/>
              </a:ext>
            </a:extLst>
          </p:cNvPr>
          <p:cNvCxnSpPr/>
          <p:nvPr/>
        </p:nvCxnSpPr>
        <p:spPr>
          <a:xfrm>
            <a:off x="3500438" y="657225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B66445-E717-4B5E-8F13-547745BF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38863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82BF07D5-3A81-4D2B-857B-28B1098FED1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6792D20-8646-44F7-802A-85C6B6D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23" y="269422"/>
            <a:ext cx="9731829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Výdajový multiplikátor v třísektorové ekonomice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9061F-D208-484C-A218-341277B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6" t="37857" r="14196" b="16143"/>
          <a:stretch/>
        </p:blipFill>
        <p:spPr>
          <a:xfrm>
            <a:off x="1191985" y="1585328"/>
            <a:ext cx="7356022" cy="4105098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031A5AE-4164-4066-9E18-6C180E2D24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5B3C79E-7A78-46D6-AF9F-38BCDD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" y="302079"/>
            <a:ext cx="87929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dirty="0"/>
              <a:t>Další multiplikátory v třísektorové ekonomice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E635D-9153-41DE-A98A-AA6BCAD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/>
          <a:stretch/>
        </p:blipFill>
        <p:spPr>
          <a:xfrm>
            <a:off x="671272" y="1424969"/>
            <a:ext cx="7934118" cy="433463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95F56B1-A626-407E-9BFB-7A42C1C0A96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46/56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6ED1AB2-F170-4679-B9FA-A0F72383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Rovnovážný produkt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7641990-C1CA-452F-8F1F-F30FDBEB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417638"/>
            <a:ext cx="8607425" cy="46783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Příjmy, které domácnosti obdrží, se skládají z důchodu odvozeného z produktu Y a transferových plateb TR. Tyto příjmy jsou sníženy o celkové daně T</a:t>
            </a:r>
            <a:r>
              <a:rPr lang="cs-CZ" sz="2000" baseline="-25000" dirty="0"/>
              <a:t>T</a:t>
            </a:r>
            <a:r>
              <a:rPr lang="cs-CZ" sz="2000" dirty="0"/>
              <a:t>. Po odečtení celkových daní od celkových příjmů domácností, tj. důchodu odvozeného z produktu a transferových plateb dostáváme disponibilní důchod: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YD= Y+TR-T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Y=YD-TR+T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Jestliže lze disponibilní důchod  rozložit na C a S,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Y= 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Platí, že AE=Y,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C+I+G=C+S+T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  <a:r>
              <a:rPr lang="cs-CZ" altLang="cs-CZ" sz="2000" dirty="0"/>
              <a:t>  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-TR=T (čisté daně), potom lze psát 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endParaRPr lang="cs-CZ" altLang="cs-CZ" sz="2000" b="1" baseline="-2500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</a:t>
            </a:r>
            <a:r>
              <a:rPr lang="cs-CZ" altLang="cs-CZ" sz="2000" b="1" dirty="0">
                <a:solidFill>
                  <a:srgbClr val="7030A0"/>
                </a:solidFill>
              </a:rPr>
              <a:t>I+G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nespotřebované výdaje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S+T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úniky</a:t>
            </a:r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DB9DDA8-E658-4D8F-9C66-32B5CD3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B72C52F-ADEE-48B5-9BF2-2139D377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dirty="0"/>
              <a:t>Rovnovážný produkt a státní rozpočet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A39BE52-B893-4126-9525-DECCEA61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34836"/>
            <a:ext cx="8607425" cy="49611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Z tohoto vztahu plyne, že v modelu třísektorové ekonomiky se úniky, tj. úspory a čisté daně rovnají nespotřebním výdajům na finální produkci, tj. investicím a vládním výdajům na nákup zboží a služeb. Z tohoto vztahu lze proto odvodit i způsob financování rozpočtového schodku: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S = I + G - T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S = I + (G + TR) - 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součet G+TR tvoří </a:t>
            </a:r>
            <a:r>
              <a:rPr lang="cs-CZ" altLang="cs-CZ" sz="2000" u="sng" dirty="0"/>
              <a:t>celkové vládní výdaje</a:t>
            </a:r>
            <a:r>
              <a:rPr lang="cs-CZ" altLang="cs-CZ" sz="2000" dirty="0"/>
              <a:t>. Rozdíl celkových vládních výdajů a celkových daní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 potom vystihuje stav SR: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u="sng" dirty="0"/>
              <a:t>Když:</a:t>
            </a:r>
          </a:p>
          <a:p>
            <a:pPr>
              <a:defRPr/>
            </a:pPr>
            <a:r>
              <a:rPr lang="cs-CZ" sz="2000" dirty="0"/>
              <a:t>G + TR - TT = 0 je rozpočet </a:t>
            </a:r>
            <a:r>
              <a:rPr lang="cs-CZ" sz="2000" b="1" dirty="0">
                <a:solidFill>
                  <a:srgbClr val="FF0000"/>
                </a:solidFill>
              </a:rPr>
              <a:t>vyrovnaný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cs-CZ" sz="2000" dirty="0"/>
              <a:t>G + TR - TT &gt; 0, tj. G + TR &gt; TT je rozpočet </a:t>
            </a:r>
            <a:r>
              <a:rPr lang="cs-CZ" sz="2000" b="1" dirty="0">
                <a:solidFill>
                  <a:srgbClr val="FF0000"/>
                </a:solidFill>
              </a:rPr>
              <a:t>schodkový</a:t>
            </a:r>
            <a:r>
              <a:rPr lang="cs-CZ" sz="2000" dirty="0"/>
              <a:t>, který nazýváme také jako záporné úspory vlády, </a:t>
            </a:r>
          </a:p>
          <a:p>
            <a:pPr>
              <a:defRPr/>
            </a:pPr>
            <a:r>
              <a:rPr lang="cs-CZ" sz="2000" dirty="0"/>
              <a:t>G + TR - TT &lt; 0, tj. G + TR &lt; TT je rozpočet </a:t>
            </a:r>
            <a:r>
              <a:rPr lang="cs-CZ" sz="2000" b="1" dirty="0">
                <a:solidFill>
                  <a:srgbClr val="FF0000"/>
                </a:solidFill>
              </a:rPr>
              <a:t>přebytkový</a:t>
            </a:r>
            <a:r>
              <a:rPr lang="cs-CZ" sz="2000" dirty="0"/>
              <a:t>, který nazýváme také jako úspory vlády. </a:t>
            </a:r>
          </a:p>
          <a:p>
            <a:pPr>
              <a:defRPr/>
            </a:pPr>
            <a:endParaRPr lang="cs-CZ" sz="2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8FD897E-767C-49E3-83FB-AE8F374033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48/56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49/56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0CDB-27F3-4AD7-8FEE-A33FDC23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Spotřební funkce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6A277A5-614F-4D50-9FB6-C0BD06EA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F344601-108C-484A-8894-4AC9F35A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3462E0D9-516B-4C8F-8432-4EA952E6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3CA419C-615C-4F0B-A626-01141F5E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(Y=C)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26706624-4601-467A-8F74-33D020F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C97A1E-9C28-4757-9CF8-FFE62AB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03" y="57975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F13B92A-5BB3-42EE-BD23-7331FF2A6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2EC030FF-C922-413B-A47B-69527D323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581525"/>
            <a:ext cx="5256212" cy="1368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2305274-D510-46AF-9915-BC463471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1951205B-D223-4F61-86E1-6F023C36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8E5C67D4-1605-43B7-AF16-66739F018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652963"/>
            <a:ext cx="0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CCAD62EE-E241-492D-8D9B-692065E5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24175"/>
            <a:ext cx="0" cy="7921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8DE58AB-DC37-4D7B-943C-6804FA6D3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789363"/>
            <a:ext cx="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663B261-35F9-4007-B51D-92B82A6C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603E3B1D-56C5-40C9-839F-9CDE3458AE52}"/>
              </a:ext>
            </a:extLst>
          </p:cNvPr>
          <p:cNvSpPr/>
          <p:nvPr/>
        </p:nvSpPr>
        <p:spPr>
          <a:xfrm rot="3428043">
            <a:off x="1413669" y="3374232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50418E-52FD-4A54-9372-0E05C9FA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je spotřeba vyšší než disponibilní důchod.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58DC8F-58B9-4E09-AF0D-11C6E4E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500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 by vypadala křivka, kdybychom neměli žádné autonomní výdaje?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C00A86-3526-4DCF-9E28-1816709C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00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A07AAC-212B-475C-9222-45F7624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5720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SPOTŘEBA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B14E4B0-2CE6-486B-9DDF-13F68869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168677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spotřeba, tj. spotřeba, která nezávisí na výši důchodu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FAFA1EF7-3E98-4688-B5E2-8E2D11BBA729}"/>
              </a:ext>
            </a:extLst>
          </p:cNvPr>
          <p:cNvSpPr txBox="1"/>
          <p:nvPr/>
        </p:nvSpPr>
        <p:spPr>
          <a:xfrm>
            <a:off x="314176" y="651788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71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45030"/>
            <a:ext cx="8229600" cy="5081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571500" indent="-457200" algn="just">
              <a:lnSpc>
                <a:spcPct val="150000"/>
              </a:lnSpc>
              <a:buAutoNum type="alphaLcParenR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úroveň rovnovážného důchodu (zaokrouhlete na celé číslo)</a:t>
            </a:r>
          </a:p>
          <a:p>
            <a:pPr marL="571500" indent="-457200" algn="just">
              <a:lnSpc>
                <a:spcPct val="150000"/>
              </a:lnSpc>
              <a:buFont typeface="Arial"/>
              <a:buAutoNum type="alphaLcParenR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je velikost multiplikátoru transferových plateb, </a:t>
            </a:r>
            <a:b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daňového multiplikátoru a multiplikátoru vládních výdajů za existence důchodové daně </a:t>
            </a:r>
          </a:p>
          <a:p>
            <a:pPr marL="571500" indent="-457200" algn="just">
              <a:lnSpc>
                <a:spcPct val="150000"/>
              </a:lnSpc>
              <a:buFont typeface="Arial"/>
              <a:buAutoNum type="alphaLcParenR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velikost celkové spotřeby</a:t>
            </a:r>
          </a:p>
          <a:p>
            <a:pPr marL="571500" indent="-457200" algn="just">
              <a:lnSpc>
                <a:spcPct val="150000"/>
              </a:lnSpc>
              <a:buAutoNum type="alphaLcParenR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0808B9-4D1F-4069-9EB9-CD8802008F4E}" type="slidenum"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50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n-ea"/>
              <a:cs typeface="Calibri"/>
              <a:sym typeface="Calibri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3FEF62D5-647E-4F6A-9AC1-05423893EC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50/56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3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</a:t>
            </a:r>
            <a:r>
              <a:rPr lang="cs-CZ" sz="4000" b="1" dirty="0" err="1">
                <a:solidFill>
                  <a:srgbClr val="C00000"/>
                </a:solidFill>
              </a:rPr>
              <a:t>čtyřsektorové</a:t>
            </a:r>
            <a:r>
              <a:rPr lang="cs-CZ" sz="4000" b="1" dirty="0">
                <a:solidFill>
                  <a:srgbClr val="C00000"/>
                </a:solidFill>
              </a:rPr>
              <a:t>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51/56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55EE485-2B02-4E22-A7B8-8E517B4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C6348F9-24E7-475D-84AD-0614F808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49136"/>
            <a:ext cx="8607425" cy="4846864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Existence zahraničí, tj. ekonomika je </a:t>
            </a:r>
            <a:r>
              <a:rPr lang="cs-CZ" altLang="cs-CZ" sz="2000" b="1" dirty="0"/>
              <a:t>OTEVŘENÁ</a:t>
            </a:r>
          </a:p>
          <a:p>
            <a:r>
              <a:rPr lang="cs-CZ" altLang="cs-CZ" sz="2000" dirty="0"/>
              <a:t>část agregátních výdajů je vynaloženo na produkci vyrobenou v zahraničí - </a:t>
            </a:r>
            <a:r>
              <a:rPr lang="cs-CZ" altLang="cs-CZ" sz="2000" b="1" dirty="0"/>
              <a:t>Import (</a:t>
            </a:r>
            <a:r>
              <a:rPr lang="cs-CZ" altLang="cs-CZ" sz="2000" b="1" dirty="0" err="1"/>
              <a:t>Im</a:t>
            </a:r>
            <a:r>
              <a:rPr lang="cs-CZ" altLang="cs-CZ" sz="2000" b="1" dirty="0"/>
              <a:t>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část domácí produkce je prodáno do zahraničí - </a:t>
            </a:r>
            <a:r>
              <a:rPr lang="cs-CZ" altLang="cs-CZ" sz="2000" b="1" dirty="0"/>
              <a:t>Export (Ex)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Agregátní výdaje jsou v tomto modelu definovány:</a:t>
            </a: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AE = C + I + G + NX</a:t>
            </a:r>
          </a:p>
          <a:p>
            <a:endParaRPr lang="cs-CZ" altLang="cs-CZ" sz="2000" dirty="0"/>
          </a:p>
          <a:p>
            <a:r>
              <a:rPr lang="cs-CZ" altLang="cs-CZ" sz="2000" dirty="0"/>
              <a:t>Čistý export NX= EX – IM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považujeme za </a:t>
            </a:r>
            <a:r>
              <a:rPr lang="cs-CZ" altLang="cs-CZ" sz="2000" b="1" u="sng" dirty="0"/>
              <a:t>autonomní veličinu</a:t>
            </a:r>
            <a:r>
              <a:rPr lang="cs-CZ" altLang="cs-CZ" sz="2000" dirty="0"/>
              <a:t>, tj. nezávisí na velikosti reálného důchodu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je ovlivňován jinými faktory (úroveň zahraničního důchodu, poměr tuzemské a zahraniční cenové hladiny, podpora nebo restrikce vývozu ze strany vlády, preference spotřebitelů, úroveň nominálního měnového kurzu)</a:t>
            </a:r>
          </a:p>
          <a:p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F23937B-E5A0-449D-90AF-961650FB5CB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52/56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8873C67-DBB0-4594-9E6F-5B3908CC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1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7FC8FE8-4915-4EE6-8248-C9DC6B47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73629"/>
            <a:ext cx="8215313" cy="4822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Dovoz</a:t>
            </a:r>
            <a:r>
              <a:rPr lang="cs-CZ" sz="2400" dirty="0"/>
              <a:t> statků je </a:t>
            </a:r>
            <a:r>
              <a:rPr lang="cs-CZ" sz="2400" b="1" dirty="0"/>
              <a:t>závislý</a:t>
            </a:r>
            <a:r>
              <a:rPr lang="cs-CZ" sz="2400" dirty="0"/>
              <a:t> zejména na úrovni tuzemského důchodu, částečně také na poměru tuzemské a zahraniční cenové úrovně statků, měnovém kurzu, spotřebitelských preferencích, na uplatňovaných obchodních omezeních apod. </a:t>
            </a: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Citlivost změny dovozu na změny úrovně tuzemského reálného důchodu vyjadřuje </a:t>
            </a:r>
            <a:r>
              <a:rPr lang="cs-CZ" altLang="cs-CZ" sz="2400" b="1" dirty="0">
                <a:solidFill>
                  <a:srgbClr val="7030A0"/>
                </a:solidFill>
              </a:rPr>
              <a:t>mezním sklonem k dovozu</a:t>
            </a:r>
            <a:r>
              <a:rPr lang="cs-CZ" altLang="cs-CZ" sz="2400" dirty="0"/>
              <a:t> (</a:t>
            </a:r>
            <a:r>
              <a:rPr lang="cs-CZ" altLang="cs-CZ" sz="2400" b="1" dirty="0" err="1">
                <a:solidFill>
                  <a:srgbClr val="7030A0"/>
                </a:solidFill>
              </a:rPr>
              <a:t>mpm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dirty="0"/>
              <a:t>Funkce dovozu lze potom vyjádřit jako: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IM = IM</a:t>
            </a:r>
            <a:r>
              <a:rPr lang="cs-CZ" altLang="cs-CZ" sz="24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 + </a:t>
            </a:r>
            <a:r>
              <a:rPr lang="cs-CZ" altLang="cs-CZ" sz="2400" b="1" dirty="0" err="1">
                <a:solidFill>
                  <a:srgbClr val="FF0000"/>
                </a:solidFill>
              </a:rPr>
              <a:t>mpm</a:t>
            </a:r>
            <a:r>
              <a:rPr lang="cs-CZ" altLang="cs-CZ" sz="2400" b="1" dirty="0">
                <a:solidFill>
                  <a:srgbClr val="FF0000"/>
                </a:solidFill>
              </a:rPr>
              <a:t> * Y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D0FFA24-EC54-4374-AF20-19298660BB6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53/56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7E05E71-BC53-4B8F-B8C8-69A1C4E8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0BA98CE8-6A6A-4FC0-93C4-65BC650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67493"/>
            <a:ext cx="8215313" cy="4928507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NX= EX – IM</a:t>
            </a:r>
            <a:r>
              <a:rPr lang="cs-CZ" sz="2400" dirty="0"/>
              <a:t>, potom lze zapsat rovnici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NX = EX - IM</a:t>
            </a:r>
            <a:r>
              <a:rPr lang="cs-CZ" alt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800" b="1" dirty="0">
                <a:solidFill>
                  <a:srgbClr val="FF0000"/>
                </a:solidFill>
              </a:rPr>
              <a:t> - </a:t>
            </a:r>
            <a:r>
              <a:rPr lang="cs-CZ" altLang="cs-CZ" sz="2800" b="1" dirty="0" err="1">
                <a:solidFill>
                  <a:srgbClr val="FF0000"/>
                </a:solidFill>
              </a:rPr>
              <a:t>mpm</a:t>
            </a:r>
            <a:r>
              <a:rPr lang="cs-CZ" altLang="cs-CZ" sz="2800" b="1" dirty="0">
                <a:solidFill>
                  <a:srgbClr val="FF0000"/>
                </a:solidFill>
              </a:rPr>
              <a:t> * Y</a:t>
            </a:r>
          </a:p>
          <a:p>
            <a:pPr>
              <a:spcBef>
                <a:spcPts val="1200"/>
              </a:spcBef>
              <a:defRPr/>
            </a:pPr>
            <a:r>
              <a:rPr lang="cs-CZ" sz="2200" dirty="0"/>
              <a:t>Pokud roste v zahraničí důchod, autonomní vývozy rostou a za jinak nezměněných podmínek se čisté vývozy zvyšují, což v konečném důsledku zvyšuje agregátní výdaje</a:t>
            </a:r>
          </a:p>
          <a:p>
            <a:pPr>
              <a:defRPr/>
            </a:pPr>
            <a:r>
              <a:rPr lang="cs-CZ" sz="2200" dirty="0"/>
              <a:t>Pokud roste reálný měnový kurz, rostou za jinak stejných podmínek také čisté vývozy a následně rostou agregátní výdaje</a:t>
            </a:r>
          </a:p>
          <a:p>
            <a:pPr>
              <a:defRPr/>
            </a:pPr>
            <a:r>
              <a:rPr lang="cs-CZ" sz="2200" dirty="0"/>
              <a:t>Pokud roste domácí důchod, čisté vývozy se za jinak nezměněných podmínek snižují, což ve svém důsledku snižuje i úroveň agregátních výdajů </a:t>
            </a:r>
          </a:p>
          <a:p>
            <a:pPr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B23FC9-4752-4434-88C1-FC79683052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54/56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61A63A5-BB1E-49F0-9A73-D0FF76B4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4107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23F824C4-499F-4D0C-BD4D-60B550C8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09750"/>
            <a:ext cx="9144000" cy="5040313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>
                <a:solidFill>
                  <a:srgbClr val="7030A0"/>
                </a:solidFill>
              </a:rPr>
              <a:t>Agregátní výdaje </a:t>
            </a:r>
            <a:r>
              <a:rPr lang="cs-CZ" altLang="cs-CZ" sz="2200" dirty="0"/>
              <a:t>= výdaje domácností, firem, státu a zahraničí: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b="1" dirty="0"/>
              <a:t>AE = C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Y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 * Y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TR + I + G + EX – IM</a:t>
            </a:r>
            <a:r>
              <a:rPr lang="cs-CZ" altLang="cs-CZ" sz="1800" b="1" baseline="-25000" dirty="0"/>
              <a:t>A 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mpm</a:t>
            </a:r>
            <a:r>
              <a:rPr lang="cs-CZ" altLang="cs-CZ" sz="1800" b="1" dirty="0"/>
              <a:t> * Y</a:t>
            </a:r>
            <a:r>
              <a:rPr lang="cs-CZ" altLang="cs-CZ" sz="1800" b="1" baseline="-25000" dirty="0"/>
              <a:t> 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Což můžeme zjednodušit na: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EX – IM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(1 - t)* Y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*Y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Pokud vytkneme Y,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Y* (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– t)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en-US" altLang="cs-CZ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9F87C53-93B9-44E7-94FB-5787BCD350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55/56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spotřební výdaje,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spotřeba vyjadřuje spotřební výdaje, když je důchod roven nule</a:t>
            </a:r>
          </a:p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indukovaná</a:t>
            </a:r>
            <a:r>
              <a:rPr lang="cs-CZ" altLang="cs-CZ" sz="2800" dirty="0"/>
              <a:t> spotřeba (spotřební výdaje), která je funkcí důchodu a je násobkem mezního sklonu ke spotřebě (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) a důchodu (Y)  C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*Y</a:t>
            </a:r>
          </a:p>
          <a:p>
            <a:r>
              <a:rPr lang="cs-CZ" altLang="cs-CZ" sz="2800" b="1" dirty="0" err="1"/>
              <a:t>mpc</a:t>
            </a:r>
            <a:r>
              <a:rPr lang="cs-CZ" altLang="cs-CZ" sz="2800" dirty="0"/>
              <a:t> – mezní sklon ke spotřebě, vyjadřuje velikost, o kterou se zvýší spotřební výdaje při zvýšení důchodu o každou dodatečnou jednotku.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Ca = autonomní spotřeba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Zahrnují pouze ty výdaje domácnosti na statky a služby, jejichž výše nezávisí na velikosti jejich disponibilního důchodu.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Domácnosti je musí vynaložit, i když je jejich důchod nulový (nájem, jídlo,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 = mezní sklon ke spotřebě</a:t>
            </a:r>
            <a:r>
              <a:rPr lang="cs-CZ" sz="2800" dirty="0"/>
              <a:t> (</a:t>
            </a:r>
            <a:r>
              <a:rPr lang="cs-CZ" sz="2800" dirty="0" err="1"/>
              <a:t>mpc</a:t>
            </a:r>
            <a:r>
              <a:rPr lang="cs-CZ" sz="2800" dirty="0"/>
              <a:t>) – vyjadřuje, jak se změní spotřební výdaje domácnosti při změně reálného důchodu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dirty="0"/>
              <a:t>0 &lt; </a:t>
            </a:r>
            <a:r>
              <a:rPr lang="cs-CZ" sz="2800" dirty="0" err="1"/>
              <a:t>mpc</a:t>
            </a:r>
            <a:r>
              <a:rPr lang="cs-CZ" sz="2800" dirty="0"/>
              <a:t> &lt; 1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c*Y</a:t>
            </a:r>
            <a:r>
              <a:rPr lang="cs-CZ" sz="2800" b="1" i="1" baseline="-25000" dirty="0"/>
              <a:t>D</a:t>
            </a:r>
            <a:r>
              <a:rPr lang="cs-CZ" sz="2800" b="1" i="1" dirty="0"/>
              <a:t> = indukovaná spotřeba (C´)</a:t>
            </a:r>
            <a:r>
              <a:rPr lang="cs-CZ" sz="2800" dirty="0"/>
              <a:t> (= složka spotřeby závislá na výši důchodu, s růstem důchodu se zvyšuje ochota spotřebitelů více spotřebovávat).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AD8D7CF-3E64-4164-B8EC-7615057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 err="1"/>
              <a:t>Úsporová</a:t>
            </a:r>
            <a:r>
              <a:rPr lang="cs-CZ" altLang="cs-CZ" sz="3600" b="1" dirty="0"/>
              <a:t>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8A65AE15-62B9-4AC6-9E01-6895EB4D032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0C12740-0615-442A-8DAB-518E491A1685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7">
            <a:extLst>
              <a:ext uri="{FF2B5EF4-FFF2-40B4-BE49-F238E27FC236}">
                <a16:creationId xmlns:a16="http://schemas.microsoft.com/office/drawing/2014/main" id="{CF25C2FE-6495-4B3F-8D0A-7C1385A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198" name="TextovéPole 8">
            <a:extLst>
              <a:ext uri="{FF2B5EF4-FFF2-40B4-BE49-F238E27FC236}">
                <a16:creationId xmlns:a16="http://schemas.microsoft.com/office/drawing/2014/main" id="{08848B6D-CCB5-4403-BCA4-BCC4802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EBB7C88C-1DC8-4794-958D-A9D36CD95CA2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2">
            <a:extLst>
              <a:ext uri="{FF2B5EF4-FFF2-40B4-BE49-F238E27FC236}">
                <a16:creationId xmlns:a16="http://schemas.microsoft.com/office/drawing/2014/main" id="{CDAC2D82-A55D-41BF-83B6-849CFD86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2741F54-6B03-4A70-A070-BFDFE62BC062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ovéPole 15">
            <a:extLst>
              <a:ext uri="{FF2B5EF4-FFF2-40B4-BE49-F238E27FC236}">
                <a16:creationId xmlns:a16="http://schemas.microsoft.com/office/drawing/2014/main" id="{9631CE18-89D0-4366-958C-C5E7433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23E6EC72-19A1-4C28-9921-42FA88F63EF2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3110707" y="3450431"/>
            <a:ext cx="1320800" cy="414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04" name="TextovéPole 18">
            <a:extLst>
              <a:ext uri="{FF2B5EF4-FFF2-40B4-BE49-F238E27FC236}">
                <a16:creationId xmlns:a16="http://schemas.microsoft.com/office/drawing/2014/main" id="{4E567260-D394-4952-BC62-591B491B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3284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 do tohoto bodu jsou úspory</a:t>
            </a:r>
          </a:p>
        </p:txBody>
      </p:sp>
      <p:sp>
        <p:nvSpPr>
          <p:cNvPr id="8205" name="TextovéPole 19">
            <a:extLst>
              <a:ext uri="{FF2B5EF4-FFF2-40B4-BE49-F238E27FC236}">
                <a16:creationId xmlns:a16="http://schemas.microsoft.com/office/drawing/2014/main" id="{D32F9FA7-85F5-48D4-8F10-2FEF1A7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8206" name="TextovéPole 20">
            <a:extLst>
              <a:ext uri="{FF2B5EF4-FFF2-40B4-BE49-F238E27FC236}">
                <a16:creationId xmlns:a16="http://schemas.microsoft.com/office/drawing/2014/main" id="{AB1468AA-AE5B-4559-9C6A-590CA922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822628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Rovnice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úsporové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křivky se dá zapsat i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, neboť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642802A-2686-43F4-A679-1533A27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654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ZÁPORNÉ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A042DBD-893B-4C37-A9FA-9226FA06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516032D6-2391-4578-BB27-AFEC2B7C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60575"/>
            <a:ext cx="2808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Čerpám naspořené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Půjčím si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A1ABD62-C52F-4423-B9F7-519B72442D01}"/>
              </a:ext>
            </a:extLst>
          </p:cNvPr>
          <p:cNvSpPr txBox="1"/>
          <p:nvPr/>
        </p:nvSpPr>
        <p:spPr>
          <a:xfrm>
            <a:off x="279251" y="648892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7" grpId="0" animBg="1"/>
      <p:bldP spid="8204" grpId="0"/>
      <p:bldP spid="8205" grpId="0"/>
      <p:bldP spid="8208" grpId="0"/>
      <p:bldP spid="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3687</Words>
  <Application>Microsoft Office PowerPoint</Application>
  <PresentationFormat>Předvádění na obrazovce (4:3)</PresentationFormat>
  <Paragraphs>525</Paragraphs>
  <Slides>56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2" baseType="lpstr">
      <vt:lpstr>Arial</vt:lpstr>
      <vt:lpstr>Calibri</vt:lpstr>
      <vt:lpstr>Corbel</vt:lpstr>
      <vt:lpstr>Times New Roman</vt:lpstr>
      <vt:lpstr>Wingdings</vt:lpstr>
      <vt:lpstr>Office Theme</vt:lpstr>
      <vt:lpstr>Makroekonomie Spotřeba, úspory, investice XMAK</vt:lpstr>
      <vt:lpstr>Keynesovská vs. neoklasická ekonomie</vt:lpstr>
      <vt:lpstr>Potencionální produkt</vt:lpstr>
      <vt:lpstr>Disponibilní důchod</vt:lpstr>
      <vt:lpstr>Spotřební funkce</vt:lpstr>
      <vt:lpstr>Spotřební funkce</vt:lpstr>
      <vt:lpstr>Spotřební funkce</vt:lpstr>
      <vt:lpstr>Spotřební funkce</vt:lpstr>
      <vt:lpstr>Úsporová funkce</vt:lpstr>
      <vt:lpstr>Úsporová funkce</vt:lpstr>
      <vt:lpstr>Úsporová funkce</vt:lpstr>
      <vt:lpstr>Úsporová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Model s linií 45º  (jednoduchá keynesiánský model)</vt:lpstr>
      <vt:lpstr>Investiční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Určení rovnovážného produktu pomocí křivky spotřeby a investic</vt:lpstr>
      <vt:lpstr>Určení rovnovážného produktu pomocí úsporové  a investiční funkce</vt:lpstr>
      <vt:lpstr>Určení recesní mezery pomocí křivky spotřeby a investic</vt:lpstr>
      <vt:lpstr>Určení recesní mezery pomocí úsporové a investiční funkce</vt:lpstr>
      <vt:lpstr>Paradox spořivosti</vt:lpstr>
      <vt:lpstr>Jednoduchý výdajový multiplikátor</vt:lpstr>
      <vt:lpstr>Jednoduchý výdajový multiplikátor - komentář</vt:lpstr>
      <vt:lpstr>Jednoduchý výdajový multiplikátor - komentář</vt:lpstr>
      <vt:lpstr>Jednoduchý výdajový multiplikátor</vt:lpstr>
      <vt:lpstr>Model s linií 45º  (jednoduchá keynesiánský model)</vt:lpstr>
      <vt:lpstr>Příklady k procvičení</vt:lpstr>
      <vt:lpstr>Příklad č. 1:</vt:lpstr>
      <vt:lpstr>Příklad č. 2:</vt:lpstr>
      <vt:lpstr>Příklad č. 3:</vt:lpstr>
      <vt:lpstr>Vymezení třísektorové ekonomiky</vt:lpstr>
      <vt:lpstr>Vymezení třísektorové ekonomiky</vt:lpstr>
      <vt:lpstr>Spotřební funkce</vt:lpstr>
      <vt:lpstr>Důchod a zdanění</vt:lpstr>
      <vt:lpstr>Spotřební funkce</vt:lpstr>
      <vt:lpstr>Agregátní výdaje</vt:lpstr>
      <vt:lpstr>Agregátní výdaje</vt:lpstr>
      <vt:lpstr>Křivka agregátních výdajů v třísektorovém modelu</vt:lpstr>
      <vt:lpstr>Agregátní výdaje</vt:lpstr>
      <vt:lpstr>Změny křivky AE v třísektorovém modelu</vt:lpstr>
      <vt:lpstr>Výdajový multiplikátor v třísektorové ekonomice</vt:lpstr>
      <vt:lpstr>Další multiplikátory v třísektorové ekonomice</vt:lpstr>
      <vt:lpstr>Rovnovážný produkt</vt:lpstr>
      <vt:lpstr>Rovnovážný produkt a státní rozpočet</vt:lpstr>
      <vt:lpstr>Příklady k procvičení</vt:lpstr>
      <vt:lpstr>Příklad č. 1:</vt:lpstr>
      <vt:lpstr>Vymezení čtyřsektorové ekonomiky</vt:lpstr>
      <vt:lpstr>Vymezení čtyřsektorové ekonomiky</vt:lpstr>
      <vt:lpstr>Vymezení čtyřsektorové ekonomiky</vt:lpstr>
      <vt:lpstr>Vymezení čtyřsektorové ekonomiky</vt:lpstr>
      <vt:lpstr>Agregátní výdaje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61</cp:revision>
  <dcterms:modified xsi:type="dcterms:W3CDTF">2023-02-15T14:15:08Z</dcterms:modified>
</cp:coreProperties>
</file>