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6"/>
  </p:notes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0" r:id="rId13"/>
    <p:sldId id="286" r:id="rId14"/>
    <p:sldId id="287" r:id="rId15"/>
    <p:sldId id="288" r:id="rId16"/>
    <p:sldId id="289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10" r:id="rId32"/>
    <p:sldId id="307" r:id="rId33"/>
    <p:sldId id="309" r:id="rId34"/>
    <p:sldId id="276" r:id="rId3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56" d="100"/>
          <a:sy n="56" d="100"/>
        </p:scale>
        <p:origin x="150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999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4615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0820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276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643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1397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843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92634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660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213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3286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1315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9578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6827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4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46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184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094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6489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60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27458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98487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98454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48238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5137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831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05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787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911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875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694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2"/>
            <a:ext cx="8704800" cy="35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 smtClean="0">
                <a:solidFill>
                  <a:srgbClr val="D10202"/>
                </a:solidFill>
              </a:rPr>
              <a:t>Makroekonomie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i="1" dirty="0" smtClean="0">
                <a:solidFill>
                  <a:srgbClr val="D10202"/>
                </a:solidFill>
              </a:rPr>
              <a:t>Domácí produkt, měření produktu</a:t>
            </a:r>
            <a:br>
              <a:rPr lang="cs-CZ" b="1" i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13. 02. 2023; 20. 02.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Šedá ekonomika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395" t="34630" r="35521" b="22777"/>
          <a:stretch/>
        </p:blipFill>
        <p:spPr>
          <a:xfrm>
            <a:off x="723181" y="2020208"/>
            <a:ext cx="8040538" cy="369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Šedá ekonomika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 smtClean="0"/>
              <a:t>Důvody</a:t>
            </a:r>
            <a:r>
              <a:rPr lang="cs-CZ" altLang="cs-CZ" b="1" dirty="0"/>
              <a:t>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Vysoké pojistné odvody </a:t>
            </a:r>
            <a:r>
              <a:rPr lang="cs-CZ" altLang="cs-CZ" dirty="0">
                <a:latin typeface="Times New Roman"/>
                <a:cs typeface="Times New Roman"/>
              </a:rPr>
              <a:t>» p</a:t>
            </a:r>
            <a:r>
              <a:rPr lang="cs-CZ" altLang="cs-CZ" dirty="0"/>
              <a:t>ráce na černo (až 2/3 podíl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Platby bez faktury (řemeslníci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Zejména ve výrobě, velkoobchod a maloobchod, stavebnictví a doprava, skladování a </a:t>
            </a:r>
            <a:r>
              <a:rPr lang="cs-CZ" altLang="cs-CZ" dirty="0" smtClean="0"/>
              <a:t>komunikace.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29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Index prosperity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" t="17713" r="1" b="12484"/>
          <a:stretch/>
        </p:blipFill>
        <p:spPr>
          <a:xfrm>
            <a:off x="222798" y="1827152"/>
            <a:ext cx="8806902" cy="345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8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93134"/>
            <a:ext cx="8229600" cy="914401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Hrubý domácí produkt – metody měření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Výdajová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Důchodová (příjmová) metoda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Odvětvová metoda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21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Výdajová metoda (výdaj = příjem)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cs-CZ" altLang="cs-CZ" b="1" dirty="0"/>
              <a:t>Podstata</a:t>
            </a:r>
            <a:r>
              <a:rPr lang="cs-CZ" altLang="cs-CZ" dirty="0"/>
              <a:t> – sečteme výdaje ekonomických subjektů </a:t>
            </a:r>
          </a:p>
          <a:p>
            <a:pPr>
              <a:buFont typeface="Wingdings" pitchFamily="2" charset="2"/>
              <a:buNone/>
            </a:pPr>
            <a:endParaRPr lang="cs-CZ" altLang="cs-CZ" sz="5400" b="1" dirty="0"/>
          </a:p>
          <a:p>
            <a:pPr algn="ctr">
              <a:buFont typeface="Wingdings" pitchFamily="2" charset="2"/>
              <a:buNone/>
            </a:pPr>
            <a:r>
              <a:rPr lang="cs-CZ" altLang="cs-CZ" sz="5400" b="1" dirty="0"/>
              <a:t>HDP =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00B050"/>
                </a:solidFill>
              </a:rPr>
              <a:t>C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0000"/>
                </a:solidFill>
              </a:rPr>
              <a:t>I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G </a:t>
            </a:r>
            <a:r>
              <a:rPr lang="cs-CZ" altLang="cs-CZ" sz="5400" b="1" dirty="0"/>
              <a:t>+</a:t>
            </a:r>
            <a:r>
              <a:rPr lang="cs-CZ" altLang="cs-CZ" sz="5400" b="1" dirty="0">
                <a:solidFill>
                  <a:srgbClr val="7030A0"/>
                </a:solidFill>
              </a:rPr>
              <a:t> </a:t>
            </a:r>
            <a:r>
              <a:rPr lang="cs-CZ" altLang="cs-CZ" sz="5400" b="1" dirty="0">
                <a:solidFill>
                  <a:srgbClr val="FF9900"/>
                </a:solidFill>
              </a:rPr>
              <a:t>NX </a:t>
            </a:r>
          </a:p>
          <a:p>
            <a:pPr marL="119062" indent="0">
              <a:buNone/>
            </a:pPr>
            <a:endParaRPr lang="cs-CZ" altLang="cs-CZ" dirty="0">
              <a:solidFill>
                <a:srgbClr val="339933"/>
              </a:solidFill>
            </a:endParaRPr>
          </a:p>
          <a:p>
            <a:pPr marL="119062" indent="0">
              <a:buNone/>
            </a:pPr>
            <a:r>
              <a:rPr lang="cs-CZ" altLang="cs-CZ" b="1" dirty="0">
                <a:solidFill>
                  <a:srgbClr val="00B050"/>
                </a:solidFill>
              </a:rPr>
              <a:t>C= spotřeba domácností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I= hrubé soukromé investice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7030A0"/>
                </a:solidFill>
              </a:rPr>
              <a:t>G= výdaje vlády na nákup statků a služeb</a:t>
            </a:r>
          </a:p>
          <a:p>
            <a:pPr marL="119062" indent="0">
              <a:buNone/>
            </a:pPr>
            <a:r>
              <a:rPr lang="cs-CZ" altLang="cs-CZ" b="1" dirty="0">
                <a:solidFill>
                  <a:srgbClr val="FF9900"/>
                </a:solidFill>
              </a:rPr>
              <a:t>NX= čistý export (rozdíl mezi Exportem a Importem)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3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Spotřební výdaje (C)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8572500" cy="422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>
              <a:spcAft>
                <a:spcPts val="600"/>
              </a:spcAft>
            </a:pPr>
            <a:r>
              <a:rPr lang="cs-CZ" b="1" dirty="0" smtClean="0"/>
              <a:t>Konečnou </a:t>
            </a:r>
            <a:r>
              <a:rPr lang="cs-CZ" b="1" dirty="0"/>
              <a:t>spotřebu domácností (C)</a:t>
            </a:r>
            <a:r>
              <a:rPr lang="cs-CZ" dirty="0"/>
              <a:t> = veškeré výdaje na výrobky a služby, které slouží k uspokojení individuálních potřeb domácností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 smtClean="0"/>
              <a:t>Domácnosti</a:t>
            </a:r>
            <a:r>
              <a:rPr lang="cs-CZ" altLang="cs-CZ" dirty="0" smtClean="0"/>
              <a:t> nakupují předměty krátkodobé (potraviny) a dlouhodobé spotřeby (životnost déle než rok – auto, nábytek, domácí spotřebiče) a služby;</a:t>
            </a:r>
          </a:p>
          <a:p>
            <a:pPr eaLnBrk="1" hangingPunct="1">
              <a:spcAft>
                <a:spcPts val="600"/>
              </a:spcAft>
            </a:pPr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0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 smtClean="0"/>
              <a:t>Investiční výdaje (I) 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= investice soukromých podniků + nákup nových nemovitostí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Investice: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Fixní (nákup budov, strojů a zařízení)</a:t>
            </a:r>
          </a:p>
          <a:p>
            <a:pPr marL="576262" indent="-457200" eaLnBrk="1" hangingPunct="1">
              <a:spcAft>
                <a:spcPts val="600"/>
              </a:spcAft>
              <a:buFont typeface="+mj-lt"/>
              <a:buAutoNum type="arabicPeriod"/>
            </a:pPr>
            <a:r>
              <a:rPr lang="cs-CZ" altLang="cs-CZ" sz="2800" i="1" dirty="0"/>
              <a:t>Investice v podobě zásob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G</a:t>
            </a:r>
            <a:r>
              <a:rPr lang="cs-CZ" altLang="cs-CZ" dirty="0"/>
              <a:t>= hrubé investice čili souhrn všech investic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R</a:t>
            </a:r>
            <a:r>
              <a:rPr lang="cs-CZ" altLang="cs-CZ" dirty="0"/>
              <a:t>= obnovovací investice, tj. ty investice, které pouze nahrazují opotřebená výrobní zařízení a budovy (</a:t>
            </a:r>
            <a:r>
              <a:rPr lang="cs-CZ" altLang="cs-CZ" dirty="0" smtClean="0"/>
              <a:t>amortizaci neboli odpisy)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b="1" dirty="0">
                <a:solidFill>
                  <a:srgbClr val="C00000"/>
                </a:solidFill>
              </a:rPr>
              <a:t>I</a:t>
            </a:r>
            <a:r>
              <a:rPr lang="cs-CZ" altLang="cs-CZ" b="1" baseline="-25000" dirty="0">
                <a:solidFill>
                  <a:srgbClr val="C00000"/>
                </a:solidFill>
              </a:rPr>
              <a:t>N</a:t>
            </a:r>
            <a:r>
              <a:rPr lang="cs-CZ" altLang="cs-CZ" dirty="0"/>
              <a:t>= čisté investice, tj. ty investice, jejichž cílem je rozšíření výrobní kapacity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ovéPole 5"/>
          <p:cNvSpPr txBox="1">
            <a:spLocks noChangeArrowheads="1"/>
          </p:cNvSpPr>
          <p:nvPr/>
        </p:nvSpPr>
        <p:spPr bwMode="auto">
          <a:xfrm>
            <a:off x="6087327" y="2862407"/>
            <a:ext cx="21331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3200" b="1" dirty="0" smtClean="0">
                <a:solidFill>
                  <a:srgbClr val="A50021"/>
                </a:solidFill>
              </a:rPr>
              <a:t>I</a:t>
            </a:r>
            <a:r>
              <a:rPr lang="cs-CZ" altLang="cs-CZ" sz="3200" b="1" baseline="-25000" dirty="0" smtClean="0">
                <a:solidFill>
                  <a:srgbClr val="A50021"/>
                </a:solidFill>
              </a:rPr>
              <a:t>G</a:t>
            </a:r>
            <a:r>
              <a:rPr lang="cs-CZ" altLang="cs-CZ" sz="3200" b="1" dirty="0" smtClean="0">
                <a:solidFill>
                  <a:srgbClr val="A50021"/>
                </a:solidFill>
              </a:rPr>
              <a:t>=I</a:t>
            </a:r>
            <a:r>
              <a:rPr lang="cs-CZ" altLang="cs-CZ" sz="3200" b="1" baseline="-25000" dirty="0" smtClean="0">
                <a:solidFill>
                  <a:srgbClr val="A50021"/>
                </a:solidFill>
              </a:rPr>
              <a:t>R</a:t>
            </a:r>
            <a:r>
              <a:rPr lang="cs-CZ" altLang="cs-CZ" sz="3200" b="1" dirty="0" smtClean="0">
                <a:solidFill>
                  <a:srgbClr val="A50021"/>
                </a:solidFill>
              </a:rPr>
              <a:t>+I</a:t>
            </a:r>
            <a:r>
              <a:rPr lang="cs-CZ" altLang="cs-CZ" sz="3200" b="1" baseline="-25000" dirty="0" smtClean="0">
                <a:solidFill>
                  <a:srgbClr val="A50021"/>
                </a:solidFill>
              </a:rPr>
              <a:t>N</a:t>
            </a:r>
            <a:endParaRPr lang="cs-CZ" altLang="cs-CZ" sz="3200" b="1" baseline="-25000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3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 smtClean="0"/>
              <a:t>Vládní výdaje (G)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lvl="0"/>
            <a:r>
              <a:rPr lang="cs-CZ" sz="3600" b="1" dirty="0"/>
              <a:t>V</a:t>
            </a:r>
            <a:r>
              <a:rPr lang="cs-CZ" sz="3600" b="1" dirty="0" smtClean="0"/>
              <a:t>ládní </a:t>
            </a:r>
            <a:r>
              <a:rPr lang="cs-CZ" sz="3600" b="1" dirty="0"/>
              <a:t>výdaje </a:t>
            </a:r>
            <a:r>
              <a:rPr lang="cs-CZ" sz="3600" b="1" dirty="0" smtClean="0"/>
              <a:t>(G) za </a:t>
            </a:r>
            <a:r>
              <a:rPr lang="cs-CZ" sz="3600" b="1" dirty="0"/>
              <a:t>statky a služby (konečnou spotřebu </a:t>
            </a:r>
            <a:r>
              <a:rPr lang="cs-CZ" sz="3600" b="1" dirty="0" smtClean="0"/>
              <a:t>vlády)</a:t>
            </a:r>
            <a:r>
              <a:rPr lang="cs-CZ" sz="3600" dirty="0" smtClean="0"/>
              <a:t> </a:t>
            </a:r>
            <a:r>
              <a:rPr lang="cs-CZ" sz="3600" dirty="0"/>
              <a:t>= výdaje vlády na statky a služby sloužící k uspokojení kolektivních potřeb společnosti. </a:t>
            </a:r>
            <a:endParaRPr lang="cs-CZ" sz="3600" dirty="0" smtClean="0"/>
          </a:p>
          <a:p>
            <a:pPr lvl="1">
              <a:spcAft>
                <a:spcPts val="600"/>
              </a:spcAft>
            </a:pPr>
            <a:r>
              <a:rPr lang="cs-CZ" altLang="cs-CZ" sz="3200" dirty="0"/>
              <a:t>Stát prostřednictvím vlády nakupuje nejrůznější výrobky a služby. 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sz="3600" dirty="0"/>
              <a:t>!!! Nepatří sem TRANSFEROVÉ </a:t>
            </a:r>
            <a:r>
              <a:rPr lang="cs-CZ" altLang="cs-CZ" sz="3600" dirty="0" smtClean="0"/>
              <a:t>PLATBY</a:t>
            </a:r>
            <a:endParaRPr lang="cs-CZ" sz="3600" dirty="0"/>
          </a:p>
          <a:p>
            <a:r>
              <a:rPr lang="cs-CZ" sz="3600" b="1" dirty="0"/>
              <a:t>Vládní výdaje dále členíme na:</a:t>
            </a:r>
          </a:p>
          <a:p>
            <a:pPr lvl="1"/>
            <a:r>
              <a:rPr lang="cs-CZ" sz="3600" dirty="0"/>
              <a:t>vládní výdaje za spotřební statky a služby (G</a:t>
            </a:r>
            <a:r>
              <a:rPr lang="cs-CZ" sz="3600" baseline="-25000" dirty="0"/>
              <a:t>C</a:t>
            </a:r>
            <a:r>
              <a:rPr lang="cs-CZ" sz="3600" dirty="0"/>
              <a:t>),</a:t>
            </a:r>
          </a:p>
          <a:p>
            <a:pPr lvl="1"/>
            <a:r>
              <a:rPr lang="cs-CZ" sz="3600" dirty="0"/>
              <a:t>investiční výdaje vlády (G</a:t>
            </a:r>
            <a:r>
              <a:rPr lang="cs-CZ" sz="3600" baseline="-25000" dirty="0"/>
              <a:t>I</a:t>
            </a:r>
            <a:r>
              <a:rPr lang="cs-CZ" sz="3600" dirty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>
              <a:buFont typeface="Wingdings" pitchFamily="2" charset="2"/>
              <a:buNone/>
            </a:pPr>
            <a:endParaRPr lang="cs-CZ" altLang="cs-CZ" sz="3600" dirty="0"/>
          </a:p>
          <a:p>
            <a:pPr eaLnBrk="1" hangingPunct="1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sub>
                      </m:sSub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28" y="5406656"/>
                <a:ext cx="218098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Čistý export (NX)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/>
            <a:r>
              <a:rPr lang="cs-CZ" b="1" dirty="0"/>
              <a:t>V</a:t>
            </a:r>
            <a:r>
              <a:rPr lang="cs-CZ" b="1" dirty="0" smtClean="0"/>
              <a:t>ýdaje </a:t>
            </a:r>
            <a:r>
              <a:rPr lang="cs-CZ" b="1" dirty="0"/>
              <a:t>zahraničních subjektů – čistý export (NX</a:t>
            </a:r>
            <a:r>
              <a:rPr lang="cs-CZ" b="1" dirty="0" smtClean="0"/>
              <a:t>).</a:t>
            </a:r>
            <a:r>
              <a:rPr lang="cs-CZ" dirty="0" smtClean="0"/>
              <a:t> </a:t>
            </a:r>
          </a:p>
          <a:p>
            <a:pPr lvl="0"/>
            <a:r>
              <a:rPr lang="cs-CZ" dirty="0" smtClean="0"/>
              <a:t>= </a:t>
            </a:r>
            <a:r>
              <a:rPr lang="cs-CZ" dirty="0"/>
              <a:t>vyjadřuje rozdíl mezi exportem (vývozem, EX) a importem (dovozem, IM). </a:t>
            </a:r>
            <a:endParaRPr lang="cs-CZ" dirty="0" smtClean="0"/>
          </a:p>
          <a:p>
            <a:pPr lvl="0"/>
            <a:r>
              <a:rPr lang="cs-CZ" b="1" dirty="0" smtClean="0"/>
              <a:t>Export</a:t>
            </a:r>
            <a:r>
              <a:rPr lang="cs-CZ" dirty="0" smtClean="0"/>
              <a:t> </a:t>
            </a:r>
            <a:r>
              <a:rPr lang="cs-CZ" dirty="0"/>
              <a:t>zahrnuje veškeré výdaje zahraničních subjektů ekonomických subjektů za statky a služby vyprodukované na území daného státu, kdežto import zahrnuje výdaje domácností ekonomických subjektů za statky a služby, které byly vyprodukovány v zahraničí. 	</a:t>
            </a:r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𝑵𝑿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𝑬𝑿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cs-CZ" sz="2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𝑰𝑴</m:t>
                      </m:r>
                    </m:oMath>
                  </m:oMathPara>
                </a14:m>
                <a:endParaRPr lang="cs-CZ" sz="2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843" y="5586959"/>
                <a:ext cx="256320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086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4000" b="1" dirty="0"/>
              <a:t>Výdajová metoda (výdaj=příjem)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800" b="1" dirty="0">
                <a:solidFill>
                  <a:srgbClr val="C00000"/>
                </a:solidFill>
              </a:rPr>
              <a:t>HDP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FC</a:t>
            </a:r>
            <a:r>
              <a:rPr lang="cs-CZ" altLang="cs-CZ" sz="2800" b="1" dirty="0">
                <a:solidFill>
                  <a:srgbClr val="C00000"/>
                </a:solidFill>
              </a:rPr>
              <a:t>= C+I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G</a:t>
            </a:r>
            <a:r>
              <a:rPr lang="cs-CZ" altLang="cs-CZ" sz="2800" b="1" dirty="0">
                <a:solidFill>
                  <a:srgbClr val="C00000"/>
                </a:solidFill>
              </a:rPr>
              <a:t>+G+NX-T</a:t>
            </a:r>
            <a:r>
              <a:rPr lang="cs-CZ" altLang="cs-CZ" sz="2800" b="1" baseline="-25000" dirty="0">
                <a:solidFill>
                  <a:srgbClr val="C00000"/>
                </a:solidFill>
              </a:rPr>
              <a:t>N</a:t>
            </a:r>
            <a:r>
              <a:rPr lang="cs-CZ" altLang="cs-CZ" sz="2800" b="1" dirty="0">
                <a:solidFill>
                  <a:srgbClr val="C00000"/>
                </a:solidFill>
              </a:rPr>
              <a:t>  </a:t>
            </a:r>
            <a:r>
              <a:rPr lang="cs-CZ" altLang="cs-CZ" sz="2400" dirty="0"/>
              <a:t>(=</a:t>
            </a:r>
            <a:r>
              <a:rPr lang="cs-CZ" altLang="cs-CZ" sz="2400" i="1" dirty="0"/>
              <a:t>HDP v cenách výrobních faktorů)</a:t>
            </a:r>
          </a:p>
          <a:p>
            <a:endParaRPr lang="cs-CZ" altLang="cs-CZ" sz="2000" dirty="0" smtClean="0"/>
          </a:p>
          <a:p>
            <a:r>
              <a:rPr lang="cs-CZ" altLang="cs-CZ" sz="2800" b="1" dirty="0" smtClean="0">
                <a:solidFill>
                  <a:srgbClr val="C00000"/>
                </a:solidFill>
              </a:rPr>
              <a:t>Čistý </a:t>
            </a:r>
            <a:r>
              <a:rPr lang="cs-CZ" altLang="cs-CZ" sz="2800" b="1" dirty="0">
                <a:solidFill>
                  <a:srgbClr val="C00000"/>
                </a:solidFill>
              </a:rPr>
              <a:t>domácí produkt </a:t>
            </a:r>
            <a:r>
              <a:rPr lang="cs-CZ" altLang="cs-CZ" sz="2800" dirty="0"/>
              <a:t>(NDP</a:t>
            </a:r>
            <a:r>
              <a:rPr lang="cs-CZ" altLang="cs-CZ" sz="2800" dirty="0" smtClean="0"/>
              <a:t>) = </a:t>
            </a:r>
            <a:r>
              <a:rPr lang="cs-CZ" altLang="cs-CZ" sz="2800" dirty="0"/>
              <a:t>HDP po odečtení odpisů (amortizace)</a:t>
            </a:r>
          </a:p>
          <a:p>
            <a:pPr>
              <a:buFont typeface="Wingdings" pitchFamily="2" charset="2"/>
              <a:buNone/>
            </a:pP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bg2"/>
                </a:solidFill>
              </a:rPr>
              <a:t>NDP = </a:t>
            </a:r>
            <a:r>
              <a:rPr lang="cs-CZ" altLang="cs-CZ" sz="2800" b="1" dirty="0">
                <a:solidFill>
                  <a:schemeClr val="bg2"/>
                </a:solidFill>
              </a:rPr>
              <a:t>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G </a:t>
            </a:r>
            <a:r>
              <a:rPr lang="cs-CZ" altLang="cs-CZ" sz="2800" b="1" dirty="0">
                <a:solidFill>
                  <a:schemeClr val="bg2"/>
                </a:solidFill>
              </a:rPr>
              <a:t>+ G + NX - a </a:t>
            </a:r>
          </a:p>
          <a:p>
            <a:pPr>
              <a:buFont typeface="Wingdings" pitchFamily="2" charset="2"/>
              <a:buNone/>
            </a:pPr>
            <a:r>
              <a:rPr lang="cs-CZ" altLang="cs-CZ" sz="2800" dirty="0" smtClean="0"/>
              <a:t>                    </a:t>
            </a:r>
            <a:endParaRPr lang="cs-CZ" altLang="cs-CZ" sz="2800" dirty="0"/>
          </a:p>
          <a:p>
            <a:pPr>
              <a:buFont typeface="Wingdings" pitchFamily="2" charset="2"/>
              <a:buNone/>
            </a:pPr>
            <a:r>
              <a:rPr lang="cs-CZ" altLang="cs-CZ" sz="2800" dirty="0" smtClean="0"/>
              <a:t>nebo </a:t>
            </a:r>
            <a:r>
              <a:rPr lang="cs-CZ" altLang="cs-CZ" sz="2800" dirty="0"/>
              <a:t>také </a:t>
            </a:r>
            <a:endParaRPr lang="cs-CZ" altLang="cs-CZ" sz="2800" dirty="0" smtClean="0"/>
          </a:p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bg2"/>
                </a:solidFill>
              </a:rPr>
              <a:t>NDP = </a:t>
            </a:r>
            <a:r>
              <a:rPr lang="cs-CZ" altLang="cs-CZ" sz="2800" b="1" dirty="0">
                <a:solidFill>
                  <a:schemeClr val="bg2"/>
                </a:solidFill>
              </a:rPr>
              <a:t>C + I</a:t>
            </a:r>
            <a:r>
              <a:rPr lang="cs-CZ" altLang="cs-CZ" sz="2800" b="1" baseline="-25000" dirty="0">
                <a:solidFill>
                  <a:schemeClr val="bg2"/>
                </a:solidFill>
              </a:rPr>
              <a:t>N </a:t>
            </a:r>
            <a:r>
              <a:rPr lang="cs-CZ" altLang="cs-CZ" sz="2800" b="1" dirty="0">
                <a:solidFill>
                  <a:schemeClr val="bg2"/>
                </a:solidFill>
              </a:rPr>
              <a:t>+ G + NX</a:t>
            </a:r>
          </a:p>
        </p:txBody>
      </p:sp>
    </p:spTree>
    <p:extLst>
      <p:ext uri="{BB962C8B-B14F-4D97-AF65-F5344CB8AC3E}">
        <p14:creationId xmlns:p14="http://schemas.microsoft.com/office/powerpoint/2010/main" val="24405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Hrubý domácí produkt – HDP (GDP)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= </a:t>
            </a:r>
            <a:r>
              <a:rPr lang="cs-CZ" b="1" dirty="0">
                <a:solidFill>
                  <a:schemeClr val="tx1"/>
                </a:solidFill>
                <a:latin typeface="Corbel" pitchFamily="34" charset="0"/>
              </a:rPr>
              <a:t>součet peněžních hodnot finálních výrobků a služeb </a:t>
            </a:r>
            <a:r>
              <a:rPr lang="cs-CZ" dirty="0">
                <a:solidFill>
                  <a:schemeClr val="tx1"/>
                </a:solidFill>
                <a:latin typeface="Corbel" pitchFamily="34" charset="0"/>
              </a:rPr>
              <a:t>vyprodukovaných během jednoho roku výrobními faktory alokovanými v dané zemi, a to bez ohledu, kdo je jejich </a:t>
            </a:r>
            <a:r>
              <a:rPr lang="cs-CZ" dirty="0" smtClean="0">
                <a:solidFill>
                  <a:schemeClr val="tx1"/>
                </a:solidFill>
                <a:latin typeface="Corbel" pitchFamily="34" charset="0"/>
              </a:rPr>
              <a:t>vlastníkem.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</a:t>
            </a:r>
            <a:r>
              <a:rPr lang="cs-CZ" dirty="0"/>
              <a:t>určíme pomocí této metody jako součet všech </a:t>
            </a:r>
            <a:r>
              <a:rPr lang="cs-CZ" b="1" dirty="0"/>
              <a:t>důchodů</a:t>
            </a:r>
            <a:r>
              <a:rPr lang="cs-CZ" dirty="0"/>
              <a:t>, které ve sledovaném období získají za poskytnuté služby výrobních faktorů jejich vlastníci. </a:t>
            </a:r>
            <a:endParaRPr lang="cs-CZ" dirty="0" smtClean="0"/>
          </a:p>
          <a:p>
            <a:r>
              <a:rPr lang="cs-CZ" altLang="cs-CZ" dirty="0"/>
              <a:t>vychází z </a:t>
            </a:r>
            <a:r>
              <a:rPr lang="cs-CZ" altLang="cs-CZ" b="1" dirty="0"/>
              <a:t>důchodů (příjmů)</a:t>
            </a:r>
            <a:r>
              <a:rPr lang="cs-CZ" altLang="cs-CZ" dirty="0"/>
              <a:t>,</a:t>
            </a:r>
            <a:r>
              <a:rPr lang="cs-CZ" altLang="cs-CZ" b="1" dirty="0"/>
              <a:t> </a:t>
            </a:r>
            <a:r>
              <a:rPr lang="cs-CZ" altLang="cs-CZ" dirty="0"/>
              <a:t>jež plynou </a:t>
            </a:r>
            <a:r>
              <a:rPr lang="cs-CZ" altLang="cs-CZ" dirty="0" err="1"/>
              <a:t>ek</a:t>
            </a:r>
            <a:r>
              <a:rPr lang="cs-CZ" altLang="cs-CZ" dirty="0"/>
              <a:t>. subjektům z </a:t>
            </a:r>
            <a:r>
              <a:rPr lang="cs-CZ" altLang="cs-CZ" b="1" dirty="0"/>
              <a:t>vlastnictví</a:t>
            </a:r>
            <a:r>
              <a:rPr lang="cs-CZ" altLang="cs-CZ" dirty="0"/>
              <a:t> </a:t>
            </a:r>
            <a:r>
              <a:rPr lang="cs-CZ" altLang="cs-CZ" b="1" dirty="0"/>
              <a:t>VF</a:t>
            </a:r>
            <a:r>
              <a:rPr lang="cs-CZ" altLang="cs-CZ" dirty="0"/>
              <a:t> a jež byly použity na </a:t>
            </a:r>
            <a:r>
              <a:rPr lang="cs-CZ" altLang="cs-CZ" b="1" dirty="0"/>
              <a:t>tvorbu HDP</a:t>
            </a:r>
          </a:p>
          <a:p>
            <a:endParaRPr lang="cs-CZ" dirty="0"/>
          </a:p>
          <a:p>
            <a:pPr lvl="0"/>
            <a:endParaRPr lang="cs-CZ" altLang="cs-CZ" sz="36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důchodová metoda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09824"/>
            <a:ext cx="8572500" cy="461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Tyto důchody mají podobu:</a:t>
            </a:r>
          </a:p>
          <a:p>
            <a:pPr lvl="1"/>
            <a:r>
              <a:rPr lang="cs-CZ" b="1" dirty="0"/>
              <a:t>mezd</a:t>
            </a:r>
            <a:r>
              <a:rPr lang="cs-CZ" dirty="0"/>
              <a:t>, </a:t>
            </a:r>
            <a:r>
              <a:rPr lang="cs-CZ" b="1" dirty="0"/>
              <a:t>úroků</a:t>
            </a:r>
            <a:r>
              <a:rPr lang="cs-CZ" dirty="0"/>
              <a:t>, </a:t>
            </a:r>
            <a:r>
              <a:rPr lang="cs-CZ" b="1" dirty="0"/>
              <a:t>zisků</a:t>
            </a:r>
            <a:r>
              <a:rPr lang="cs-CZ" dirty="0"/>
              <a:t>, </a:t>
            </a:r>
            <a:r>
              <a:rPr lang="cs-CZ" b="1" dirty="0"/>
              <a:t>renty</a:t>
            </a:r>
            <a:r>
              <a:rPr lang="cs-CZ" dirty="0"/>
              <a:t>, </a:t>
            </a:r>
            <a:r>
              <a:rPr lang="cs-CZ" b="1" dirty="0"/>
              <a:t>příjmů ze </a:t>
            </a:r>
            <a:r>
              <a:rPr lang="cs-CZ" b="1" dirty="0" err="1"/>
              <a:t>samozaměstnání</a:t>
            </a:r>
            <a:r>
              <a:rPr lang="cs-CZ" dirty="0"/>
              <a:t> </a:t>
            </a:r>
          </a:p>
          <a:p>
            <a:r>
              <a:rPr lang="cs-CZ" dirty="0"/>
              <a:t>Dále do výpočtu HDP důchodovou metodou započítáváme do jeho hodnoty:</a:t>
            </a:r>
          </a:p>
          <a:p>
            <a:pPr lvl="1"/>
            <a:r>
              <a:rPr lang="cs-CZ" b="1" dirty="0"/>
              <a:t>nepřímé daně (T</a:t>
            </a:r>
            <a:r>
              <a:rPr lang="cs-CZ" b="1" baseline="-25000" dirty="0"/>
              <a:t>N</a:t>
            </a:r>
            <a:r>
              <a:rPr lang="cs-CZ" b="1" dirty="0"/>
              <a:t>)</a:t>
            </a:r>
            <a:r>
              <a:rPr lang="cs-CZ" dirty="0"/>
              <a:t> , </a:t>
            </a:r>
            <a:r>
              <a:rPr lang="cs-CZ" b="1" dirty="0"/>
              <a:t>amortizaci (odpisy, a)</a:t>
            </a: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21/24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5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</a:t>
            </a:r>
            <a:r>
              <a:rPr lang="cs-CZ" altLang="cs-CZ" sz="3600" b="1" dirty="0" smtClean="0"/>
              <a:t>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797616"/>
            <a:ext cx="8795784" cy="4819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r>
              <a:rPr lang="cs-CZ" dirty="0"/>
              <a:t>Pomocí této metody je hrubý domácí produkt dán součtem všech hrubých přidaných hodnot, které byly ve sledovaném období vytvořeny v jednotlivých sektorech národního hospodářství.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r>
              <a:rPr lang="cs-CZ" b="1" dirty="0"/>
              <a:t>Hrubý národní produkt (HNP, GNP) </a:t>
            </a:r>
            <a:r>
              <a:rPr lang="cs-CZ" dirty="0"/>
              <a:t>představuje celkovou produkci vyrobenou národními firmami příslušné země, ať již v zemi samé nebo v zahraničí. </a:t>
            </a:r>
          </a:p>
          <a:p>
            <a:r>
              <a:rPr lang="cs-CZ" b="1" dirty="0"/>
              <a:t>Čistý národní produkt (ČNP, NNP)</a:t>
            </a:r>
            <a:r>
              <a:rPr lang="cs-CZ" dirty="0"/>
              <a:t> na rozdíl od hrubého národního produktu nezahrnuje obnovovací investice (amortizaci).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HDP – </a:t>
            </a:r>
            <a:r>
              <a:rPr lang="cs-CZ" altLang="cs-CZ" sz="3600" b="1" dirty="0" smtClean="0"/>
              <a:t>odvětvová metoda měření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90577"/>
            <a:ext cx="8795784" cy="492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dirty="0"/>
              <a:t>Pomocí této metody je </a:t>
            </a:r>
            <a:r>
              <a:rPr lang="cs-CZ" b="1" dirty="0"/>
              <a:t>hrubý domácí produkt </a:t>
            </a:r>
            <a:r>
              <a:rPr lang="cs-CZ" dirty="0"/>
              <a:t>dán </a:t>
            </a:r>
            <a:r>
              <a:rPr lang="cs-CZ" b="1" dirty="0"/>
              <a:t>součtem</a:t>
            </a:r>
            <a:r>
              <a:rPr lang="cs-CZ" dirty="0"/>
              <a:t> všech </a:t>
            </a:r>
            <a:r>
              <a:rPr lang="cs-CZ" b="1" dirty="0"/>
              <a:t>hrubých přidaných hodnot</a:t>
            </a:r>
            <a:r>
              <a:rPr lang="cs-CZ" dirty="0"/>
              <a:t>, které byly ve sledovaném období vytvořeny v </a:t>
            </a:r>
            <a:r>
              <a:rPr lang="cs-CZ" b="1" dirty="0"/>
              <a:t>jednotlivých sektorech národního hospodářství</a:t>
            </a:r>
            <a:r>
              <a:rPr lang="cs-CZ" dirty="0"/>
              <a:t>. </a:t>
            </a:r>
          </a:p>
          <a:p>
            <a:r>
              <a:rPr lang="cs-CZ" dirty="0"/>
              <a:t>Přidaná hodnota je hodnota, kterou jednotliví výrobci postupně v průběhu výrobního procesu přidávají svým úsilím k hodnotě nakupovaných surovin, polotovarů a služeb. </a:t>
            </a:r>
          </a:p>
          <a:p>
            <a:pPr algn="just">
              <a:buFont typeface="Wingdings" pitchFamily="2" charset="2"/>
              <a:buNone/>
            </a:pPr>
            <a:endParaRPr lang="cs-CZ" altLang="cs-CZ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Metody měření HNP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indent="0">
              <a:buFont typeface="Wingdings" pitchFamily="2" charset="2"/>
              <a:buNone/>
              <a:defRPr/>
            </a:pPr>
            <a:r>
              <a:rPr lang="cs-CZ" dirty="0"/>
              <a:t>HNP se dá spočítat přes HDP, když k němu přičteme tzv. čisté vlastnické důchody ze zahraničí (NR): 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HNP = C + I + G + NX + NR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Odečtením znehodnocení kapitálu od HNP dostaneme </a:t>
            </a:r>
            <a:r>
              <a:rPr lang="cs-CZ" b="1" dirty="0"/>
              <a:t>čistý národní produkt</a:t>
            </a:r>
            <a:r>
              <a:rPr lang="cs-CZ" dirty="0"/>
              <a:t> (NNP) 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NNP=C + I + G + NX + NR - a</a:t>
            </a:r>
          </a:p>
          <a:p>
            <a:pPr marL="0" indent="0">
              <a:spcAft>
                <a:spcPts val="1200"/>
              </a:spcAft>
              <a:buFont typeface="Wingdings" pitchFamily="2" charset="2"/>
              <a:buNone/>
              <a:defRPr/>
            </a:pPr>
            <a:r>
              <a:rPr lang="cs-CZ" dirty="0"/>
              <a:t>Pokud od hodnoty NNP odečteme i nepřímé daně T</a:t>
            </a:r>
            <a:r>
              <a:rPr lang="cs-CZ" baseline="-25000" dirty="0"/>
              <a:t>N</a:t>
            </a:r>
            <a:r>
              <a:rPr lang="cs-CZ" dirty="0"/>
              <a:t>, dostaneme </a:t>
            </a:r>
            <a:r>
              <a:rPr lang="cs-CZ" b="1" dirty="0"/>
              <a:t>národní důchod</a:t>
            </a:r>
            <a:r>
              <a:rPr lang="cs-CZ" dirty="0"/>
              <a:t> (NI)=součet plateb za užití výrobních faktorů bez ohledu na to, jestli je skutečně domácnosti obdrží.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002060"/>
                </a:solidFill>
              </a:rPr>
              <a:t>NI = C + I + G + NX + NR - a - T</a:t>
            </a:r>
            <a:r>
              <a:rPr lang="cs-CZ" b="1" baseline="-25000" dirty="0">
                <a:solidFill>
                  <a:srgbClr val="002060"/>
                </a:solidFill>
              </a:rPr>
              <a:t>N</a:t>
            </a:r>
            <a:r>
              <a:rPr lang="cs-CZ" b="1" dirty="0">
                <a:solidFill>
                  <a:srgbClr val="0033CC"/>
                </a:solidFill>
              </a:rPr>
              <a:t>  </a:t>
            </a:r>
            <a:r>
              <a:rPr lang="cs-CZ" dirty="0"/>
              <a:t>(výdajovou metodou)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NI =  w + i + z + n + s   </a:t>
            </a:r>
            <a:r>
              <a:rPr lang="cs-CZ" dirty="0"/>
              <a:t>(důchodovou metodou)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842962"/>
          </a:xfrm>
        </p:spPr>
        <p:txBody>
          <a:bodyPr>
            <a:noAutofit/>
          </a:bodyPr>
          <a:lstStyle/>
          <a:p>
            <a:r>
              <a:rPr lang="cs-CZ" sz="3600" b="1" dirty="0"/>
              <a:t>Kritika HDP jako ukazatele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265275"/>
            <a:ext cx="8795784" cy="535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Součet výdajů v ekonomice (peněžní toky)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Může docházet ke zkreslení (dominance jednoho sektoru, šedá ekonomika)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Důležitá je i dimenze udržitelnosti s ohledem na přírodní zdroje, očekávané délky života, vzdělanost obyvatelstva atd.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Ekologické limity (viz. kjótský protokol a USA)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Problematika výdajů na armádu (roste G) – roste ale životní úroveň obyvatel? 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Volný čas (při obětování volného času lze více pracovat a přispívat k růstu HDP), znamená to ale růst životní úrovně?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Růst HDP za cenu zadlužování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Distribuce příjmů mezi obyvateli země (SAE nebo Rovníková Guinea)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cs-CZ" dirty="0"/>
              <a:t>=&gt; HDP nelze vnímat jako vhodný ukazatel blahobytu, spíše jako ukazatele produkční výkonnosti a je nutné jej doplnit dalšími dodatečnými ukazateli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Čistý </a:t>
            </a:r>
            <a:r>
              <a:rPr lang="cs-CZ" b="1" dirty="0">
                <a:solidFill>
                  <a:srgbClr val="C00000"/>
                </a:solidFill>
              </a:rPr>
              <a:t>ekonomický blahobyt  </a:t>
            </a:r>
            <a:r>
              <a:rPr lang="cs-CZ" dirty="0"/>
              <a:t>upravuje HDP o:</a:t>
            </a:r>
          </a:p>
          <a:p>
            <a:pPr lvl="1">
              <a:buFontTx/>
              <a:buChar char="-"/>
            </a:pPr>
            <a:r>
              <a:rPr lang="cs-CZ" b="1" dirty="0"/>
              <a:t>hodnotu volného času </a:t>
            </a:r>
            <a:r>
              <a:rPr lang="cs-CZ" dirty="0"/>
              <a:t>jako jednu z forem široce pojímaného bohatství</a:t>
            </a:r>
          </a:p>
          <a:p>
            <a:pPr lvl="1">
              <a:buFontTx/>
              <a:buChar char="-"/>
            </a:pPr>
            <a:r>
              <a:rPr lang="cs-CZ" b="1" dirty="0"/>
              <a:t>netržní statky </a:t>
            </a:r>
            <a:r>
              <a:rPr lang="cs-CZ" dirty="0"/>
              <a:t>to je statky vytvářené v domácnosti, například úklid,</a:t>
            </a:r>
          </a:p>
          <a:p>
            <a:pPr lvl="1">
              <a:buFontTx/>
              <a:buChar char="-"/>
            </a:pPr>
            <a:r>
              <a:rPr lang="cs-CZ" b="1" dirty="0"/>
              <a:t>kvalitu statků </a:t>
            </a:r>
            <a:r>
              <a:rPr lang="cs-CZ" dirty="0"/>
              <a:t>– mnohdy cenový vývoj ukazuje opačný směr než kvalita statků</a:t>
            </a:r>
          </a:p>
          <a:p>
            <a:pPr lvl="1">
              <a:buFontTx/>
              <a:buChar char="-"/>
            </a:pPr>
            <a:r>
              <a:rPr lang="cs-CZ" b="1" dirty="0"/>
              <a:t>stínovou (šedou) ekonomiku </a:t>
            </a:r>
            <a:r>
              <a:rPr lang="cs-CZ" dirty="0"/>
              <a:t>- zahrnuje legální aktivity, které ale neprocházejí oficiálním</a:t>
            </a:r>
          </a:p>
          <a:p>
            <a:pPr lvl="1">
              <a:buFontTx/>
              <a:buChar char="-"/>
            </a:pPr>
            <a:r>
              <a:rPr lang="cs-CZ" b="1" dirty="0"/>
              <a:t>trhem</a:t>
            </a:r>
            <a:r>
              <a:rPr lang="cs-CZ" dirty="0"/>
              <a:t>, je utajená a není evidovaná, souvisí s daňovými úniky</a:t>
            </a:r>
          </a:p>
          <a:p>
            <a:pPr lvl="1">
              <a:buFontTx/>
              <a:buChar char="-"/>
            </a:pPr>
            <a:r>
              <a:rPr lang="cs-CZ" b="1" dirty="0"/>
              <a:t>škody na životním prostředí </a:t>
            </a:r>
            <a:r>
              <a:rPr lang="cs-CZ" dirty="0"/>
              <a:t>- tzv. negativní externality, které ve skutečnosti hodnotu HDP snižují.</a:t>
            </a:r>
          </a:p>
          <a:p>
            <a:pPr>
              <a:spcAft>
                <a:spcPts val="1200"/>
              </a:spcAft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33916" y="1637415"/>
            <a:ext cx="8795784" cy="49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Index lidského rozvoje (HDI)</a:t>
            </a:r>
            <a:r>
              <a:rPr lang="cs-CZ" dirty="0"/>
              <a:t>:</a:t>
            </a:r>
          </a:p>
          <a:p>
            <a:pPr lvl="1">
              <a:buFontTx/>
              <a:buChar char="-"/>
            </a:pPr>
            <a:r>
              <a:rPr lang="cs-CZ" dirty="0"/>
              <a:t>pro srovnání klíčových rozměrů lidského rozvoje, mezi které patří: dlouhý a zdravý život, přístup ke vzdělání a životní standard</a:t>
            </a:r>
          </a:p>
          <a:p>
            <a:pPr>
              <a:buFontTx/>
              <a:buChar char="-"/>
            </a:pPr>
            <a:r>
              <a:rPr lang="cs-CZ" b="1" dirty="0"/>
              <a:t>Součástí indexu jsou:</a:t>
            </a:r>
          </a:p>
          <a:p>
            <a:pPr lvl="1">
              <a:buFontTx/>
              <a:buChar char="-"/>
            </a:pPr>
            <a:r>
              <a:rPr lang="cs-CZ" dirty="0"/>
              <a:t>Očekávaná délka života</a:t>
            </a:r>
          </a:p>
          <a:p>
            <a:pPr lvl="1">
              <a:buFontTx/>
              <a:buChar char="-"/>
            </a:pPr>
            <a:r>
              <a:rPr lang="cs-CZ" dirty="0"/>
              <a:t>Délka vzdělávání</a:t>
            </a:r>
          </a:p>
          <a:p>
            <a:pPr lvl="1">
              <a:buFontTx/>
              <a:buChar char="-"/>
            </a:pPr>
            <a:r>
              <a:rPr lang="cs-CZ" dirty="0"/>
              <a:t>HDP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199" y="624332"/>
            <a:ext cx="8229600" cy="1013082"/>
          </a:xfrm>
        </p:spPr>
        <p:txBody>
          <a:bodyPr>
            <a:noAutofit/>
          </a:bodyPr>
          <a:lstStyle/>
          <a:p>
            <a:r>
              <a:rPr lang="cs-CZ" sz="3600" b="1" dirty="0"/>
              <a:t>Alternativní ukazatele měření výkonnosti ekonomiky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3076" name="Picture 4" descr="LATEST Human Development Index 2021/2022 : r/MapPo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894" y="1637413"/>
            <a:ext cx="7616147" cy="401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293962" y="5647792"/>
            <a:ext cx="752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HDI velmi </a:t>
            </a:r>
            <a:r>
              <a:rPr lang="cs-CZ" dirty="0"/>
              <a:t>vysoký (rozvinuté země</a:t>
            </a:r>
            <a:r>
              <a:rPr lang="cs-CZ" dirty="0" smtClean="0"/>
              <a:t>); HDI  vysoký </a:t>
            </a:r>
            <a:r>
              <a:rPr lang="cs-CZ" dirty="0"/>
              <a:t>(rozvojové země</a:t>
            </a:r>
            <a:r>
              <a:rPr lang="cs-CZ" dirty="0" smtClean="0"/>
              <a:t>) </a:t>
            </a:r>
          </a:p>
          <a:p>
            <a:r>
              <a:rPr lang="cs-CZ" dirty="0" smtClean="0"/>
              <a:t>HDI </a:t>
            </a:r>
            <a:r>
              <a:rPr lang="cs-CZ" dirty="0"/>
              <a:t> střední (rozvojové země</a:t>
            </a:r>
            <a:r>
              <a:rPr lang="cs-CZ" dirty="0" smtClean="0"/>
              <a:t>);  HDI</a:t>
            </a:r>
            <a:r>
              <a:rPr lang="cs-CZ" dirty="0"/>
              <a:t> nízký (rozvojové země) </a:t>
            </a:r>
          </a:p>
        </p:txBody>
      </p:sp>
    </p:spTree>
    <p:extLst>
      <p:ext uri="{BB962C8B-B14F-4D97-AF65-F5344CB8AC3E}">
        <p14:creationId xmlns:p14="http://schemas.microsoft.com/office/powerpoint/2010/main" val="209580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Příklady k procvičení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99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Hrubý domácí produkt – HDP (GDP)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eaLnBrk="1" hangingPunct="1">
              <a:spcAft>
                <a:spcPts val="1200"/>
              </a:spcAft>
              <a:buFont typeface="Wingdings" pitchFamily="2" charset="2"/>
              <a:buNone/>
            </a:pPr>
            <a:r>
              <a:rPr lang="cs-CZ" altLang="cs-CZ" b="1" dirty="0"/>
              <a:t>Podmínky pro započítaní do HDP:</a:t>
            </a:r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je nově </a:t>
            </a:r>
            <a:r>
              <a:rPr lang="cs-CZ" altLang="cs-CZ" b="1" dirty="0"/>
              <a:t>vyprodukováno</a:t>
            </a:r>
            <a:r>
              <a:rPr lang="cs-CZ" altLang="cs-CZ" dirty="0"/>
              <a:t> (NE opětovný prodej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</a:t>
            </a:r>
            <a:r>
              <a:rPr lang="cs-CZ" altLang="cs-CZ" b="1" dirty="0"/>
              <a:t>finální</a:t>
            </a:r>
            <a:r>
              <a:rPr lang="cs-CZ" altLang="cs-CZ" dirty="0"/>
              <a:t> </a:t>
            </a:r>
            <a:r>
              <a:rPr lang="cs-CZ" altLang="cs-CZ" b="1" dirty="0"/>
              <a:t>produkce</a:t>
            </a:r>
            <a:r>
              <a:rPr lang="cs-CZ" altLang="cs-CZ" dirty="0"/>
              <a:t> (NE polotvary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1200"/>
              </a:spcAft>
            </a:pPr>
            <a:r>
              <a:rPr lang="cs-CZ" altLang="cs-CZ" dirty="0"/>
              <a:t>jen to, co </a:t>
            </a:r>
            <a:r>
              <a:rPr lang="cs-CZ" altLang="cs-CZ" b="1" dirty="0"/>
              <a:t>prošlo trhem </a:t>
            </a:r>
            <a:r>
              <a:rPr lang="cs-CZ" altLang="cs-CZ" dirty="0"/>
              <a:t>(NE domácí práce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/>
            <a:r>
              <a:rPr lang="cs-CZ" altLang="cs-CZ" dirty="0"/>
              <a:t>jen to, co je </a:t>
            </a:r>
            <a:r>
              <a:rPr lang="cs-CZ" altLang="cs-CZ" b="1" dirty="0"/>
              <a:t>legální</a:t>
            </a:r>
            <a:r>
              <a:rPr lang="cs-CZ" altLang="cs-CZ" dirty="0"/>
              <a:t> (NE černý/šedý trh) - ne tak úplně (Statistici zahrnují do národních účtů vedle prostituce a obchodu s drogami také krádeže motorových vozidel, ilegální výrobu a pašování cigaret, alkoholu a paliv a také porušování autorských práv.</a:t>
            </a:r>
          </a:p>
          <a:p>
            <a:pPr>
              <a:spcBef>
                <a:spcPts val="600"/>
              </a:spcBef>
            </a:pPr>
            <a:endParaRPr lang="cs-CZ" dirty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40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 č. 1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800" baseline="-25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</a:t>
            </a:r>
            <a:r>
              <a:rPr lang="cs-CZ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C=3 000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EX=5 000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IM=6 000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2000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cs-CZ" sz="28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=500. Určete hodnotu čistého exportu a hrubého domácího produktu výdajovou metodou.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 č. 2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Znáte tyto charakteristiky malé otevřené ekonomiky: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Ig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=500, In=200,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C=1 000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EX=2 000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IM=1 000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G=500 a </a:t>
            </a:r>
            <a:r>
              <a:rPr lang="cs-CZ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Tn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=700. Určete čistý export (NX), výši obnovovacích investic (totéž jako amortizace),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HDP.</a:t>
            </a:r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 č. 3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pPr algn="just"/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 ekonomice činí čisté investice 50 a obnovovací investice 60. Soukromá spotřeba je 200, export činí 60 a dovoz 80, vládní výdaje jsou 130.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Vypočítejte: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mortizaci </a:t>
            </a:r>
            <a:r>
              <a:rPr lang="cs-CZ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hrubé </a:t>
            </a: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investice;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Čistý export;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HDP;</a:t>
            </a:r>
          </a:p>
          <a:p>
            <a:pPr marL="1028700" lvl="1" indent="-457200" algn="just">
              <a:buFont typeface="+mj-lt"/>
              <a:buAutoNum type="alphaLcParenR"/>
            </a:pPr>
            <a:r>
              <a:rPr lang="cs-CZ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HDP v uzavřené ekonomice.</a:t>
            </a: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1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2012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Příklad č. 4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16958" y="1265274"/>
            <a:ext cx="8793126" cy="4860889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Vylo zjištěno, že v uvažovaném roce důchody vlastníků výrobních faktorů (v mil. </a:t>
            </a:r>
            <a:r>
              <a:rPr lang="cs-CZ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peněžních </a:t>
            </a:r>
            <a:r>
              <a:rPr lang="cs-C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jednotek) činily: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457200" algn="just">
              <a:buFont typeface="+mj-lt"/>
              <a:buAutoNum type="alphaLcParenR"/>
            </a:pPr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/>
            <a:endParaRPr lang="cs-CZ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cs-CZ" altLang="cs-CZ" sz="2800" b="1" dirty="0">
              <a:solidFill>
                <a:schemeClr val="bg2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3E28E2C-C44E-4E74-AEF9-629B9786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23520" t="35865" r="35008" b="34397"/>
          <a:stretch>
            <a:fillRect/>
          </a:stretch>
        </p:blipFill>
        <p:spPr bwMode="auto">
          <a:xfrm>
            <a:off x="247731" y="2798378"/>
            <a:ext cx="4364946" cy="175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713046" y="2301741"/>
            <a:ext cx="343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Vypočítejte hodnotu národního důchodu ve státu PIKO v roce </a:t>
            </a:r>
            <a:r>
              <a:rPr lang="cs-CZ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2022.</a:t>
            </a:r>
            <a:endParaRPr lang="cs-CZ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Hrubý domácí produkt – HDP (GDP)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/>
              <a:t>Ceny se v čase mění </a:t>
            </a:r>
            <a:r>
              <a:rPr lang="cs-CZ" dirty="0"/>
              <a:t>(zpravidla rostou), což může mít vliv na hodnotu HDP </a:t>
            </a:r>
            <a:r>
              <a:rPr lang="cs-CZ" dirty="0">
                <a:cs typeface="Times New Roman"/>
              </a:rPr>
              <a:t>» možná zkreslení v čase a nemožnost </a:t>
            </a:r>
            <a:r>
              <a:rPr lang="cs-CZ" dirty="0" smtClean="0">
                <a:cs typeface="Times New Roman"/>
              </a:rPr>
              <a:t>srovnání.</a:t>
            </a:r>
            <a:endParaRPr lang="cs-CZ" dirty="0"/>
          </a:p>
          <a:p>
            <a:pPr>
              <a:spcBef>
                <a:spcPts val="600"/>
              </a:spcBef>
            </a:pPr>
            <a:r>
              <a:rPr lang="cs-CZ" b="1" dirty="0" smtClean="0">
                <a:latin typeface="Corbel" pitchFamily="34" charset="0"/>
              </a:rPr>
              <a:t>Nominální HDP </a:t>
            </a:r>
            <a:r>
              <a:rPr lang="cs-CZ" dirty="0" smtClean="0">
                <a:latin typeface="Corbel" pitchFamily="34" charset="0"/>
              </a:rPr>
              <a:t>– vypočítává se v běžných cenách, tj. cenách roku ve kterém počítáme HDP.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38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Hrubý domácí produkt – HDP (GDP)</a:t>
            </a:r>
            <a:endParaRPr lang="cs-CZ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82700"/>
            <a:ext cx="8229600" cy="484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 smtClean="0">
                <a:latin typeface="Corbel" pitchFamily="34" charset="0"/>
              </a:rPr>
              <a:t>Reálný HDP </a:t>
            </a:r>
            <a:r>
              <a:rPr lang="cs-CZ" dirty="0" smtClean="0">
                <a:latin typeface="Corbel" pitchFamily="34" charset="0"/>
              </a:rPr>
              <a:t>– vypočítává se ve stálých cenách, tzn. cenách očištěných od změn (např. HDP za rok 2014 v cenách roku 2005). </a:t>
            </a:r>
          </a:p>
          <a:p>
            <a:pPr lvl="1">
              <a:spcBef>
                <a:spcPts val="600"/>
              </a:spcBef>
            </a:pPr>
            <a:r>
              <a:rPr lang="cs-CZ" dirty="0" smtClean="0">
                <a:latin typeface="Corbel" pitchFamily="34" charset="0"/>
              </a:rPr>
              <a:t>Důležitý pro posouzení vývoje ekonomiky v čase</a:t>
            </a:r>
          </a:p>
          <a:p>
            <a:pPr>
              <a:spcBef>
                <a:spcPts val="600"/>
              </a:spcBef>
            </a:pPr>
            <a:r>
              <a:rPr lang="cs-CZ" dirty="0" err="1" smtClean="0">
                <a:latin typeface="Corbel" pitchFamily="34" charset="0"/>
              </a:rPr>
              <a:t>Deflování</a:t>
            </a:r>
            <a:r>
              <a:rPr lang="cs-CZ" dirty="0">
                <a:latin typeface="Corbel" pitchFamily="34" charset="0"/>
              </a:rPr>
              <a:t>= očištění od inflačních jevů čili převod z nominální hodnoty na </a:t>
            </a:r>
            <a:r>
              <a:rPr lang="cs-CZ" dirty="0" smtClean="0">
                <a:latin typeface="Corbel" pitchFamily="34" charset="0"/>
              </a:rPr>
              <a:t>reálnou.</a:t>
            </a:r>
            <a:endParaRPr lang="cs-CZ" dirty="0">
              <a:latin typeface="Corbel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6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Hrubý domácí produkt – HDP (GDP) </a:t>
            </a:r>
            <a:br>
              <a:rPr lang="cs-CZ" sz="3600" b="1" dirty="0" smtClean="0"/>
            </a:br>
            <a:r>
              <a:rPr lang="cs-CZ" sz="3600" b="1" dirty="0" smtClean="0"/>
              <a:t>vs.</a:t>
            </a:r>
            <a:br>
              <a:rPr lang="cs-CZ" sz="3600" b="1" dirty="0" smtClean="0"/>
            </a:br>
            <a:r>
              <a:rPr lang="cs-CZ" sz="3600" b="1" dirty="0" smtClean="0"/>
              <a:t>Hrubý národní produkt – HNP (GNP)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2247900"/>
            <a:ext cx="8229600" cy="3878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bg2"/>
                </a:solidFill>
              </a:rPr>
              <a:t>1. </a:t>
            </a:r>
            <a:r>
              <a:rPr lang="cs-CZ" b="1" dirty="0">
                <a:solidFill>
                  <a:schemeClr val="bg2"/>
                </a:solidFill>
              </a:rPr>
              <a:t>Hrubý domácí produkt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2.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Hrubý národní </a:t>
            </a:r>
            <a:r>
              <a:rPr lang="cs-CZ" b="1" dirty="0" smtClean="0">
                <a:solidFill>
                  <a:schemeClr val="accent6">
                    <a:lumMod val="50000"/>
                  </a:schemeClr>
                </a:solidFill>
              </a:rPr>
              <a:t>produkt</a:t>
            </a:r>
          </a:p>
          <a:p>
            <a:pPr>
              <a:defRPr/>
            </a:pPr>
            <a:r>
              <a:rPr lang="cs-CZ" dirty="0" smtClean="0"/>
              <a:t>U </a:t>
            </a:r>
            <a:r>
              <a:rPr lang="cs-CZ" b="1" dirty="0">
                <a:solidFill>
                  <a:schemeClr val="bg2"/>
                </a:solidFill>
              </a:rPr>
              <a:t>HDP</a:t>
            </a:r>
            <a:r>
              <a:rPr lang="cs-CZ" dirty="0"/>
              <a:t> je důležité, </a:t>
            </a:r>
            <a:r>
              <a:rPr lang="cs-CZ" b="1" u="sng" dirty="0"/>
              <a:t>kde</a:t>
            </a:r>
            <a:r>
              <a:rPr lang="cs-CZ" dirty="0"/>
              <a:t> jsou VF umístěny (v domácí zemi či v cizině) bez ohledu na to, kdo je vlastní.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U </a:t>
            </a: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HNP</a:t>
            </a:r>
            <a:r>
              <a:rPr lang="cs-CZ" dirty="0"/>
              <a:t> je naopak důležité, </a:t>
            </a:r>
            <a:r>
              <a:rPr lang="cs-CZ" b="1" u="sng" dirty="0"/>
              <a:t>kdo</a:t>
            </a:r>
            <a:r>
              <a:rPr lang="cs-CZ" dirty="0"/>
              <a:t> tyto výrobní faktory vlastní, bez ohledu na to, kde jsou umístěny.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01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Hrubý národní produkt – HNP (GNP)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eaLnBrk="1" hangingPunct="1"/>
            <a:r>
              <a:rPr lang="cs-CZ" altLang="cs-CZ" b="1" dirty="0"/>
              <a:t>Gross </a:t>
            </a:r>
            <a:r>
              <a:rPr lang="cs-CZ" altLang="cs-CZ" b="1" dirty="0" err="1"/>
              <a:t>national</a:t>
            </a:r>
            <a:r>
              <a:rPr lang="cs-CZ" altLang="cs-CZ" b="1" dirty="0"/>
              <a:t> </a:t>
            </a:r>
            <a:r>
              <a:rPr lang="cs-CZ" altLang="cs-CZ" b="1" dirty="0" err="1"/>
              <a:t>product</a:t>
            </a:r>
            <a:r>
              <a:rPr lang="cs-CZ" altLang="cs-CZ" b="1" dirty="0"/>
              <a:t> (GNP)</a:t>
            </a:r>
          </a:p>
          <a:p>
            <a:pPr lvl="1"/>
            <a:r>
              <a:rPr lang="cs-CZ" altLang="cs-CZ" dirty="0"/>
              <a:t>v české odborné literatuře se ale používá zkratka </a:t>
            </a:r>
            <a:r>
              <a:rPr lang="cs-CZ" altLang="cs-CZ" dirty="0" smtClean="0"/>
              <a:t>HNP.</a:t>
            </a:r>
            <a:endParaRPr lang="cs-CZ" altLang="cs-CZ" dirty="0"/>
          </a:p>
          <a:p>
            <a:pPr eaLnBrk="1" hangingPunct="1"/>
            <a:r>
              <a:rPr lang="cs-CZ" altLang="cs-CZ" b="1" dirty="0"/>
              <a:t>= </a:t>
            </a:r>
            <a:r>
              <a:rPr lang="cs-CZ" altLang="cs-CZ" dirty="0"/>
              <a:t>tržní hodnota všech finálních statků a služeb vyrobených výrobními faktory ve vlastnictví rezidentů dané země za dané časové období (zpravidla 1 rok).</a:t>
            </a:r>
          </a:p>
          <a:p>
            <a:pPr eaLnBrk="1" hangingPunct="1"/>
            <a:r>
              <a:rPr lang="cs-CZ" altLang="cs-CZ" dirty="0"/>
              <a:t>Při výpočtu HDP nás tedy </a:t>
            </a:r>
            <a:r>
              <a:rPr lang="cs-CZ" altLang="cs-CZ" b="1" dirty="0"/>
              <a:t>zajímá</a:t>
            </a:r>
            <a:r>
              <a:rPr lang="cs-CZ" altLang="cs-CZ" dirty="0"/>
              <a:t>, kdo je </a:t>
            </a:r>
            <a:r>
              <a:rPr lang="cs-CZ" altLang="cs-CZ" b="1" dirty="0"/>
              <a:t>vlastníkem výrobního faktoru </a:t>
            </a:r>
            <a:r>
              <a:rPr lang="cs-CZ" altLang="cs-CZ" dirty="0"/>
              <a:t>(tj. národnost).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899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Hrubý národní produkt – HNP (GNP)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2296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2326" t="32790" r="41047" b="24832"/>
          <a:stretch/>
        </p:blipFill>
        <p:spPr>
          <a:xfrm>
            <a:off x="478465" y="1827152"/>
            <a:ext cx="8208335" cy="34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9938"/>
            <a:ext cx="8229600" cy="842962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Hrubý domácí produkt - výpočet</a:t>
            </a:r>
            <a:endParaRPr lang="cs-CZ" sz="40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612900"/>
            <a:ext cx="8572500" cy="4513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eaLnBrk="1" hangingPunct="1">
              <a:spcAft>
                <a:spcPts val="600"/>
              </a:spcAft>
              <a:buFont typeface="Wingdings" pitchFamily="2" charset="2"/>
              <a:buNone/>
            </a:pPr>
            <a:r>
              <a:rPr lang="cs-CZ" altLang="cs-CZ" sz="3600" b="1" dirty="0"/>
              <a:t>Problémy s měřením HDP:</a:t>
            </a:r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netržní statky - produkce domácností až 1/3 </a:t>
            </a:r>
            <a:r>
              <a:rPr lang="cs-CZ" altLang="cs-CZ" dirty="0" smtClean="0"/>
              <a:t>HDP;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volný čas - pokles pracovní doby (nebo státní svátky</a:t>
            </a:r>
            <a:r>
              <a:rPr lang="cs-CZ" altLang="cs-CZ" dirty="0" smtClean="0"/>
              <a:t>);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zhoršení životního </a:t>
            </a:r>
            <a:r>
              <a:rPr lang="cs-CZ" altLang="cs-CZ" dirty="0" smtClean="0"/>
              <a:t>prostředí;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 smtClean="0"/>
              <a:t>stínová </a:t>
            </a:r>
            <a:r>
              <a:rPr lang="cs-CZ" altLang="cs-CZ" dirty="0"/>
              <a:t>ekonomika -  v EU rozsah až 25 %, v ČR asi 15 % </a:t>
            </a:r>
            <a:r>
              <a:rPr lang="cs-CZ" altLang="cs-CZ" dirty="0" smtClean="0"/>
              <a:t>HDP;</a:t>
            </a:r>
            <a:endParaRPr lang="cs-CZ" altLang="cs-CZ" dirty="0"/>
          </a:p>
          <a:p>
            <a:pPr eaLnBrk="1" hangingPunct="1">
              <a:spcAft>
                <a:spcPts val="600"/>
              </a:spcAft>
            </a:pPr>
            <a:r>
              <a:rPr lang="cs-CZ" altLang="cs-CZ" dirty="0"/>
              <a:t>kvalita </a:t>
            </a:r>
            <a:r>
              <a:rPr lang="cs-CZ" altLang="cs-CZ" dirty="0" smtClean="0"/>
              <a:t>zboží.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9/34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8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1483</Words>
  <Application>Microsoft Office PowerPoint</Application>
  <PresentationFormat>Předvádění na obrazovce (4:3)</PresentationFormat>
  <Paragraphs>195</Paragraphs>
  <Slides>34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Cambria Math</vt:lpstr>
      <vt:lpstr>Corbel</vt:lpstr>
      <vt:lpstr>Times New Roman</vt:lpstr>
      <vt:lpstr>Wingdings</vt:lpstr>
      <vt:lpstr>Office Theme</vt:lpstr>
      <vt:lpstr>Makroekonomie Domácí produkt, měření produktu XMAK</vt:lpstr>
      <vt:lpstr>Hrubý domácí produkt – HDP (GDP)</vt:lpstr>
      <vt:lpstr>Hrubý domácí produkt – HDP (GDP)</vt:lpstr>
      <vt:lpstr>Hrubý domácí produkt – HDP (GDP)</vt:lpstr>
      <vt:lpstr>Hrubý domácí produkt – HDP (GDP)</vt:lpstr>
      <vt:lpstr>Hrubý domácí produkt – HDP (GDP)  vs. Hrubý národní produkt – HNP (GNP)</vt:lpstr>
      <vt:lpstr>Hrubý národní produkt – HNP (GNP)</vt:lpstr>
      <vt:lpstr>Hrubý národní produkt – HNP (GNP)</vt:lpstr>
      <vt:lpstr>Hrubý domácí produkt - výpočet</vt:lpstr>
      <vt:lpstr>Šedá ekonomika</vt:lpstr>
      <vt:lpstr>Šedá ekonomika</vt:lpstr>
      <vt:lpstr>Index prosperity </vt:lpstr>
      <vt:lpstr>Hrubý domácí produkt – metody měření</vt:lpstr>
      <vt:lpstr>Výdajová metoda (výdaj = příjem)</vt:lpstr>
      <vt:lpstr>Spotřební výdaje (C) </vt:lpstr>
      <vt:lpstr>Investiční výdaje (I) </vt:lpstr>
      <vt:lpstr>Vládní výdaje (G)</vt:lpstr>
      <vt:lpstr>Čistý export (NX)</vt:lpstr>
      <vt:lpstr>Výdajová metoda (výdaj=příjem)</vt:lpstr>
      <vt:lpstr>Metody měření HDP – důchodová metoda</vt:lpstr>
      <vt:lpstr>Metody měření HDP – důchodová metoda</vt:lpstr>
      <vt:lpstr>Metody měření HDP – odvětvová metoda měření HDP</vt:lpstr>
      <vt:lpstr>Metody měření HDP – odvětvová metoda měření HDP</vt:lpstr>
      <vt:lpstr>Metody měření HNP</vt:lpstr>
      <vt:lpstr>Kritika HDP jako ukazatele</vt:lpstr>
      <vt:lpstr>Alternativní ukazatele měření výkonnosti ekonomiky</vt:lpstr>
      <vt:lpstr>Alternativní ukazatele měření výkonnosti ekonomiky</vt:lpstr>
      <vt:lpstr>Alternativní ukazatele měření výkonnosti ekonomiky</vt:lpstr>
      <vt:lpstr>Příklady k procvičení</vt:lpstr>
      <vt:lpstr>Příklad č. 1</vt:lpstr>
      <vt:lpstr>Příklad č. 2</vt:lpstr>
      <vt:lpstr>Příklad č. 3</vt:lpstr>
      <vt:lpstr>Příklad č. 4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55</cp:revision>
  <dcterms:modified xsi:type="dcterms:W3CDTF">2023-02-11T17:11:41Z</dcterms:modified>
</cp:coreProperties>
</file>