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9" r:id="rId14"/>
    <p:sldId id="278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7" autoAdjust="0"/>
    <p:restoredTop sz="94648"/>
  </p:normalViewPr>
  <p:slideViewPr>
    <p:cSldViewPr snapToGrid="0" snapToObjects="1">
      <p:cViewPr varScale="1">
        <p:scale>
          <a:sx n="64" d="100"/>
          <a:sy n="64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9578E-4DA3-F54B-8BE5-03F348C08B5B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821BE-AE7A-A541-8998-2301784490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5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821BE-AE7A-A541-8998-2301784490E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39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7833" y="3909347"/>
            <a:ext cx="3717387" cy="1071686"/>
          </a:xfrm>
        </p:spPr>
        <p:txBody>
          <a:bodyPr lIns="0" tIns="0" rIns="0" bIns="0" anchor="t" anchorCtr="0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Logistický management 2</a:t>
            </a:r>
            <a:b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Anita Peštuková </a:t>
            </a:r>
            <a:b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M19043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b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A03092C-EB31-4466-80EC-91E9B8C8365F}"/>
              </a:ext>
            </a:extLst>
          </p:cNvPr>
          <p:cNvSpPr/>
          <p:nvPr/>
        </p:nvSpPr>
        <p:spPr>
          <a:xfrm>
            <a:off x="1120515" y="2710534"/>
            <a:ext cx="7112832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výrobní logistiky</a:t>
            </a:r>
            <a:endParaRPr lang="cs-CZ" sz="4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E92AE0-EB17-4C22-9F87-48016C417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80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Prostorové uspořádání pracovišť ve výrobě, a tedy i rozmístění jednotlivých pracovišť, je ve velké míře ovlivněno i materiálovými toky.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Hlavními kritérii optimálního uspořádání výroby jsou přímočarost, nejkratší délka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plynulost materiálového toku.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Uspořádání pracovišť může být: 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47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Individuální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(malý počet pracovišť, operace se neopakují. Příklad: laboratoře, prototypové dílny atd.) 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47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Skupinové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(u složitějších výrob, dělba práce se odráží ve vyčleňovaní/ slučování pracovišť): 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7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Technologické uspořádaní 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Předmětné uspořádání 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67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4859C-1E25-4C56-94BB-4E41DEB1D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32" y="1000594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analytické metody prostorového uspořádání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Šachovnicová tabulka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Layout pracoviště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souřadnic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Trojúhelníková metoda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CRAFT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Sankeyův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diagram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Špagetový diagram atd.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9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C256FC9-4021-4B94-8F3C-E6490CD1B25A}"/>
              </a:ext>
            </a:extLst>
          </p:cNvPr>
          <p:cNvSpPr txBox="1"/>
          <p:nvPr/>
        </p:nvSpPr>
        <p:spPr>
          <a:xfrm>
            <a:off x="719526" y="1077178"/>
            <a:ext cx="7674965" cy="3058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Sankeyův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diagram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je metoda umožňující na základě půdorysného plánku objektu a šachovnicové tabulky graficky znázornit tok materiálu mezi jednotlivými pracovišti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Šachovnicovou tabulku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použít pro rozbor materiálových toků nebo pro návrh předpokládaného rozmístění výrobních zařízení na základě přijaté zásady, aby pracoviště s největším počtem kontaktů nebo s největším objemem dopravovaných materiálů, byla co nejblíže u sebe.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16EFCB0-B371-45A3-A554-2A77DE20C549}"/>
              </a:ext>
            </a:extLst>
          </p:cNvPr>
          <p:cNvSpPr txBox="1"/>
          <p:nvPr/>
        </p:nvSpPr>
        <p:spPr>
          <a:xfrm>
            <a:off x="719526" y="4450936"/>
            <a:ext cx="7674964" cy="878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CRAFT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nalézt takové uspořádání pracovišť, které ve svém důsledku minimalizuje náklady na manipulaci.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98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22C20E-F76B-4D3D-B732-63861D75969D}"/>
              </a:ext>
            </a:extLst>
          </p:cNvPr>
          <p:cNvSpPr txBox="1"/>
          <p:nvPr/>
        </p:nvSpPr>
        <p:spPr>
          <a:xfrm>
            <a:off x="558382" y="1100368"/>
            <a:ext cx="8225853" cy="482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Trojúhelníkové metody –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vyberou se dvě pracoviště s největším počtem kontaktů nebo s největším množstvím přepravovaného materiálu. Tato pracoviště vytvoří základnu prvního trojúhelníku.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vrchol trojúhelníku se přikreslí pracoviště, které má s původními pracovišti největší počet kontaktů nebo největší množství přepravovaného materiálu. Spojením vzniklého vrcholu s původními dvěma pracovišti tvořící základnu, vznikne rovnostranný trojúhelník.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Následně se vybere kterákoliv strana vytvořeného trojúhelníka jako další základna a hledá se vrchol jako další pracoviště s největším počtem kontaktů s těmito dvěma pracovišti. Spojením s vrcholem dostaneme další trojúhelník. Tímto způsobem se pokračuje až do rozmístění všech pracovišť.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644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46530-8487-457B-9F0A-F763A292A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8049"/>
            <a:ext cx="8229600" cy="500190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těžiště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založen na výpočtech používaných v mechanice. Sled jednotlivých pracovišť určíme pomocí momentů. Moment je dán součinem velikosti materiálového toku směřujícího na dané pracoviště a vzdáleností od daného pracoviště.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layoutu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spočívá ve zhotovení půdorysného náčrtu daného pracoviště se všemi výrobními prostředky, skladovacími prostory, dopravními a obslužnými cestami.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Změna a zavedení nových plynulých hmotných toků materiálu, polotovarů a finálních výrobků a omezení a racionalizace zásob, úspora ploch a omezení zbytečné manipulace.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pružnosti výrobního systému, zkrácení průběžné doby výroby a zvýšení produktivity.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17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1A21794-C9A1-4094-A051-E96521B2E9AC}"/>
              </a:ext>
            </a:extLst>
          </p:cNvPr>
          <p:cNvSpPr txBox="1"/>
          <p:nvPr/>
        </p:nvSpPr>
        <p:spPr>
          <a:xfrm>
            <a:off x="682052" y="1388652"/>
            <a:ext cx="8072203" cy="1468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Zdroje: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[1] CHYTILOVA E., HUBÁČEK J. Logistický management: učební texty. MVŠO. 2018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 CHYTILOVÁ E. Logistický management 2: učební texty. MVŠO. 2018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2F2EDE4-E0BB-4A2C-99FB-961A4706CB62}"/>
              </a:ext>
            </a:extLst>
          </p:cNvPr>
          <p:cNvSpPr txBox="1"/>
          <p:nvPr/>
        </p:nvSpPr>
        <p:spPr>
          <a:xfrm>
            <a:off x="2450891" y="4093650"/>
            <a:ext cx="63033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1316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D3E45BB3-1375-4BD3-A00E-886041239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38" y="8461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</a:t>
            </a:r>
          </a:p>
        </p:txBody>
      </p:sp>
      <p:pic>
        <p:nvPicPr>
          <p:cNvPr id="1026" name="Picture 2" descr="Kompletní průvodce tvorbou obsahu | Propagace na internetu">
            <a:extLst>
              <a:ext uri="{FF2B5EF4-FFF2-40B4-BE49-F238E27FC236}">
                <a16:creationId xmlns:a16="http://schemas.microsoft.com/office/drawing/2014/main" id="{CB9DE321-6D72-4716-A3D5-DC1F48B81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668" y="1573213"/>
            <a:ext cx="3295650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11D967DA-76D8-4D74-B3B3-166977A04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9351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úkoly výrobní logistiky,</a:t>
            </a:r>
          </a:p>
          <a:p>
            <a:pPr>
              <a:lnSpc>
                <a:spcPct val="200000"/>
              </a:lnSpc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bod rozpojení, </a:t>
            </a:r>
          </a:p>
          <a:p>
            <a:pPr>
              <a:lnSpc>
                <a:spcPct val="200000"/>
              </a:lnSpc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layout pracovišť </a:t>
            </a:r>
            <a:endParaRPr lang="cs-CZ" sz="24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200000"/>
              </a:lnSpc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metody </a:t>
            </a:r>
            <a:r>
              <a:rPr lang="cs-CZ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layout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pánování.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4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6A930D-5BA7-45D4-9904-5EA98A0E8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1726"/>
            <a:ext cx="8229600" cy="4525963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zabývá se problematikou organizování a řízení toků, jakožto i samotného průběhu toků ve výrobě.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úzce propojena s řízením technologických procesů, zabývá se manipulací, dopravou, skladováním ve výrobě, dobou trvání jednotlivých operací, efektivním využitím kapacit, resp. všemi činnostmi vedoucími k usměrňování veškerých toků.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Jedním z požadavků na správně aplikovanou logistiku, která bude výsledkem správného usměrňování toků, je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uspokojování potřeb zákazníků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při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minimálních nákladech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čase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požadované jakosti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cs-CZ" sz="180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0CD8E74D-CAC8-41D0-B4CC-EBD36B3F0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3729"/>
            <a:ext cx="8229600" cy="865163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Hlavní úkoly výrobní logistiky</a:t>
            </a:r>
            <a:endParaRPr lang="cs-CZ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E590717-67F8-4D25-96F3-790B6D85D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4946"/>
            <a:ext cx="8229600" cy="525607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Zjednodušeně řečeno, základní cíle logistiky jsou: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optimální (přijatelné) celkové náklady,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požadovaná úroveň logistických služeb.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Náklady můžeme definovat jako všechny finanční prostředky, které je nutno vynaložit, aby byla do-sažena požadovaná úroveň logistických služeb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Výrobní logistika musí umět nalézt odpovědi na celou řadu otázek, např.: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485"/>
              </a:spcAft>
              <a:buFont typeface="Symbol" panose="05050102010706020507" pitchFamily="18" charset="2"/>
              <a:buChar char=""/>
            </a:pPr>
            <a:r>
              <a:rPr lang="cs-CZ" sz="1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pružně reagovat na změnu požadavků? </a:t>
            </a:r>
            <a:endParaRPr lang="cs-CZ" sz="19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485"/>
              </a:spcAft>
              <a:buFont typeface="Symbol" panose="05050102010706020507" pitchFamily="18" charset="2"/>
              <a:buChar char=""/>
            </a:pPr>
            <a:r>
              <a:rPr lang="cs-CZ" sz="1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efektivně řídit a usměrňovat toky ve výrobě? </a:t>
            </a:r>
            <a:endParaRPr lang="cs-CZ" sz="19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485"/>
              </a:spcAft>
              <a:buFont typeface="Symbol" panose="05050102010706020507" pitchFamily="18" charset="2"/>
              <a:buChar char=""/>
            </a:pPr>
            <a:r>
              <a:rPr lang="cs-CZ" sz="1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sledovat a vyhodnocovat průběh výroby? </a:t>
            </a:r>
            <a:endParaRPr lang="cs-CZ" sz="19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485"/>
              </a:spcAft>
              <a:buFont typeface="Symbol" panose="05050102010706020507" pitchFamily="18" charset="2"/>
              <a:buChar char=""/>
            </a:pPr>
            <a:r>
              <a:rPr lang="cs-CZ" sz="1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 jakými dávkami pracovat? </a:t>
            </a:r>
            <a:endParaRPr lang="cs-CZ" sz="19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56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0D11D-D342-4140-B0DB-378A0980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rozpojení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9B7AE-980F-4FBC-961B-C0168FF9D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3337"/>
            <a:ext cx="8229600" cy="452596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místo v logistickém řetězci, v kterém je vyrovnáván rozptyl poptávky po daném produktu, nebo také místo, kam se dostane objednávka zákazníka a tím spustí a řídí materiálový tok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Image result for bod rozpojení">
            <a:extLst>
              <a:ext uri="{FF2B5EF4-FFF2-40B4-BE49-F238E27FC236}">
                <a16:creationId xmlns:a16="http://schemas.microsoft.com/office/drawing/2014/main" id="{FBAC72A4-FDA6-4843-9AC8-AD3A9D9AAC8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25" y="2652982"/>
            <a:ext cx="6932950" cy="2661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689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0F6CFB8-7BE5-4607-9240-953FC252E64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40811" y="644577"/>
            <a:ext cx="6568868" cy="400237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709013D-49E4-45FF-84D9-F3AF3FAEACE8}"/>
              </a:ext>
            </a:extLst>
          </p:cNvPr>
          <p:cNvSpPr txBox="1"/>
          <p:nvPr/>
        </p:nvSpPr>
        <p:spPr>
          <a:xfrm>
            <a:off x="-142407" y="3754299"/>
            <a:ext cx="8282066" cy="257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83E3E3B-1644-4B15-8689-CAB694FEC10D}"/>
              </a:ext>
            </a:extLst>
          </p:cNvPr>
          <p:cNvSpPr txBox="1"/>
          <p:nvPr/>
        </p:nvSpPr>
        <p:spPr>
          <a:xfrm>
            <a:off x="430967" y="4559490"/>
            <a:ext cx="8282066" cy="1294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zjednodušené formě je tedy možné si představit pět variant umístění bodu rozpojení v závislosti na tom, jak moc je celá výroba přímo řízená požadavky zákazníka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8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24D10C7-8C5D-424F-9E94-1584EA0F269B}"/>
              </a:ext>
            </a:extLst>
          </p:cNvPr>
          <p:cNvSpPr txBox="1"/>
          <p:nvPr/>
        </p:nvSpPr>
        <p:spPr>
          <a:xfrm>
            <a:off x="412228" y="674558"/>
            <a:ext cx="8461949" cy="5449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Celý proces řízen prognosticky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make to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stock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řízení výroby na základě principu výroby na sklad hotových výrobků, celý proces tvorby hodnot je řízen podle prognózy,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Montáž je řízená zakázkově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assemble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řízení předmontáže a dalších předcházejících etap na základě prognózy, řízení montáže podle zákaznických zakázek,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Předmontáž a montáž je řízena zakázkově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Subassemble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pouze díly a nákup materiálu jsou zajištovány dle předpokladu, ostatní dle konkrétních zakázek,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Mimo nákup proces řízený zakázkově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make to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pouze nakupovaný materiál je regulován podle prognóz, jinak probíhá řízení výroby dle konkrétních zakázek,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Celý proces řízený zakázkově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purchase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make to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celý proces tvorby hodnot je řešen na základě konkrétních zakázek.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158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make to stock or MTS? Definition and examples">
            <a:extLst>
              <a:ext uri="{FF2B5EF4-FFF2-40B4-BE49-F238E27FC236}">
                <a16:creationId xmlns:a16="http://schemas.microsoft.com/office/drawing/2014/main" id="{FFF74A29-BEDB-44D1-A614-6742BA51B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01" y="1323478"/>
            <a:ext cx="7812998" cy="435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89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52767-7216-4BF4-8CBE-0D3F5948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Layout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prostorové uspořádání vnitropodnikových pracovišť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85D62-0D6B-4C3D-B88D-83EFFF634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64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Faktory, ovlivňující rozmístění pracovišť: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typ výroby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předurčuje rozmístění pracovišť – od nižších typů výroby směrem k vyšším rostou požadavky na dokonalejší uspořádání výroby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charakter budov –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účel objektu, podlahová plocha, prostorové a půdorysné řešení, umístění dveří a vrat apod.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generel organizace –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komplexní situační rozmístění výrobních, skladovacích, energetických a ostatních objektů, příjezdových cest, vnitrozávodních komunikací apod.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manipulační prostředky –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jeřáby s pevnými dráhami, železniční vlečky a další stabilní zařízení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technologický postup výroby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77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443F01-041C-4EA1-9BC2-FD61F8EFFA32}"/>
</file>

<file path=customXml/itemProps2.xml><?xml version="1.0" encoding="utf-8"?>
<ds:datastoreItem xmlns:ds="http://schemas.openxmlformats.org/officeDocument/2006/customXml" ds:itemID="{7AE9A4C1-526E-4834-AB07-ED00263475A5}"/>
</file>

<file path=customXml/itemProps3.xml><?xml version="1.0" encoding="utf-8"?>
<ds:datastoreItem xmlns:ds="http://schemas.openxmlformats.org/officeDocument/2006/customXml" ds:itemID="{01193F83-1792-4A79-AFB8-9895BA4ABD5D}"/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900</Words>
  <Application>Microsoft Office PowerPoint</Application>
  <PresentationFormat>Předvádění na obrazovce (4:3)</PresentationFormat>
  <Paragraphs>66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Office Theme</vt:lpstr>
      <vt:lpstr>Logistický management 2 Anita Peštuková  M19043  </vt:lpstr>
      <vt:lpstr>Obsah prezentace</vt:lpstr>
      <vt:lpstr>Hlavní úkoly výrobní logistiky</vt:lpstr>
      <vt:lpstr>Prezentace aplikace PowerPoint</vt:lpstr>
      <vt:lpstr>Bod rozpojení </vt:lpstr>
      <vt:lpstr>Prezentace aplikace PowerPoint</vt:lpstr>
      <vt:lpstr>Prezentace aplikace PowerPoint</vt:lpstr>
      <vt:lpstr>Prezentace aplikace PowerPoint</vt:lpstr>
      <vt:lpstr>Layout = prostorové uspořádání vnitropodnikových pracovišť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Peštuková</dc:creator>
  <cp:lastModifiedBy>PEŠTUKOVÁ Anita</cp:lastModifiedBy>
  <cp:revision>69</cp:revision>
  <dcterms:created xsi:type="dcterms:W3CDTF">2012-07-19T22:32:54Z</dcterms:created>
  <dcterms:modified xsi:type="dcterms:W3CDTF">2021-03-08T08:35:02Z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