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9" r:id="rId4"/>
    <p:sldId id="264" r:id="rId5"/>
    <p:sldId id="261" r:id="rId6"/>
    <p:sldId id="272" r:id="rId7"/>
    <p:sldId id="280" r:id="rId8"/>
    <p:sldId id="273" r:id="rId9"/>
    <p:sldId id="268" r:id="rId10"/>
    <p:sldId id="274" r:id="rId11"/>
    <p:sldId id="279" r:id="rId12"/>
    <p:sldId id="282" r:id="rId13"/>
    <p:sldId id="276" r:id="rId14"/>
    <p:sldId id="275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9" autoAdjust="0"/>
    <p:restoredTop sz="94624" autoAdjust="0"/>
  </p:normalViewPr>
  <p:slideViewPr>
    <p:cSldViewPr snapToGrid="0" showGuides="1">
      <p:cViewPr varScale="1">
        <p:scale>
          <a:sx n="78" d="100"/>
          <a:sy n="78" d="100"/>
        </p:scale>
        <p:origin x="161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A952B-C19B-4D0F-9710-0E282D382489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0EAFF-76B8-4B81-B6E3-16859009C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6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F82C2-B61B-46F9-8207-C81DF7604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1193748"/>
            <a:ext cx="7886700" cy="2699826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SCM (Supply </a:t>
            </a:r>
            <a:r>
              <a:rPr lang="cs-CZ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Chain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Management), dodavatelské sítě: jejich konfigurace, účel a řízení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3A936A-0589-4764-97D2-93C153386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406" y="4034672"/>
            <a:ext cx="7886700" cy="1926112"/>
          </a:xfrm>
        </p:spPr>
        <p:txBody>
          <a:bodyPr/>
          <a:lstStyle/>
          <a:p>
            <a:pPr algn="ctr"/>
            <a:r>
              <a:rPr lang="cs-CZ" sz="2400" b="1" dirty="0"/>
              <a:t>Logistický management 2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Bc. Radek Bačovský</a:t>
            </a:r>
          </a:p>
          <a:p>
            <a:pPr algn="ctr"/>
            <a:r>
              <a:rPr lang="cs-CZ" b="1" dirty="0"/>
              <a:t>M19036</a:t>
            </a:r>
          </a:p>
        </p:txBody>
      </p:sp>
      <p:pic>
        <p:nvPicPr>
          <p:cNvPr id="4098" name="Picture 2" descr="Image result for mvšo">
            <a:extLst>
              <a:ext uri="{FF2B5EF4-FFF2-40B4-BE49-F238E27FC236}">
                <a16:creationId xmlns:a16="http://schemas.microsoft.com/office/drawing/2014/main" id="{B80C5B79-333D-44E8-89C0-75EA048F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04618"/>
            <a:ext cx="3171138" cy="222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4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Členění sítí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023A-ED0C-4DB7-B754-2EC868702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63329"/>
            <a:ext cx="8064000" cy="43435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Virtuální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Regionální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Funkční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Dodavatelské sítě vznikají: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předem určitého předpokladu návrhu či plánu, 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výsledek přirozených potřeb při vykonávání jednotlivých podnikových činností, které jsou předmětem plánování a návrhu.</a:t>
            </a:r>
          </a:p>
          <a:p>
            <a:pPr marL="342891" lvl="1" indent="0">
              <a:lnSpc>
                <a:spcPct val="150000"/>
              </a:lnSpc>
              <a:buNone/>
            </a:pPr>
            <a:endParaRPr lang="cs-CZ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2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Schéma dodavatelských sítí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C74B7C1-9AD5-4261-918D-CE88B5670F8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936" y="1690692"/>
            <a:ext cx="5322128" cy="420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5433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Výběr dodavatele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023A-ED0C-4DB7-B754-2EC86870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176213"/>
            <a:r>
              <a:rPr lang="cs-CZ" sz="2000" dirty="0">
                <a:solidFill>
                  <a:schemeClr val="tx1"/>
                </a:solidFill>
                <a:latin typeface="+mn-lt"/>
              </a:rPr>
              <a:t>Běžný proces v organizacích.</a:t>
            </a:r>
          </a:p>
          <a:p>
            <a:pPr marL="176213" lvl="1" indent="-169863"/>
            <a:r>
              <a:rPr lang="cs-CZ" sz="2000" dirty="0">
                <a:solidFill>
                  <a:schemeClr val="tx1"/>
                </a:solidFill>
                <a:latin typeface="+mn-lt"/>
              </a:rPr>
              <a:t>Je-li velké množství dodavatelů, rozhodují faktory jako jsou (cena, 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 jaký materiálový prvek se jedná, frekvence a kvantita jeho spotřeby, unikátnost produktů atd).</a:t>
            </a:r>
          </a:p>
          <a:p>
            <a:pPr lvl="1"/>
            <a:endParaRPr lang="cs-CZ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Při hodnocení vhodnosti dodavatele je nutno určit: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hodnotících stupnic: a) nominální, b) ordinální, c) kardinální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hodnocení dodavatelů: a) prosté hodnocení podle pořadí, b) váhové hodnocení podle pořadí, c)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</a:p>
          <a:p>
            <a:pPr marL="342891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52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Metody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023A-ED0C-4DB7-B754-2EC86870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Scoring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</a:p>
          <a:p>
            <a:pPr marL="0" lvl="0" indent="0">
              <a:lnSpc>
                <a:spcPct val="150000"/>
              </a:lnSpc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Metoda srovnání s optimem</a:t>
            </a:r>
          </a:p>
          <a:p>
            <a:pPr marL="0" lvl="0" indent="0">
              <a:lnSpc>
                <a:spcPct val="150000"/>
              </a:lnSpc>
              <a:buNone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Grafická metoda hodnocení dodavatelů</a:t>
            </a:r>
          </a:p>
          <a:p>
            <a:pPr marL="0" lvl="0" indent="0">
              <a:lnSpc>
                <a:spcPct val="150000"/>
              </a:lnSpc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Splnění minimálních požadavků k produktu dodání</a:t>
            </a: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B8B92B-9F7B-4E52-8534-0D2FEF011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425" y="1690692"/>
            <a:ext cx="4025059" cy="336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697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Kritéria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023A-ED0C-4DB7-B754-2EC86870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Parametry, které ovlivňují rozhodnutí o nákupu produktu. </a:t>
            </a:r>
          </a:p>
          <a:p>
            <a:pPr lvl="1"/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Někde pouze cena, u některých zase celé spektrum kritérií a cena nebude hrát významnou roli.</a:t>
            </a:r>
          </a:p>
          <a:p>
            <a:pPr lvl="1"/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Nejpopulárnějším kritériem je kvalita, poté dodací podmínky, cena / náklady, výrobní kapacity atd.</a:t>
            </a:r>
          </a:p>
          <a:p>
            <a:pPr marL="342891" lvl="1" indent="0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lvl="1" indent="0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Přístupy k volbě hodnoticích kritérií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KPI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kritické indikátory nákupu – logistické ukazatele, jako je 	obrátkovost zásob, dosah zásob apod.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Environmentálně orientovaná kritéria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parametry, které poukazují na stupeň 	výroby a logistiky, šetrné k životnímu prostředí.</a:t>
            </a: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204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06368-0E7A-49BC-AA26-36050AA4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60653-3E08-4397-9653-07A235743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985122"/>
            <a:ext cx="8064000" cy="40812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1921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41E7A-F78A-45D5-A193-3EF2680A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SCM (Supply </a:t>
            </a:r>
            <a:r>
              <a:rPr lang="cs-CZ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Chain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A077D-1CEE-47C3-B0AD-9868F139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27142"/>
            <a:ext cx="8064000" cy="48830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Supply </a:t>
            </a:r>
            <a:r>
              <a:rPr lang="cs-CZ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Chain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Management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řízení dodavatelského řetězce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Dodavatelský řetězec: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Vícestupňový systém dodavatelů, výrobců, distributorů, prodejců 	a zákazníků.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ezi stupni dodavatelského řetězce v obou směrech proudí materiálové, 	finanční, informační a rozhodovací toky.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Vstupy: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lidské zdroje, suroviny, pohonné hmoty 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Výstupy: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produkty, služby a odpad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buNone/>
            </a:pPr>
            <a:endParaRPr lang="cs-CZ" sz="6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69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187DF-2F56-4885-9760-FC2B036C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SCM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47D5A5-F31A-4FB5-848C-71FA9425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45342"/>
            <a:ext cx="8064000" cy="4680155"/>
          </a:xfrm>
        </p:spPr>
        <p:txBody>
          <a:bodyPr>
            <a:normAutofit/>
          </a:bodyPr>
          <a:lstStyle/>
          <a:p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Představuje jednu ze strategií moderního managementu. </a:t>
            </a:r>
          </a:p>
          <a:p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ptimalizuje všechny činnosti a systémy pro zabezpečení dodávky produktů a služeb od dodavatelů surovin přes jejich výrobu nebo vývoj, přes distribuční kanály až ke koncovému spotřebiteli.</a:t>
            </a:r>
          </a:p>
          <a:p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Celistvý přístup ke všem procesům, které jsou součástí tohoto řetězce.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Částečná optimalizace subsystémů libovolného podniku nevede k celkovému optimu -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 optimalizace dodavatelského řetězce překračuje hranice jednoho podniku.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53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A031C-F69D-4D90-868F-359D6E134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SCM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45E7B-FFFB-4529-86BB-10D3B209A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5097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SCM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označením pro systémy, prostředky a postupy, které slouží pro koordinaci: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791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materiálů,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791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výrobků,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791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služeb,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791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informací,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791"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financí,</a:t>
            </a:r>
          </a:p>
          <a:p>
            <a:pPr marL="342891" lvl="1" indent="0" algn="just">
              <a:lnSpc>
                <a:spcPct val="110000"/>
              </a:lnSpc>
              <a:spcAft>
                <a:spcPts val="800"/>
              </a:spcAft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plynou od dodavatelů surovin přes zpracovatele, výrobce, velkoobchodníky a maloobchodníky až ke spotřebitelům.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lvl="1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Image result for SCM supply chain management">
            <a:extLst>
              <a:ext uri="{FF2B5EF4-FFF2-40B4-BE49-F238E27FC236}">
                <a16:creationId xmlns:a16="http://schemas.microsoft.com/office/drawing/2014/main" id="{03BFD2C2-88F6-487C-A91F-2395AEFAD18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463" y="2164202"/>
            <a:ext cx="4989149" cy="3214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47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23679-B9B1-4806-B0D5-FB9C5DB0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SCM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0E9BC-990D-41E3-8933-4A0830C3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80218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adání objednávek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Posouzení objednávek a jejich zpracování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ýroba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odáním zboží a služeb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pětná vazba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4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23679-B9B1-4806-B0D5-FB9C5DB0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SCM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0E9BC-990D-41E3-8933-4A0830C3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8021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Dosažení efektivního využití všech zdrojů vstupujících do procesu, včasné dodání všech výrobků a služeb, rychlost procesu, minimalizace prostojů a nulové ztráty.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0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23679-B9B1-4806-B0D5-FB9C5DB0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Základní oblasti dodavatelského 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0E9BC-990D-41E3-8933-4A0830C3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80218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endParaRPr lang="cs-CZ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–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zvolení správné strategie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Získávání –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výběr správných dodavatelů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 –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výrobky a služby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odání –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příjem objednávek, vhodné rozmístění skladů hotových výrobků, koordinace systémů a prvků dopravujících zboží od výrobce k zákazníkům.</a:t>
            </a:r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Vrácení –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reklamace, vratné obaly, zpětná vazba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56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23679-B9B1-4806-B0D5-FB9C5DB0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SCM a ICT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0E9BC-990D-41E3-8933-4A0830C3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802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SCM jako oblast řízení je úzce propojena s ICT.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282D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Obvykle se jedná o balík aplikací, který umožňuje propojení jednotlivých článků dodavatelského řetězce (dodavatel - výrobce - distributor - prodejce - zákazník)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dirty="0">
                <a:solidFill>
                  <a:srgbClr val="282D3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cs-CZ" sz="2000" dirty="0">
                <a:solidFill>
                  <a:srgbClr val="282D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ím zlepšuje jeho schopnost reagovat na požadavky zákazníka, např. zkrácením časů dodání.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1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163C6-169F-4B69-8E11-9FD1173F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Dodavatelské sítě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7023A-ED0C-4DB7-B754-2EC86870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ítě, kde jsou firmy primárně spojeny dodavatelskými vztahy a spolupracují zejména při tvorbě hmotných výrobků.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Skládají se z řetězců, prostřednictvím nichž směřují produkty a služby od prvního dodavatele až ke koncovým zákazníkům.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rozlišovány na základě formy a obsahu vnitřních vztahů mezi jednotlivými subjekty sítě.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25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57D4E0-74E2-42B5-ADA8-882E5D2103EC}"/>
</file>

<file path=customXml/itemProps2.xml><?xml version="1.0" encoding="utf-8"?>
<ds:datastoreItem xmlns:ds="http://schemas.openxmlformats.org/officeDocument/2006/customXml" ds:itemID="{D1D800EF-BC2E-4F3A-8462-31F886DEAA0E}"/>
</file>

<file path=customXml/itemProps3.xml><?xml version="1.0" encoding="utf-8"?>
<ds:datastoreItem xmlns:ds="http://schemas.openxmlformats.org/officeDocument/2006/customXml" ds:itemID="{81018291-5D58-415D-9579-019D34D9BBA3}"/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1948</TotalTime>
  <Words>629</Words>
  <Application>Microsoft Office PowerPoint</Application>
  <PresentationFormat>Předvádění na obrazovce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Motiv Office</vt:lpstr>
      <vt:lpstr>SCM (Supply Chain Management), dodavatelské sítě: jejich konfigurace, účel a řízení</vt:lpstr>
      <vt:lpstr>SCM (Supply Chain Management)</vt:lpstr>
      <vt:lpstr>SCM</vt:lpstr>
      <vt:lpstr>SCM</vt:lpstr>
      <vt:lpstr>Proces SCM</vt:lpstr>
      <vt:lpstr>Cíl SCM</vt:lpstr>
      <vt:lpstr>Základní oblasti dodavatelského procesu</vt:lpstr>
      <vt:lpstr>SCM a ICT</vt:lpstr>
      <vt:lpstr>Dodavatelské sítě</vt:lpstr>
      <vt:lpstr>Členění sítí</vt:lpstr>
      <vt:lpstr>Schéma dodavatelských sítí</vt:lpstr>
      <vt:lpstr>Výběr dodavatele</vt:lpstr>
      <vt:lpstr>Metody hodnocení</vt:lpstr>
      <vt:lpstr>Kritéria hodnocení</vt:lpstr>
      <vt:lpstr>Prezentace aplikace PowerPoint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Stefanovová Zuzana</dc:creator>
  <cp:lastModifiedBy>Radek BAČOVSKÝ</cp:lastModifiedBy>
  <cp:revision>101</cp:revision>
  <dcterms:created xsi:type="dcterms:W3CDTF">2017-01-02T08:24:54Z</dcterms:created>
  <dcterms:modified xsi:type="dcterms:W3CDTF">2021-02-10T11:56:11Z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