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9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7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8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1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3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8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6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1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3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648" y="2157298"/>
            <a:ext cx="7764704" cy="1684859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sz="7200" b="1" dirty="0">
                <a:solidFill>
                  <a:srgbClr val="D1020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LOGISTIKA</a:t>
            </a:r>
            <a:br>
              <a:rPr lang="cs-CZ" sz="3000" b="1" dirty="0">
                <a:solidFill>
                  <a:srgbClr val="D1020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Logistický management 2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29045" y="4003503"/>
            <a:ext cx="6718685" cy="194400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Autor:</a:t>
            </a:r>
            <a:r>
              <a:rPr lang="cs-CZ" sz="4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	 Irena Zelinková</a:t>
            </a:r>
            <a:endParaRPr lang="en-US" sz="4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cs-CZ" sz="4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Osobní číslo:					         </a:t>
            </a:r>
            <a:r>
              <a:rPr lang="cs-CZ" sz="4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M19012</a:t>
            </a:r>
            <a:endParaRPr lang="en-US" sz="4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cs-CZ" sz="4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Obor studia:</a:t>
            </a:r>
            <a:r>
              <a:rPr lang="cs-CZ" sz="4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 EMMSP</a:t>
            </a:r>
            <a:endParaRPr lang="en-US" sz="4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cs-CZ" sz="4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 studia:	</a:t>
            </a:r>
            <a:r>
              <a:rPr lang="cs-CZ" sz="4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 kombinovaná</a:t>
            </a:r>
            <a:endParaRPr lang="en-US" sz="4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cs-CZ" sz="4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Ročník:						          </a:t>
            </a:r>
            <a:r>
              <a:rPr lang="cs-CZ" sz="4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</a:t>
            </a:r>
            <a:endParaRPr lang="en-US" sz="4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cs-CZ" sz="4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E-mail:				    		          </a:t>
            </a:r>
            <a:r>
              <a:rPr lang="cs-CZ" sz="4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m19012@studenti.mvso.cz</a:t>
            </a:r>
            <a:endParaRPr lang="en-US" sz="4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cs-CZ" sz="4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Rok:								</a:t>
            </a:r>
            <a:r>
              <a:rPr lang="cs-CZ" sz="4000" b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40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2020/2021</a:t>
            </a:r>
            <a:endParaRPr lang="en-US" sz="4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7B1EA37-D1F1-42BC-93A6-50E1BAFE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376" y="429100"/>
            <a:ext cx="1448187" cy="13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F1017-73B7-40F6-89FE-483B42F5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Logistické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1F33C9-D170-4CCC-91EC-E30D66666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2934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Máme 3 hlavní podsystémy: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Materiálový        tok materiálu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Řídící        plánování, řízení, kontrola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Informační       zpracování, přenos a vykazování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Podle toku materiálu: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Logistika průmyslová        logistika ve výrobě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Logistika obchodní        pohyb zboží od výroby k zákazníkovi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Logistika dopravní       podniky kde doprava je hlavní činnost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A4A234ED-F914-4AF2-B21F-3791EDAED3DE}"/>
              </a:ext>
            </a:extLst>
          </p:cNvPr>
          <p:cNvSpPr/>
          <p:nvPr/>
        </p:nvSpPr>
        <p:spPr>
          <a:xfrm>
            <a:off x="3095536" y="2277610"/>
            <a:ext cx="545285" cy="260059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1060CE01-588B-427D-B5D7-75BD67C2E39E}"/>
              </a:ext>
            </a:extLst>
          </p:cNvPr>
          <p:cNvSpPr/>
          <p:nvPr/>
        </p:nvSpPr>
        <p:spPr>
          <a:xfrm>
            <a:off x="2048311" y="2786543"/>
            <a:ext cx="545285" cy="260059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8629B1F0-1F86-492B-A713-4AABA0E8CE98}"/>
              </a:ext>
            </a:extLst>
          </p:cNvPr>
          <p:cNvSpPr/>
          <p:nvPr/>
        </p:nvSpPr>
        <p:spPr>
          <a:xfrm>
            <a:off x="2864836" y="3298970"/>
            <a:ext cx="545285" cy="260059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4037AED2-0C89-4869-93B1-473C41875C19}"/>
              </a:ext>
            </a:extLst>
          </p:cNvPr>
          <p:cNvSpPr/>
          <p:nvPr/>
        </p:nvSpPr>
        <p:spPr>
          <a:xfrm>
            <a:off x="4537044" y="4430785"/>
            <a:ext cx="545285" cy="260059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91094E16-4F59-46F5-86DC-39C5832BF3C4}"/>
              </a:ext>
            </a:extLst>
          </p:cNvPr>
          <p:cNvSpPr/>
          <p:nvPr/>
        </p:nvSpPr>
        <p:spPr>
          <a:xfrm>
            <a:off x="4190300" y="4955896"/>
            <a:ext cx="545285" cy="260059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58CB5F93-C5E4-4059-B601-AD55087C0C05}"/>
              </a:ext>
            </a:extLst>
          </p:cNvPr>
          <p:cNvSpPr/>
          <p:nvPr/>
        </p:nvSpPr>
        <p:spPr>
          <a:xfrm>
            <a:off x="4088234" y="5481007"/>
            <a:ext cx="545285" cy="260059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48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EB768-F660-4FE8-8FFB-6F64F531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Logistické náklady a výkony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634928-6717-49BE-B9D7-BDE146D2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21" y="1122029"/>
            <a:ext cx="10972800" cy="49683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Logistické výkony – manipulační, skladové a přepravní</a:t>
            </a:r>
          </a:p>
          <a:p>
            <a:r>
              <a:rPr lang="cs-CZ" dirty="0"/>
              <a:t>Logistické náklady – finanční částky,  které jsme zaplatili za logistické výkony</a:t>
            </a:r>
          </a:p>
          <a:p>
            <a:r>
              <a:rPr lang="cs-CZ" u="sng" dirty="0"/>
              <a:t>Základní oblasti logistických nákladů</a:t>
            </a:r>
            <a:r>
              <a:rPr lang="cs-CZ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Úroveň zákaznického servisu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Přepravní náklady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Náklady na udržování zásob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Skladovací náklady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Množstevní náklady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Náklady na informační systém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90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6D1F5-91D0-43FB-AA1D-981C21F6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Logistické náklady a výkony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0F3D85-7F28-4C8E-BEB4-033B662D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Mezi logistické výkonové ukazatele patří: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Dodací lhůta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Stupeň úplnosti dodávky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Stupeň spolehlivosti dodávky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39BA4A-8AC1-4D16-B923-A99AD1C83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17" y="2885813"/>
            <a:ext cx="4572000" cy="30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8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163F2-BA49-4FF0-8698-1009B910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Úroveň logistických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2AEE2D-0F67-47E2-8F24-2487B763F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Logistická služba je taková činnost, jenž umožňuje nejen přemístění zboží materiálu od výrobce k zákazníkovi, ale také skladování materiálu a celní služby.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E450D7-3742-41E7-B278-148321101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36" y="3548544"/>
            <a:ext cx="3822583" cy="22063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C7CF05-94CD-4553-8211-C7CAFBA2D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61" y="3548544"/>
            <a:ext cx="3822583" cy="22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5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28036-AAA5-4B2E-8FC1-854E02F0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0CCC1-AD74-46F9-A276-65A5DBB8D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6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6911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62575-6803-4294-9BBD-26A0852D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0FC34-4652-4B5A-90EB-CC78C5050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  <a:p>
            <a:r>
              <a:rPr lang="cs-CZ" dirty="0"/>
              <a:t>Základní pojmy logistiky</a:t>
            </a:r>
          </a:p>
          <a:p>
            <a:r>
              <a:rPr lang="cs-CZ" dirty="0"/>
              <a:t>Logistické funkce a cíle</a:t>
            </a:r>
          </a:p>
          <a:p>
            <a:r>
              <a:rPr lang="cs-CZ" dirty="0"/>
              <a:t>Logistické činnosti</a:t>
            </a:r>
          </a:p>
          <a:p>
            <a:r>
              <a:rPr lang="cs-CZ" dirty="0"/>
              <a:t>Logistické náklady a výkony</a:t>
            </a:r>
          </a:p>
          <a:p>
            <a:r>
              <a:rPr lang="cs-CZ" dirty="0"/>
              <a:t>Úroveň logistických služeb</a:t>
            </a:r>
          </a:p>
        </p:txBody>
      </p:sp>
    </p:spTree>
    <p:extLst>
      <p:ext uri="{BB962C8B-B14F-4D97-AF65-F5344CB8AC3E}">
        <p14:creationId xmlns:p14="http://schemas.microsoft.com/office/powerpoint/2010/main" val="376223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98444-B9B9-43FB-8A2C-9D143142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0E2E9-59A0-4596-9E5E-A654AAFB2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Logistika se protíná do všech oborů ekonomiky </a:t>
            </a:r>
          </a:p>
          <a:p>
            <a:r>
              <a:rPr lang="cs-CZ" dirty="0"/>
              <a:t>Logistika se zabývá koordinací      propojením      optimalizací toku surovin, zboží, materiálu</a:t>
            </a:r>
          </a:p>
          <a:p>
            <a:r>
              <a:rPr lang="cs-CZ" dirty="0"/>
              <a:t>V současné globalizované době hraje správná logistika významnou roli. </a:t>
            </a:r>
          </a:p>
          <a:p>
            <a:r>
              <a:rPr lang="cs-CZ" dirty="0"/>
              <a:t>Současné hlavní směry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Převaha tržního hospodářství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Liberalizace světového obchodu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Exploze informačních a komunikačních technologií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90559CE3-2C34-4FEB-8B8A-F913D8A5F638}"/>
              </a:ext>
            </a:extLst>
          </p:cNvPr>
          <p:cNvSpPr/>
          <p:nvPr/>
        </p:nvSpPr>
        <p:spPr>
          <a:xfrm>
            <a:off x="5670960" y="2248251"/>
            <a:ext cx="483763" cy="2600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959204C2-303D-483B-A8BD-B0096F8C0B55}"/>
              </a:ext>
            </a:extLst>
          </p:cNvPr>
          <p:cNvSpPr/>
          <p:nvPr/>
        </p:nvSpPr>
        <p:spPr>
          <a:xfrm>
            <a:off x="7962553" y="2248251"/>
            <a:ext cx="483763" cy="2600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0943137-AEB0-406B-AD29-A387F5722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00" y="3685057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7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45727-DE9D-4225-AFF8-EF80C102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CE248-80BE-49F1-A5E9-D6FAD3443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Globalizace světového trhu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Technická revoluce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Mezinárodní migrace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D60299-7675-4AD0-8DA0-68BC037A6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8" y="3338817"/>
            <a:ext cx="6617351" cy="24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2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46367-DE77-474D-97AA-26E91B51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 logistiky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15913-301C-4CA4-A359-97D8E9F8D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definici logistického řízení označujeme „</a:t>
            </a:r>
            <a:r>
              <a:rPr lang="cs-CZ" dirty="0">
                <a:solidFill>
                  <a:srgbClr val="FF0000"/>
                </a:solidFill>
              </a:rPr>
              <a:t>7S</a:t>
            </a:r>
            <a:r>
              <a:rPr lang="cs-CZ" dirty="0"/>
              <a:t>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>
                <a:highlight>
                  <a:srgbClr val="FFFF00"/>
                </a:highlight>
              </a:rPr>
              <a:t>s</a:t>
            </a:r>
            <a:r>
              <a:rPr lang="cs-CZ" dirty="0"/>
              <a:t>právný výrobek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>
                <a:highlight>
                  <a:srgbClr val="FFFF00"/>
                </a:highlight>
              </a:rPr>
              <a:t>s</a:t>
            </a:r>
            <a:r>
              <a:rPr lang="cs-CZ" dirty="0"/>
              <a:t>právné množství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>
                <a:highlight>
                  <a:srgbClr val="FFFF00"/>
                </a:highlight>
              </a:rPr>
              <a:t>s</a:t>
            </a:r>
            <a:r>
              <a:rPr lang="cs-CZ" dirty="0"/>
              <a:t>právný čas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>
                <a:highlight>
                  <a:srgbClr val="FFFF00"/>
                </a:highlight>
              </a:rPr>
              <a:t>s</a:t>
            </a:r>
            <a:r>
              <a:rPr lang="cs-CZ" dirty="0"/>
              <a:t>právná jakost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>
                <a:highlight>
                  <a:srgbClr val="FFFF00"/>
                </a:highlight>
              </a:rPr>
              <a:t>s</a:t>
            </a:r>
            <a:r>
              <a:rPr lang="cs-CZ" dirty="0"/>
              <a:t>právné místo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>
                <a:highlight>
                  <a:srgbClr val="FFFF00"/>
                </a:highlight>
              </a:rPr>
              <a:t>s</a:t>
            </a:r>
            <a:r>
              <a:rPr lang="cs-CZ" dirty="0"/>
              <a:t>právný zákazník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>
                <a:highlight>
                  <a:srgbClr val="FFFF00"/>
                </a:highlight>
              </a:rPr>
              <a:t>s</a:t>
            </a:r>
            <a:r>
              <a:rPr lang="cs-CZ" dirty="0"/>
              <a:t>právné náklady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43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BA9D1-D3E1-4F07-A109-E7594CC2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 logistiky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3B0302-481E-448C-B6DF-7EB53794F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Typické úlohy logistiky: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nákupní logistika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vnitropodniková logistika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odbytová logistiky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Mikrologistika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Makrologistika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Logistický řetězec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38291-18F3-4D73-B7D1-B2528B5A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11" y="1400241"/>
            <a:ext cx="4852710" cy="40575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C7CC343-78D0-4D6C-A336-02EB52289A36}"/>
              </a:ext>
            </a:extLst>
          </p:cNvPr>
          <p:cNvSpPr txBox="1"/>
          <p:nvPr/>
        </p:nvSpPr>
        <p:spPr>
          <a:xfrm>
            <a:off x="6308521" y="5756832"/>
            <a:ext cx="47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Roboti pomáhají ve vnitropodnikové logistice </a:t>
            </a:r>
          </a:p>
        </p:txBody>
      </p:sp>
    </p:spTree>
    <p:extLst>
      <p:ext uri="{BB962C8B-B14F-4D97-AF65-F5344CB8AC3E}">
        <p14:creationId xmlns:p14="http://schemas.microsoft.com/office/powerpoint/2010/main" val="345878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2F086-E6E7-4F50-9CB6-62905F05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Logistické funkce a cíle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8920D2-0E05-4F8C-86FB-BC4DDE1EC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Logistické cíle</a:t>
            </a:r>
          </a:p>
          <a:p>
            <a:pPr marL="0" indent="0">
              <a:buNone/>
            </a:pPr>
            <a:r>
              <a:rPr lang="cs-CZ" dirty="0"/>
              <a:t> Prvořadým úkolem logistiky je uspokojit zákazníka. </a:t>
            </a:r>
          </a:p>
          <a:p>
            <a:pPr marL="514350" indent="-514350">
              <a:buAutoNum type="arabicPeriod"/>
            </a:pPr>
            <a:r>
              <a:rPr lang="cs-CZ" dirty="0"/>
              <a:t>Podniková logistika: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prioritní cíle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sekundární cíle                   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B442706-0080-4780-B3D5-380807194127}"/>
              </a:ext>
            </a:extLst>
          </p:cNvPr>
          <p:cNvCxnSpPr>
            <a:cxnSpLocks/>
          </p:cNvCxnSpPr>
          <p:nvPr/>
        </p:nvCxnSpPr>
        <p:spPr>
          <a:xfrm>
            <a:off x="3347208" y="3714303"/>
            <a:ext cx="469784" cy="1825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D4AF4DA-D2B6-4E36-BAC4-4FBE1F72467F}"/>
              </a:ext>
            </a:extLst>
          </p:cNvPr>
          <p:cNvCxnSpPr>
            <a:cxnSpLocks/>
          </p:cNvCxnSpPr>
          <p:nvPr/>
        </p:nvCxnSpPr>
        <p:spPr>
          <a:xfrm flipV="1">
            <a:off x="3380765" y="3571690"/>
            <a:ext cx="436227" cy="142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429E88E-503F-43E6-9425-625D2E057DE2}"/>
              </a:ext>
            </a:extLst>
          </p:cNvPr>
          <p:cNvSpPr txBox="1"/>
          <p:nvPr/>
        </p:nvSpPr>
        <p:spPr>
          <a:xfrm>
            <a:off x="3850549" y="3391187"/>
            <a:ext cx="112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vnější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320512B-D3D8-484C-89D7-75D26C085314}"/>
              </a:ext>
            </a:extLst>
          </p:cNvPr>
          <p:cNvSpPr txBox="1"/>
          <p:nvPr/>
        </p:nvSpPr>
        <p:spPr>
          <a:xfrm>
            <a:off x="3850549" y="3758341"/>
            <a:ext cx="112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výkonové</a:t>
            </a: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817F7FC-9FDC-4930-A460-2A7081FB7D6C}"/>
              </a:ext>
            </a:extLst>
          </p:cNvPr>
          <p:cNvCxnSpPr>
            <a:cxnSpLocks/>
          </p:cNvCxnSpPr>
          <p:nvPr/>
        </p:nvCxnSpPr>
        <p:spPr>
          <a:xfrm flipV="1">
            <a:off x="3959604" y="4172236"/>
            <a:ext cx="453006" cy="107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D476CD62-2A6D-4F83-91B6-45321C4B0700}"/>
              </a:ext>
            </a:extLst>
          </p:cNvPr>
          <p:cNvCxnSpPr>
            <a:cxnSpLocks/>
          </p:cNvCxnSpPr>
          <p:nvPr/>
        </p:nvCxnSpPr>
        <p:spPr>
          <a:xfrm>
            <a:off x="3959604" y="4279458"/>
            <a:ext cx="469784" cy="1867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98E45D2-DCC6-4287-A495-DC021BFE4111}"/>
              </a:ext>
            </a:extLst>
          </p:cNvPr>
          <p:cNvSpPr txBox="1"/>
          <p:nvPr/>
        </p:nvSpPr>
        <p:spPr>
          <a:xfrm>
            <a:off x="4523066" y="4038649"/>
            <a:ext cx="112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vnitřní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B55EE50-DE45-4CE5-97D1-F98D7930F1F5}"/>
              </a:ext>
            </a:extLst>
          </p:cNvPr>
          <p:cNvSpPr txBox="1"/>
          <p:nvPr/>
        </p:nvSpPr>
        <p:spPr>
          <a:xfrm>
            <a:off x="4523065" y="4296923"/>
            <a:ext cx="121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ekonomické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A4B65EE-FF9F-4C15-8759-239C85ADC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29" y="2806088"/>
            <a:ext cx="2756520" cy="33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A34B5-2052-4D34-AB73-5C7EC0A9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Logistické funkce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465A4E-775C-4785-A586-95E65B245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1629"/>
            <a:ext cx="10972800" cy="462453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Logistická funkce je už samotná přeměna</a:t>
            </a:r>
          </a:p>
          <a:p>
            <a:pPr marL="0" indent="0">
              <a:buNone/>
            </a:pPr>
            <a:r>
              <a:rPr lang="cs-CZ" dirty="0"/>
              <a:t>objednávek daného zboží či materiálu v jejich </a:t>
            </a:r>
          </a:p>
          <a:p>
            <a:pPr marL="0" indent="0">
              <a:buNone/>
            </a:pPr>
            <a:r>
              <a:rPr lang="cs-CZ" dirty="0"/>
              <a:t>dodání</a:t>
            </a:r>
            <a:endParaRPr lang="cs-CZ" u="sng" dirty="0"/>
          </a:p>
          <a:p>
            <a:r>
              <a:rPr lang="cs-CZ" u="sng" dirty="0"/>
              <a:t>Logistické funkce</a:t>
            </a:r>
            <a:r>
              <a:rPr lang="cs-CZ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Strategické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Taktické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Dispoziční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Administrativní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Operativní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42DE24-428A-4BBE-932C-B3376DFC5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2038524"/>
            <a:ext cx="4616450" cy="40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9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67D58-A305-48A0-9A5A-659C5230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Logistické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2C812-0A28-449B-A467-621D41966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to netechnické činnosti – nemění chemickou a fyzikální vlastnost výrobků, kterými se zabývají.</a:t>
            </a:r>
          </a:p>
          <a:p>
            <a:r>
              <a:rPr lang="cs-CZ" dirty="0"/>
              <a:t>Mezi logistické procesy můžeme zařadit: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Skladovací procesy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Dopravní procesy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Informační procesy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46476B-DE20-44BB-AE10-4B1A688DC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70" y="3201989"/>
            <a:ext cx="60198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A92EA18247CF4EA4049AD934FACBB4" ma:contentTypeVersion="0" ma:contentTypeDescription="Vytvoří nový dokument" ma:contentTypeScope="" ma:versionID="b127f7a285c54f67804ad73bf70e66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cf299a61f40d1b25bab83def3a930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440743-A5C5-4922-8F90-D8C4E47D4EDA}"/>
</file>

<file path=customXml/itemProps2.xml><?xml version="1.0" encoding="utf-8"?>
<ds:datastoreItem xmlns:ds="http://schemas.openxmlformats.org/officeDocument/2006/customXml" ds:itemID="{02AC1707-806D-4B22-BBAC-A7BAE01EFFA6}"/>
</file>

<file path=customXml/itemProps3.xml><?xml version="1.0" encoding="utf-8"?>
<ds:datastoreItem xmlns:ds="http://schemas.openxmlformats.org/officeDocument/2006/customXml" ds:itemID="{C28265D2-586E-49E7-931C-B8699478938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446</Words>
  <Application>Microsoft Office PowerPoint</Application>
  <PresentationFormat>Širokoúhlá obrazovka</PresentationFormat>
  <Paragraphs>99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LOGISTIKA Logistický management 2</vt:lpstr>
      <vt:lpstr>Obsah</vt:lpstr>
      <vt:lpstr>Úvod </vt:lpstr>
      <vt:lpstr>Prezentace aplikace PowerPoint</vt:lpstr>
      <vt:lpstr>Základní pojmy logistiky</vt:lpstr>
      <vt:lpstr>Základní pojmy logistiky</vt:lpstr>
      <vt:lpstr> Logistické funkce a cíle </vt:lpstr>
      <vt:lpstr>  Logistické funkce  </vt:lpstr>
      <vt:lpstr>Logistické činnosti</vt:lpstr>
      <vt:lpstr>Logistické činnosti</vt:lpstr>
      <vt:lpstr>Logistické náklady a výkony</vt:lpstr>
      <vt:lpstr>Logistické náklady a výkony</vt:lpstr>
      <vt:lpstr>Úroveň logistických služeb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Kapitálová struktura (Podnikové finance)</dc:title>
  <dc:creator>Irena Zelinková</dc:creator>
  <cp:lastModifiedBy>Irena Zelinková</cp:lastModifiedBy>
  <cp:revision>29</cp:revision>
  <dcterms:created xsi:type="dcterms:W3CDTF">2020-04-10T15:35:21Z</dcterms:created>
  <dcterms:modified xsi:type="dcterms:W3CDTF">2021-02-06T13:50:58Z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0x0101001EA92EA18247CF4EA4049AD934FACBB4</vt:lpwstr>
  </property>
</Properties>
</file>