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0" r:id="rId2"/>
    <p:sldId id="341" r:id="rId3"/>
    <p:sldId id="343" r:id="rId4"/>
    <p:sldId id="346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783FD-784A-4038-83A4-2ACA16172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47C90A-B2DB-4594-A6BE-73E57967A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683A94-5846-4AB9-8ABA-D624DF259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E85E23-182F-436F-8A19-7B6FE3678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CECAF3-CDA3-434A-915A-81F60C9F2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1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992EA-86FB-4453-9622-E069508B5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259E93-4B59-4042-A2BF-FF4F40041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5928E6-C9D8-4DCC-BD0B-973ABE6E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35D825-C49D-45DF-9849-EB51AE60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6E0EEF-3D32-463D-98CF-82CE9C60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8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DE94DA-4334-47F8-8532-F450D2C2D5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CA1CEC-3D4F-4444-824F-AFDCF2050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3573CF-8EB3-4E97-BBE9-EDE447F78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30604B-AECF-40A3-83BF-1129F8EC9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70450-7FE1-4272-94D7-7D68CBEF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7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0F5F8-DF80-4119-A98E-D98A65A5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3F3D3D-2D66-4C74-BC2F-38C0881DB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9A30B6-8878-42E6-A4CD-EF0C3E698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40E9EA-151B-421E-9F00-A8EB36E0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51D5B4-E14D-4872-8B5A-EC876A5A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32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9F26A-729B-406E-ACB7-AFE2FB5EE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8217E5-E6EE-4A57-B892-02FF491E7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16653E-43E8-4862-8F52-3173C0083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A4EC5E-5086-440F-A154-EB0435192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CC0E63-A257-424F-AEB5-0E361968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1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1DE2D-B904-4279-9459-26A262EC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CA9F2-57CC-42DB-949C-FB4DA69B4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B01931-1BC9-48B9-9295-8C050C1E0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561601-5BE9-4DE0-B6AA-D569C0254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3B42B6-F8B7-4214-AB86-0B0DF09B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1CD282-666F-42C5-A014-EF2D3814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9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D516E-454B-47C9-AB87-C65D5B7D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EC7E0A-AA7F-45A7-87C2-A78325747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9862DF-AC60-4ACE-9EE3-D59504EC9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A29E29-08EE-4DCF-94D4-957C4651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256E32-3EEC-4810-B4E2-334598D7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F4DE11A-E337-413E-ACF5-3D44C3BB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FA39C6-2A93-4A1D-8ACE-16CF50BC0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95FA88-91D2-4638-BAE8-ABC660034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86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2632EF-8C74-4B07-BA1D-709CC237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F7C2F1-BCDC-4E58-9301-AFAA19759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AD9DAB-5579-4941-B295-943C2FA6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D31683-8F79-42D8-8D88-853DA73D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98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6BB6B50-CB4E-4A8E-93FA-2B94E89E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8CBC72-FC73-421C-AEDF-C88D71BC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6DD98F-3C78-4533-ACE6-6F5552C9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81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326B2-EBAC-4362-B24A-D85733C02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C06A17-8018-44C0-8B55-EB25D029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ECC33F-804D-4858-AF84-97A3224B6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2ABFF8-A1C2-481F-9AA2-3EA2D71F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E3E4AA-8692-474A-9E74-8E5AD32B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D42F18-0619-48CD-A730-878A3B66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5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07305-4927-426E-8227-EB6AB9B92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81702F-C3CC-4788-B75F-967E1CBC9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0820F0-4E1D-4662-8901-D0BC3C8DB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970326-ADC1-44D5-8641-86FD1BB8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B4A91A-EB53-4FE0-AE19-0CCA1E3D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A7989C-8D80-48B7-87D0-49A248F4F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90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DB44E09-33DA-405D-BE9A-8C5837A1B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B274D0-12BE-4ACF-8A38-F8740FAE0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7E5F4F-4B02-4739-A2CA-BBA79F2C9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F08E1-07A8-4B3C-8490-6D12C881DA0A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5250DE-E9C4-4243-AAB2-6E7310904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09F35-A534-400A-B043-2ACC700DD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FF10-B75F-4720-93AB-96E7B66C91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4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81200" y="1124745"/>
            <a:ext cx="8219256" cy="5733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Příjmy         Cash </a:t>
            </a:r>
            <a:r>
              <a:rPr lang="cs-CZ" dirty="0" err="1"/>
              <a:t>flow</a:t>
            </a:r>
            <a:r>
              <a:rPr lang="cs-CZ" dirty="0"/>
              <a:t>             Výdaje</a:t>
            </a:r>
          </a:p>
          <a:p>
            <a:pPr marL="457200" indent="-457200">
              <a:buNone/>
            </a:pPr>
            <a:r>
              <a:rPr lang="cs-CZ" dirty="0"/>
              <a:t>13.         3 630           7.      20 070</a:t>
            </a:r>
          </a:p>
          <a:p>
            <a:pPr marL="457200" indent="-457200">
              <a:buNone/>
            </a:pPr>
            <a:r>
              <a:rPr lang="cs-CZ" dirty="0"/>
              <a:t>                                    9.        2 420</a:t>
            </a:r>
          </a:p>
          <a:p>
            <a:pPr marL="457200" indent="-457200">
              <a:buNone/>
            </a:pPr>
            <a:r>
              <a:rPr lang="cs-CZ" dirty="0"/>
              <a:t>                                  15.      90 000</a:t>
            </a:r>
          </a:p>
          <a:p>
            <a:pPr marL="457200" indent="-457200"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CF - 108 860</a:t>
            </a:r>
            <a:r>
              <a:rPr lang="cs-CZ" sz="2000" dirty="0"/>
              <a:t>		               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F71-9B55-4AEE-B087-FB57D5ADA82C}" type="slidenum">
              <a:rPr lang="cs-CZ" smtClean="0"/>
              <a:pPr/>
              <a:t>1</a:t>
            </a:fld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556792"/>
            <a:ext cx="4680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223792" y="1556792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02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81200" y="1124745"/>
            <a:ext cx="8507288" cy="5733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MD                          710 – Účet zisku a ztráty                                      D</a:t>
            </a:r>
          </a:p>
          <a:p>
            <a:pPr>
              <a:buNone/>
            </a:pPr>
            <a:r>
              <a:rPr lang="cs-CZ" dirty="0"/>
              <a:t>504			 10 000      	602	    	      45 000</a:t>
            </a:r>
          </a:p>
          <a:p>
            <a:pPr>
              <a:buNone/>
            </a:pPr>
            <a:r>
              <a:rPr lang="cs-CZ" dirty="0"/>
              <a:t>521			 25 000      	604	                      3 000</a:t>
            </a:r>
          </a:p>
          <a:p>
            <a:pPr>
              <a:buNone/>
            </a:pPr>
            <a:r>
              <a:rPr lang="cs-CZ" dirty="0"/>
              <a:t>524		                8 450</a:t>
            </a:r>
          </a:p>
          <a:p>
            <a:pPr>
              <a:buNone/>
            </a:pPr>
            <a:r>
              <a:rPr lang="cs-CZ" dirty="0"/>
              <a:t>551                              10 000</a:t>
            </a:r>
          </a:p>
          <a:p>
            <a:pPr>
              <a:buNone/>
            </a:pPr>
            <a:r>
              <a:rPr lang="cs-CZ" dirty="0"/>
              <a:t>702		              - 5 450</a:t>
            </a:r>
          </a:p>
          <a:p>
            <a:pPr>
              <a:buNone/>
            </a:pPr>
            <a:r>
              <a:rPr lang="cs-CZ" dirty="0"/>
              <a:t>OMD 			    48 000         OD 		          48 000</a:t>
            </a:r>
            <a:r>
              <a:rPr lang="cs-CZ" sz="2000" dirty="0"/>
              <a:t>		               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F71-9B55-4AEE-B087-FB57D5ADA82C}" type="slidenum">
              <a:rPr lang="cs-CZ" smtClean="0"/>
              <a:pPr/>
              <a:t>2</a:t>
            </a:fld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55679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6168008" y="1556792"/>
            <a:ext cx="0" cy="3240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8"/>
          <p:cNvCxnSpPr/>
          <p:nvPr/>
        </p:nvCxnSpPr>
        <p:spPr>
          <a:xfrm>
            <a:off x="2063552" y="3756480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57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81200" y="981870"/>
            <a:ext cx="8507288" cy="573325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MD                             702 – Konečný účet </a:t>
            </a:r>
            <a:r>
              <a:rPr lang="cs-CZ" dirty="0" err="1"/>
              <a:t>rozvažný</a:t>
            </a:r>
            <a:r>
              <a:rPr lang="cs-CZ" dirty="0"/>
              <a:t>                           D</a:t>
            </a:r>
          </a:p>
          <a:p>
            <a:pPr>
              <a:buNone/>
            </a:pPr>
            <a:r>
              <a:rPr lang="cs-CZ" dirty="0"/>
              <a:t>022		             1 892 000      	411	    	 2 600 000</a:t>
            </a:r>
          </a:p>
          <a:p>
            <a:pPr>
              <a:buNone/>
            </a:pPr>
            <a:r>
              <a:rPr lang="cs-CZ" dirty="0"/>
              <a:t>082			- 410 000      	421	                      5 000</a:t>
            </a:r>
          </a:p>
          <a:p>
            <a:pPr>
              <a:buNone/>
            </a:pPr>
            <a:r>
              <a:rPr lang="cs-CZ" dirty="0"/>
              <a:t>132		                  12 000      	710	                    - 5 450</a:t>
            </a:r>
          </a:p>
          <a:p>
            <a:pPr>
              <a:buNone/>
            </a:pPr>
            <a:r>
              <a:rPr lang="cs-CZ" dirty="0"/>
              <a:t>311                                      54 450      	428		     100 000</a:t>
            </a:r>
          </a:p>
          <a:p>
            <a:pPr>
              <a:buNone/>
            </a:pPr>
            <a:r>
              <a:rPr lang="cs-CZ" dirty="0"/>
              <a:t>221		             1 239 930      	459		     160 000</a:t>
            </a:r>
          </a:p>
          <a:p>
            <a:pPr>
              <a:buNone/>
            </a:pPr>
            <a:r>
              <a:rPr lang="cs-CZ" dirty="0"/>
              <a:t>211			   181 210       	321        	       50 000</a:t>
            </a:r>
          </a:p>
          <a:p>
            <a:pPr>
              <a:buNone/>
            </a:pPr>
            <a:r>
              <a:rPr lang="cs-CZ" dirty="0"/>
              <a:t>213	     	                     8 000       	379 		       46 000</a:t>
            </a:r>
          </a:p>
          <a:p>
            <a:pPr>
              <a:buNone/>
            </a:pPr>
            <a:r>
              <a:rPr lang="cs-CZ" dirty="0"/>
              <a:t>						336		       11 200</a:t>
            </a:r>
          </a:p>
          <a:p>
            <a:pPr>
              <a:buNone/>
            </a:pPr>
            <a:r>
              <a:rPr lang="cs-CZ" dirty="0"/>
              <a:t>						342 		         1 180</a:t>
            </a:r>
          </a:p>
          <a:p>
            <a:pPr>
              <a:buNone/>
            </a:pPr>
            <a:r>
              <a:rPr lang="cs-CZ" dirty="0"/>
              <a:t>						343 		         9 660</a:t>
            </a:r>
          </a:p>
          <a:p>
            <a:pPr>
              <a:buNone/>
            </a:pPr>
            <a:r>
              <a:rPr lang="cs-CZ" dirty="0"/>
              <a:t>OMD 			2 977 590         OD 		  2 977 590</a:t>
            </a:r>
            <a:r>
              <a:rPr lang="cs-CZ" sz="2000" dirty="0"/>
              <a:t>		               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F71-9B55-4AEE-B087-FB57D5ADA82C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38534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6312024" y="1442492"/>
            <a:ext cx="0" cy="489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8"/>
          <p:cNvCxnSpPr/>
          <p:nvPr/>
        </p:nvCxnSpPr>
        <p:spPr>
          <a:xfrm>
            <a:off x="2063552" y="5863555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734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81200" y="1124745"/>
            <a:ext cx="8219256" cy="547260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cs-CZ" b="1" dirty="0"/>
              <a:t>Slabé</a:t>
            </a:r>
            <a:r>
              <a:rPr lang="cs-CZ" dirty="0"/>
              <a:t> stránky účetní jednotky : ztráta, záporné CF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Účetní jednotka je překapitalizovaná, z velké části je financována z vlastních zdrojů, které jsou nejdražší </a:t>
            </a:r>
          </a:p>
          <a:p>
            <a:pPr>
              <a:buFont typeface="Wingdings" pitchFamily="2" charset="2"/>
              <a:buChar char="q"/>
            </a:pPr>
            <a:r>
              <a:rPr lang="cs-CZ" b="1" dirty="0"/>
              <a:t>Silné</a:t>
            </a:r>
            <a:r>
              <a:rPr lang="cs-CZ" dirty="0"/>
              <a:t> stránky účetní jednotky: v rezervním fondu jsou zdroje pro úhrady ztráty, která vznikla za minulé účetní období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Účetní jednotka drží velké množství peněz v hotovosti – bankovní účty, pokladna =&gt; lze je využít efektivnějším způsobem (např. investice do majetku … )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Vzhledem k předmětu činnosti lze </a:t>
            </a:r>
            <a:br>
              <a:rPr lang="cs-CZ" dirty="0"/>
            </a:br>
            <a:r>
              <a:rPr lang="cs-CZ" dirty="0"/>
              <a:t>konstatovat, že objem zásob pro </a:t>
            </a:r>
            <a:br>
              <a:rPr lang="cs-CZ" dirty="0"/>
            </a:br>
            <a:r>
              <a:rPr lang="cs-CZ" dirty="0"/>
              <a:t>účetní jednotku je optimální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…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7BE5-D105-400C-BEB5-46CFAD528A22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713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346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Krajňák Michal</dc:creator>
  <cp:lastModifiedBy>Krajňák Michal</cp:lastModifiedBy>
  <cp:revision>1</cp:revision>
  <dcterms:created xsi:type="dcterms:W3CDTF">2023-04-20T12:29:19Z</dcterms:created>
  <dcterms:modified xsi:type="dcterms:W3CDTF">2023-04-20T12:30:55Z</dcterms:modified>
</cp:coreProperties>
</file>