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5" r:id="rId2"/>
    <p:sldId id="316" r:id="rId3"/>
    <p:sldId id="272" r:id="rId4"/>
    <p:sldId id="273" r:id="rId5"/>
    <p:sldId id="303" r:id="rId6"/>
    <p:sldId id="304" r:id="rId7"/>
    <p:sldId id="289" r:id="rId8"/>
    <p:sldId id="298" r:id="rId9"/>
    <p:sldId id="314" r:id="rId10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9" autoAdjust="0"/>
  </p:normalViewPr>
  <p:slideViewPr>
    <p:cSldViewPr>
      <p:cViewPr varScale="1">
        <p:scale>
          <a:sx n="121" d="100"/>
          <a:sy n="121" d="100"/>
        </p:scale>
        <p:origin x="96" y="9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093B688-9385-4A75-A833-1576315B2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16693A-3828-4FB9-A0E7-FB216AFA01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7A7BF-4100-47AA-A3E9-9F7383EB98B7}" type="datetimeFigureOut">
              <a:rPr lang="cs-CZ"/>
              <a:pPr>
                <a:defRPr/>
              </a:pPr>
              <a:t>17.02.2022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8D304A-FB93-4757-A69A-710CCCDB5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0DEA36-A516-4A0E-A1B8-AA1270F5C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BC8FB4-45B9-434D-A2CB-101FE06C8C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66CC3EF-A808-4E54-9AF5-DBA9A53C1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05A508-1BC8-4A3F-B427-896D2D6950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EBC174-2697-40C9-840F-E74874786C4C}" type="datetimeFigureOut">
              <a:rPr lang="cs-CZ"/>
              <a:pPr>
                <a:defRPr/>
              </a:pPr>
              <a:t>17.02.2022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7DEB5DA-8E60-41AF-B8BA-C0988CD3C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2DB81B3-9F1C-42F9-91E8-9D3A2C85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65CB8E-9FD4-4EAE-8188-17916B042C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04851-C9F4-45D3-BA38-813C101F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F56BB1-BC48-4FAD-8DB5-DF548969296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4659-49F1-4079-AE52-80BB71D8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D95A4-EF1A-4B05-9C47-AA985ED98D62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443-F52A-4EA3-92E8-510CDEA0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A1B7-35FA-4ED0-BC65-F907AD5D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8ED37E-723C-41AF-9601-434E0035C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7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2EDE-96D8-4EB8-9F14-44202018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93A59-0BF0-4EBF-BC22-7403E04BDF88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E24C-87C9-431C-8A72-54D82AA6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9892-900A-4C3E-AA30-43B24D05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AF71D3-795A-42F2-8176-5D803CC66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01F30-DB6D-4885-ADC7-59937C45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3DC077-1B7B-4902-B293-8C9CBFACCDF3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C2F53-78DA-4C09-BB06-A187722D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79D6-FA48-4944-9341-2837593F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DFEC58-9693-444E-885D-DEA4401D7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1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D5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D10202"/>
              </a:buClr>
              <a:buFont typeface="Wingdings" panose="05000000000000000000" pitchFamily="2" charset="2"/>
              <a:buChar char="v"/>
              <a:defRPr sz="2400"/>
            </a:lvl1pPr>
            <a:lvl2pPr marL="800100" indent="-342900">
              <a:buClr>
                <a:srgbClr val="D10202"/>
              </a:buClr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5pPr>
              <a:defRPr sz="1800"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46A0-8B71-439C-AD37-3181485D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C810D-5486-43A6-A2E3-9E47987E818D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E2ED-C63A-4346-B21F-500F675E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C737-6431-40BE-8F1E-A547A6B9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A0004F-BDF3-4093-8DB9-2B77054AE9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C02D-53E9-4833-9E5C-4E191C85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EE259A-3C4D-468B-8C59-667FB76E4AC9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0796-C1AA-40EF-9669-C052DA88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955D-2D9D-4182-B68F-715C7064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3D61CE-1DCF-4517-91D2-753C8AAC5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78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0F21F-C6F6-42BA-89B1-297C959D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FB74A-FBDE-4E25-B534-E45C6C149976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559C-7B43-4BEB-A650-F5A850AB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C41FC-AC18-490B-80B7-0D51C5BD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4C6199-C8AE-40D8-9BE4-18E218B0D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0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4CA29-2B8C-41AD-968C-C71E4648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C1D62-AF4B-4C70-A34E-866ABD2F40BB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00438-563C-4906-B14C-5A7B9A41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B4F5F-21B3-48CE-8CEA-819170BC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714E11-4DAB-478D-ADD4-930B3CDB6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9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8CF8E-392E-4933-9D81-50EC8100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AA7BDF-1E11-476F-939E-DBC0A11CFFCD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59DB1-754D-4DBF-A207-96B4AE37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A61DA-C7A3-41C9-BC24-5643560B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C3CE96-1A14-4648-AF18-18E6E9BA6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2ED73-CFA2-411A-A849-04A8A892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CFA27D-0A9F-47C1-9C1D-459983C72076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9BB2F-9A98-47FF-B47C-974E89B0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1A118-1386-450A-806A-98CC0B93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30B773-1434-49F7-A13A-B226C6F8F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2C803-FFF7-47F1-897D-127926DD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C8603B-208C-4B3B-940F-B43122231A0A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2AB25-988C-46AC-9017-89F7D23D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58108-3578-47C2-A8B3-3D3AFD87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F66E2-CAE7-422A-B951-9270D3D4A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68C11-1F82-44C6-BFFF-9FA7F20B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EC87C0-A412-4712-B683-544677D44EDE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7F6CF-DFAA-4ECF-B94D-812DBDC6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2BCDD-112D-4F8B-88B5-8D4E567A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AFCD7E-228D-4553-84DF-9361E6609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90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53D455-071F-4BE5-A430-DF3F5652E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  <a:endParaRPr lang="en-US" altLang="cs-CZ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B45B9E2-F2D2-4160-BCB8-BAF82EC42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72B0B-7DB2-421E-9393-4A75AD9E9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20F05F-532D-40C6-A309-1C17D47DBF40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41A4-729F-4E35-A822-A8843AC6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3348-97B9-40D9-AF22-C475CEAF1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6FADDF-ADEF-4F75-B414-F4604EAD3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adam.pawliczek@mvso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AB8D3-02C3-4F93-9710-AE57F986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9275"/>
            <a:ext cx="9144000" cy="2549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/>
              <a:t>Business planning </a:t>
            </a:r>
            <a:br>
              <a:rPr lang="en-US" b="1" cap="all" dirty="0"/>
            </a:br>
            <a:r>
              <a:rPr lang="en-US" b="1" dirty="0"/>
              <a:t>Selected chapters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1CD171-298B-4486-BAE3-767AE77F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4365625"/>
            <a:ext cx="8424862" cy="2328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chemeClr val="tx1"/>
                </a:solidFill>
              </a:rPr>
              <a:t>Doc. Ing. Adam Pawliczek, Ph.D.</a:t>
            </a:r>
            <a:br>
              <a:rPr lang="en-US" b="1" dirty="0"/>
            </a:b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82FB9FFF-DA4C-4A06-8FEA-41E3F2DD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36875"/>
            <a:ext cx="1152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>
            <a:extLst>
              <a:ext uri="{FF2B5EF4-FFF2-40B4-BE49-F238E27FC236}">
                <a16:creationId xmlns:a16="http://schemas.microsoft.com/office/drawing/2014/main" id="{662A3EB8-6966-4F95-A010-AC2EB362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936875"/>
            <a:ext cx="11588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>
            <a:extLst>
              <a:ext uri="{FF2B5EF4-FFF2-40B4-BE49-F238E27FC236}">
                <a16:creationId xmlns:a16="http://schemas.microsoft.com/office/drawing/2014/main" id="{24A68211-C0E9-45D9-8E25-1258A278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967038"/>
            <a:ext cx="11731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>
            <a:extLst>
              <a:ext uri="{FF2B5EF4-FFF2-40B4-BE49-F238E27FC236}">
                <a16:creationId xmlns:a16="http://schemas.microsoft.com/office/drawing/2014/main" id="{A3CF9DAA-EC4A-44A8-8D7F-DE875CBA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368675"/>
            <a:ext cx="144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>
            <a:extLst>
              <a:ext uri="{FF2B5EF4-FFF2-40B4-BE49-F238E27FC236}">
                <a16:creationId xmlns:a16="http://schemas.microsoft.com/office/drawing/2014/main" id="{4818CC78-860D-40E6-9839-B4D82E22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644900"/>
            <a:ext cx="11795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1C9A304-C383-458F-88F4-C70F48AE3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936625"/>
          </a:xfrm>
        </p:spPr>
        <p:txBody>
          <a:bodyPr/>
          <a:lstStyle/>
          <a:p>
            <a:pPr eaLnBrk="1" hangingPunct="1"/>
            <a:r>
              <a:rPr lang="en-US" altLang="cs-CZ" sz="2800" b="1">
                <a:solidFill>
                  <a:srgbClr val="D50202"/>
                </a:solidFill>
              </a:rPr>
              <a:t>Business Plan Outline</a:t>
            </a:r>
            <a:r>
              <a:rPr lang="cs-CZ" altLang="cs-CZ" sz="2800" b="1">
                <a:solidFill>
                  <a:srgbClr val="D50202"/>
                </a:solidFill>
              </a:rPr>
              <a:t> - </a:t>
            </a:r>
            <a:r>
              <a:rPr lang="en-US" altLang="cs-CZ" sz="2800" b="1">
                <a:solidFill>
                  <a:srgbClr val="D50202"/>
                </a:solidFill>
              </a:rPr>
              <a:t>Example</a:t>
            </a:r>
            <a:endParaRPr lang="cs-CZ" altLang="cs-CZ" sz="2800" b="1">
              <a:solidFill>
                <a:srgbClr val="D50202"/>
              </a:solidFill>
            </a:endParaRPr>
          </a:p>
        </p:txBody>
      </p:sp>
      <p:sp>
        <p:nvSpPr>
          <p:cNvPr id="35843" name="Podnadpis 2">
            <a:extLst>
              <a:ext uri="{FF2B5EF4-FFF2-40B4-BE49-F238E27FC236}">
                <a16:creationId xmlns:a16="http://schemas.microsoft.com/office/drawing/2014/main" id="{3AA0A31D-F4CF-4022-A2CE-3A8BCC191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928100" cy="5616575"/>
          </a:xfrm>
        </p:spPr>
        <p:txBody>
          <a:bodyPr/>
          <a:lstStyle/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b="1" u="sng" dirty="0">
                <a:solidFill>
                  <a:srgbClr val="00B050"/>
                </a:solidFill>
              </a:rPr>
              <a:t>Executive Summary</a:t>
            </a:r>
            <a:r>
              <a:rPr lang="cs-CZ" altLang="cs-CZ" sz="1600" b="1" u="sng" dirty="0">
                <a:solidFill>
                  <a:srgbClr val="00B05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Introduction and Summary, What is Power Source of the Project? Competitive Advantages, Potential of Business Success, Financial Challenge for Investors.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b="1" u="sng" dirty="0">
                <a:solidFill>
                  <a:srgbClr val="00B050"/>
                </a:solidFill>
              </a:rPr>
              <a:t>Project and Company Description</a:t>
            </a:r>
            <a:r>
              <a:rPr lang="cs-CZ" altLang="cs-CZ" sz="1600" b="1" u="sng" dirty="0">
                <a:solidFill>
                  <a:srgbClr val="00B05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Characteristics of Proposer, Company Legal Status, Work Team, Organization and Management, Product Description, Contribution and Profitability,  Recent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Product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Condition</a:t>
            </a:r>
            <a:r>
              <a:rPr lang="cs-CZ" altLang="cs-CZ" sz="1600" dirty="0">
                <a:solidFill>
                  <a:schemeClr val="tx1"/>
                </a:solidFill>
              </a:rPr>
              <a:t>s</a:t>
            </a:r>
            <a:r>
              <a:rPr lang="en-US" altLang="cs-CZ" sz="1600" dirty="0">
                <a:solidFill>
                  <a:schemeClr val="tx1"/>
                </a:solidFill>
              </a:rPr>
              <a:t>, </a:t>
            </a:r>
            <a:r>
              <a:rPr lang="cs-CZ" altLang="cs-CZ" sz="1600" dirty="0">
                <a:solidFill>
                  <a:schemeClr val="tx1"/>
                </a:solidFill>
              </a:rPr>
              <a:t>IP </a:t>
            </a:r>
            <a:r>
              <a:rPr lang="en-US" altLang="cs-CZ" sz="1600" dirty="0">
                <a:solidFill>
                  <a:schemeClr val="tx1"/>
                </a:solidFill>
              </a:rPr>
              <a:t>Rights, Development Phases, Vision, Mission, Project Strategic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Goals Statement.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b="1" u="sng" dirty="0">
                <a:solidFill>
                  <a:srgbClr val="00B050"/>
                </a:solidFill>
              </a:rPr>
              <a:t>Market Search and Analysis</a:t>
            </a:r>
            <a:r>
              <a:rPr lang="cs-CZ" altLang="cs-CZ" sz="1600" b="1" u="sng" dirty="0">
                <a:solidFill>
                  <a:srgbClr val="00B05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Macro surrounding (PESTLE), Micro surrounding – Market Size and Potential, Customers, Providers, Competitors, Substitutes</a:t>
            </a:r>
            <a:r>
              <a:rPr lang="cs-CZ" altLang="cs-CZ" sz="1600" dirty="0">
                <a:solidFill>
                  <a:schemeClr val="tx1"/>
                </a:solidFill>
              </a:rPr>
              <a:t> (Porter 5</a:t>
            </a:r>
            <a:r>
              <a:rPr lang="en-US" altLang="cs-CZ" sz="1600" dirty="0">
                <a:solidFill>
                  <a:schemeClr val="tx1"/>
                </a:solidFill>
              </a:rPr>
              <a:t> Forces</a:t>
            </a:r>
            <a:r>
              <a:rPr lang="cs-CZ" altLang="cs-CZ" sz="1600" dirty="0">
                <a:solidFill>
                  <a:schemeClr val="tx1"/>
                </a:solidFill>
              </a:rPr>
              <a:t>)</a:t>
            </a:r>
            <a:r>
              <a:rPr lang="en-US" altLang="cs-CZ" sz="1600" dirty="0">
                <a:solidFill>
                  <a:schemeClr val="tx1"/>
                </a:solidFill>
              </a:rPr>
              <a:t>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Technology and Production Plan, Research and Development</a:t>
            </a:r>
            <a:r>
              <a:rPr lang="cs-CZ" altLang="cs-CZ" sz="1600" u="sng" dirty="0">
                <a:solidFill>
                  <a:srgbClr val="C0000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Production Process Step-by-step Definition, Production Demand Factors, Structure and Calculation of Production Costs, Factors of General Neighborhood, Legal and Safety Standards,  Research and Development, Quality Management Systems, Environmental Management systems.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Personal Resources and Business Allocation</a:t>
            </a:r>
            <a:r>
              <a:rPr lang="cs-CZ" altLang="cs-CZ" sz="1600" u="sng" dirty="0">
                <a:solidFill>
                  <a:srgbClr val="C0000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Expected Skills and Qualification of Employees, Office and Production Rooms and Space.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b="1" u="sng" dirty="0">
                <a:solidFill>
                  <a:srgbClr val="00B050"/>
                </a:solidFill>
              </a:rPr>
              <a:t>Goals and Strategy of Marketing (Proposal Part): </a:t>
            </a:r>
            <a:r>
              <a:rPr lang="en-US" altLang="cs-CZ" sz="1600" dirty="0">
                <a:solidFill>
                  <a:schemeClr val="tx1"/>
                </a:solidFill>
              </a:rPr>
              <a:t>Setting Goals and Time Milestones, Sales and Marketing Strategy (Product, Price, Promotion, Place – Distribution</a:t>
            </a:r>
            <a:r>
              <a:rPr lang="cs-CZ" altLang="cs-CZ" sz="1600" dirty="0">
                <a:solidFill>
                  <a:schemeClr val="tx1"/>
                </a:solidFill>
              </a:rPr>
              <a:t>;</a:t>
            </a:r>
            <a:r>
              <a:rPr lang="en-US" altLang="cs-CZ" sz="1600" dirty="0">
                <a:solidFill>
                  <a:schemeClr val="tx1"/>
                </a:solidFill>
              </a:rPr>
              <a:t> Processes, People).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Finance Analyses – Project Budget: </a:t>
            </a:r>
            <a:r>
              <a:rPr lang="en-US" altLang="cs-CZ" sz="1600" dirty="0">
                <a:solidFill>
                  <a:schemeClr val="tx1"/>
                </a:solidFill>
              </a:rPr>
              <a:t>Costs Calculation in All Project Phases (Investment Phase, Realization Phase), Expected Profit – Break Even Point Location, Assets and Liabilities Projection, Cash Flow Projection – Financing Sources, </a:t>
            </a:r>
            <a:r>
              <a:rPr lang="cs-CZ" altLang="cs-CZ" sz="1600" dirty="0">
                <a:solidFill>
                  <a:schemeClr val="tx1"/>
                </a:solidFill>
              </a:rPr>
              <a:t>Return </a:t>
            </a:r>
            <a:r>
              <a:rPr lang="en-US" altLang="cs-CZ" sz="1600" dirty="0">
                <a:solidFill>
                  <a:schemeClr val="tx1"/>
                </a:solidFill>
              </a:rPr>
              <a:t>of Invested Capital.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Project Realization Timeline: </a:t>
            </a:r>
            <a:r>
              <a:rPr lang="en-US" altLang="cs-CZ" sz="1600" dirty="0">
                <a:solidFill>
                  <a:schemeClr val="tx1"/>
                </a:solidFill>
              </a:rPr>
              <a:t>Gantt diagram.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SWOT Analysis</a:t>
            </a:r>
            <a:r>
              <a:rPr lang="cs-CZ" altLang="cs-CZ" sz="1600" u="sng" dirty="0">
                <a:solidFill>
                  <a:srgbClr val="C00000"/>
                </a:solidFill>
              </a:rPr>
              <a:t>i</a:t>
            </a:r>
            <a:r>
              <a:rPr lang="en-US" altLang="cs-CZ" sz="1600" u="sng" dirty="0">
                <a:solidFill>
                  <a:srgbClr val="C00000"/>
                </a:solidFill>
              </a:rPr>
              <a:t>s</a:t>
            </a:r>
            <a:r>
              <a:rPr lang="cs-CZ" altLang="cs-CZ" sz="1600" u="sng" dirty="0">
                <a:solidFill>
                  <a:srgbClr val="C00000"/>
                </a:solidFill>
              </a:rPr>
              <a:t>: </a:t>
            </a:r>
            <a:r>
              <a:rPr lang="en-US" altLang="cs-CZ" sz="1600" dirty="0">
                <a:solidFill>
                  <a:schemeClr val="tx1"/>
                </a:solidFill>
              </a:rPr>
              <a:t>Summation of technical and economical feasibility of project.</a:t>
            </a:r>
          </a:p>
          <a:p>
            <a:pPr marL="357188" indent="-357188" algn="just" eaLnBrk="1" hangingPunct="1">
              <a:buFont typeface="Arial" panose="020B0604020202020204" pitchFamily="34" charset="0"/>
              <a:buAutoNum type="arabicPeriod"/>
            </a:pPr>
            <a:r>
              <a:rPr lang="en-US" altLang="cs-CZ" sz="1600" u="sng" dirty="0">
                <a:solidFill>
                  <a:srgbClr val="C00000"/>
                </a:solidFill>
              </a:rPr>
              <a:t>Identification of Success Factors, Risk Analyses, </a:t>
            </a:r>
            <a:r>
              <a:rPr lang="en-US" altLang="cs-CZ" sz="1600" dirty="0">
                <a:solidFill>
                  <a:schemeClr val="tx1"/>
                </a:solidFill>
              </a:rPr>
              <a:t>BP Addenda.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A9C998A8-2C8A-45AD-BEF8-DED1FB078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08500"/>
            <a:ext cx="16129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Podnadpis 2">
            <a:extLst>
              <a:ext uri="{FF2B5EF4-FFF2-40B4-BE49-F238E27FC236}">
                <a16:creationId xmlns:a16="http://schemas.microsoft.com/office/drawing/2014/main" id="{8023FCE9-E771-408C-B243-13CE58A6E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476250"/>
            <a:ext cx="8280400" cy="792163"/>
          </a:xfrm>
        </p:spPr>
        <p:txBody>
          <a:bodyPr/>
          <a:lstStyle/>
          <a:p>
            <a:r>
              <a:rPr lang="en-US" altLang="cs-CZ" b="1">
                <a:solidFill>
                  <a:schemeClr val="tx1"/>
                </a:solidFill>
              </a:rPr>
              <a:t>Executive Summary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B550E37-93B8-4CCB-9640-AFC5460826B5}"/>
              </a:ext>
            </a:extLst>
          </p:cNvPr>
          <p:cNvSpPr txBox="1">
            <a:spLocks/>
          </p:cNvSpPr>
          <p:nvPr/>
        </p:nvSpPr>
        <p:spPr bwMode="auto">
          <a:xfrm>
            <a:off x="179388" y="908050"/>
            <a:ext cx="89646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2700" dirty="0">
                <a:latin typeface="+mn-lt"/>
                <a:cs typeface="+mn-cs"/>
              </a:rPr>
              <a:t>Summarization and Explanation of Important Project Information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Range: 1 sheet A4</a:t>
            </a:r>
            <a:r>
              <a:rPr lang="cs-CZ" sz="2700" dirty="0">
                <a:latin typeface="+mn-lt"/>
                <a:cs typeface="+mn-cs"/>
              </a:rPr>
              <a:t>;</a:t>
            </a:r>
            <a:r>
              <a:rPr lang="en-US" sz="2700" dirty="0">
                <a:latin typeface="+mn-lt"/>
                <a:cs typeface="+mn-cs"/>
              </a:rPr>
              <a:t> Motivational, Reasonably Emotive Form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Attractive Project Title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Introduce Yourself:… Education, Experiences, Achievements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Product, Price – Show the Prototype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Market: Destination Group, Competition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Financial Demanding of Project (Costs, Turnover, Profit)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Your Deposit (Efforts, Time, Know-how, Own Investment)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Time Demanding – First Insight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Contact Information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Disclaimer – Responsibility Refusal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700" dirty="0">
                <a:latin typeface="+mn-lt"/>
                <a:cs typeface="+mn-cs"/>
              </a:rPr>
              <a:t> </a:t>
            </a:r>
            <a:r>
              <a:rPr lang="en-US" sz="2700" i="1" dirty="0">
                <a:latin typeface="+mn-lt"/>
                <a:cs typeface="+mn-cs"/>
              </a:rPr>
              <a:t>Proposal to the Investor – Equity Position:</a:t>
            </a:r>
          </a:p>
          <a:p>
            <a:pPr>
              <a:spcBef>
                <a:spcPct val="20000"/>
              </a:spcBef>
              <a:defRPr/>
            </a:pPr>
            <a:r>
              <a:rPr lang="en-US" sz="2700" i="1" dirty="0">
                <a:latin typeface="+mn-lt"/>
                <a:cs typeface="+mn-cs"/>
              </a:rPr>
              <a:t>				how much and what for?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>
            <a:extLst>
              <a:ext uri="{FF2B5EF4-FFF2-40B4-BE49-F238E27FC236}">
                <a16:creationId xmlns:a16="http://schemas.microsoft.com/office/drawing/2014/main" id="{BC59A2AE-80F7-48C5-AF16-AF8A3B7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191000"/>
            <a:ext cx="1695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odnadpis 2">
            <a:extLst>
              <a:ext uri="{FF2B5EF4-FFF2-40B4-BE49-F238E27FC236}">
                <a16:creationId xmlns:a16="http://schemas.microsoft.com/office/drawing/2014/main" id="{57C0264F-749F-4059-92AD-ACC56355F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04813"/>
            <a:ext cx="8424863" cy="107950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Company Characterization;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Description</a:t>
            </a:r>
            <a:r>
              <a:rPr lang="cs-CZ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43027D93-AD4B-4C5F-B9F8-6A71CC3D3A73}"/>
              </a:ext>
            </a:extLst>
          </p:cNvPr>
          <p:cNvSpPr txBox="1">
            <a:spLocks/>
          </p:cNvSpPr>
          <p:nvPr/>
        </p:nvSpPr>
        <p:spPr bwMode="auto">
          <a:xfrm>
            <a:off x="179388" y="1557338"/>
            <a:ext cx="8964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lvl="1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charset="0"/>
                <a:cs typeface="Arial" charset="0"/>
              </a:rPr>
              <a:t>Characteristics of Proposer (Names, Addresses, Contact)</a:t>
            </a:r>
          </a:p>
          <a:p>
            <a:pPr lvl="1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charset="0"/>
                <a:cs typeface="Arial" charset="0"/>
              </a:rPr>
              <a:t>Company Description </a:t>
            </a:r>
          </a:p>
          <a:p>
            <a:pPr marL="0" lvl="1" algn="just" eaLnBrk="1" hangingPunct="1">
              <a:defRPr/>
            </a:pPr>
            <a:r>
              <a:rPr lang="en-US" sz="2400" dirty="0">
                <a:latin typeface="Arial" charset="0"/>
                <a:cs typeface="Arial" charset="0"/>
              </a:rPr>
              <a:t>		(Legal Form, History, Professional Certificates)</a:t>
            </a:r>
          </a:p>
          <a:p>
            <a:pPr lvl="1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charset="0"/>
                <a:cs typeface="Arial" charset="0"/>
              </a:rPr>
              <a:t>Work Team (Age, M/F, Qualifications, Personality)</a:t>
            </a:r>
          </a:p>
          <a:p>
            <a:pPr lvl="1" indent="-45720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charset="0"/>
                <a:cs typeface="Arial" charset="0"/>
              </a:rPr>
              <a:t>Management (Structure, Competences, Responsibility)</a:t>
            </a: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Vision and Mission</a:t>
            </a:r>
            <a:endParaRPr lang="en-US" sz="3200" dirty="0">
              <a:solidFill>
                <a:srgbClr val="00B050"/>
              </a:solidFill>
              <a:latin typeface="+mn-lt"/>
              <a:cs typeface="+mn-cs"/>
            </a:endParaRP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Project Strategic (SMART) Goals Statement</a:t>
            </a: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Aiming and Prime Activities of the Project (Processes) </a:t>
            </a: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Product Description (Prototype) and Contribution </a:t>
            </a:r>
          </a:p>
          <a:p>
            <a:pPr lvl="1" indent="-457200" algn="just" eaLnBrk="1" hangingPunct="1">
              <a:defRPr/>
            </a:pPr>
            <a:r>
              <a:rPr lang="en-US" sz="2400" dirty="0">
                <a:latin typeface="Arial" charset="0"/>
                <a:cs typeface="Arial" charset="0"/>
              </a:rPr>
              <a:t>		(Added Value) for Customer</a:t>
            </a: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Profitability of the Product (Market Estimation)</a:t>
            </a:r>
          </a:p>
          <a:p>
            <a:pPr lvl="1" indent="-457200" algn="just" eaLnBrk="1" hangingPunct="1">
              <a:buFont typeface="Wingdings" pitchFamily="2" charset="2"/>
              <a:buChar char="ü"/>
              <a:defRPr/>
            </a:pPr>
            <a:r>
              <a:rPr lang="en-US" sz="2400" dirty="0">
                <a:latin typeface="Arial" charset="0"/>
                <a:cs typeface="Arial" charset="0"/>
              </a:rPr>
              <a:t>Recent Product Conditions, Development Phases, </a:t>
            </a:r>
          </a:p>
          <a:p>
            <a:pPr lvl="1" indent="-457200" algn="just" eaLnBrk="1" hangingPunct="1">
              <a:defRPr/>
            </a:pPr>
            <a:r>
              <a:rPr lang="en-US" sz="2400" dirty="0">
                <a:latin typeface="Arial" charset="0"/>
                <a:cs typeface="Arial" charset="0"/>
              </a:rPr>
              <a:t>		IP Rights (Patent)</a:t>
            </a:r>
          </a:p>
        </p:txBody>
      </p:sp>
      <p:sp>
        <p:nvSpPr>
          <p:cNvPr id="5" name="Vodorovný svitek 4">
            <a:extLst>
              <a:ext uri="{FF2B5EF4-FFF2-40B4-BE49-F238E27FC236}">
                <a16:creationId xmlns:a16="http://schemas.microsoft.com/office/drawing/2014/main" id="{322BBF6D-5B41-44CC-AB68-9414E4528901}"/>
              </a:ext>
            </a:extLst>
          </p:cNvPr>
          <p:cNvSpPr/>
          <p:nvPr/>
        </p:nvSpPr>
        <p:spPr>
          <a:xfrm>
            <a:off x="179388" y="3357563"/>
            <a:ext cx="74168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S</a:t>
            </a:r>
            <a:r>
              <a:rPr lang="en-US" sz="2800" dirty="0"/>
              <a:t>pecific, </a:t>
            </a:r>
            <a:r>
              <a:rPr lang="en-US" sz="2800" b="1" dirty="0">
                <a:solidFill>
                  <a:srgbClr val="FFFF00"/>
                </a:solidFill>
              </a:rPr>
              <a:t>M</a:t>
            </a:r>
            <a:r>
              <a:rPr lang="en-US" sz="2800" dirty="0"/>
              <a:t>easurable, </a:t>
            </a:r>
            <a:r>
              <a:rPr lang="en-US" sz="2800" b="1" dirty="0">
                <a:solidFill>
                  <a:srgbClr val="FFFF00"/>
                </a:solidFill>
              </a:rPr>
              <a:t>A</a:t>
            </a:r>
            <a:r>
              <a:rPr lang="en-US" sz="2800" dirty="0"/>
              <a:t>ttainable, </a:t>
            </a:r>
            <a:r>
              <a:rPr lang="en-US" sz="2800" b="1" dirty="0">
                <a:solidFill>
                  <a:srgbClr val="FFFF00"/>
                </a:solidFill>
              </a:rPr>
              <a:t>R</a:t>
            </a:r>
            <a:r>
              <a:rPr lang="en-US" sz="2800" dirty="0"/>
              <a:t>elevant, </a:t>
            </a:r>
            <a:r>
              <a:rPr lang="en-US" sz="2800" b="1" dirty="0">
                <a:solidFill>
                  <a:srgbClr val="FFFF00"/>
                </a:solidFill>
              </a:rPr>
              <a:t>T</a:t>
            </a:r>
            <a:r>
              <a:rPr lang="en-US" sz="2800" dirty="0"/>
              <a:t>ime-bound</a:t>
            </a:r>
            <a:r>
              <a:rPr lang="cs-CZ" sz="2800" dirty="0"/>
              <a:t>;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E</a:t>
            </a:r>
            <a:r>
              <a:rPr lang="en-US" sz="2800" dirty="0"/>
              <a:t>valuate, </a:t>
            </a:r>
            <a:r>
              <a:rPr lang="en-US" sz="2800" b="1" dirty="0">
                <a:solidFill>
                  <a:srgbClr val="FFFF00"/>
                </a:solidFill>
              </a:rPr>
              <a:t>R</a:t>
            </a:r>
            <a:r>
              <a:rPr lang="en-US" sz="2800" dirty="0"/>
              <a:t>eevaluate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0" descr="Výsledek obrázku pro pest analysis">
            <a:extLst>
              <a:ext uri="{FF2B5EF4-FFF2-40B4-BE49-F238E27FC236}">
                <a16:creationId xmlns:a16="http://schemas.microsoft.com/office/drawing/2014/main" id="{FF370B04-08F9-4A3D-8F8E-073F7DF23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338"/>
            <a:ext cx="4341813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2D82319B-171E-4B9F-BB5A-0086088A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989138"/>
            <a:ext cx="49657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Nadpis 1">
            <a:extLst>
              <a:ext uri="{FF2B5EF4-FFF2-40B4-BE49-F238E27FC236}">
                <a16:creationId xmlns:a16="http://schemas.microsoft.com/office/drawing/2014/main" id="{3DA04B05-3C31-4679-BA33-64EE47A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50" y="476250"/>
            <a:ext cx="9144000" cy="935038"/>
          </a:xfrm>
        </p:spPr>
        <p:txBody>
          <a:bodyPr/>
          <a:lstStyle/>
          <a:p>
            <a:pPr marL="357188" indent="-357188"/>
            <a:r>
              <a:rPr lang="en-US" altLang="cs-CZ" sz="3200" b="1"/>
              <a:t>Market Research and Analyses</a:t>
            </a:r>
            <a:br>
              <a:rPr lang="cs-CZ" altLang="cs-CZ" sz="3200" b="1"/>
            </a:br>
            <a:r>
              <a:rPr lang="en-US" altLang="cs-CZ" sz="2800"/>
              <a:t>Methods of Marketing Analysis:</a:t>
            </a:r>
            <a:endParaRPr lang="cs-CZ" altLang="cs-CZ" sz="2800"/>
          </a:p>
        </p:txBody>
      </p:sp>
      <p:sp>
        <p:nvSpPr>
          <p:cNvPr id="40965" name="Obdélník 5">
            <a:extLst>
              <a:ext uri="{FF2B5EF4-FFF2-40B4-BE49-F238E27FC236}">
                <a16:creationId xmlns:a16="http://schemas.microsoft.com/office/drawing/2014/main" id="{6FCB6871-73B2-4653-93C3-46C44081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484313"/>
            <a:ext cx="361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Enterprise Macro surrounding</a:t>
            </a:r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PEST(LE) </a:t>
            </a:r>
            <a:r>
              <a:rPr lang="en-US" altLang="cs-CZ" sz="2000" b="1">
                <a:latin typeface="Arial" panose="020B0604020202020204" pitchFamily="34" charset="0"/>
              </a:rPr>
              <a:t>analysis</a:t>
            </a:r>
            <a:endParaRPr lang="cs-CZ" altLang="cs-CZ" sz="2000" b="1">
              <a:latin typeface="Arial" panose="020B0604020202020204" pitchFamily="34" charset="0"/>
            </a:endParaRPr>
          </a:p>
        </p:txBody>
      </p:sp>
      <p:sp>
        <p:nvSpPr>
          <p:cNvPr id="40966" name="Obdélník 6">
            <a:extLst>
              <a:ext uri="{FF2B5EF4-FFF2-40B4-BE49-F238E27FC236}">
                <a16:creationId xmlns:a16="http://schemas.microsoft.com/office/drawing/2014/main" id="{96DFED5C-B748-4AAF-9DC4-222BAEA4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1341438"/>
            <a:ext cx="35655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Enterprise Micro surrounding</a:t>
            </a:r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Porter 5 (6) </a:t>
            </a:r>
            <a:r>
              <a:rPr lang="en-US" altLang="cs-CZ" sz="2000" b="1">
                <a:latin typeface="Arial" panose="020B0604020202020204" pitchFamily="34" charset="0"/>
              </a:rPr>
              <a:t>Forces analysis</a:t>
            </a:r>
            <a:endParaRPr lang="cs-CZ" altLang="cs-CZ" sz="2000" b="1">
              <a:latin typeface="Arial" panose="020B0604020202020204" pitchFamily="34" charset="0"/>
            </a:endParaRPr>
          </a:p>
        </p:txBody>
      </p:sp>
      <p:pic>
        <p:nvPicPr>
          <p:cNvPr id="40967" name="Picture 4">
            <a:extLst>
              <a:ext uri="{FF2B5EF4-FFF2-40B4-BE49-F238E27FC236}">
                <a16:creationId xmlns:a16="http://schemas.microsoft.com/office/drawing/2014/main" id="{E3998F83-52AB-4B79-9C14-76F97299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835400"/>
            <a:ext cx="1047750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>
            <a:extLst>
              <a:ext uri="{FF2B5EF4-FFF2-40B4-BE49-F238E27FC236}">
                <a16:creationId xmlns:a16="http://schemas.microsoft.com/office/drawing/2014/main" id="{26EBFB03-B4EF-42B7-8CD0-EEAE5F3E0AEB}"/>
              </a:ext>
            </a:extLst>
          </p:cNvPr>
          <p:cNvSpPr/>
          <p:nvPr/>
        </p:nvSpPr>
        <p:spPr>
          <a:xfrm>
            <a:off x="2687638" y="4170363"/>
            <a:ext cx="25908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5F65149-A130-4A1E-B3B4-C12FB56F2C02}"/>
              </a:ext>
            </a:extLst>
          </p:cNvPr>
          <p:cNvSpPr/>
          <p:nvPr/>
        </p:nvSpPr>
        <p:spPr>
          <a:xfrm>
            <a:off x="7259638" y="2854325"/>
            <a:ext cx="1773237" cy="3074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569BA3-EA2A-4641-A050-F128677BDDA3}"/>
              </a:ext>
            </a:extLst>
          </p:cNvPr>
          <p:cNvSpPr txBox="1"/>
          <p:nvPr/>
        </p:nvSpPr>
        <p:spPr>
          <a:xfrm>
            <a:off x="7807325" y="3683000"/>
            <a:ext cx="15367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quality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price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innovations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12B199-4AC5-4A8F-BE57-38CDFC574EA5}"/>
              </a:ext>
            </a:extLst>
          </p:cNvPr>
          <p:cNvSpPr txBox="1"/>
          <p:nvPr/>
        </p:nvSpPr>
        <p:spPr>
          <a:xfrm>
            <a:off x="6207125" y="6122988"/>
            <a:ext cx="15351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key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alternative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6EE41E3-650B-4E19-B446-976C4BEFE9EC}"/>
              </a:ext>
            </a:extLst>
          </p:cNvPr>
          <p:cNvSpPr txBox="1"/>
          <p:nvPr/>
        </p:nvSpPr>
        <p:spPr>
          <a:xfrm>
            <a:off x="4284663" y="5281613"/>
            <a:ext cx="1871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segmentation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focus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needs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purchase power</a:t>
            </a:r>
          </a:p>
        </p:txBody>
      </p:sp>
      <p:pic>
        <p:nvPicPr>
          <p:cNvPr id="40973" name="Picture 2">
            <a:extLst>
              <a:ext uri="{FF2B5EF4-FFF2-40B4-BE49-F238E27FC236}">
                <a16:creationId xmlns:a16="http://schemas.microsoft.com/office/drawing/2014/main" id="{9F66F0D6-B301-4306-B2D8-431F021D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724400"/>
            <a:ext cx="5508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87EF36B3-5087-4BD6-BE1D-67FFF689CBE9}"/>
              </a:ext>
            </a:extLst>
          </p:cNvPr>
          <p:cNvSpPr/>
          <p:nvPr/>
        </p:nvSpPr>
        <p:spPr>
          <a:xfrm>
            <a:off x="5694363" y="3387725"/>
            <a:ext cx="2014537" cy="2016125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D1B42EE-E461-4BB8-9CEC-05DA7A5613FE}"/>
              </a:ext>
            </a:extLst>
          </p:cNvPr>
          <p:cNvSpPr txBox="1"/>
          <p:nvPr/>
        </p:nvSpPr>
        <p:spPr>
          <a:xfrm>
            <a:off x="7596188" y="5314950"/>
            <a:ext cx="17065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market ratio</a:t>
            </a:r>
          </a:p>
          <a:p>
            <a:pPr eaLnBrk="1" hangingPunct="1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strategy</a:t>
            </a:r>
          </a:p>
          <a:p>
            <a:pPr eaLnBrk="1" hangingPunct="1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capital</a:t>
            </a:r>
          </a:p>
          <a:p>
            <a:pPr eaLnBrk="1" hangingPunct="1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technologies</a:t>
            </a:r>
          </a:p>
          <a:p>
            <a:pPr eaLnBrk="1" hangingPunct="1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competitive advantages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C80124E-D82B-4912-B27E-E6E37470FE30}"/>
              </a:ext>
            </a:extLst>
          </p:cNvPr>
          <p:cNvSpPr txBox="1"/>
          <p:nvPr/>
        </p:nvSpPr>
        <p:spPr>
          <a:xfrm>
            <a:off x="7234238" y="1989138"/>
            <a:ext cx="17986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geographic and morphologic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49D4D18-DDC5-4DDA-A6C9-86B36D0CCFA3}"/>
              </a:ext>
            </a:extLst>
          </p:cNvPr>
          <p:cNvSpPr txBox="1"/>
          <p:nvPr/>
        </p:nvSpPr>
        <p:spPr>
          <a:xfrm>
            <a:off x="5776913" y="4076700"/>
            <a:ext cx="184943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charset="0"/>
                <a:cs typeface="Arial" charset="0"/>
              </a:rPr>
              <a:t>Enterprise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0FEAFDD-93EB-499F-B29F-B940B92AD670}"/>
              </a:ext>
            </a:extLst>
          </p:cNvPr>
          <p:cNvSpPr txBox="1"/>
          <p:nvPr/>
        </p:nvSpPr>
        <p:spPr>
          <a:xfrm>
            <a:off x="1817688" y="4230688"/>
            <a:ext cx="650875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800" dirty="0">
                <a:latin typeface="Arial" charset="0"/>
                <a:cs typeface="Arial" charset="0"/>
              </a:rPr>
              <a:t>Enterprise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99EBA2B-74F9-4DAD-AA3E-C9080E6D79E9}"/>
              </a:ext>
            </a:extLst>
          </p:cNvPr>
          <p:cNvSpPr txBox="1"/>
          <p:nvPr/>
        </p:nvSpPr>
        <p:spPr>
          <a:xfrm>
            <a:off x="6137275" y="2420938"/>
            <a:ext cx="1096963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Competitive</a:t>
            </a:r>
            <a:endParaRPr lang="cs-CZ" sz="1200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surrounding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25B5140-8FB1-4528-B883-79EEBE3ABC98}"/>
              </a:ext>
            </a:extLst>
          </p:cNvPr>
          <p:cNvSpPr txBox="1"/>
          <p:nvPr/>
        </p:nvSpPr>
        <p:spPr>
          <a:xfrm>
            <a:off x="7585075" y="3255963"/>
            <a:ext cx="1096963" cy="46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New substitutes</a:t>
            </a:r>
          </a:p>
        </p:txBody>
      </p:sp>
      <p:sp>
        <p:nvSpPr>
          <p:cNvPr id="13" name="Šipka doprava 12">
            <a:extLst>
              <a:ext uri="{FF2B5EF4-FFF2-40B4-BE49-F238E27FC236}">
                <a16:creationId xmlns:a16="http://schemas.microsoft.com/office/drawing/2014/main" id="{5B9CC8EB-A415-4905-BB33-32EDAD909119}"/>
              </a:ext>
            </a:extLst>
          </p:cNvPr>
          <p:cNvSpPr/>
          <p:nvPr/>
        </p:nvSpPr>
        <p:spPr>
          <a:xfrm rot="1652900">
            <a:off x="7121525" y="2928938"/>
            <a:ext cx="663575" cy="2746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DD093DA-5E2B-4044-82E9-12BD09C2A143}"/>
              </a:ext>
            </a:extLst>
          </p:cNvPr>
          <p:cNvSpPr txBox="1"/>
          <p:nvPr/>
        </p:nvSpPr>
        <p:spPr>
          <a:xfrm>
            <a:off x="7585075" y="4941888"/>
            <a:ext cx="1096963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New</a:t>
            </a:r>
          </a:p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competitors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BD7D358-940A-4B48-833F-1C6CEC4B14BF}"/>
              </a:ext>
            </a:extLst>
          </p:cNvPr>
          <p:cNvSpPr txBox="1"/>
          <p:nvPr/>
        </p:nvSpPr>
        <p:spPr>
          <a:xfrm>
            <a:off x="6162675" y="5846763"/>
            <a:ext cx="1096963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Suppliers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DE9AF4D-5642-4002-98AE-6BED41582C5B}"/>
              </a:ext>
            </a:extLst>
          </p:cNvPr>
          <p:cNvSpPr txBox="1"/>
          <p:nvPr/>
        </p:nvSpPr>
        <p:spPr>
          <a:xfrm>
            <a:off x="4699000" y="5013325"/>
            <a:ext cx="1096963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Customers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71ED3E4-27D8-497D-B24D-60BD031EAE5D}"/>
              </a:ext>
            </a:extLst>
          </p:cNvPr>
          <p:cNvSpPr txBox="1"/>
          <p:nvPr/>
        </p:nvSpPr>
        <p:spPr>
          <a:xfrm>
            <a:off x="4679950" y="3341688"/>
            <a:ext cx="1096963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200" dirty="0">
                <a:latin typeface="Arial" charset="0"/>
                <a:cs typeface="Arial" charset="0"/>
              </a:rPr>
              <a:t>Government and public</a:t>
            </a:r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FC1F81C5-9D14-4138-A007-832FC316C90A}"/>
              </a:ext>
            </a:extLst>
          </p:cNvPr>
          <p:cNvSpPr/>
          <p:nvPr/>
        </p:nvSpPr>
        <p:spPr>
          <a:xfrm rot="9276650">
            <a:off x="4176713" y="3541713"/>
            <a:ext cx="665162" cy="2762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Výsledek obrázku pro pest analysis">
            <a:extLst>
              <a:ext uri="{FF2B5EF4-FFF2-40B4-BE49-F238E27FC236}">
                <a16:creationId xmlns:a16="http://schemas.microsoft.com/office/drawing/2014/main" id="{908D75B3-7F68-47DD-9DAE-1087A223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08188"/>
            <a:ext cx="307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Nadpis 1">
            <a:extLst>
              <a:ext uri="{FF2B5EF4-FFF2-40B4-BE49-F238E27FC236}">
                <a16:creationId xmlns:a16="http://schemas.microsoft.com/office/drawing/2014/main" id="{B9B87C4E-DC5D-483F-8F6B-C87D42C59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pPr marL="357188" indent="-357188"/>
            <a:r>
              <a:rPr lang="en-US" altLang="cs-CZ" sz="3200" b="1"/>
              <a:t>Market Research and Analyses II</a:t>
            </a:r>
            <a:br>
              <a:rPr lang="en-US" altLang="cs-CZ" sz="4000" b="1"/>
            </a:br>
            <a:r>
              <a:rPr lang="en-US" altLang="cs-CZ" sz="2800" b="1"/>
              <a:t>PEST(LE) </a:t>
            </a:r>
            <a:r>
              <a:rPr lang="en-US" altLang="cs-CZ" sz="2800"/>
              <a:t>analysis of Enterprise Macro surrounding</a:t>
            </a:r>
            <a:br>
              <a:rPr lang="en-US" altLang="cs-CZ" sz="2800"/>
            </a:br>
            <a:endParaRPr lang="en-US" altLang="cs-CZ" sz="2800"/>
          </a:p>
        </p:txBody>
      </p:sp>
      <p:cxnSp>
        <p:nvCxnSpPr>
          <p:cNvPr id="7" name="Zakřivená spojnice 6">
            <a:extLst>
              <a:ext uri="{FF2B5EF4-FFF2-40B4-BE49-F238E27FC236}">
                <a16:creationId xmlns:a16="http://schemas.microsoft.com/office/drawing/2014/main" id="{89C67235-2814-4D18-AF7D-99F53914C4FC}"/>
              </a:ext>
            </a:extLst>
          </p:cNvPr>
          <p:cNvCxnSpPr/>
          <p:nvPr/>
        </p:nvCxnSpPr>
        <p:spPr>
          <a:xfrm>
            <a:off x="1828800" y="2008188"/>
            <a:ext cx="5487988" cy="157638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>
            <a:extLst>
              <a:ext uri="{FF2B5EF4-FFF2-40B4-BE49-F238E27FC236}">
                <a16:creationId xmlns:a16="http://schemas.microsoft.com/office/drawing/2014/main" id="{B1488069-D7D0-454C-AEE7-66DBB43D45D6}"/>
              </a:ext>
            </a:extLst>
          </p:cNvPr>
          <p:cNvCxnSpPr/>
          <p:nvPr/>
        </p:nvCxnSpPr>
        <p:spPr>
          <a:xfrm rot="16200000" flipH="1">
            <a:off x="3333750" y="4062413"/>
            <a:ext cx="2260600" cy="2089150"/>
          </a:xfrm>
          <a:prstGeom prst="curvedConnector3">
            <a:avLst>
              <a:gd name="adj1" fmla="val 5105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Zakřivená spojnice 17">
            <a:extLst>
              <a:ext uri="{FF2B5EF4-FFF2-40B4-BE49-F238E27FC236}">
                <a16:creationId xmlns:a16="http://schemas.microsoft.com/office/drawing/2014/main" id="{C444B402-AFB5-4FBA-BC7C-1F274774F3DD}"/>
              </a:ext>
            </a:extLst>
          </p:cNvPr>
          <p:cNvCxnSpPr/>
          <p:nvPr/>
        </p:nvCxnSpPr>
        <p:spPr>
          <a:xfrm flipV="1">
            <a:off x="4067175" y="2795588"/>
            <a:ext cx="2968625" cy="293687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F404A7E-031E-4376-8B72-EDFEBBF57958}"/>
              </a:ext>
            </a:extLst>
          </p:cNvPr>
          <p:cNvSpPr txBox="1"/>
          <p:nvPr/>
        </p:nvSpPr>
        <p:spPr>
          <a:xfrm>
            <a:off x="-11113" y="998538"/>
            <a:ext cx="4502151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Political and legislative factors: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Political stability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Business and work laws, labour code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Tax policy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Antimonopoly law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Consumer protection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Environmental legislative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Foreign trade regulations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Law enforceability and corruption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EU integration policy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Technical norms and regulations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Health and safety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7A99EA1-FD95-4918-9DF4-D212D3B9494C}"/>
              </a:ext>
            </a:extLst>
          </p:cNvPr>
          <p:cNvSpPr txBox="1"/>
          <p:nvPr/>
        </p:nvSpPr>
        <p:spPr>
          <a:xfrm>
            <a:off x="5818188" y="952500"/>
            <a:ext cx="33258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Economic factors: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Economic cycles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Macroeconomic trends, GDP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Inflation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Interest rates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Currency exchange rates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Purchasing power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Average wage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Energy prices trends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Tax burden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Foreign investment amount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Amount g money in circulation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171C5C9-CD31-4DCC-8AD3-574194CA6AFC}"/>
              </a:ext>
            </a:extLst>
          </p:cNvPr>
          <p:cNvSpPr txBox="1"/>
          <p:nvPr/>
        </p:nvSpPr>
        <p:spPr>
          <a:xfrm>
            <a:off x="0" y="4549775"/>
            <a:ext cx="449103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Socio-cultural factors: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Demographic population trends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Lifestyle, free time activities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Mobility and migration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Level of education, income distribution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Unemployment, labour approach</a:t>
            </a:r>
          </a:p>
          <a:p>
            <a:pPr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Population health, religion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254DA82-37A5-43FB-B135-9980F730690B}"/>
              </a:ext>
            </a:extLst>
          </p:cNvPr>
          <p:cNvSpPr txBox="1"/>
          <p:nvPr/>
        </p:nvSpPr>
        <p:spPr>
          <a:xfrm>
            <a:off x="4491038" y="4541838"/>
            <a:ext cx="465296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Technologic factors: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Government support, spending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on  of R&amp;D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Infrastructure, ICT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Technology transfer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Speed of obsolescence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New materials, nanotechnologies</a:t>
            </a:r>
          </a:p>
          <a:p>
            <a:pPr algn="r" eaLnBrk="1" hangingPunct="1">
              <a:defRPr/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New discoveries, technology change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6E05E8F-B1B9-4870-9C29-0815D88ACDAF}"/>
              </a:ext>
            </a:extLst>
          </p:cNvPr>
          <p:cNvSpPr/>
          <p:nvPr/>
        </p:nvSpPr>
        <p:spPr>
          <a:xfrm>
            <a:off x="3132138" y="2008188"/>
            <a:ext cx="3073400" cy="20701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3FE77D08-6E3B-4FEF-B461-791EDE8F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900613"/>
            <a:ext cx="328771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CC4B5717-C37F-46ED-9AB2-B53B8A57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5888"/>
            <a:ext cx="2111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Nadpis 1">
            <a:extLst>
              <a:ext uri="{FF2B5EF4-FFF2-40B4-BE49-F238E27FC236}">
                <a16:creationId xmlns:a16="http://schemas.microsoft.com/office/drawing/2014/main" id="{8CA397A2-74C4-4782-8DCB-BC0ECE83A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88913"/>
            <a:ext cx="5834063" cy="105251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dirty="0"/>
              <a:t>Project Marketing</a:t>
            </a:r>
            <a:r>
              <a:rPr lang="cs-CZ" sz="3200" b="1" dirty="0"/>
              <a:t> </a:t>
            </a:r>
            <a:r>
              <a:rPr lang="en-US" sz="3200" b="1" dirty="0"/>
              <a:t>Proposal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9220" name="Podnadpis 2">
            <a:extLst>
              <a:ext uri="{FF2B5EF4-FFF2-40B4-BE49-F238E27FC236}">
                <a16:creationId xmlns:a16="http://schemas.microsoft.com/office/drawing/2014/main" id="{211A6D25-9F56-4C98-8DB9-BA035428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908050"/>
            <a:ext cx="8820150" cy="5545138"/>
          </a:xfrm>
          <a:solidFill>
            <a:srgbClr val="FFFFFF">
              <a:alpha val="58039"/>
            </a:srgbClr>
          </a:solidFill>
        </p:spPr>
        <p:txBody>
          <a:bodyPr/>
          <a:lstStyle/>
          <a:p>
            <a:pPr marL="0" lvl="1" algn="just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Sales and Marketing Mix (Product, Price, Place, Promotion, 	Distribution, Processes, People)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Ways and Costs of Promotion (Internet, FB, Press, Radio, TV, Billboards, Direct Marketing, …)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Ways and Costs of Distribution (Packings, B2B vs. B2C, Retail Chains, Shops, Internet)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Setting of Margin and Product </a:t>
            </a:r>
            <a:r>
              <a:rPr lang="en-US" u="sng" dirty="0">
                <a:solidFill>
                  <a:schemeClr val="tx1"/>
                </a:solidFill>
              </a:rPr>
              <a:t>Prices</a:t>
            </a:r>
            <a:r>
              <a:rPr lang="en-US" dirty="0">
                <a:solidFill>
                  <a:schemeClr val="tx1"/>
                </a:solidFill>
              </a:rPr>
              <a:t>, Calculations: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Variable Costs (direct, operational) and Fix Costs (investments, overheads)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Down Limit – Costs; Up Limit – Competition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Definition of Goals and Milestones of Success in Time: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Prognosis of Sales (Revenues); Market Share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C8E783AF-75CC-4F46-823C-5EA00789A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788"/>
            <a:ext cx="9144000" cy="936625"/>
          </a:xfrm>
        </p:spPr>
        <p:txBody>
          <a:bodyPr/>
          <a:lstStyle/>
          <a:p>
            <a:pPr eaLnBrk="1" hangingPunct="1"/>
            <a:r>
              <a:rPr lang="en-US" altLang="cs-CZ" sz="3200" b="1">
                <a:solidFill>
                  <a:srgbClr val="D50202"/>
                </a:solidFill>
              </a:rPr>
              <a:t>Final Test</a:t>
            </a:r>
          </a:p>
        </p:txBody>
      </p:sp>
      <p:sp>
        <p:nvSpPr>
          <p:cNvPr id="49155" name="Podnadpis 2">
            <a:extLst>
              <a:ext uri="{FF2B5EF4-FFF2-40B4-BE49-F238E27FC236}">
                <a16:creationId xmlns:a16="http://schemas.microsoft.com/office/drawing/2014/main" id="{4326AB85-FA28-4BF3-8E44-FF4E445EC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1125538"/>
            <a:ext cx="8424862" cy="5335587"/>
          </a:xfrm>
        </p:spPr>
        <p:txBody>
          <a:bodyPr/>
          <a:lstStyle/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Is written business plan important for success of business?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functions of business plan do you know?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is an Executive summary?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does mean </a:t>
            </a:r>
            <a:r>
              <a:rPr lang="cs-CZ" altLang="cs-CZ" sz="2400" dirty="0" err="1">
                <a:solidFill>
                  <a:schemeClr val="tx1"/>
                </a:solidFill>
              </a:rPr>
              <a:t>the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acronym SMART?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tools for analyses of the market do you know?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quality management systems do you know?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components contain 4P Marketing mix?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methods for evaluation of BP payback do you know?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methods are most often used to plan project activities in time?</a:t>
            </a:r>
          </a:p>
          <a:p>
            <a:pPr marL="457200" indent="-457200" algn="l" eaLnBrk="1" hangingPunct="1">
              <a:buFont typeface="+mj-lt"/>
              <a:buAutoNum type="arabicPeriod"/>
              <a:defRPr/>
            </a:pPr>
            <a:r>
              <a:rPr lang="en-US" altLang="cs-CZ" sz="2400" dirty="0">
                <a:solidFill>
                  <a:schemeClr val="tx1"/>
                </a:solidFill>
              </a:rPr>
              <a:t>What are often frequent business risks?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altLang="cs-CZ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cs-CZ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cs-CZ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cs-CZ" sz="2400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altLang="cs-CZ" sz="24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sah 8">
            <a:extLst>
              <a:ext uri="{FF2B5EF4-FFF2-40B4-BE49-F238E27FC236}">
                <a16:creationId xmlns:a16="http://schemas.microsoft.com/office/drawing/2014/main" id="{933439D6-D86C-4ED7-8B14-FEBEC05A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cs-CZ" dirty="0"/>
              <a:t>Good Luck</a:t>
            </a:r>
            <a:endParaRPr lang="cs-CZ" altLang="cs-CZ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cs-CZ" b="1" dirty="0">
                <a:solidFill>
                  <a:srgbClr val="D10202"/>
                </a:solidFill>
              </a:rPr>
              <a:t>Thank you for your attention</a:t>
            </a:r>
            <a:endParaRPr lang="cs-CZ" altLang="cs-CZ" b="1" dirty="0">
              <a:solidFill>
                <a:srgbClr val="D10202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cs-CZ" b="1" dirty="0">
              <a:solidFill>
                <a:srgbClr val="D10202"/>
              </a:solidFill>
            </a:endParaRPr>
          </a:p>
          <a:p>
            <a:pPr algn="ctr" eaLnBrk="1" hangingPunct="1">
              <a:buNone/>
            </a:pPr>
            <a:r>
              <a:rPr lang="en-US" altLang="cs-CZ" dirty="0"/>
              <a:t>M</a:t>
            </a:r>
            <a:r>
              <a:rPr lang="cs-CZ" altLang="cs-CZ" dirty="0"/>
              <a:t>B</a:t>
            </a:r>
            <a:r>
              <a:rPr lang="en-US" altLang="cs-CZ" dirty="0"/>
              <a:t>CO - Department of Business Economics and Management</a:t>
            </a:r>
            <a:endParaRPr lang="cs-CZ" altLang="cs-CZ" dirty="0"/>
          </a:p>
          <a:p>
            <a:pPr algn="ctr" eaLnBrk="1" hangingPunct="1">
              <a:buNone/>
            </a:pPr>
            <a:r>
              <a:rPr lang="cs-CZ" altLang="cs-CZ" dirty="0">
                <a:hlinkClick r:id="rId2"/>
              </a:rPr>
              <a:t>adam.pawliczek@mvso.cz</a:t>
            </a:r>
            <a:endParaRPr lang="cs-CZ" altLang="cs-CZ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cs-CZ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E98D18F8-2AF4-4A9B-A431-C7BA1B11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533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972</Words>
  <Application>Microsoft Office PowerPoint</Application>
  <PresentationFormat>Předvádění na obrazovce (4:3)</PresentationFormat>
  <Paragraphs>149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Symbol</vt:lpstr>
      <vt:lpstr>Courier New</vt:lpstr>
      <vt:lpstr>Office Theme</vt:lpstr>
      <vt:lpstr>Business planning  Selected chapters</vt:lpstr>
      <vt:lpstr>Business Plan Outline - Example</vt:lpstr>
      <vt:lpstr>Prezentace aplikace PowerPoint</vt:lpstr>
      <vt:lpstr>Prezentace aplikace PowerPoint</vt:lpstr>
      <vt:lpstr>Market Research and Analyses Methods of Marketing Analysis:</vt:lpstr>
      <vt:lpstr>Market Research and Analyses II PEST(LE) analysis of Enterprise Macro surrounding </vt:lpstr>
      <vt:lpstr>Project Marketing Proposal</vt:lpstr>
      <vt:lpstr>Final Test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samostatně činných účetních poradců s ekonomickým a účetním software dostupným v ČR</dc:title>
  <dc:creator>Adam</dc:creator>
  <cp:lastModifiedBy>Adam Pawliczek</cp:lastModifiedBy>
  <cp:revision>448</cp:revision>
  <cp:lastPrinted>2012-02-19T20:30:42Z</cp:lastPrinted>
  <dcterms:created xsi:type="dcterms:W3CDTF">2010-10-14T19:01:54Z</dcterms:created>
  <dcterms:modified xsi:type="dcterms:W3CDTF">2022-02-17T20:19:34Z</dcterms:modified>
</cp:coreProperties>
</file>