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95" r:id="rId2"/>
    <p:sldId id="383" r:id="rId3"/>
    <p:sldId id="351" r:id="rId4"/>
    <p:sldId id="353" r:id="rId5"/>
    <p:sldId id="323" r:id="rId6"/>
    <p:sldId id="368" r:id="rId7"/>
    <p:sldId id="321" r:id="rId8"/>
    <p:sldId id="375" r:id="rId9"/>
    <p:sldId id="369" r:id="rId10"/>
    <p:sldId id="342" r:id="rId11"/>
    <p:sldId id="370" r:id="rId12"/>
    <p:sldId id="354" r:id="rId13"/>
    <p:sldId id="371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73" r:id="rId22"/>
    <p:sldId id="372" r:id="rId23"/>
    <p:sldId id="362" r:id="rId24"/>
    <p:sldId id="384" r:id="rId25"/>
    <p:sldId id="374" r:id="rId26"/>
    <p:sldId id="298" r:id="rId27"/>
    <p:sldId id="385" r:id="rId28"/>
    <p:sldId id="302" r:id="rId29"/>
    <p:sldId id="396" r:id="rId3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9" autoAdjust="0"/>
  </p:normalViewPr>
  <p:slideViewPr>
    <p:cSldViewPr>
      <p:cViewPr varScale="1">
        <p:scale>
          <a:sx n="121" d="100"/>
          <a:sy n="121" d="100"/>
        </p:scale>
        <p:origin x="96" y="9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D6E10EA-AC4D-4EAD-BEAA-0F47D5FA2F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A36B32-66E7-4415-8E57-C6DC4E9A69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BF2E2F-59D8-4579-A7A5-D7F7EF3AE8F1}" type="datetimeFigureOut">
              <a:rPr lang="cs-CZ"/>
              <a:pPr>
                <a:defRPr/>
              </a:pPr>
              <a:t>17.02.2022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213943-2A61-4262-8662-D815DE7003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92428C-4F6C-4AEB-9F91-0208CCFBFF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CCA46-5401-408B-8143-E8B132A3AE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5690F3E-199C-41DE-9690-FE32C3216D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44920C-98E7-489F-80A2-6FF8C4CAB7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F06E9E-D593-4D84-89E6-27DFC1C735CD}" type="datetimeFigureOut">
              <a:rPr lang="cs-CZ"/>
              <a:pPr>
                <a:defRPr/>
              </a:pPr>
              <a:t>17.02.2022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472AB76-30C3-479F-A922-890D1CCB94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8AA4447-3864-4F6E-9019-9B489DD55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A5F566-7485-4E47-ADE9-8B091C5198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21FC11-977A-4450-81B3-864BF07AD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33B00C-A3CD-42F4-B6E5-5E1EE16163E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5B16-2563-4EB3-AD6C-38862333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EB50EB-C281-4C73-A651-943D157874FD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1544-ECC7-4652-B110-5C06116D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F970A-54DA-4C32-A1E5-CBA34536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A95D3AE-873E-431C-ACBE-0049937B0C5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6016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5DB65-93C5-4BF1-B3B0-0D71549F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B5BD9E-1A62-4F92-A274-71283F840F57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B64C-66F5-4B9F-BD04-EDAFBE32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D3D24-CA50-471D-BD29-4EF41186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DC69571-FD31-425F-804D-47BD4D47536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276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4335-7B8B-41A6-9EB2-6145508C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D7C50D-AFB6-413B-B812-47B10625ED91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C543-D2FA-4089-8279-72FD93AFA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5DD9B-3A3D-4261-83D1-DA21D759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6D2AC4EB-0F37-4728-A515-369A890E36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930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1E1CD-49B6-459F-98E5-3290683C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9FEA95-1D05-4BF0-83ED-3342828A27BF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8B14-0894-4422-B9FC-D979EEF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7120D-5EA4-4B90-9775-FB0CC966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4940F2D-E7E7-4CA0-BD2A-EE44D964338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860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42CA8-7D73-4415-9678-9F5602B6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BA7AC1-8B2C-4694-8431-BB43AEC659B8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9E70-3CB8-42F8-825B-A6162AE0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F251A-D64E-4B2D-9007-DA8A4DDD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7766CEA-F53F-4FED-AA6D-1486468808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18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3F2F4-94F7-4107-9AFE-4F529547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CF9C4D-628A-4FD4-BE80-BF5051CD75C6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9F531-E0E5-442D-95B1-0D8566BD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F6A74-563B-40F4-BD87-019B7C8D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7F830F7-C316-49C1-8EF1-C7997A3E852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430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A79236-8DFF-4004-AA49-47A24430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EED67B-C211-4D9A-96B3-141426CBB3B5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D7188-7250-458D-8696-C4085DB2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4D5B25-295B-405C-B7E3-563053CA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15AFE49-8E30-45F7-82AD-0DD85B03763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356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9B4A5-E9F3-4DC4-9E38-0D59F983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D662FE-5674-4FCA-A917-D18CC76BE1BB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CB08F-3D56-4D4C-9515-D738BE43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A389AB-474B-47A5-9CAB-30207C5D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F34D7C0-BF43-4824-9587-90FFAF584D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863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34EA1-34F3-4B37-85F5-6B597774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3A5D8-1373-4ADC-95B7-F3AEDFCF6566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00B9D-AAC3-4F04-B78C-3259D441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A5DB4-C429-45C7-9ADE-2CB006AE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398D58A-2DFD-438D-8B6B-9305AD07977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703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45F49-B2B8-4945-96A7-B9F23185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3C8F50-A3D6-4618-9A5A-6123D35628DF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BA17F-3D57-45D0-BAEE-13BE2648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40CE6-E9E9-4CF0-8FD8-8F974F4F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B64EE8AB-0096-448E-AE5B-03B5F3CEC8A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9447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73BC7-E16B-4E47-A85A-04FDDB93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FE381A2-49E4-45EA-83FF-5E0E5E3E08D2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F61E9-00BB-46D1-B58D-EEB8B01C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A4249-B33B-4381-8BAA-173DFB08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954B219-8868-45E1-AF97-8A1E0EFCBF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861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3250EE0-4A46-409D-9331-B12A32F783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A83F2E3-4BAB-4933-8899-4CAEDEBB86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A230-734E-40BA-A229-D5CA6F7B2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9887682-0FC1-46ED-8257-09B6CA68BF7A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E4C2-89DB-4C8F-8B77-79CF3C99C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0B467-543B-4FA2-8D93-D0418F8DA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D32F437-8EF1-48A7-B316-27BF63A87D9A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f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qr.org.uk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dvginteractive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hyperlink" Target="http://www.businessdictionary.com/" TargetMode="External"/><Relationship Id="rId5" Type="http://schemas.openxmlformats.org/officeDocument/2006/relationships/hyperlink" Target="https://www.merriam-webster.com/" TargetMode="External"/><Relationship Id="rId4" Type="http://schemas.openxmlformats.org/officeDocument/2006/relationships/hyperlink" Target="https://www.investopedia.com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mailto:adam.pawliczek@mvso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009C57C7-B7D7-4DC6-8543-4954AE75A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20961"/>
            <a:ext cx="1097426" cy="1057276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84F1DD33-3F69-4D2C-A4DD-7B464F197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35" y="3642107"/>
            <a:ext cx="1105403" cy="1053148"/>
          </a:xfrm>
          <a:prstGeom prst="rect">
            <a:avLst/>
          </a:prstGeom>
        </p:spPr>
      </p:pic>
      <p:pic>
        <p:nvPicPr>
          <p:cNvPr id="5" name="Obrázek 4" descr="Obsah obrázku kreslení, surfování, velké, autobus&#10;&#10;Popis byl vytvořen automaticky">
            <a:extLst>
              <a:ext uri="{FF2B5EF4-FFF2-40B4-BE49-F238E27FC236}">
                <a16:creationId xmlns:a16="http://schemas.microsoft.com/office/drawing/2014/main" id="{32456564-9E86-47C2-8CC6-BEDE12DF2A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7784" y="3551137"/>
            <a:ext cx="1121932" cy="107801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7A0778-FB8B-4971-863A-02421C1C9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2549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cap="all" dirty="0"/>
              <a:t>Brand </a:t>
            </a:r>
            <a:r>
              <a:rPr lang="en-US" b="1" cap="all" dirty="0"/>
              <a:t>management</a:t>
            </a:r>
            <a:br>
              <a:rPr lang="en-US" b="1" cap="all" dirty="0"/>
            </a:b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C5843C-363B-452E-B3BD-2301DCBB0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365625"/>
            <a:ext cx="8424862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Doc. Ing. Adam Pawliczek, Ph.D.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5604" name="Picture 5">
            <a:extLst>
              <a:ext uri="{FF2B5EF4-FFF2-40B4-BE49-F238E27FC236}">
                <a16:creationId xmlns:a16="http://schemas.microsoft.com/office/drawing/2014/main" id="{8506E66D-5905-48B0-B8BB-B7BC45CBE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36875"/>
            <a:ext cx="11525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>
            <a:extLst>
              <a:ext uri="{FF2B5EF4-FFF2-40B4-BE49-F238E27FC236}">
                <a16:creationId xmlns:a16="http://schemas.microsoft.com/office/drawing/2014/main" id="{D8D72CB3-BF6E-487F-AD39-C52D4BA94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2936875"/>
            <a:ext cx="11588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9">
            <a:extLst>
              <a:ext uri="{FF2B5EF4-FFF2-40B4-BE49-F238E27FC236}">
                <a16:creationId xmlns:a16="http://schemas.microsoft.com/office/drawing/2014/main" id="{92FF0EEA-536E-462A-B2BB-BA39CC9DA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967038"/>
            <a:ext cx="11731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9">
            <a:extLst>
              <a:ext uri="{FF2B5EF4-FFF2-40B4-BE49-F238E27FC236}">
                <a16:creationId xmlns:a16="http://schemas.microsoft.com/office/drawing/2014/main" id="{31A15671-DC14-4EC4-9B7D-7775B2A30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3644900"/>
            <a:ext cx="11795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Obrázek 35">
            <a:extLst>
              <a:ext uri="{FF2B5EF4-FFF2-40B4-BE49-F238E27FC236}">
                <a16:creationId xmlns:a16="http://schemas.microsoft.com/office/drawing/2014/main" id="{2D396B94-8C23-4FD1-9EF9-03D4C554B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22675"/>
            <a:ext cx="1152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24458CBE-829E-4347-AFD1-B0657FF9F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3. The identity and personality of the brand</a:t>
            </a:r>
            <a:endParaRPr lang="en-GB" altLang="cs-CZ" sz="3200" b="1" dirty="0"/>
          </a:p>
        </p:txBody>
      </p:sp>
      <p:sp>
        <p:nvSpPr>
          <p:cNvPr id="50179" name="Podnadpis 2">
            <a:extLst>
              <a:ext uri="{FF2B5EF4-FFF2-40B4-BE49-F238E27FC236}">
                <a16:creationId xmlns:a16="http://schemas.microsoft.com/office/drawing/2014/main" id="{7A9A5DB6-B075-4849-AA56-75438033C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 identity </a:t>
            </a:r>
            <a:r>
              <a:rPr lang="en-US" altLang="cs-CZ" sz="2800" dirty="0">
                <a:solidFill>
                  <a:schemeClr val="tx1"/>
                </a:solidFill>
              </a:rPr>
              <a:t>is the visible elements of a brand, such as color, design, and logo, that identify and distinguish the brand in consumers' minds.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 identity </a:t>
            </a:r>
            <a:r>
              <a:rPr lang="en-US" altLang="cs-CZ" sz="2800" dirty="0">
                <a:solidFill>
                  <a:schemeClr val="tx1"/>
                </a:solidFill>
              </a:rPr>
              <a:t>is distinct from </a:t>
            </a:r>
            <a:r>
              <a:rPr lang="en-US" altLang="cs-CZ" sz="2800" i="1" dirty="0">
                <a:solidFill>
                  <a:schemeClr val="tx1"/>
                </a:solidFill>
              </a:rPr>
              <a:t>brand image</a:t>
            </a:r>
            <a:r>
              <a:rPr lang="en-US" altLang="cs-CZ" sz="2800" dirty="0">
                <a:solidFill>
                  <a:schemeClr val="tx1"/>
                </a:solidFill>
              </a:rPr>
              <a:t>. </a:t>
            </a:r>
            <a:r>
              <a:rPr lang="cs-CZ" altLang="cs-CZ" sz="2800" dirty="0">
                <a:solidFill>
                  <a:schemeClr val="tx1"/>
                </a:solidFill>
              </a:rPr>
              <a:t>Identity </a:t>
            </a:r>
            <a:r>
              <a:rPr lang="en-US" altLang="cs-CZ" sz="2800" dirty="0">
                <a:solidFill>
                  <a:schemeClr val="tx1"/>
                </a:solidFill>
              </a:rPr>
              <a:t>corresponds to the intent behind the branding and the way a company does the following</a:t>
            </a:r>
            <a:r>
              <a:rPr lang="cs-CZ" altLang="cs-CZ" sz="2800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Chooses its name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Designs its logo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Uses colors, shapes, and other visual elements in its products and promotions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Crafts the language in its advertisements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Trains employees to interact with customers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i="1" dirty="0">
                <a:solidFill>
                  <a:schemeClr val="tx1"/>
                </a:solidFill>
              </a:rPr>
              <a:t>Brand image </a:t>
            </a:r>
            <a:r>
              <a:rPr lang="en-US" altLang="cs-CZ" sz="2800" dirty="0">
                <a:solidFill>
                  <a:schemeClr val="tx1"/>
                </a:solidFill>
              </a:rPr>
              <a:t>is the actual result of these efforts</a:t>
            </a:r>
            <a:r>
              <a:rPr lang="cs-CZ" altLang="cs-CZ" sz="2800" dirty="0">
                <a:solidFill>
                  <a:schemeClr val="tx1"/>
                </a:solidFill>
              </a:rPr>
              <a:t>.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24458CBE-829E-4347-AFD1-B0657FF9F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3. The identity and personality of the brand</a:t>
            </a:r>
            <a:endParaRPr lang="en-GB" altLang="cs-CZ" sz="3200" b="1" dirty="0"/>
          </a:p>
        </p:txBody>
      </p:sp>
      <p:sp>
        <p:nvSpPr>
          <p:cNvPr id="50179" name="Podnadpis 2">
            <a:extLst>
              <a:ext uri="{FF2B5EF4-FFF2-40B4-BE49-F238E27FC236}">
                <a16:creationId xmlns:a16="http://schemas.microsoft.com/office/drawing/2014/main" id="{7A9A5DB6-B075-4849-AA56-75438033C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</a:t>
            </a:r>
            <a:r>
              <a:rPr lang="en-US" altLang="cs-CZ" sz="2800" dirty="0">
                <a:solidFill>
                  <a:schemeClr val="tx1"/>
                </a:solidFill>
              </a:rPr>
              <a:t> </a:t>
            </a:r>
            <a:r>
              <a:rPr lang="en-US" altLang="cs-CZ" sz="2800" b="1" dirty="0">
                <a:solidFill>
                  <a:schemeClr val="tx1"/>
                </a:solidFill>
              </a:rPr>
              <a:t>personality</a:t>
            </a:r>
            <a:r>
              <a:rPr lang="en-US" altLang="cs-CZ" sz="2800" dirty="0">
                <a:solidFill>
                  <a:schemeClr val="tx1"/>
                </a:solidFill>
              </a:rPr>
              <a:t> is a set of </a:t>
            </a:r>
            <a:r>
              <a:rPr lang="en-US" altLang="cs-CZ" sz="2800" i="1" dirty="0">
                <a:solidFill>
                  <a:schemeClr val="tx1"/>
                </a:solidFill>
              </a:rPr>
              <a:t>human characteristics </a:t>
            </a:r>
            <a:r>
              <a:rPr lang="en-US" altLang="cs-CZ" sz="2800" dirty="0">
                <a:solidFill>
                  <a:schemeClr val="tx1"/>
                </a:solidFill>
              </a:rPr>
              <a:t>that are attributed to a brand name.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A </a:t>
            </a:r>
            <a:r>
              <a:rPr lang="en-US" altLang="cs-CZ" sz="2800" b="1" dirty="0">
                <a:solidFill>
                  <a:schemeClr val="tx1"/>
                </a:solidFill>
              </a:rPr>
              <a:t>brand</a:t>
            </a:r>
            <a:r>
              <a:rPr lang="en-US" altLang="cs-CZ" sz="2800" dirty="0">
                <a:solidFill>
                  <a:schemeClr val="tx1"/>
                </a:solidFill>
              </a:rPr>
              <a:t> </a:t>
            </a:r>
            <a:r>
              <a:rPr lang="en-US" altLang="cs-CZ" sz="2800" b="1" dirty="0">
                <a:solidFill>
                  <a:schemeClr val="tx1"/>
                </a:solidFill>
              </a:rPr>
              <a:t>personality</a:t>
            </a:r>
            <a:r>
              <a:rPr lang="en-US" altLang="cs-CZ" sz="2800" dirty="0">
                <a:solidFill>
                  <a:schemeClr val="tx1"/>
                </a:solidFill>
              </a:rPr>
              <a:t> is something to which the </a:t>
            </a:r>
            <a:r>
              <a:rPr lang="en-US" altLang="cs-CZ" sz="2800" i="1" dirty="0">
                <a:solidFill>
                  <a:schemeClr val="tx1"/>
                </a:solidFill>
              </a:rPr>
              <a:t>consumer can relate</a:t>
            </a:r>
            <a:r>
              <a:rPr lang="en-US" altLang="cs-CZ" sz="2800" dirty="0">
                <a:solidFill>
                  <a:schemeClr val="tx1"/>
                </a:solidFill>
              </a:rPr>
              <a:t>; an effective brand increases its brand </a:t>
            </a:r>
            <a:r>
              <a:rPr lang="en-US" altLang="cs-CZ" sz="2800" i="1" dirty="0">
                <a:solidFill>
                  <a:schemeClr val="tx1"/>
                </a:solidFill>
              </a:rPr>
              <a:t>equity</a:t>
            </a:r>
            <a:r>
              <a:rPr lang="en-US" altLang="cs-CZ" sz="2800" dirty="0">
                <a:solidFill>
                  <a:schemeClr val="tx1"/>
                </a:solidFill>
              </a:rPr>
              <a:t> by having a consistent </a:t>
            </a:r>
            <a:r>
              <a:rPr lang="en-US" altLang="cs-CZ" sz="2800" i="1" dirty="0">
                <a:solidFill>
                  <a:schemeClr val="tx1"/>
                </a:solidFill>
              </a:rPr>
              <a:t>set of traits </a:t>
            </a:r>
            <a:r>
              <a:rPr lang="en-US" altLang="cs-CZ" sz="2800" dirty="0">
                <a:solidFill>
                  <a:schemeClr val="tx1"/>
                </a:solidFill>
              </a:rPr>
              <a:t>that a specific consumer segment enjoys.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This </a:t>
            </a:r>
            <a:r>
              <a:rPr lang="en-US" altLang="cs-CZ" sz="2800" b="1" dirty="0">
                <a:solidFill>
                  <a:schemeClr val="tx1"/>
                </a:solidFill>
              </a:rPr>
              <a:t>personality</a:t>
            </a:r>
            <a:r>
              <a:rPr lang="en-US" altLang="cs-CZ" sz="2800" dirty="0">
                <a:solidFill>
                  <a:schemeClr val="tx1"/>
                </a:solidFill>
              </a:rPr>
              <a:t> is a qualitative </a:t>
            </a:r>
            <a:r>
              <a:rPr lang="en-US" altLang="cs-CZ" sz="2800" i="1" dirty="0">
                <a:solidFill>
                  <a:schemeClr val="tx1"/>
                </a:solidFill>
              </a:rPr>
              <a:t>value-add</a:t>
            </a:r>
            <a:r>
              <a:rPr lang="en-US" altLang="cs-CZ" sz="2800" dirty="0">
                <a:solidFill>
                  <a:schemeClr val="tx1"/>
                </a:solidFill>
              </a:rPr>
              <a:t> that a brand gains in addition to its functional benefits.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  <p:pic>
        <p:nvPicPr>
          <p:cNvPr id="3" name="Obrázek 2" descr="Obsah obrázku hra&#10;&#10;Popis byl vytvořen automaticky">
            <a:extLst>
              <a:ext uri="{FF2B5EF4-FFF2-40B4-BE49-F238E27FC236}">
                <a16:creationId xmlns:a16="http://schemas.microsoft.com/office/drawing/2014/main" id="{516D74BE-6F9E-4606-B6C5-B58EEB9E3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817734"/>
            <a:ext cx="2636912" cy="1779916"/>
          </a:xfrm>
          <a:prstGeom prst="rect">
            <a:avLst/>
          </a:prstGeom>
        </p:spPr>
      </p:pic>
      <p:pic>
        <p:nvPicPr>
          <p:cNvPr id="2050" name="Picture 2" descr="Výsledek obrázku pro johnnie walker logo">
            <a:extLst>
              <a:ext uri="{FF2B5EF4-FFF2-40B4-BE49-F238E27FC236}">
                <a16:creationId xmlns:a16="http://schemas.microsoft.com/office/drawing/2014/main" id="{3C4C936B-8363-4068-B9DA-DA26F84C8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000806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81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62" y="692696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4. Brand perception and the relationship of the customer to the brand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412776"/>
            <a:ext cx="8928100" cy="50404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 perception </a:t>
            </a:r>
            <a:r>
              <a:rPr lang="en-US" altLang="cs-CZ" sz="2800" dirty="0">
                <a:solidFill>
                  <a:schemeClr val="tx1"/>
                </a:solidFill>
              </a:rPr>
              <a:t>also known as </a:t>
            </a:r>
            <a:r>
              <a:rPr lang="en-US" altLang="cs-CZ" sz="2800" i="1" dirty="0">
                <a:solidFill>
                  <a:schemeClr val="tx1"/>
                </a:solidFill>
              </a:rPr>
              <a:t>brand image </a:t>
            </a:r>
            <a:r>
              <a:rPr lang="en-US" altLang="cs-CZ" sz="2800" dirty="0">
                <a:solidFill>
                  <a:schemeClr val="tx1"/>
                </a:solidFill>
              </a:rPr>
              <a:t>plays a central part in a company’s profitability.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It refers to the </a:t>
            </a:r>
            <a:r>
              <a:rPr lang="en-US" altLang="cs-CZ" sz="2800" i="1" dirty="0">
                <a:solidFill>
                  <a:schemeClr val="tx1"/>
                </a:solidFill>
              </a:rPr>
              <a:t>collective consumer perception </a:t>
            </a:r>
            <a:r>
              <a:rPr lang="en-US" altLang="cs-CZ" sz="2800" dirty="0">
                <a:solidFill>
                  <a:schemeClr val="tx1"/>
                </a:solidFill>
              </a:rPr>
              <a:t>of what a company’s product or services </a:t>
            </a:r>
            <a:r>
              <a:rPr lang="en-US" altLang="cs-CZ" sz="2800" i="1" dirty="0">
                <a:solidFill>
                  <a:schemeClr val="tx1"/>
                </a:solidFill>
              </a:rPr>
              <a:t>represents</a:t>
            </a:r>
            <a:r>
              <a:rPr lang="en-US" altLang="cs-CZ" sz="2800" dirty="0">
                <a:solidFill>
                  <a:schemeClr val="tx1"/>
                </a:solidFill>
              </a:rPr>
              <a:t>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Contrary to firm’s understanding of what their brand stands for, </a:t>
            </a:r>
            <a:r>
              <a:rPr lang="en-US" altLang="cs-CZ" sz="2800" i="1" dirty="0">
                <a:solidFill>
                  <a:schemeClr val="tx1"/>
                </a:solidFill>
              </a:rPr>
              <a:t>brand perception is owned by consumers</a:t>
            </a:r>
            <a:r>
              <a:rPr lang="en-US" altLang="cs-CZ" sz="2800" dirty="0">
                <a:solidFill>
                  <a:schemeClr val="tx1"/>
                </a:solidFill>
              </a:rPr>
              <a:t>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With the democratization of brand perception through social media and personal blogs, </a:t>
            </a:r>
            <a:r>
              <a:rPr lang="en-US" altLang="cs-CZ" sz="2800" i="1" dirty="0">
                <a:solidFill>
                  <a:schemeClr val="tx1"/>
                </a:solidFill>
              </a:rPr>
              <a:t>customer opinions </a:t>
            </a:r>
            <a:r>
              <a:rPr lang="en-US" altLang="cs-CZ" sz="2800" dirty="0">
                <a:solidFill>
                  <a:schemeClr val="tx1"/>
                </a:solidFill>
              </a:rPr>
              <a:t>have become more influential in shaping brand view.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046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62" y="692696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4. Brand perception and the relationship of the customer to the brand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340768"/>
            <a:ext cx="8928100" cy="50404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A </a:t>
            </a:r>
            <a:r>
              <a:rPr lang="en-US" altLang="cs-CZ" sz="2800" b="1" dirty="0">
                <a:solidFill>
                  <a:schemeClr val="tx1"/>
                </a:solidFill>
              </a:rPr>
              <a:t>consumer-brand relationship</a:t>
            </a:r>
            <a:r>
              <a:rPr lang="en-US" altLang="cs-CZ" sz="2800" dirty="0">
                <a:solidFill>
                  <a:schemeClr val="tx1"/>
                </a:solidFill>
              </a:rPr>
              <a:t>, also known as a Brand Relationship is the relationship that </a:t>
            </a:r>
            <a:r>
              <a:rPr lang="en-US" altLang="cs-CZ" sz="2800" i="1" dirty="0">
                <a:solidFill>
                  <a:schemeClr val="tx1"/>
                </a:solidFill>
              </a:rPr>
              <a:t>consumers, think, feel, and have </a:t>
            </a:r>
            <a:r>
              <a:rPr lang="en-US" altLang="cs-CZ" sz="2800" dirty="0">
                <a:solidFill>
                  <a:schemeClr val="tx1"/>
                </a:solidFill>
              </a:rPr>
              <a:t>with a product or company brand.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Is based on how to drive favorable </a:t>
            </a:r>
            <a:r>
              <a:rPr lang="en-US" altLang="cs-CZ" sz="2800" i="1" dirty="0">
                <a:solidFill>
                  <a:schemeClr val="tx1"/>
                </a:solidFill>
              </a:rPr>
              <a:t>brand attitudes, brand loyalty, repeat purchase, customer lifetime value, customer advocacy, and communities of like-minded individuals</a:t>
            </a:r>
            <a:r>
              <a:rPr lang="en-US" altLang="cs-CZ" sz="2800" dirty="0">
                <a:solidFill>
                  <a:schemeClr val="tx1"/>
                </a:solidFill>
              </a:rPr>
              <a:t> organized around brands.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The new approach focuses on the </a:t>
            </a:r>
            <a:r>
              <a:rPr lang="en-US" altLang="cs-CZ" sz="2800" i="1" dirty="0">
                <a:solidFill>
                  <a:schemeClr val="tx1"/>
                </a:solidFill>
              </a:rPr>
              <a:t>relationships that formed between brands and consumers</a:t>
            </a:r>
            <a:r>
              <a:rPr lang="en-US" altLang="cs-CZ" sz="2800" dirty="0">
                <a:solidFill>
                  <a:schemeClr val="tx1"/>
                </a:solidFill>
              </a:rPr>
              <a:t>: an idea that had gained traction in business-to-business where physical </a:t>
            </a:r>
            <a:r>
              <a:rPr lang="en-US" altLang="cs-CZ" sz="2800" i="1" dirty="0">
                <a:solidFill>
                  <a:schemeClr val="tx1"/>
                </a:solidFill>
              </a:rPr>
              <a:t>relationships formed between buyers and sellers</a:t>
            </a:r>
            <a:r>
              <a:rPr lang="en-US" altLang="cs-CZ" sz="2800" dirty="0">
                <a:solidFill>
                  <a:schemeClr val="tx1"/>
                </a:solidFill>
              </a:rPr>
              <a:t>. 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6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5. Customer loyalty to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Customer loyalty </a:t>
            </a:r>
            <a:r>
              <a:rPr lang="en-US" altLang="cs-CZ" sz="2800" dirty="0">
                <a:solidFill>
                  <a:schemeClr val="tx1"/>
                </a:solidFill>
              </a:rPr>
              <a:t>indicates the extent to which customers are </a:t>
            </a:r>
            <a:r>
              <a:rPr lang="en-US" altLang="cs-CZ" sz="2800" i="1" dirty="0">
                <a:solidFill>
                  <a:schemeClr val="tx1"/>
                </a:solidFill>
              </a:rPr>
              <a:t>devoted</a:t>
            </a:r>
            <a:r>
              <a:rPr lang="en-US" altLang="cs-CZ" sz="2800" dirty="0">
                <a:solidFill>
                  <a:schemeClr val="tx1"/>
                </a:solidFill>
              </a:rPr>
              <a:t> to a company’s products or services and how strong is their tendency to </a:t>
            </a:r>
            <a:r>
              <a:rPr lang="en-US" altLang="cs-CZ" sz="2800" i="1" dirty="0">
                <a:solidFill>
                  <a:schemeClr val="tx1"/>
                </a:solidFill>
              </a:rPr>
              <a:t>select one brand</a:t>
            </a:r>
            <a:r>
              <a:rPr lang="en-US" altLang="cs-CZ" sz="2800" dirty="0">
                <a:solidFill>
                  <a:schemeClr val="tx1"/>
                </a:solidFill>
              </a:rPr>
              <a:t> over the competition.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Customer loyalty </a:t>
            </a:r>
            <a:r>
              <a:rPr lang="en-US" altLang="cs-CZ" sz="2800" dirty="0">
                <a:solidFill>
                  <a:schemeClr val="tx1"/>
                </a:solidFill>
              </a:rPr>
              <a:t>is positively related to </a:t>
            </a:r>
            <a:r>
              <a:rPr lang="en-US" altLang="cs-CZ" sz="2800" i="1" dirty="0">
                <a:solidFill>
                  <a:schemeClr val="tx1"/>
                </a:solidFill>
              </a:rPr>
              <a:t>customer satisfaction</a:t>
            </a:r>
            <a:r>
              <a:rPr lang="en-US" altLang="cs-CZ" sz="2800" dirty="0">
                <a:solidFill>
                  <a:schemeClr val="tx1"/>
                </a:solidFill>
              </a:rPr>
              <a:t> as happy customers consistently favor the brands that meet their needs. </a:t>
            </a:r>
            <a:r>
              <a:rPr lang="en-US" altLang="cs-CZ" sz="2800" i="1" dirty="0">
                <a:solidFill>
                  <a:schemeClr val="tx1"/>
                </a:solidFill>
              </a:rPr>
              <a:t>Loyal customers </a:t>
            </a:r>
            <a:r>
              <a:rPr lang="en-US" altLang="cs-CZ" sz="2800" dirty="0">
                <a:solidFill>
                  <a:schemeClr val="tx1"/>
                </a:solidFill>
              </a:rPr>
              <a:t>are purchasing a firm’s products or services </a:t>
            </a:r>
            <a:r>
              <a:rPr lang="en-US" altLang="cs-CZ" sz="2800" i="1" dirty="0">
                <a:solidFill>
                  <a:schemeClr val="tx1"/>
                </a:solidFill>
              </a:rPr>
              <a:t>exclusively</a:t>
            </a:r>
            <a:r>
              <a:rPr lang="en-US" altLang="cs-CZ" sz="2800" dirty="0">
                <a:solidFill>
                  <a:schemeClr val="tx1"/>
                </a:solidFill>
              </a:rPr>
              <a:t>, and they are not willing to switch their preferences over a competitive firm.</a:t>
            </a:r>
          </a:p>
        </p:txBody>
      </p:sp>
    </p:spTree>
    <p:extLst>
      <p:ext uri="{BB962C8B-B14F-4D97-AF65-F5344CB8AC3E}">
        <p14:creationId xmlns:p14="http://schemas.microsoft.com/office/powerpoint/2010/main" val="2705415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6. The concept of the value of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Value</a:t>
            </a:r>
            <a:r>
              <a:rPr lang="en-US" altLang="cs-CZ" sz="2800" dirty="0">
                <a:solidFill>
                  <a:schemeClr val="tx1"/>
                </a:solidFill>
              </a:rPr>
              <a:t> of the brand: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dirty="0">
                <a:solidFill>
                  <a:schemeClr val="tx1"/>
                </a:solidFill>
              </a:rPr>
              <a:t>The financial value of </a:t>
            </a:r>
            <a:r>
              <a:rPr lang="en-US" altLang="cs-CZ" i="1" dirty="0">
                <a:solidFill>
                  <a:schemeClr val="tx1"/>
                </a:solidFill>
              </a:rPr>
              <a:t>having customers </a:t>
            </a:r>
            <a:r>
              <a:rPr lang="en-US" altLang="cs-CZ" dirty="0">
                <a:solidFill>
                  <a:schemeClr val="tx1"/>
                </a:solidFill>
              </a:rPr>
              <a:t>who will pay more for a particular brand.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dirty="0">
                <a:solidFill>
                  <a:schemeClr val="tx1"/>
                </a:solidFill>
              </a:rPr>
              <a:t>The value of a particular brand for the company that makes it.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dirty="0">
                <a:solidFill>
                  <a:schemeClr val="tx1"/>
                </a:solidFill>
              </a:rPr>
              <a:t>A good </a:t>
            </a:r>
            <a:r>
              <a:rPr lang="en-US" altLang="cs-CZ" i="1" dirty="0">
                <a:solidFill>
                  <a:schemeClr val="tx1"/>
                </a:solidFill>
              </a:rPr>
              <a:t>quality</a:t>
            </a:r>
            <a:r>
              <a:rPr lang="en-US" altLang="cs-CZ" dirty="0">
                <a:solidFill>
                  <a:schemeClr val="tx1"/>
                </a:solidFill>
              </a:rPr>
              <a:t> that a company wants consumers to connect with a brand.</a:t>
            </a:r>
          </a:p>
        </p:txBody>
      </p:sp>
      <p:pic>
        <p:nvPicPr>
          <p:cNvPr id="3" name="Obrázek 2" descr="Obsah obrázku fotka, černá, muž, velké&#10;&#10;Popis byl vytvořen automaticky">
            <a:extLst>
              <a:ext uri="{FF2B5EF4-FFF2-40B4-BE49-F238E27FC236}">
                <a16:creationId xmlns:a16="http://schemas.microsoft.com/office/drawing/2014/main" id="{7E57F523-8CA6-4731-91D1-BDB28B7D8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43711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54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444" y="764704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7. The value of the brand from the consumer's perspective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484784"/>
            <a:ext cx="8928100" cy="4968404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Customer's perspective of brand value is managed by Customer relationship management (CRM) systems.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CRM is an approach to manage a company's interaction with </a:t>
            </a:r>
            <a:r>
              <a:rPr lang="en-US" altLang="cs-CZ" sz="2400" i="1" dirty="0">
                <a:solidFill>
                  <a:schemeClr val="tx1"/>
                </a:solidFill>
              </a:rPr>
              <a:t>current and potential customers</a:t>
            </a:r>
            <a:r>
              <a:rPr lang="en-US" altLang="cs-CZ" sz="24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It uses data analysis about customers' history with a company to improve business relationships with customers, specifically focusing on </a:t>
            </a:r>
            <a:r>
              <a:rPr lang="en-US" altLang="cs-CZ" sz="2400" i="1" dirty="0">
                <a:solidFill>
                  <a:schemeClr val="tx1"/>
                </a:solidFill>
              </a:rPr>
              <a:t>customer retention </a:t>
            </a:r>
            <a:r>
              <a:rPr lang="en-US" altLang="cs-CZ" sz="2400" dirty="0">
                <a:solidFill>
                  <a:schemeClr val="tx1"/>
                </a:solidFill>
              </a:rPr>
              <a:t>and ultimately driving </a:t>
            </a:r>
            <a:r>
              <a:rPr lang="en-US" altLang="cs-CZ" sz="2400" i="1" dirty="0">
                <a:solidFill>
                  <a:schemeClr val="tx1"/>
                </a:solidFill>
              </a:rPr>
              <a:t>sales growth</a:t>
            </a:r>
            <a:r>
              <a:rPr lang="en-US" altLang="cs-CZ" sz="2400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One important aspect of the CRM approach is the systems of CRM that compile data from a range of different communication channels, including a company's </a:t>
            </a:r>
            <a:r>
              <a:rPr lang="en-US" altLang="cs-CZ" sz="2400" i="1" dirty="0">
                <a:solidFill>
                  <a:schemeClr val="tx1"/>
                </a:solidFill>
              </a:rPr>
              <a:t>website, telephone, email, live chat, marketing materials </a:t>
            </a:r>
            <a:r>
              <a:rPr lang="en-US" altLang="cs-CZ" sz="2400" dirty="0">
                <a:solidFill>
                  <a:schemeClr val="tx1"/>
                </a:solidFill>
              </a:rPr>
              <a:t>and more recently, </a:t>
            </a:r>
            <a:r>
              <a:rPr lang="en-US" altLang="cs-CZ" sz="2400" i="1" dirty="0">
                <a:solidFill>
                  <a:schemeClr val="tx1"/>
                </a:solidFill>
              </a:rPr>
              <a:t>social media</a:t>
            </a:r>
            <a:r>
              <a:rPr lang="en-US" altLang="cs-CZ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3316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8. Sequential steps for building a strong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Determine your brand’s target audience.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Establish a brand mission statement.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Research brands within your industry niche.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Outline the key qualities and benefits your brand offers.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Create a brand logo and tagline.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Form your brand voice.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Build a brand message and elevator pitch.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Let your brand personality shine.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Integrate your brand into every aspect of your business.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Stay true to your brand building.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altLang="cs-CZ" sz="2800" dirty="0">
                <a:solidFill>
                  <a:schemeClr val="tx1"/>
                </a:solidFill>
              </a:rPr>
              <a:t>Be your brand’s biggest advocate.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689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9. Strategic management of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Strategic brand management </a:t>
            </a:r>
            <a:r>
              <a:rPr lang="en-US" altLang="cs-CZ" sz="2800" dirty="0">
                <a:solidFill>
                  <a:schemeClr val="tx1"/>
                </a:solidFill>
              </a:rPr>
              <a:t>can be best described as a way to ensure a </a:t>
            </a:r>
            <a:r>
              <a:rPr lang="en-US" altLang="cs-CZ" sz="2800" i="1" dirty="0">
                <a:solidFill>
                  <a:schemeClr val="tx1"/>
                </a:solidFill>
              </a:rPr>
              <a:t>long-term sustainability </a:t>
            </a:r>
            <a:r>
              <a:rPr lang="en-US" altLang="cs-CZ" sz="2800" dirty="0">
                <a:solidFill>
                  <a:schemeClr val="tx1"/>
                </a:solidFill>
              </a:rPr>
              <a:t>plan of the Brand.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Adapting to the new trends most ethically and ensuring </a:t>
            </a:r>
            <a:r>
              <a:rPr lang="en-US" altLang="cs-CZ" sz="2800" i="1" dirty="0">
                <a:solidFill>
                  <a:schemeClr val="tx1"/>
                </a:solidFill>
              </a:rPr>
              <a:t>sustainable growth </a:t>
            </a:r>
            <a:r>
              <a:rPr lang="en-US" altLang="cs-CZ" sz="2800" dirty="0">
                <a:solidFill>
                  <a:schemeClr val="tx1"/>
                </a:solidFill>
              </a:rPr>
              <a:t>rather than focus on short term gains.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11A85E7-4860-4E17-A3A7-46321455C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84984"/>
            <a:ext cx="4028596" cy="280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74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10. Branding in marketing programs of the company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Branding</a:t>
            </a:r>
            <a:r>
              <a:rPr lang="en-US" altLang="cs-CZ" sz="2800" dirty="0">
                <a:solidFill>
                  <a:schemeClr val="tx1"/>
                </a:solidFill>
              </a:rPr>
              <a:t> is the process involved in </a:t>
            </a:r>
            <a:r>
              <a:rPr lang="en-US" altLang="cs-CZ" sz="2800" i="1" dirty="0">
                <a:solidFill>
                  <a:schemeClr val="tx1"/>
                </a:solidFill>
              </a:rPr>
              <a:t>creating a unique name and image for a product </a:t>
            </a:r>
            <a:r>
              <a:rPr lang="en-US" altLang="cs-CZ" sz="2800" dirty="0">
                <a:solidFill>
                  <a:schemeClr val="tx1"/>
                </a:solidFill>
              </a:rPr>
              <a:t>in the consumers' mind, mainly through </a:t>
            </a:r>
            <a:r>
              <a:rPr lang="en-US" altLang="cs-CZ" sz="2800" i="1" dirty="0">
                <a:solidFill>
                  <a:schemeClr val="tx1"/>
                </a:solidFill>
              </a:rPr>
              <a:t>advertising campaigns </a:t>
            </a:r>
            <a:r>
              <a:rPr lang="en-US" altLang="cs-CZ" sz="2800" dirty="0">
                <a:solidFill>
                  <a:schemeClr val="tx1"/>
                </a:solidFill>
              </a:rPr>
              <a:t>with a consistent theme.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Branding</a:t>
            </a:r>
            <a:r>
              <a:rPr lang="en-US" altLang="cs-CZ" sz="2800" dirty="0">
                <a:solidFill>
                  <a:schemeClr val="tx1"/>
                </a:solidFill>
              </a:rPr>
              <a:t> aims to establish a significant and differentiated </a:t>
            </a:r>
            <a:r>
              <a:rPr lang="en-US" altLang="cs-CZ" sz="2800" i="1" dirty="0">
                <a:solidFill>
                  <a:schemeClr val="tx1"/>
                </a:solidFill>
              </a:rPr>
              <a:t>presence in the market </a:t>
            </a:r>
            <a:r>
              <a:rPr lang="en-US" altLang="cs-CZ" sz="2800" dirty="0">
                <a:solidFill>
                  <a:schemeClr val="tx1"/>
                </a:solidFill>
              </a:rPr>
              <a:t>that attracts and retains </a:t>
            </a:r>
            <a:r>
              <a:rPr lang="en-US" altLang="cs-CZ" sz="2800" i="1" dirty="0">
                <a:solidFill>
                  <a:schemeClr val="tx1"/>
                </a:solidFill>
              </a:rPr>
              <a:t>loyal customers</a:t>
            </a:r>
            <a:r>
              <a:rPr lang="en-US" altLang="cs-CZ" sz="28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Obrázek 2" descr="Obsah obrázku podepsat&#10;&#10;Popis byl vytvořen automaticky">
            <a:extLst>
              <a:ext uri="{FF2B5EF4-FFF2-40B4-BE49-F238E27FC236}">
                <a16:creationId xmlns:a16="http://schemas.microsoft.com/office/drawing/2014/main" id="{57294CD8-0B70-4C36-AF63-8355EE491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221088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0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2F9CF9D8-D698-4038-8871-5725B17C0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questions for students: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E2B6C33F-814D-4E57-8A6B-02E6F78FE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i="1" dirty="0"/>
              <a:t>What is a brand?</a:t>
            </a:r>
            <a:endParaRPr lang="cs-CZ" altLang="en-US" i="1" dirty="0"/>
          </a:p>
          <a:p>
            <a:pPr marL="457200" indent="-457200">
              <a:buFont typeface="+mj-lt"/>
              <a:buAutoNum type="arabicPeriod"/>
            </a:pPr>
            <a:endParaRPr lang="cs-CZ" altLang="en-US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i="1" dirty="0"/>
              <a:t>What world brands are most popular?</a:t>
            </a:r>
            <a:endParaRPr lang="cs-CZ" altLang="en-US" i="1" dirty="0"/>
          </a:p>
          <a:p>
            <a:pPr marL="457200" indent="-457200">
              <a:buFont typeface="+mj-lt"/>
              <a:buAutoNum type="arabicPeriod"/>
            </a:pPr>
            <a:endParaRPr lang="cs-CZ" altLang="en-US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i="1" dirty="0"/>
              <a:t>What Czech brands do you know?</a:t>
            </a:r>
            <a:endParaRPr lang="cs-CZ" altLang="en-US" i="1" dirty="0"/>
          </a:p>
          <a:p>
            <a:pPr marL="457200" indent="-457200">
              <a:buFont typeface="+mj-lt"/>
              <a:buAutoNum type="arabicPeriod"/>
            </a:pPr>
            <a:endParaRPr lang="cs-CZ" altLang="en-US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i="1" dirty="0"/>
              <a:t>What Turkish/ Greek/ Spanish brands are most popular?</a:t>
            </a:r>
          </a:p>
          <a:p>
            <a:pPr marL="457200" indent="-457200">
              <a:buFont typeface="+mj-lt"/>
              <a:buAutoNum type="arabicPeriod"/>
            </a:pPr>
            <a:endParaRPr lang="en-US" altLang="en-US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b="1" dirty="0"/>
              <a:t>How can you build and manage your brand?</a:t>
            </a:r>
          </a:p>
        </p:txBody>
      </p:sp>
    </p:spTree>
    <p:extLst>
      <p:ext uri="{BB962C8B-B14F-4D97-AF65-F5344CB8AC3E}">
        <p14:creationId xmlns:p14="http://schemas.microsoft.com/office/powerpoint/2010/main" val="408428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</a:t>
            </a:r>
            <a:r>
              <a:rPr lang="cs-CZ" altLang="cs-CZ" sz="3200" b="1" dirty="0"/>
              <a:t>1</a:t>
            </a:r>
            <a:r>
              <a:rPr lang="en-US" altLang="cs-CZ" sz="3200" b="1" dirty="0"/>
              <a:t>. Brand research, measurement of the value of the brand, the consumer's opinion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412776"/>
            <a:ext cx="8928100" cy="50404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 Research </a:t>
            </a:r>
            <a:r>
              <a:rPr lang="en-US" altLang="cs-CZ" sz="2800" dirty="0">
                <a:solidFill>
                  <a:schemeClr val="tx1"/>
                </a:solidFill>
              </a:rPr>
              <a:t>generates </a:t>
            </a:r>
            <a:r>
              <a:rPr lang="en-US" altLang="cs-CZ" sz="2800" i="1" dirty="0">
                <a:solidFill>
                  <a:schemeClr val="tx1"/>
                </a:solidFill>
              </a:rPr>
              <a:t>insights to help achieve </a:t>
            </a:r>
            <a:r>
              <a:rPr lang="en-US" altLang="cs-CZ" sz="2800" dirty="0">
                <a:solidFill>
                  <a:schemeClr val="tx1"/>
                </a:solidFill>
              </a:rPr>
              <a:t>competitive brand, product and customer experience strategies.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Research</a:t>
            </a:r>
            <a:r>
              <a:rPr lang="en-US" altLang="cs-CZ" sz="2800" dirty="0">
                <a:solidFill>
                  <a:schemeClr val="tx1"/>
                </a:solidFill>
              </a:rPr>
              <a:t> carried out to </a:t>
            </a:r>
            <a:r>
              <a:rPr lang="en-US" altLang="cs-CZ" sz="2800" i="1" dirty="0">
                <a:solidFill>
                  <a:schemeClr val="tx1"/>
                </a:solidFill>
              </a:rPr>
              <a:t>assist with the creation, development</a:t>
            </a:r>
            <a:r>
              <a:rPr lang="en-US" altLang="cs-CZ" sz="2800" dirty="0">
                <a:solidFill>
                  <a:schemeClr val="tx1"/>
                </a:solidFill>
              </a:rPr>
              <a:t> and ongoing management of brands.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Research is often carried out at an </a:t>
            </a:r>
            <a:r>
              <a:rPr lang="en-US" altLang="cs-CZ" sz="2800" i="1" dirty="0">
                <a:solidFill>
                  <a:schemeClr val="tx1"/>
                </a:solidFill>
              </a:rPr>
              <a:t>early stage</a:t>
            </a:r>
            <a:r>
              <a:rPr lang="en-US" altLang="cs-CZ" sz="2800" dirty="0">
                <a:solidFill>
                  <a:schemeClr val="tx1"/>
                </a:solidFill>
              </a:rPr>
              <a:t>, to help determine strategy, and at </a:t>
            </a:r>
            <a:r>
              <a:rPr lang="en-US" altLang="cs-CZ" sz="2800" i="1" dirty="0">
                <a:solidFill>
                  <a:schemeClr val="tx1"/>
                </a:solidFill>
              </a:rPr>
              <a:t>later stages</a:t>
            </a:r>
            <a:r>
              <a:rPr lang="en-US" altLang="cs-CZ" sz="2800" dirty="0">
                <a:solidFill>
                  <a:schemeClr val="tx1"/>
                </a:solidFill>
              </a:rPr>
              <a:t>, to assist in the development of specific aspects of the brand mix such as product </a:t>
            </a:r>
            <a:r>
              <a:rPr lang="en-US" altLang="cs-CZ" sz="2800" i="1" dirty="0">
                <a:solidFill>
                  <a:schemeClr val="tx1"/>
                </a:solidFill>
              </a:rPr>
              <a:t>formulation, naming, packaging and advertising</a:t>
            </a:r>
            <a:r>
              <a:rPr lang="en-US" altLang="cs-CZ" sz="2800" dirty="0">
                <a:solidFill>
                  <a:schemeClr val="tx1"/>
                </a:solidFill>
              </a:rPr>
              <a:t>. 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Once established, the brand may be </a:t>
            </a:r>
            <a:r>
              <a:rPr lang="en-US" altLang="cs-CZ" sz="2800" i="1" dirty="0">
                <a:solidFill>
                  <a:schemeClr val="tx1"/>
                </a:solidFill>
              </a:rPr>
              <a:t>monitored</a:t>
            </a:r>
            <a:r>
              <a:rPr lang="en-US" altLang="cs-CZ" sz="2800" dirty="0">
                <a:solidFill>
                  <a:schemeClr val="tx1"/>
                </a:solidFill>
              </a:rPr>
              <a:t> through </a:t>
            </a:r>
            <a:r>
              <a:rPr lang="en-US" altLang="cs-CZ" sz="2800" i="1" dirty="0">
                <a:solidFill>
                  <a:schemeClr val="tx1"/>
                </a:solidFill>
              </a:rPr>
              <a:t>ongoing brand evaluation </a:t>
            </a:r>
            <a:r>
              <a:rPr lang="en-US" altLang="cs-CZ" sz="2800" dirty="0">
                <a:solidFill>
                  <a:schemeClr val="tx1"/>
                </a:solidFill>
              </a:rPr>
              <a:t>or tracking research. </a:t>
            </a:r>
          </a:p>
        </p:txBody>
      </p:sp>
    </p:spTree>
    <p:extLst>
      <p:ext uri="{BB962C8B-B14F-4D97-AF65-F5344CB8AC3E}">
        <p14:creationId xmlns:p14="http://schemas.microsoft.com/office/powerpoint/2010/main" val="178915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</a:t>
            </a:r>
            <a:r>
              <a:rPr lang="cs-CZ" altLang="cs-CZ" sz="3200" b="1" dirty="0"/>
              <a:t>1</a:t>
            </a:r>
            <a:r>
              <a:rPr lang="en-US" altLang="cs-CZ" sz="3200" b="1" dirty="0"/>
              <a:t>. Brand research, measurement of the value of the brand, the consumer's opinion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412776"/>
            <a:ext cx="8928100" cy="50404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 How to Determine Consumer Preference</a:t>
            </a:r>
            <a:r>
              <a:rPr lang="cs-CZ" altLang="cs-CZ" sz="2800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000" b="1" dirty="0">
                <a:solidFill>
                  <a:schemeClr val="tx1"/>
                </a:solidFill>
              </a:rPr>
              <a:t>Preference Tests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- are</a:t>
            </a:r>
            <a:r>
              <a:rPr lang="en-US" altLang="cs-CZ" sz="2000" dirty="0">
                <a:solidFill>
                  <a:schemeClr val="tx1"/>
                </a:solidFill>
              </a:rPr>
              <a:t> useful when you want to compare one product to another. The consumers are given two or more products and asked which they prefer. 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000" b="1" dirty="0">
                <a:solidFill>
                  <a:schemeClr val="tx1"/>
                </a:solidFill>
              </a:rPr>
              <a:t>Acceptance Tests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- </a:t>
            </a:r>
            <a:r>
              <a:rPr lang="en-US" altLang="cs-CZ" sz="2000" dirty="0">
                <a:solidFill>
                  <a:schemeClr val="tx1"/>
                </a:solidFill>
              </a:rPr>
              <a:t>can determine how much a product is liked. Instead of stating which product is preferred compared to others, the consumers are asked to give a score to each product based on their like or dislike for it.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000" b="1" dirty="0">
                <a:solidFill>
                  <a:schemeClr val="tx1"/>
                </a:solidFill>
              </a:rPr>
              <a:t>Ranking Tests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- </a:t>
            </a:r>
            <a:r>
              <a:rPr lang="en-US" altLang="cs-CZ" sz="2000" dirty="0">
                <a:solidFill>
                  <a:schemeClr val="tx1"/>
                </a:solidFill>
              </a:rPr>
              <a:t>are usually best for comparing consumer preference between three or more products, which the panel ranks according to their preference. 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000" b="1" dirty="0">
                <a:solidFill>
                  <a:schemeClr val="tx1"/>
                </a:solidFill>
              </a:rPr>
              <a:t>Difference Tests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- </a:t>
            </a:r>
            <a:r>
              <a:rPr lang="en-US" altLang="cs-CZ" sz="2000" dirty="0">
                <a:solidFill>
                  <a:schemeClr val="tx1"/>
                </a:solidFill>
              </a:rPr>
              <a:t>measure how well consumers can tell the difference between two products. </a:t>
            </a:r>
            <a:r>
              <a:rPr lang="en-US" altLang="cs-CZ" sz="2000" i="1" dirty="0">
                <a:solidFill>
                  <a:schemeClr val="tx1"/>
                </a:solidFill>
              </a:rPr>
              <a:t>For example, if your company has developed a new soda, you could ask consumers to compare it to a previous version you sold, as well as to similar competitors’ sodas, for aspects like sweetness.</a:t>
            </a:r>
          </a:p>
        </p:txBody>
      </p:sp>
    </p:spTree>
    <p:extLst>
      <p:ext uri="{BB962C8B-B14F-4D97-AF65-F5344CB8AC3E}">
        <p14:creationId xmlns:p14="http://schemas.microsoft.com/office/powerpoint/2010/main" val="1064172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</a:t>
            </a:r>
            <a:r>
              <a:rPr lang="cs-CZ" altLang="cs-CZ" sz="3200" b="1" dirty="0"/>
              <a:t>1</a:t>
            </a:r>
            <a:r>
              <a:rPr lang="en-US" altLang="cs-CZ" sz="3200" b="1" dirty="0"/>
              <a:t>. Brand research, measurement of the value of the brand, the consumer's opinion</a:t>
            </a:r>
            <a:br>
              <a:rPr lang="en-US" altLang="cs-CZ" sz="3200" b="1" dirty="0"/>
            </a:br>
            <a:endParaRPr lang="en-US" altLang="cs-CZ" sz="3200" b="1" dirty="0"/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412776"/>
            <a:ext cx="8928100" cy="50404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i="1" dirty="0">
                <a:solidFill>
                  <a:schemeClr val="tx1"/>
                </a:solidFill>
              </a:rPr>
              <a:t>Brand equity </a:t>
            </a:r>
            <a:r>
              <a:rPr lang="en-US" altLang="cs-CZ" sz="2800" dirty="0">
                <a:solidFill>
                  <a:schemeClr val="tx1"/>
                </a:solidFill>
              </a:rPr>
              <a:t>is a phrase used in the marketing industry which describes the </a:t>
            </a:r>
            <a:r>
              <a:rPr lang="en-US" altLang="cs-CZ" sz="2800" i="1" dirty="0">
                <a:solidFill>
                  <a:schemeClr val="tx1"/>
                </a:solidFill>
              </a:rPr>
              <a:t>value</a:t>
            </a:r>
            <a:r>
              <a:rPr lang="en-US" altLang="cs-CZ" sz="2800" dirty="0">
                <a:solidFill>
                  <a:schemeClr val="tx1"/>
                </a:solidFill>
              </a:rPr>
              <a:t> of having a well-known </a:t>
            </a:r>
            <a:r>
              <a:rPr lang="en-US" altLang="cs-CZ" sz="2800" i="1" dirty="0">
                <a:solidFill>
                  <a:schemeClr val="tx1"/>
                </a:solidFill>
              </a:rPr>
              <a:t>brand name</a:t>
            </a:r>
            <a:r>
              <a:rPr lang="en-US" altLang="cs-CZ" sz="2800" dirty="0">
                <a:solidFill>
                  <a:schemeClr val="tx1"/>
                </a:solidFill>
              </a:rPr>
              <a:t>, based on the idea that the owner of a well-known brand name can generate </a:t>
            </a:r>
            <a:r>
              <a:rPr lang="en-US" altLang="cs-CZ" sz="2800" i="1" dirty="0">
                <a:solidFill>
                  <a:schemeClr val="tx1"/>
                </a:solidFill>
              </a:rPr>
              <a:t>more revenue </a:t>
            </a:r>
            <a:r>
              <a:rPr lang="en-US" altLang="cs-CZ" sz="2800" dirty="0">
                <a:solidFill>
                  <a:schemeClr val="tx1"/>
                </a:solidFill>
              </a:rPr>
              <a:t>simply from </a:t>
            </a:r>
            <a:r>
              <a:rPr lang="en-US" altLang="cs-CZ" sz="2800" i="1" dirty="0">
                <a:solidFill>
                  <a:schemeClr val="tx1"/>
                </a:solidFill>
              </a:rPr>
              <a:t>brand recognition </a:t>
            </a:r>
            <a:r>
              <a:rPr lang="en-US" altLang="cs-CZ" sz="2800" dirty="0">
                <a:solidFill>
                  <a:schemeClr val="tx1"/>
                </a:solidFill>
              </a:rPr>
              <a:t>(that is from products with that brand name than from products with a less well known name), as consumers believe that a </a:t>
            </a:r>
            <a:r>
              <a:rPr lang="en-US" altLang="cs-CZ" sz="2800" i="1" dirty="0">
                <a:solidFill>
                  <a:schemeClr val="tx1"/>
                </a:solidFill>
              </a:rPr>
              <a:t>product with a well-known name is better</a:t>
            </a:r>
            <a:r>
              <a:rPr lang="en-US" altLang="cs-CZ" sz="2800" dirty="0">
                <a:solidFill>
                  <a:schemeClr val="tx1"/>
                </a:solidFill>
              </a:rPr>
              <a:t> than products with less well-known names.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Brand equity refers to the </a:t>
            </a:r>
            <a:r>
              <a:rPr lang="en-US" altLang="cs-CZ" sz="2800" b="1" dirty="0">
                <a:solidFill>
                  <a:schemeClr val="tx1"/>
                </a:solidFill>
              </a:rPr>
              <a:t>value of a brand</a:t>
            </a:r>
            <a:r>
              <a:rPr lang="en-US" altLang="cs-CZ" sz="2800" dirty="0">
                <a:solidFill>
                  <a:schemeClr val="tx1"/>
                </a:solidFill>
              </a:rPr>
              <a:t>. </a:t>
            </a: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7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12. Building and maintaining the value of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What Is Included in a Brand's Valuation</a:t>
            </a:r>
            <a:r>
              <a:rPr lang="cs-CZ" altLang="cs-CZ" sz="2800" dirty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cs-CZ" sz="2800" dirty="0">
                <a:solidFill>
                  <a:schemeClr val="tx1"/>
                </a:solidFill>
              </a:rPr>
              <a:t>Determine what that brand includes: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Trademark or brand name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Visual assets such as a logo or brand colors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Unique marketing strategy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Digital assets or licenses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Level of customer loyalty</a:t>
            </a:r>
            <a:endParaRPr lang="en-US" alt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76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12. Building and maintaining the value of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cs-CZ" sz="2800" dirty="0">
                <a:solidFill>
                  <a:schemeClr val="tx1"/>
                </a:solidFill>
              </a:rPr>
              <a:t>Cost-Based Brand Valuation: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Historical advertising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Promotion expenditures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The cost of campaign creation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Licensing and registration costs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Cost of any trademarks</a:t>
            </a:r>
          </a:p>
          <a:p>
            <a:pPr algn="l"/>
            <a:endParaRPr lang="en-US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cs-CZ" sz="2800" dirty="0">
                <a:solidFill>
                  <a:schemeClr val="tx1"/>
                </a:solidFill>
              </a:rPr>
              <a:t>Market-Based Brand Valuation: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The specific sale of a brand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Comparable company transactions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altLang="cs-CZ" sz="2400" dirty="0">
                <a:solidFill>
                  <a:schemeClr val="tx1"/>
                </a:solidFill>
              </a:rPr>
              <a:t>Stock market quotations</a:t>
            </a:r>
            <a:endParaRPr lang="en-US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69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/>
              <a:t>12. Building and maintaining the value of the brand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Maintaining the value of the brand: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Don’t get fooled into thinking consistency is boring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Your entire team needs to be on board with striving for brand consistency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Make a “Branding Style Guide”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Everyone on the team who distributes branding material needs full file access to all logos, graphics and other branding materials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Designate an in-house “Branding Police Squad”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cs-CZ" sz="2400" b="1" dirty="0">
                <a:solidFill>
                  <a:schemeClr val="tx1"/>
                </a:solidFill>
              </a:rPr>
              <a:t>Innovate and sustain the product quality perfect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7D2B500-CA86-4759-9C1B-0C6BF9165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900612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28BD7B2B-1003-432F-B2DC-8EA7726B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rgbClr val="D50202"/>
                </a:solidFill>
              </a:rPr>
              <a:t>Final Test</a:t>
            </a:r>
          </a:p>
        </p:txBody>
      </p:sp>
      <p:sp>
        <p:nvSpPr>
          <p:cNvPr id="49155" name="Podnadpis 2">
            <a:extLst>
              <a:ext uri="{FF2B5EF4-FFF2-40B4-BE49-F238E27FC236}">
                <a16:creationId xmlns:a16="http://schemas.microsoft.com/office/drawing/2014/main" id="{B6F8020F-5FED-440F-81D4-292F36C23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929116" cy="5335587"/>
          </a:xfrm>
        </p:spPr>
        <p:txBody>
          <a:bodyPr/>
          <a:lstStyle/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printed mark to attest manufacture or quality or to designate ownership is?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The process of maintaining, improving, and upholding a brand so that the name is associated with positive results is?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Name three types of brand</a:t>
            </a:r>
            <a:r>
              <a:rPr lang="cs-CZ" altLang="cs-CZ" sz="2400" dirty="0">
                <a:solidFill>
                  <a:schemeClr val="tx1"/>
                </a:solidFill>
              </a:rPr>
              <a:t>.</a:t>
            </a: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distinctive mark or feature particularly characteristic of or identified with a person or thing is?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Name three brand elements.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good quality that a company wants consumers to connect with a brand is?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28BD7B2B-1003-432F-B2DC-8EA7726B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rgbClr val="D50202"/>
                </a:solidFill>
              </a:rPr>
              <a:t>Final Test</a:t>
            </a:r>
            <a:r>
              <a:rPr lang="cs-CZ" altLang="cs-CZ" sz="3200" b="1" dirty="0">
                <a:solidFill>
                  <a:srgbClr val="D50202"/>
                </a:solidFill>
              </a:rPr>
              <a:t> - </a:t>
            </a:r>
            <a:r>
              <a:rPr lang="en-US" altLang="cs-CZ" sz="3200" b="1" dirty="0">
                <a:solidFill>
                  <a:srgbClr val="D50202"/>
                </a:solidFill>
              </a:rPr>
              <a:t>results</a:t>
            </a:r>
          </a:p>
        </p:txBody>
      </p:sp>
      <p:sp>
        <p:nvSpPr>
          <p:cNvPr id="49155" name="Podnadpis 2">
            <a:extLst>
              <a:ext uri="{FF2B5EF4-FFF2-40B4-BE49-F238E27FC236}">
                <a16:creationId xmlns:a16="http://schemas.microsoft.com/office/drawing/2014/main" id="{B6F8020F-5FED-440F-81D4-292F36C23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929116" cy="5335587"/>
          </a:xfrm>
        </p:spPr>
        <p:txBody>
          <a:bodyPr/>
          <a:lstStyle/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printed mark to attest manufacture or quality or to designate ownership is? (brand)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The process of maintaining, improving, and upholding a brand so that the name is associated with positive results is? (brand management)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Name three types of brand</a:t>
            </a:r>
            <a:r>
              <a:rPr lang="cs-CZ" altLang="cs-CZ" sz="2400" dirty="0">
                <a:solidFill>
                  <a:schemeClr val="tx1"/>
                </a:solidFill>
              </a:rPr>
              <a:t>.</a:t>
            </a:r>
            <a:r>
              <a:rPr lang="en-US" altLang="cs-CZ" sz="2400" dirty="0">
                <a:solidFill>
                  <a:schemeClr val="tx1"/>
                </a:solidFill>
              </a:rPr>
              <a:t> (personal brand, product brand, corporate brand</a:t>
            </a:r>
            <a:r>
              <a:rPr lang="cs-CZ" altLang="cs-CZ" sz="2400" dirty="0">
                <a:solidFill>
                  <a:schemeClr val="tx1"/>
                </a:solidFill>
              </a:rPr>
              <a:t>, …</a:t>
            </a:r>
            <a:r>
              <a:rPr lang="en-US" altLang="cs-CZ" sz="2400" dirty="0">
                <a:solidFill>
                  <a:schemeClr val="tx1"/>
                </a:solidFill>
              </a:rPr>
              <a:t>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distinctive mark or feature particularly characteristic of or identified with a person or thing is? (trademark)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Name three brand elements. (brand name, logo, theme line</a:t>
            </a:r>
            <a:r>
              <a:rPr lang="cs-CZ" altLang="cs-CZ" sz="2400" dirty="0">
                <a:solidFill>
                  <a:schemeClr val="tx1"/>
                </a:solidFill>
              </a:rPr>
              <a:t>, …</a:t>
            </a:r>
            <a:r>
              <a:rPr lang="en-US" altLang="cs-CZ" sz="2400" dirty="0">
                <a:solidFill>
                  <a:schemeClr val="tx1"/>
                </a:solidFill>
              </a:rPr>
              <a:t>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A good quality that a company wants consumers to connect with a brand is? (brand value)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70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D5B85D18-7B7C-4E70-9719-52E2E8794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>
                <a:solidFill>
                  <a:srgbClr val="D50202"/>
                </a:solidFill>
              </a:rPr>
              <a:t>Summary and Evaluation</a:t>
            </a:r>
          </a:p>
        </p:txBody>
      </p:sp>
      <p:sp>
        <p:nvSpPr>
          <p:cNvPr id="49155" name="Podnadpis 2">
            <a:extLst>
              <a:ext uri="{FF2B5EF4-FFF2-40B4-BE49-F238E27FC236}">
                <a16:creationId xmlns:a16="http://schemas.microsoft.com/office/drawing/2014/main" id="{4826134F-63F6-4BEE-80FE-800D80DF9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424862" cy="5335587"/>
          </a:xfrm>
        </p:spPr>
        <p:txBody>
          <a:bodyPr/>
          <a:lstStyle/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Theory</a:t>
            </a:r>
          </a:p>
          <a:p>
            <a:pPr algn="l" eaLnBrk="1" hangingPunct="1"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Sources</a:t>
            </a:r>
            <a:r>
              <a:rPr lang="cs-CZ" altLang="cs-CZ" sz="2400" dirty="0">
                <a:solidFill>
                  <a:schemeClr val="tx1"/>
                </a:solidFill>
              </a:rPr>
              <a:t>:</a:t>
            </a: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000" dirty="0">
                <a:solidFill>
                  <a:schemeClr val="tx1"/>
                </a:solidFill>
                <a:hlinkClick r:id="rId4"/>
              </a:rPr>
              <a:t>https://www.investopedia.com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000" dirty="0">
                <a:solidFill>
                  <a:schemeClr val="tx1"/>
                </a:solidFill>
                <a:hlinkClick r:id="rId5"/>
              </a:rPr>
              <a:t>https://www.merriam-webster.com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000" dirty="0">
                <a:solidFill>
                  <a:schemeClr val="tx1"/>
                </a:solidFill>
                <a:hlinkClick r:id="rId6"/>
              </a:rPr>
              <a:t>http://www.businessdictionary.com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cs-CZ" altLang="cs-CZ" sz="2000" dirty="0">
                <a:solidFill>
                  <a:schemeClr val="tx1"/>
                </a:solidFill>
                <a:hlinkClick r:id="rId7"/>
              </a:rPr>
              <a:t>https://www.dvginteractive.com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cs-CZ" altLang="cs-CZ" sz="2000" dirty="0">
                <a:solidFill>
                  <a:schemeClr val="tx1"/>
                </a:solidFill>
                <a:hlinkClick r:id="rId8"/>
              </a:rPr>
              <a:t>https://www.aqr.org.uk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marL="800100" lvl="1" indent="-342900" algn="l" eaLnBrk="1" hangingPunct="1">
              <a:buFont typeface="Wingdings" panose="05000000000000000000" pitchFamily="2" charset="2"/>
              <a:buChar char="ü"/>
              <a:defRPr/>
            </a:pPr>
            <a:endParaRPr lang="cs-CZ" altLang="cs-CZ" sz="20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8">
            <a:extLst>
              <a:ext uri="{FF2B5EF4-FFF2-40B4-BE49-F238E27FC236}">
                <a16:creationId xmlns:a16="http://schemas.microsoft.com/office/drawing/2014/main" id="{933439D6-D86C-4ED7-8B14-FEBEC05A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cs-CZ" dirty="0"/>
              <a:t>Good Luck</a:t>
            </a:r>
            <a:endParaRPr lang="cs-CZ" altLang="cs-CZ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b="1" dirty="0">
                <a:solidFill>
                  <a:srgbClr val="D10202"/>
                </a:solidFill>
              </a:rPr>
              <a:t>Thank you for your attention</a:t>
            </a:r>
            <a:endParaRPr lang="cs-CZ" altLang="cs-CZ" b="1" dirty="0">
              <a:solidFill>
                <a:srgbClr val="D10202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cs-CZ" b="1" dirty="0">
              <a:solidFill>
                <a:srgbClr val="D10202"/>
              </a:solidFill>
            </a:endParaRPr>
          </a:p>
          <a:p>
            <a:pPr algn="ctr" eaLnBrk="1" hangingPunct="1">
              <a:buNone/>
            </a:pPr>
            <a:r>
              <a:rPr lang="en-US" altLang="cs-CZ" dirty="0"/>
              <a:t>M</a:t>
            </a:r>
            <a:r>
              <a:rPr lang="cs-CZ" altLang="cs-CZ" dirty="0"/>
              <a:t>B</a:t>
            </a:r>
            <a:r>
              <a:rPr lang="en-US" altLang="cs-CZ" dirty="0"/>
              <a:t>CO - Department of Business Economics and Management</a:t>
            </a:r>
            <a:endParaRPr lang="cs-CZ" altLang="cs-CZ" dirty="0"/>
          </a:p>
          <a:p>
            <a:pPr algn="ctr" eaLnBrk="1" hangingPunct="1">
              <a:buNone/>
            </a:pPr>
            <a:r>
              <a:rPr lang="cs-CZ" altLang="cs-CZ" dirty="0">
                <a:hlinkClick r:id="rId2"/>
              </a:rPr>
              <a:t>adam.pawliczek@mvso.cz</a:t>
            </a: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E98D18F8-2AF4-4A9B-A431-C7BA1B110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533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124D4254-EB91-4C46-831E-7D83DC6C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Brand Management basic theory, definitions and basic facts </a:t>
            </a:r>
            <a:b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</a:b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1. Brand and brand management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2. Types of brands, trademark and brand elements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3. The identity and personality of the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4. Brand perception and the relationship of the customer to the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5. Customer loyalty to the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6. The concept of the value of the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7. The value of the brand from the consumer's perspective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8. Sequential steps for building a strong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9. Strategic management of the brand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10. Branding in marketing programs of the company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11. Brand research, measurement of the value of the brand, the consumer's opinion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12. Building and maintaining the value of the brand</a:t>
            </a:r>
          </a:p>
        </p:txBody>
      </p:sp>
    </p:spTree>
    <p:extLst>
      <p:ext uri="{BB962C8B-B14F-4D97-AF65-F5344CB8AC3E}">
        <p14:creationId xmlns:p14="http://schemas.microsoft.com/office/powerpoint/2010/main" val="153249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124D4254-EB91-4C46-831E-7D83DC6C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Methodology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altLang="cs-CZ" dirty="0">
                <a:solidFill>
                  <a:schemeClr val="tx1"/>
                </a:solidFill>
              </a:rPr>
              <a:t>Information-receptive methods: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description,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explanation,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lecture,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interpretation,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conversation,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discussion,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examples and experience, 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storytelling,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participatory methods and </a:t>
            </a:r>
          </a:p>
          <a:p>
            <a:pPr marL="914400" lvl="1" indent="-4572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dirty="0">
                <a:solidFill>
                  <a:schemeClr val="tx1"/>
                </a:solidFill>
              </a:rPr>
              <a:t>action research.</a:t>
            </a:r>
          </a:p>
        </p:txBody>
      </p:sp>
    </p:spTree>
    <p:extLst>
      <p:ext uri="{BB962C8B-B14F-4D97-AF65-F5344CB8AC3E}">
        <p14:creationId xmlns:p14="http://schemas.microsoft.com/office/powerpoint/2010/main" val="2442594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EFDA7B62-F963-4ACE-BF90-74AF00110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1. </a:t>
            </a:r>
            <a:r>
              <a:rPr lang="en-GB" altLang="cs-CZ" sz="3200" b="1" dirty="0"/>
              <a:t>Brand and brand management</a:t>
            </a:r>
          </a:p>
        </p:txBody>
      </p:sp>
      <p:sp>
        <p:nvSpPr>
          <p:cNvPr id="34819" name="Podnadpis 2">
            <a:extLst>
              <a:ext uri="{FF2B5EF4-FFF2-40B4-BE49-F238E27FC236}">
                <a16:creationId xmlns:a16="http://schemas.microsoft.com/office/drawing/2014/main" id="{C5059114-0141-4F2B-9494-A4781CEE4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</a:t>
            </a:r>
            <a:r>
              <a:rPr lang="en-US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(</a:t>
            </a:r>
            <a:r>
              <a:rPr lang="en-US" altLang="cs-CZ" sz="2800" dirty="0">
                <a:solidFill>
                  <a:schemeClr val="tx1"/>
                </a:solidFill>
              </a:rPr>
              <a:t>noun</a:t>
            </a:r>
            <a:r>
              <a:rPr lang="cs-CZ" altLang="cs-CZ" sz="2800" dirty="0">
                <a:solidFill>
                  <a:schemeClr val="tx1"/>
                </a:solidFill>
              </a:rPr>
              <a:t>) </a:t>
            </a:r>
            <a:r>
              <a:rPr lang="en-US" altLang="cs-CZ" sz="2800" dirty="0">
                <a:solidFill>
                  <a:schemeClr val="tx1"/>
                </a:solidFill>
              </a:rPr>
              <a:t>is according the Webster dictionary: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altLang="cs-CZ" sz="2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altLang="cs-CZ" sz="2800" dirty="0">
                <a:solidFill>
                  <a:schemeClr val="tx1"/>
                </a:solidFill>
              </a:rPr>
              <a:t>: a </a:t>
            </a:r>
            <a:r>
              <a:rPr lang="en-US" altLang="cs-CZ" sz="2800" b="1" dirty="0">
                <a:solidFill>
                  <a:schemeClr val="tx1"/>
                </a:solidFill>
              </a:rPr>
              <a:t>class of goods </a:t>
            </a:r>
            <a:r>
              <a:rPr lang="en-US" altLang="cs-CZ" sz="2800" dirty="0">
                <a:solidFill>
                  <a:schemeClr val="tx1"/>
                </a:solidFill>
              </a:rPr>
              <a:t>identified by </a:t>
            </a:r>
            <a:r>
              <a:rPr lang="en-US" altLang="cs-CZ" sz="2800" b="1" dirty="0">
                <a:solidFill>
                  <a:schemeClr val="tx1"/>
                </a:solidFill>
              </a:rPr>
              <a:t>name</a:t>
            </a:r>
            <a:r>
              <a:rPr lang="en-US" altLang="cs-CZ" sz="2800" dirty="0">
                <a:solidFill>
                  <a:schemeClr val="tx1"/>
                </a:solidFill>
              </a:rPr>
              <a:t> as the product of a single firm or manufacturer</a:t>
            </a:r>
            <a:r>
              <a:rPr lang="cs-CZ" altLang="cs-CZ" sz="2800" dirty="0">
                <a:solidFill>
                  <a:schemeClr val="tx1"/>
                </a:solidFill>
              </a:rPr>
              <a:t>,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n-US" altLang="cs-CZ" sz="2800" dirty="0">
                <a:solidFill>
                  <a:schemeClr val="tx1"/>
                </a:solidFill>
              </a:rPr>
              <a:t>: a </a:t>
            </a:r>
            <a:r>
              <a:rPr lang="en-US" altLang="cs-CZ" sz="2800" b="1" dirty="0">
                <a:solidFill>
                  <a:schemeClr val="tx1"/>
                </a:solidFill>
              </a:rPr>
              <a:t>characteristic</a:t>
            </a:r>
            <a:r>
              <a:rPr lang="en-US" altLang="cs-CZ" sz="2800" dirty="0">
                <a:solidFill>
                  <a:schemeClr val="tx1"/>
                </a:solidFill>
              </a:rPr>
              <a:t> or distinctive kind</a:t>
            </a:r>
            <a:r>
              <a:rPr lang="cs-CZ" altLang="cs-CZ" sz="2800" dirty="0">
                <a:solidFill>
                  <a:schemeClr val="tx1"/>
                </a:solidFill>
              </a:rPr>
              <a:t>,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n-US" sz="2800" dirty="0">
                <a:solidFill>
                  <a:schemeClr val="tx1"/>
                </a:solidFill>
              </a:rPr>
              <a:t>: a </a:t>
            </a:r>
            <a:r>
              <a:rPr lang="en-US" sz="2800" b="1" dirty="0">
                <a:solidFill>
                  <a:schemeClr val="tx1"/>
                </a:solidFill>
              </a:rPr>
              <a:t>printed mark </a:t>
            </a:r>
            <a:r>
              <a:rPr lang="en-US" sz="2800" dirty="0">
                <a:solidFill>
                  <a:schemeClr val="tx1"/>
                </a:solidFill>
              </a:rPr>
              <a:t>to attest manufacture or quality or to designate ownership</a:t>
            </a:r>
            <a:r>
              <a:rPr lang="cs-CZ" sz="2800" dirty="0">
                <a:solidFill>
                  <a:schemeClr val="tx1"/>
                </a:solidFill>
              </a:rPr>
              <a:t>,</a:t>
            </a:r>
            <a:endParaRPr lang="en-US" altLang="cs-CZ" sz="2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en-US" altLang="cs-CZ" sz="2800" dirty="0">
                <a:solidFill>
                  <a:schemeClr val="tx1"/>
                </a:solidFill>
              </a:rPr>
              <a:t>: a </a:t>
            </a:r>
            <a:r>
              <a:rPr lang="en-US" altLang="cs-CZ" sz="2800" b="1" dirty="0">
                <a:solidFill>
                  <a:schemeClr val="tx1"/>
                </a:solidFill>
              </a:rPr>
              <a:t>public image</a:t>
            </a:r>
            <a:r>
              <a:rPr lang="en-US" altLang="cs-CZ" sz="2800" dirty="0">
                <a:solidFill>
                  <a:schemeClr val="tx1"/>
                </a:solidFill>
              </a:rPr>
              <a:t>, reputation, or identity conceived of as something to be marketed or promoted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EFDA7B62-F963-4ACE-BF90-74AF00110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1. </a:t>
            </a:r>
            <a:r>
              <a:rPr lang="en-GB" altLang="cs-CZ" sz="3200" b="1" dirty="0"/>
              <a:t>Brand and brand management</a:t>
            </a:r>
          </a:p>
        </p:txBody>
      </p:sp>
      <p:sp>
        <p:nvSpPr>
          <p:cNvPr id="34819" name="Podnadpis 2">
            <a:extLst>
              <a:ext uri="{FF2B5EF4-FFF2-40B4-BE49-F238E27FC236}">
                <a16:creationId xmlns:a16="http://schemas.microsoft.com/office/drawing/2014/main" id="{C5059114-0141-4F2B-9494-A4781CEE4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b="1" dirty="0">
                <a:solidFill>
                  <a:schemeClr val="tx1"/>
                </a:solidFill>
              </a:rPr>
              <a:t>Brand management </a:t>
            </a:r>
            <a:r>
              <a:rPr lang="en-US" altLang="cs-CZ" sz="2800" dirty="0">
                <a:solidFill>
                  <a:schemeClr val="tx1"/>
                </a:solidFill>
              </a:rPr>
              <a:t>is a function of marketing that uses </a:t>
            </a:r>
            <a:r>
              <a:rPr lang="en-US" altLang="cs-CZ" sz="2800" i="1" dirty="0">
                <a:solidFill>
                  <a:schemeClr val="tx1"/>
                </a:solidFill>
              </a:rPr>
              <a:t>techniques</a:t>
            </a:r>
            <a:r>
              <a:rPr lang="en-US" altLang="cs-CZ" sz="2800" dirty="0">
                <a:solidFill>
                  <a:schemeClr val="tx1"/>
                </a:solidFill>
              </a:rPr>
              <a:t> to increase the perceived </a:t>
            </a:r>
            <a:r>
              <a:rPr lang="en-US" altLang="cs-CZ" sz="2800" i="1" dirty="0">
                <a:solidFill>
                  <a:schemeClr val="tx1"/>
                </a:solidFill>
              </a:rPr>
              <a:t>value of a product line</a:t>
            </a:r>
            <a:r>
              <a:rPr lang="en-US" altLang="cs-CZ" sz="2800" dirty="0">
                <a:solidFill>
                  <a:schemeClr val="tx1"/>
                </a:solidFill>
              </a:rPr>
              <a:t> or brand over time.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Effective </a:t>
            </a:r>
            <a:r>
              <a:rPr lang="en-US" altLang="cs-CZ" sz="2800" b="1" dirty="0">
                <a:solidFill>
                  <a:schemeClr val="tx1"/>
                </a:solidFill>
              </a:rPr>
              <a:t>brand management </a:t>
            </a:r>
            <a:r>
              <a:rPr lang="en-US" altLang="cs-CZ" sz="2800" dirty="0">
                <a:solidFill>
                  <a:schemeClr val="tx1"/>
                </a:solidFill>
              </a:rPr>
              <a:t>enables the </a:t>
            </a:r>
            <a:r>
              <a:rPr lang="en-US" altLang="cs-CZ" sz="2800" i="1" dirty="0">
                <a:solidFill>
                  <a:schemeClr val="tx1"/>
                </a:solidFill>
              </a:rPr>
              <a:t>price of products</a:t>
            </a:r>
            <a:r>
              <a:rPr lang="en-US" altLang="cs-CZ" sz="2800" dirty="0">
                <a:solidFill>
                  <a:schemeClr val="tx1"/>
                </a:solidFill>
              </a:rPr>
              <a:t> to go up and builds </a:t>
            </a:r>
            <a:r>
              <a:rPr lang="en-US" altLang="cs-CZ" sz="2800" i="1" dirty="0">
                <a:solidFill>
                  <a:schemeClr val="tx1"/>
                </a:solidFill>
              </a:rPr>
              <a:t>loyal customers </a:t>
            </a:r>
            <a:r>
              <a:rPr lang="en-US" altLang="cs-CZ" sz="2800" dirty="0">
                <a:solidFill>
                  <a:schemeClr val="tx1"/>
                </a:solidFill>
              </a:rPr>
              <a:t>through </a:t>
            </a:r>
            <a:r>
              <a:rPr lang="en-US" altLang="cs-CZ" sz="2800" i="1" dirty="0">
                <a:solidFill>
                  <a:schemeClr val="tx1"/>
                </a:solidFill>
              </a:rPr>
              <a:t>positive brand associations </a:t>
            </a:r>
            <a:r>
              <a:rPr lang="en-US" altLang="cs-CZ" sz="2800" dirty="0">
                <a:solidFill>
                  <a:schemeClr val="tx1"/>
                </a:solidFill>
              </a:rPr>
              <a:t>and images or a strong awareness of the brand.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Is the process of </a:t>
            </a:r>
            <a:r>
              <a:rPr lang="en-US" altLang="cs-CZ" sz="2800" i="1" dirty="0">
                <a:solidFill>
                  <a:schemeClr val="tx1"/>
                </a:solidFill>
              </a:rPr>
              <a:t>maintaining</a:t>
            </a:r>
            <a:r>
              <a:rPr lang="en-US" altLang="cs-CZ" sz="2800" dirty="0">
                <a:solidFill>
                  <a:schemeClr val="tx1"/>
                </a:solidFill>
              </a:rPr>
              <a:t>, </a:t>
            </a:r>
            <a:r>
              <a:rPr lang="en-US" altLang="cs-CZ" sz="2800" i="1" dirty="0">
                <a:solidFill>
                  <a:schemeClr val="tx1"/>
                </a:solidFill>
              </a:rPr>
              <a:t>improving</a:t>
            </a:r>
            <a:r>
              <a:rPr lang="en-US" altLang="cs-CZ" sz="2800" dirty="0">
                <a:solidFill>
                  <a:schemeClr val="tx1"/>
                </a:solidFill>
              </a:rPr>
              <a:t>, and </a:t>
            </a:r>
            <a:r>
              <a:rPr lang="en-US" altLang="cs-CZ" sz="2800" i="1" dirty="0">
                <a:solidFill>
                  <a:schemeClr val="tx1"/>
                </a:solidFill>
              </a:rPr>
              <a:t>upholding</a:t>
            </a:r>
            <a:r>
              <a:rPr lang="en-US" altLang="cs-CZ" sz="2800" dirty="0">
                <a:solidFill>
                  <a:schemeClr val="tx1"/>
                </a:solidFill>
              </a:rPr>
              <a:t> a brand so that the name is associated with </a:t>
            </a:r>
            <a:r>
              <a:rPr lang="en-US" altLang="cs-CZ" sz="2800" i="1" dirty="0">
                <a:solidFill>
                  <a:schemeClr val="tx1"/>
                </a:solidFill>
              </a:rPr>
              <a:t>positive results. </a:t>
            </a:r>
          </a:p>
        </p:txBody>
      </p:sp>
    </p:spTree>
    <p:extLst>
      <p:ext uri="{BB962C8B-B14F-4D97-AF65-F5344CB8AC3E}">
        <p14:creationId xmlns:p14="http://schemas.microsoft.com/office/powerpoint/2010/main" val="272081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2. </a:t>
            </a:r>
            <a:r>
              <a:rPr lang="en-US" altLang="cs-CZ" sz="3200" b="1" dirty="0"/>
              <a:t>Types of brands, trademark and brand elements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3959994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Types of brand: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1. Personal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2. Product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4. Corporate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5. Investor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6. NGO or Non-Profit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7. Public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8. Activist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9. Place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10. Nation brand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altLang="cs-CZ" sz="2000" dirty="0">
              <a:solidFill>
                <a:schemeClr val="tx1"/>
              </a:solidFill>
            </a:endParaRP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CCEAD872-75C2-4030-9E0C-9F32ED2B3CFC}"/>
              </a:ext>
            </a:extLst>
          </p:cNvPr>
          <p:cNvSpPr txBox="1">
            <a:spLocks/>
          </p:cNvSpPr>
          <p:nvPr/>
        </p:nvSpPr>
        <p:spPr bwMode="auto">
          <a:xfrm>
            <a:off x="4716016" y="1052512"/>
            <a:ext cx="3959994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endParaRPr lang="cs-CZ" altLang="cs-CZ" sz="2000" dirty="0">
              <a:solidFill>
                <a:schemeClr val="tx1"/>
              </a:solidFill>
            </a:endParaRP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11. Ethical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12. Celebrity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13. Ingredient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14. Global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15. Challenger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16. Generic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17. Luxury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18. Cult brand 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19. Clean slate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20. Private brand</a:t>
            </a:r>
          </a:p>
          <a:p>
            <a:pPr lvl="1" algn="l"/>
            <a:r>
              <a:rPr lang="en-US" altLang="cs-CZ" sz="2000" dirty="0">
                <a:solidFill>
                  <a:schemeClr val="tx1"/>
                </a:solidFill>
              </a:rPr>
              <a:t>21. Employer brand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alt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2. </a:t>
            </a:r>
            <a:r>
              <a:rPr lang="en-US" altLang="cs-CZ" sz="3200" b="1" dirty="0"/>
              <a:t>Types of brands, trademark and brand elements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Brand elements:</a:t>
            </a:r>
            <a:endParaRPr lang="cs-CZ" altLang="cs-CZ" sz="1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altLang="cs-CZ" sz="1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Brand name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Logo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Theme line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Shape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Graphics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Color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Sound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Movement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Smell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altLang="cs-CZ" sz="2400" dirty="0">
                <a:solidFill>
                  <a:schemeClr val="tx1"/>
                </a:solidFill>
              </a:rPr>
              <a:t>Taste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015128F-E66C-4324-AB6B-41FCB24A3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204863"/>
            <a:ext cx="5548461" cy="397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8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D0E76622-B74E-46AC-8212-E1A9A1B7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2. </a:t>
            </a:r>
            <a:r>
              <a:rPr lang="en-US" altLang="cs-CZ" sz="3200" b="1" dirty="0"/>
              <a:t>Types of brands, trademark and brand elements</a:t>
            </a: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F26DB94D-DA48-4D24-A26A-7F4E926E7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 dirty="0">
                <a:solidFill>
                  <a:schemeClr val="tx1"/>
                </a:solidFill>
              </a:rPr>
              <a:t>Trademark is: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cs-CZ" altLang="cs-CZ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Any name, symbol, figure, letter, word, or mark adopted and used by a manufacturer or merchant in order to </a:t>
            </a:r>
            <a:r>
              <a:rPr lang="en-US" altLang="cs-CZ" sz="2400" i="1" dirty="0">
                <a:solidFill>
                  <a:schemeClr val="tx1"/>
                </a:solidFill>
              </a:rPr>
              <a:t>designate specific goods</a:t>
            </a:r>
            <a:r>
              <a:rPr lang="en-US" altLang="cs-CZ" sz="2400" dirty="0">
                <a:solidFill>
                  <a:schemeClr val="tx1"/>
                </a:solidFill>
              </a:rPr>
              <a:t> and to distinguish them from those manufactured or sold by others.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A </a:t>
            </a:r>
            <a:r>
              <a:rPr lang="en-US" altLang="cs-CZ" sz="2400" b="1" dirty="0">
                <a:solidFill>
                  <a:schemeClr val="tx1"/>
                </a:solidFill>
              </a:rPr>
              <a:t>trademark</a:t>
            </a:r>
            <a:r>
              <a:rPr lang="en-US" altLang="cs-CZ" sz="2400" dirty="0">
                <a:solidFill>
                  <a:schemeClr val="tx1"/>
                </a:solidFill>
              </a:rPr>
              <a:t> is proprietary and is usually </a:t>
            </a:r>
            <a:r>
              <a:rPr lang="en-US" altLang="cs-CZ" sz="2400" i="1" dirty="0">
                <a:solidFill>
                  <a:schemeClr val="tx1"/>
                </a:solidFill>
              </a:rPr>
              <a:t>registered</a:t>
            </a:r>
            <a:r>
              <a:rPr lang="en-US" altLang="cs-CZ" sz="2400" dirty="0">
                <a:solidFill>
                  <a:schemeClr val="tx1"/>
                </a:solidFill>
              </a:rPr>
              <a:t> with the </a:t>
            </a:r>
            <a:r>
              <a:rPr lang="en-US" altLang="cs-CZ" sz="2400" i="1" dirty="0">
                <a:solidFill>
                  <a:schemeClr val="tx1"/>
                </a:solidFill>
              </a:rPr>
              <a:t>Patent and Trademark Office </a:t>
            </a:r>
            <a:r>
              <a:rPr lang="en-US" altLang="cs-CZ" sz="2400" dirty="0">
                <a:solidFill>
                  <a:schemeClr val="tx1"/>
                </a:solidFill>
              </a:rPr>
              <a:t>to assure its exclusive use by its owner or licensee.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chemeClr val="tx1"/>
                </a:solidFill>
              </a:rPr>
              <a:t>A distinctive mark or feature particularly characteristic of or identified with a person or thing (often used attributively).</a:t>
            </a:r>
          </a:p>
        </p:txBody>
      </p:sp>
      <p:pic>
        <p:nvPicPr>
          <p:cNvPr id="1026" name="Picture 2" descr="Výsledek obrázku pro trade mark">
            <a:extLst>
              <a:ext uri="{FF2B5EF4-FFF2-40B4-BE49-F238E27FC236}">
                <a16:creationId xmlns:a16="http://schemas.microsoft.com/office/drawing/2014/main" id="{84DD8695-B588-42FB-B729-278ABB618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052513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trade mark">
            <a:extLst>
              <a:ext uri="{FF2B5EF4-FFF2-40B4-BE49-F238E27FC236}">
                <a16:creationId xmlns:a16="http://schemas.microsoft.com/office/drawing/2014/main" id="{389249E6-2CB5-438C-95E4-AC0AD11DA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31094"/>
            <a:ext cx="10477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27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3069</TotalTime>
  <Words>2245</Words>
  <Application>Microsoft Office PowerPoint</Application>
  <PresentationFormat>Předvádění na obrazovce (4:3)</PresentationFormat>
  <Paragraphs>245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Brand management Theory</vt:lpstr>
      <vt:lpstr>Initial questions for students:</vt:lpstr>
      <vt:lpstr>Prezentace aplikace PowerPoint</vt:lpstr>
      <vt:lpstr>Prezentace aplikace PowerPoint</vt:lpstr>
      <vt:lpstr>1. Brand and brand management</vt:lpstr>
      <vt:lpstr>1. Brand and brand management</vt:lpstr>
      <vt:lpstr>2. Types of brands, trademark and brand elements</vt:lpstr>
      <vt:lpstr>2. Types of brands, trademark and brand elements</vt:lpstr>
      <vt:lpstr>2. Types of brands, trademark and brand elements</vt:lpstr>
      <vt:lpstr>3. The identity and personality of the brand</vt:lpstr>
      <vt:lpstr>3. The identity and personality of the brand</vt:lpstr>
      <vt:lpstr>4. Brand perception and the relationship of the customer to the brand </vt:lpstr>
      <vt:lpstr>4. Brand perception and the relationship of the customer to the brand </vt:lpstr>
      <vt:lpstr>5. Customer loyalty to the brand</vt:lpstr>
      <vt:lpstr>6. The concept of the value of the brand</vt:lpstr>
      <vt:lpstr>7. The value of the brand from the consumer's perspective </vt:lpstr>
      <vt:lpstr>8. Sequential steps for building a strong brand</vt:lpstr>
      <vt:lpstr>9. Strategic management of the brand</vt:lpstr>
      <vt:lpstr>10. Branding in marketing programs of the company</vt:lpstr>
      <vt:lpstr>11. Brand research, measurement of the value of the brand, the consumer's opinion </vt:lpstr>
      <vt:lpstr>11. Brand research, measurement of the value of the brand, the consumer's opinion </vt:lpstr>
      <vt:lpstr>11. Brand research, measurement of the value of the brand, the consumer's opinion </vt:lpstr>
      <vt:lpstr>12. Building and maintaining the value of the brand</vt:lpstr>
      <vt:lpstr>12. Building and maintaining the value of the brand</vt:lpstr>
      <vt:lpstr>12. Building and maintaining the value of the brand</vt:lpstr>
      <vt:lpstr>Final Test</vt:lpstr>
      <vt:lpstr>Final Test - results</vt:lpstr>
      <vt:lpstr>Summary and Evaluation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Adam Pawliczek</cp:lastModifiedBy>
  <cp:revision>742</cp:revision>
  <cp:lastPrinted>2012-02-19T20:30:42Z</cp:lastPrinted>
  <dcterms:created xsi:type="dcterms:W3CDTF">2010-10-14T19:01:54Z</dcterms:created>
  <dcterms:modified xsi:type="dcterms:W3CDTF">2022-02-17T19:40:21Z</dcterms:modified>
</cp:coreProperties>
</file>