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86" r:id="rId2"/>
    <p:sldId id="290" r:id="rId3"/>
    <p:sldId id="388" r:id="rId4"/>
    <p:sldId id="291" r:id="rId5"/>
    <p:sldId id="385" r:id="rId6"/>
    <p:sldId id="316" r:id="rId7"/>
    <p:sldId id="367" r:id="rId8"/>
    <p:sldId id="387" r:id="rId9"/>
  </p:sldIdLst>
  <p:sldSz cx="9144000" cy="6858000" type="screen4x3"/>
  <p:notesSz cx="9926638" cy="67976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09" autoAdjust="0"/>
  </p:normalViewPr>
  <p:slideViewPr>
    <p:cSldViewPr>
      <p:cViewPr varScale="1">
        <p:scale>
          <a:sx n="121" d="100"/>
          <a:sy n="121" d="100"/>
        </p:scale>
        <p:origin x="96" y="9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8D6E10EA-AC4D-4EAD-BEAA-0F47D5FA2F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8A36B32-66E7-4415-8E57-C6DC4E9A69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1BF2E2F-59D8-4579-A7A5-D7F7EF3AE8F1}" type="datetimeFigureOut">
              <a:rPr lang="cs-CZ"/>
              <a:pPr>
                <a:defRPr/>
              </a:pPr>
              <a:t>22.02.2022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C213943-2A61-4262-8662-D815DE7003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92428C-4F6C-4AEB-9F91-0208CCFBFF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ACCA46-5401-408B-8143-E8B132A3AEC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55690F3E-199C-41DE-9690-FE32C3216DD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644920C-98E7-489F-80A2-6FF8C4CAB7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EF06E9E-D593-4D84-89E6-27DFC1C735CD}" type="datetimeFigureOut">
              <a:rPr lang="cs-CZ"/>
              <a:pPr>
                <a:defRPr/>
              </a:pPr>
              <a:t>22.02.2022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9472AB76-30C3-479F-A922-890D1CCB94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98AA4447-3864-4F6E-9019-9B489DD55B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A5F566-7485-4E47-ADE9-8B091C5198A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B21FC11-977A-4450-81B3-864BF07ADE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33B00C-A3CD-42F4-B6E5-5E1EE16163E8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35B16-2563-4EB3-AD6C-38862333B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AEB50EB-C281-4C73-A651-943D157874FD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B1544-ECC7-4652-B110-5C06116DE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F970A-54DA-4C32-A1E5-CBA345366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9A95D3AE-873E-431C-ACBE-0049937B0C56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860161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DB65-93C5-4BF1-B3B0-0D71549F2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AB5BD9E-1A62-4F92-A274-71283F840F57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0B64C-66F5-4B9F-BD04-EDAFBE322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D3D24-CA50-471D-BD29-4EF41186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EDC69571-FD31-425F-804D-47BD4D47536E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92762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84335-7B8B-41A6-9EB2-6145508C9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D7C50D-AFB6-413B-B812-47B10625ED91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1C543-D2FA-4089-8279-72FD93AFA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5DD9B-3A3D-4261-83D1-DA21D759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6D2AC4EB-0F37-4728-A515-369A890E3661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249305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D50202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D10202"/>
              </a:buClr>
              <a:buFont typeface="Wingdings" panose="05000000000000000000" pitchFamily="2" charset="2"/>
              <a:buChar char="v"/>
              <a:defRPr sz="2400"/>
            </a:lvl1pPr>
            <a:lvl2pPr marL="800100" indent="-342900">
              <a:buClr>
                <a:srgbClr val="D10202"/>
              </a:buClr>
              <a:buFont typeface="Arial" panose="020B0604020202020204" pitchFamily="34" charset="0"/>
              <a:buChar char="•"/>
              <a:defRPr sz="2400"/>
            </a:lvl2pPr>
            <a:lvl3pPr>
              <a:defRPr sz="2000"/>
            </a:lvl3pPr>
            <a:lvl5pPr>
              <a:defRPr sz="1800"/>
            </a:lvl5pPr>
          </a:lstStyle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1E1CD-49B6-459F-98E5-3290683C8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9FEA95-1D05-4BF0-83ED-3342828A27BF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58B14-0894-4422-B9FC-D979EEF7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7120D-5EA4-4B90-9775-FB0CC966B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F4940F2D-E7E7-4CA0-BD2A-EE44D964338F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92860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42CA8-7D73-4415-9678-9F5602B6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FBA7AC1-8B2C-4694-8431-BB43AEC659B8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79E70-3CB8-42F8-825B-A6162AE05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F251A-D64E-4B2D-9007-DA8A4DDD6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97766CEA-F53F-4FED-AA6D-1486468808FF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13186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3F2F4-94F7-4107-9AFE-4F529547A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4CF9C4D-628A-4FD4-BE80-BF5051CD75C6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9F531-E0E5-442D-95B1-0D8566BD3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2F6A74-563B-40F4-BD87-019B7C8D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37F830F7-C316-49C1-8EF1-C7997A3E852B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38430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A79236-8DFF-4004-AA49-47A2443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3EED67B-C211-4D9A-96B3-141426CBB3B5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3D7188-7250-458D-8696-C4085DB2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4D5B25-295B-405C-B7E3-563053CA4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315AFE49-8E30-45F7-82AD-0DD85B037633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803561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D9B4A5-E9F3-4DC4-9E38-0D59F9837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0D662FE-5674-4FCA-A917-D18CC76BE1BB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8CB08F-3D56-4D4C-9515-D738BE435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389AB-474B-47A5-9CAB-30207C5DA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FF34D7C0-BF43-4824-9587-90FFAF584D41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424863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034EA1-34F3-4B37-85F5-6B5977745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C33A5D8-1373-4ADC-95B7-F3AEDFCF6566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900B9D-AAC3-4F04-B78C-3259D441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A5DB4-C429-45C7-9ADE-2CB006AEA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1398D58A-2DFD-438D-8B6B-9305AD079775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417703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45F49-B2B8-4945-96A7-B9F23185C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83C8F50-A3D6-4618-9A5A-6123D35628DF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BA17F-3D57-45D0-BAEE-13BE2648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40CE6-E9E9-4CF0-8FD8-8F974F4F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B64EE8AB-0096-448E-AE5B-03B5F3CEC8A6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89447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73BC7-E16B-4E47-A85A-04FDDB938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FE381A2-49E4-45EA-83FF-5E0E5E3E08D2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F61E9-00BB-46D1-B58D-EEB8B01CD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A4249-B33B-4381-8BAA-173DFB08F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9954B219-8868-45E1-AF97-8A1E0EFCBF59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78618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3250EE0-4A46-409D-9331-B12A32F783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title style</a:t>
            </a:r>
            <a:endParaRPr lang="en-US" altLang="cs-CZ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A83F2E3-4BAB-4933-8899-4CAEDEBB86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text styles</a:t>
            </a:r>
          </a:p>
          <a:p>
            <a:pPr lvl="1"/>
            <a:r>
              <a:rPr lang="cs-CZ" altLang="cs-CZ"/>
              <a:t>Second level</a:t>
            </a:r>
          </a:p>
          <a:p>
            <a:pPr lvl="2"/>
            <a:r>
              <a:rPr lang="cs-CZ" altLang="cs-CZ"/>
              <a:t>Third level</a:t>
            </a:r>
          </a:p>
          <a:p>
            <a:pPr lvl="3"/>
            <a:r>
              <a:rPr lang="cs-CZ" altLang="cs-CZ"/>
              <a:t>Fourth level</a:t>
            </a:r>
          </a:p>
          <a:p>
            <a:pPr lvl="4"/>
            <a:r>
              <a:rPr lang="cs-CZ" altLang="cs-CZ"/>
              <a:t>Fifth level</a:t>
            </a:r>
            <a:endParaRPr lang="en-US" alt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5A230-734E-40BA-A229-D5CA6F7B2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B9887682-0FC1-46ED-8257-09B6CA68BF7A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2E4C2-89DB-4C8F-8B77-79CF3C99CF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0B467-543B-4FA2-8D93-D0418F8DA1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D32F437-8EF1-48A7-B316-27BF63A87D9A}" type="slidenum">
              <a:rPr lang="en-US" altLang="cs-CZ"/>
              <a:pPr/>
              <a:t>‹#›</a:t>
            </a:fld>
            <a:endParaRPr lang="en-U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0" r:id="rId1"/>
    <p:sldLayoutId id="2147484301" r:id="rId2"/>
    <p:sldLayoutId id="2147484302" r:id="rId3"/>
    <p:sldLayoutId id="2147484303" r:id="rId4"/>
    <p:sldLayoutId id="2147484304" r:id="rId5"/>
    <p:sldLayoutId id="2147484305" r:id="rId6"/>
    <p:sldLayoutId id="2147484306" r:id="rId7"/>
    <p:sldLayoutId id="2147484307" r:id="rId8"/>
    <p:sldLayoutId id="2147484308" r:id="rId9"/>
    <p:sldLayoutId id="2147484309" r:id="rId10"/>
    <p:sldLayoutId id="214748431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adam.pawliczek@mvso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 descr="Obsah obrázku kreslení&#10;&#10;Popis byl vytvořen automaticky">
            <a:extLst>
              <a:ext uri="{FF2B5EF4-FFF2-40B4-BE49-F238E27FC236}">
                <a16:creationId xmlns:a16="http://schemas.microsoft.com/office/drawing/2014/main" id="{009C57C7-B7D7-4DC6-8543-4954AE75AB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620961"/>
            <a:ext cx="1097426" cy="1057276"/>
          </a:xfrm>
          <a:prstGeom prst="rect">
            <a:avLst/>
          </a:prstGeom>
        </p:spPr>
      </p:pic>
      <p:pic>
        <p:nvPicPr>
          <p:cNvPr id="7" name="Obrázek 6" descr="Obsah obrázku kreslení&#10;&#10;Popis byl vytvořen automaticky">
            <a:extLst>
              <a:ext uri="{FF2B5EF4-FFF2-40B4-BE49-F238E27FC236}">
                <a16:creationId xmlns:a16="http://schemas.microsoft.com/office/drawing/2014/main" id="{84F1DD33-3F69-4D2C-A4DD-7B464F1976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035" y="3642107"/>
            <a:ext cx="1105403" cy="1053148"/>
          </a:xfrm>
          <a:prstGeom prst="rect">
            <a:avLst/>
          </a:prstGeom>
        </p:spPr>
      </p:pic>
      <p:pic>
        <p:nvPicPr>
          <p:cNvPr id="5" name="Obrázek 4" descr="Obsah obrázku kreslení, surfování, velké, autobus&#10;&#10;Popis byl vytvořen automaticky">
            <a:extLst>
              <a:ext uri="{FF2B5EF4-FFF2-40B4-BE49-F238E27FC236}">
                <a16:creationId xmlns:a16="http://schemas.microsoft.com/office/drawing/2014/main" id="{32456564-9E86-47C2-8CC6-BEDE12DF2A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47784" y="3551137"/>
            <a:ext cx="1121932" cy="107801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67A0778-FB8B-4971-863A-02421C1C99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25495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cap="all" dirty="0"/>
              <a:t>Brand management</a:t>
            </a:r>
            <a:br>
              <a:rPr lang="en-US" b="1" cap="all" dirty="0"/>
            </a:br>
            <a:r>
              <a:rPr lang="en-US" b="1" dirty="0"/>
              <a:t>Semester</a:t>
            </a:r>
            <a:r>
              <a:rPr lang="cs-CZ" b="1" dirty="0"/>
              <a:t> </a:t>
            </a:r>
            <a:r>
              <a:rPr lang="en-US" b="1" dirty="0"/>
              <a:t>Work</a:t>
            </a:r>
            <a:endParaRPr lang="en-US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8C5843C-363B-452E-B3BD-2301DCBB0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288" y="4365625"/>
            <a:ext cx="8424862" cy="23288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>
                <a:solidFill>
                  <a:schemeClr val="tx1"/>
                </a:solidFill>
              </a:rPr>
              <a:t>Doc. Ing. Adam Pawliczek, Ph.D.</a:t>
            </a:r>
            <a:endParaRPr lang="en-US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pic>
        <p:nvPicPr>
          <p:cNvPr id="25604" name="Picture 5">
            <a:extLst>
              <a:ext uri="{FF2B5EF4-FFF2-40B4-BE49-F238E27FC236}">
                <a16:creationId xmlns:a16="http://schemas.microsoft.com/office/drawing/2014/main" id="{8506E66D-5905-48B0-B8BB-B7BC45CBE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936875"/>
            <a:ext cx="1152525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>
            <a:extLst>
              <a:ext uri="{FF2B5EF4-FFF2-40B4-BE49-F238E27FC236}">
                <a16:creationId xmlns:a16="http://schemas.microsoft.com/office/drawing/2014/main" id="{D8D72CB3-BF6E-487F-AD39-C52D4BA94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963" y="2936875"/>
            <a:ext cx="1158875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9">
            <a:extLst>
              <a:ext uri="{FF2B5EF4-FFF2-40B4-BE49-F238E27FC236}">
                <a16:creationId xmlns:a16="http://schemas.microsoft.com/office/drawing/2014/main" id="{92FF0EEA-536E-462A-B2BB-BA39CC9DA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888" y="2967038"/>
            <a:ext cx="1173162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9">
            <a:extLst>
              <a:ext uri="{FF2B5EF4-FFF2-40B4-BE49-F238E27FC236}">
                <a16:creationId xmlns:a16="http://schemas.microsoft.com/office/drawing/2014/main" id="{31A15671-DC14-4EC4-9B7D-7775B2A30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838" y="3644900"/>
            <a:ext cx="1179512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Obrázek 35">
            <a:extLst>
              <a:ext uri="{FF2B5EF4-FFF2-40B4-BE49-F238E27FC236}">
                <a16:creationId xmlns:a16="http://schemas.microsoft.com/office/drawing/2014/main" id="{2D396B94-8C23-4FD1-9EF9-03D4C554B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622675"/>
            <a:ext cx="11525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odnadpis 2">
            <a:extLst>
              <a:ext uri="{FF2B5EF4-FFF2-40B4-BE49-F238E27FC236}">
                <a16:creationId xmlns:a16="http://schemas.microsoft.com/office/drawing/2014/main" id="{5A7DA362-17FE-4884-91E2-4C47A4641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850" y="692150"/>
            <a:ext cx="8569325" cy="57610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altLang="cs-CZ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Assignment of semester work – part I</a:t>
            </a:r>
            <a:endParaRPr lang="cs-CZ" altLang="cs-CZ" b="1" dirty="0">
              <a:solidFill>
                <a:srgbClr val="D50202"/>
              </a:solidFill>
              <a:latin typeface="+mj-lt"/>
              <a:ea typeface="+mj-ea"/>
              <a:cs typeface="+mj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altLang="cs-CZ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altLang="cs-CZ" dirty="0">
                <a:solidFill>
                  <a:schemeClr val="tx1"/>
                </a:solidFill>
              </a:rPr>
              <a:t>„Prepare brand </a:t>
            </a:r>
            <a:r>
              <a:rPr lang="cs-CZ" altLang="cs-CZ" dirty="0" err="1">
                <a:solidFill>
                  <a:schemeClr val="tx1"/>
                </a:solidFill>
              </a:rPr>
              <a:t>focused</a:t>
            </a:r>
            <a:r>
              <a:rPr lang="cs-CZ" altLang="cs-CZ" dirty="0">
                <a:solidFill>
                  <a:schemeClr val="tx1"/>
                </a:solidFill>
              </a:rPr>
              <a:t> </a:t>
            </a:r>
            <a:r>
              <a:rPr lang="en-US" altLang="cs-CZ" dirty="0">
                <a:solidFill>
                  <a:schemeClr val="tx1"/>
                </a:solidFill>
              </a:rPr>
              <a:t>business plan in workgroups“.</a:t>
            </a:r>
          </a:p>
          <a:p>
            <a:pPr algn="just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altLang="cs-CZ" dirty="0">
              <a:solidFill>
                <a:schemeClr val="tx1"/>
              </a:solidFill>
            </a:endParaRPr>
          </a:p>
          <a:p>
            <a:pPr marL="342900" indent="-342900" algn="just" eaLnBrk="1" fontAlgn="auto" hangingPunct="1">
              <a:spcAft>
                <a:spcPts val="0"/>
              </a:spcAft>
              <a:buClr>
                <a:srgbClr val="D10202"/>
              </a:buClr>
              <a:buFont typeface="Wingdings" panose="05000000000000000000" pitchFamily="2" charset="2"/>
              <a:buChar char="v"/>
              <a:defRPr/>
            </a:pPr>
            <a:r>
              <a:rPr lang="en-US" altLang="cs-CZ" sz="2800" dirty="0">
                <a:solidFill>
                  <a:schemeClr val="tx1"/>
                </a:solidFill>
              </a:rPr>
              <a:t>Word document (</a:t>
            </a:r>
            <a:r>
              <a:rPr lang="cs-CZ" altLang="cs-CZ" sz="2800" dirty="0">
                <a:solidFill>
                  <a:schemeClr val="tx1"/>
                </a:solidFill>
              </a:rPr>
              <a:t>cca</a:t>
            </a:r>
            <a:r>
              <a:rPr lang="en-US" altLang="cs-CZ" sz="2800" dirty="0">
                <a:solidFill>
                  <a:schemeClr val="tx1"/>
                </a:solidFill>
              </a:rPr>
              <a:t> </a:t>
            </a:r>
            <a:r>
              <a:rPr lang="cs-CZ" altLang="cs-CZ" sz="2800" dirty="0">
                <a:solidFill>
                  <a:schemeClr val="tx1"/>
                </a:solidFill>
              </a:rPr>
              <a:t>9-12</a:t>
            </a:r>
            <a:r>
              <a:rPr lang="en-US" altLang="cs-CZ" sz="2800" dirty="0">
                <a:solidFill>
                  <a:schemeClr val="tx1"/>
                </a:solidFill>
              </a:rPr>
              <a:t> pages A4 incl. title page) according recommended structure</a:t>
            </a:r>
          </a:p>
          <a:p>
            <a:pPr marL="342900" indent="-342900" algn="just" eaLnBrk="1" fontAlgn="auto" hangingPunct="1">
              <a:spcAft>
                <a:spcPts val="0"/>
              </a:spcAft>
              <a:buClr>
                <a:srgbClr val="D10202"/>
              </a:buClr>
              <a:buFont typeface="Wingdings" panose="05000000000000000000" pitchFamily="2" charset="2"/>
              <a:buChar char="v"/>
              <a:defRPr/>
            </a:pPr>
            <a:r>
              <a:rPr lang="en-US" altLang="cs-CZ" sz="2800" dirty="0">
                <a:solidFill>
                  <a:schemeClr val="tx1"/>
                </a:solidFill>
              </a:rPr>
              <a:t>Pdf presentation (</a:t>
            </a:r>
            <a:r>
              <a:rPr lang="cs-CZ" altLang="cs-CZ" sz="2800" dirty="0">
                <a:solidFill>
                  <a:schemeClr val="tx1"/>
                </a:solidFill>
              </a:rPr>
              <a:t>cca 5-10</a:t>
            </a:r>
            <a:r>
              <a:rPr lang="en-US" altLang="cs-CZ" sz="2800" dirty="0">
                <a:solidFill>
                  <a:schemeClr val="tx1"/>
                </a:solidFill>
              </a:rPr>
              <a:t> slides/ 15 min.)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cs-CZ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altLang="cs-CZ" dirty="0">
                <a:solidFill>
                  <a:schemeClr val="tx1"/>
                </a:solidFill>
              </a:rPr>
              <a:t>Work in groups of </a:t>
            </a:r>
            <a:r>
              <a:rPr lang="en-US" altLang="cs-CZ" u="sng" dirty="0">
                <a:solidFill>
                  <a:schemeClr val="tx1"/>
                </a:solidFill>
              </a:rPr>
              <a:t>three to four </a:t>
            </a:r>
            <a:r>
              <a:rPr lang="en-US" altLang="cs-CZ" dirty="0">
                <a:solidFill>
                  <a:schemeClr val="tx1"/>
                </a:solidFill>
              </a:rPr>
              <a:t>students.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>
            <a:extLst>
              <a:ext uri="{FF2B5EF4-FFF2-40B4-BE49-F238E27FC236}">
                <a16:creationId xmlns:a16="http://schemas.microsoft.com/office/drawing/2014/main" id="{9760A2A9-718B-41E6-AEB0-4BFF6CE88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dirty="0"/>
              <a:t>Content of semester work</a:t>
            </a:r>
            <a:r>
              <a:rPr lang="cs-CZ" altLang="cs-CZ" dirty="0"/>
              <a:t> – part I</a:t>
            </a:r>
            <a:endParaRPr lang="en-US" alt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6079F6-2F71-4E9F-8179-800187A12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800" dirty="0"/>
              <a:t>Executive Summary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800" dirty="0"/>
              <a:t>Project and Company Description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800" dirty="0"/>
              <a:t>Market Search and Analysis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800" dirty="0"/>
              <a:t>Goals and Strategy of Marketing (Proposal Part), Including Brand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800" dirty="0"/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1115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>
            <a:extLst>
              <a:ext uri="{FF2B5EF4-FFF2-40B4-BE49-F238E27FC236}">
                <a16:creationId xmlns:a16="http://schemas.microsoft.com/office/drawing/2014/main" id="{9760A2A9-718B-41E6-AEB0-4BFF6CE88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dirty="0"/>
              <a:t>Assignment of semester work</a:t>
            </a:r>
            <a:r>
              <a:rPr lang="cs-CZ" altLang="cs-CZ" dirty="0"/>
              <a:t> – part II</a:t>
            </a:r>
            <a:endParaRPr lang="en-US" alt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6079F6-2F71-4E9F-8179-800187A12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sz="2800" dirty="0"/>
              <a:t>Apply your knowledge of brand management on your virtual company: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endParaRPr lang="en-US" sz="2800" dirty="0"/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endParaRPr lang="en-US" sz="2800" dirty="0"/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sz="2800" dirty="0"/>
              <a:t>Prepare: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800" dirty="0"/>
              <a:t> Word document (</a:t>
            </a:r>
            <a:r>
              <a:rPr lang="cs-CZ" sz="2800" dirty="0"/>
              <a:t>cca 9-12</a:t>
            </a:r>
            <a:r>
              <a:rPr lang="en-US" sz="2800" dirty="0"/>
              <a:t> pages) and </a:t>
            </a:r>
            <a:endParaRPr lang="cs-CZ" sz="2800" dirty="0"/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800" dirty="0"/>
              <a:t>PowerPoint presentation </a:t>
            </a:r>
            <a:r>
              <a:rPr lang="en-US" altLang="cs-CZ" sz="2800" dirty="0"/>
              <a:t>(</a:t>
            </a:r>
            <a:r>
              <a:rPr lang="cs-CZ" altLang="cs-CZ" sz="2800" dirty="0"/>
              <a:t>cca 5-10</a:t>
            </a:r>
            <a:r>
              <a:rPr lang="en-US" altLang="cs-CZ" sz="2800" dirty="0"/>
              <a:t> slides/ 1</a:t>
            </a:r>
            <a:r>
              <a:rPr lang="cs-CZ" altLang="cs-CZ" sz="2800" dirty="0"/>
              <a:t>0</a:t>
            </a:r>
            <a:r>
              <a:rPr lang="en-US" altLang="cs-CZ" sz="2800" dirty="0"/>
              <a:t> min.)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800" dirty="0"/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800" dirty="0"/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>
            <a:extLst>
              <a:ext uri="{FF2B5EF4-FFF2-40B4-BE49-F238E27FC236}">
                <a16:creationId xmlns:a16="http://schemas.microsoft.com/office/drawing/2014/main" id="{9760A2A9-718B-41E6-AEB0-4BFF6CE88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dirty="0"/>
              <a:t>Content of semester work</a:t>
            </a:r>
            <a:r>
              <a:rPr lang="cs-CZ" altLang="cs-CZ" dirty="0"/>
              <a:t> – part II</a:t>
            </a:r>
            <a:endParaRPr lang="en-US" alt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6079F6-2F71-4E9F-8179-800187A12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Type of brand (product, corporate, …)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Market and brand research (competition</a:t>
            </a:r>
            <a:r>
              <a:rPr lang="cs-CZ" sz="2800" dirty="0"/>
              <a:t>, </a:t>
            </a:r>
            <a:r>
              <a:rPr lang="en-US" sz="2800" dirty="0"/>
              <a:t>customer)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Brand identity elements (name, logo, …)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Trademark conditions (in your home country)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Brand character and personality (target group)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Maintaining of value (innovations, loyalty)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800" dirty="0"/>
              <a:t>CRM - </a:t>
            </a:r>
            <a:r>
              <a:rPr lang="en-US" sz="2800" dirty="0"/>
              <a:t>Consumer relation management (description of selected software)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800" dirty="0"/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800" dirty="0"/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975815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odnadpis 2">
            <a:extLst>
              <a:ext uri="{FF2B5EF4-FFF2-40B4-BE49-F238E27FC236}">
                <a16:creationId xmlns:a16="http://schemas.microsoft.com/office/drawing/2014/main" id="{124D4254-EB91-4C46-831E-7D83DC6C9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850" y="692150"/>
            <a:ext cx="8569325" cy="57610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cs-CZ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Create your own logo for your new company</a:t>
            </a:r>
            <a:endParaRPr lang="cs-CZ" altLang="cs-CZ" b="1" dirty="0">
              <a:solidFill>
                <a:srgbClr val="D50202"/>
              </a:solidFill>
              <a:latin typeface="+mj-lt"/>
              <a:ea typeface="+mj-ea"/>
              <a:cs typeface="+mj-cs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cs-CZ" dirty="0">
              <a:solidFill>
                <a:schemeClr val="tx1"/>
              </a:solidFill>
            </a:endParaRP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cs-CZ" dirty="0">
                <a:solidFill>
                  <a:schemeClr val="tx1"/>
                </a:solidFill>
              </a:rPr>
              <a:t>Create and pain</a:t>
            </a:r>
            <a:r>
              <a:rPr lang="cs-CZ" altLang="cs-CZ" dirty="0">
                <a:solidFill>
                  <a:schemeClr val="tx1"/>
                </a:solidFill>
              </a:rPr>
              <a:t>t</a:t>
            </a:r>
            <a:r>
              <a:rPr lang="en-US" altLang="cs-CZ">
                <a:solidFill>
                  <a:schemeClr val="tx1"/>
                </a:solidFill>
              </a:rPr>
              <a:t> </a:t>
            </a:r>
            <a:r>
              <a:rPr lang="en-US" altLang="cs-CZ" dirty="0">
                <a:solidFill>
                  <a:schemeClr val="tx1"/>
                </a:solidFill>
              </a:rPr>
              <a:t>new one colorful professionally looking logo, the size of page A4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Nadpis 1">
            <a:extLst>
              <a:ext uri="{FF2B5EF4-FFF2-40B4-BE49-F238E27FC236}">
                <a16:creationId xmlns:a16="http://schemas.microsoft.com/office/drawing/2014/main" id="{D5B85D18-7B7C-4E70-9719-52E2E8794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1788"/>
            <a:ext cx="9144000" cy="936625"/>
          </a:xfrm>
        </p:spPr>
        <p:txBody>
          <a:bodyPr/>
          <a:lstStyle/>
          <a:p>
            <a:pPr eaLnBrk="1" hangingPunct="1"/>
            <a:r>
              <a:rPr lang="cs-CZ" altLang="cs-CZ" sz="3200" b="1" dirty="0">
                <a:solidFill>
                  <a:srgbClr val="D50202"/>
                </a:solidFill>
              </a:rPr>
              <a:t>Last</a:t>
            </a:r>
            <a:r>
              <a:rPr lang="en-US" altLang="cs-CZ" sz="3200" b="1" dirty="0">
                <a:solidFill>
                  <a:srgbClr val="D50202"/>
                </a:solidFill>
              </a:rPr>
              <a:t> </a:t>
            </a:r>
            <a:r>
              <a:rPr lang="cs-CZ" altLang="cs-CZ" sz="3200" b="1" dirty="0">
                <a:solidFill>
                  <a:srgbClr val="D50202"/>
                </a:solidFill>
              </a:rPr>
              <a:t>X</a:t>
            </a:r>
            <a:r>
              <a:rPr lang="en-US" altLang="cs-CZ" sz="3200" b="1" dirty="0">
                <a:solidFill>
                  <a:srgbClr val="D50202"/>
                </a:solidFill>
              </a:rPr>
              <a:t>BM</a:t>
            </a:r>
            <a:r>
              <a:rPr lang="cs-CZ" altLang="cs-CZ" sz="3200" b="1" dirty="0">
                <a:solidFill>
                  <a:srgbClr val="D50202"/>
                </a:solidFill>
              </a:rPr>
              <a:t>A</a:t>
            </a:r>
            <a:r>
              <a:rPr lang="en-US" altLang="cs-CZ" sz="3200" b="1" dirty="0">
                <a:solidFill>
                  <a:srgbClr val="D50202"/>
                </a:solidFill>
              </a:rPr>
              <a:t> lecture – students' presentation</a:t>
            </a:r>
          </a:p>
        </p:txBody>
      </p:sp>
      <p:sp>
        <p:nvSpPr>
          <p:cNvPr id="49155" name="Podnadpis 2">
            <a:extLst>
              <a:ext uri="{FF2B5EF4-FFF2-40B4-BE49-F238E27FC236}">
                <a16:creationId xmlns:a16="http://schemas.microsoft.com/office/drawing/2014/main" id="{4826134F-63F6-4BEE-80FE-800D80DF9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388" y="1125538"/>
            <a:ext cx="8424862" cy="5335587"/>
          </a:xfrm>
        </p:spPr>
        <p:txBody>
          <a:bodyPr/>
          <a:lstStyle/>
          <a:p>
            <a:pPr marL="342900" indent="-342900" algn="l" eaLnBrk="1" hangingPunct="1">
              <a:buFont typeface="Wingdings" panose="05000000000000000000" pitchFamily="2" charset="2"/>
              <a:buChar char="ü"/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342900" indent="-342900" algn="l"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Thursday </a:t>
            </a:r>
            <a:r>
              <a:rPr lang="cs-CZ" altLang="cs-CZ" sz="2400" dirty="0">
                <a:solidFill>
                  <a:schemeClr val="tx1"/>
                </a:solidFill>
              </a:rPr>
              <a:t>6</a:t>
            </a:r>
            <a:r>
              <a:rPr lang="en-US" altLang="cs-CZ" sz="2400" dirty="0">
                <a:solidFill>
                  <a:schemeClr val="tx1"/>
                </a:solidFill>
              </a:rPr>
              <a:t>. </a:t>
            </a:r>
            <a:r>
              <a:rPr lang="cs-CZ" altLang="cs-CZ" sz="2400" dirty="0">
                <a:solidFill>
                  <a:schemeClr val="tx1"/>
                </a:solidFill>
              </a:rPr>
              <a:t>May</a:t>
            </a:r>
            <a:r>
              <a:rPr lang="en-US" altLang="cs-CZ" sz="2400" dirty="0">
                <a:solidFill>
                  <a:schemeClr val="tx1"/>
                </a:solidFill>
              </a:rPr>
              <a:t> 202</a:t>
            </a:r>
            <a:r>
              <a:rPr lang="cs-CZ" altLang="cs-CZ" sz="2400" dirty="0">
                <a:solidFill>
                  <a:schemeClr val="tx1"/>
                </a:solidFill>
              </a:rPr>
              <a:t>2</a:t>
            </a:r>
          </a:p>
          <a:p>
            <a:pPr marL="342900" indent="-342900" algn="l" eaLnBrk="1" hangingPunct="1">
              <a:buFont typeface="Wingdings" panose="05000000000000000000" pitchFamily="2" charset="2"/>
              <a:buChar char="ü"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marL="342900" indent="-342900" algn="l"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Use consultation</a:t>
            </a:r>
            <a:r>
              <a:rPr lang="cs-CZ" altLang="cs-CZ" sz="2400" dirty="0">
                <a:solidFill>
                  <a:schemeClr val="tx1"/>
                </a:solidFill>
              </a:rPr>
              <a:t>s</a:t>
            </a:r>
            <a:r>
              <a:rPr lang="en-US" altLang="cs-CZ" sz="2400" dirty="0">
                <a:solidFill>
                  <a:schemeClr val="tx1"/>
                </a:solidFill>
              </a:rPr>
              <a:t> vi</a:t>
            </a:r>
            <a:r>
              <a:rPr lang="cs-CZ" altLang="cs-CZ" sz="2400">
                <a:solidFill>
                  <a:schemeClr val="tx1"/>
                </a:solidFill>
              </a:rPr>
              <a:t>a</a:t>
            </a:r>
            <a:r>
              <a:rPr lang="en-US" altLang="cs-CZ" sz="2400">
                <a:solidFill>
                  <a:schemeClr val="tx1"/>
                </a:solidFill>
              </a:rPr>
              <a:t> </a:t>
            </a:r>
            <a:r>
              <a:rPr lang="en-US" altLang="cs-CZ" sz="2400" dirty="0">
                <a:solidFill>
                  <a:schemeClr val="tx1"/>
                </a:solidFill>
              </a:rPr>
              <a:t>MS Teams</a:t>
            </a: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9937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Zástupný symbol pro obsah 8">
            <a:extLst>
              <a:ext uri="{FF2B5EF4-FFF2-40B4-BE49-F238E27FC236}">
                <a16:creationId xmlns:a16="http://schemas.microsoft.com/office/drawing/2014/main" id="{933439D6-D86C-4ED7-8B14-FEBEC05A5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4525963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 dirty="0"/>
              <a:t>Good Luck</a:t>
            </a:r>
            <a:endParaRPr lang="cs-CZ" altLang="cs-CZ" dirty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cs-CZ" b="1" dirty="0">
                <a:solidFill>
                  <a:srgbClr val="D10202"/>
                </a:solidFill>
              </a:rPr>
              <a:t>Thank you for your attention</a:t>
            </a:r>
            <a:endParaRPr lang="cs-CZ" altLang="cs-CZ" b="1" dirty="0">
              <a:solidFill>
                <a:srgbClr val="D10202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cs-CZ" b="1" dirty="0">
              <a:solidFill>
                <a:srgbClr val="D10202"/>
              </a:solidFill>
            </a:endParaRPr>
          </a:p>
          <a:p>
            <a:pPr algn="ctr" eaLnBrk="1" hangingPunct="1">
              <a:buNone/>
            </a:pPr>
            <a:r>
              <a:rPr lang="en-US" altLang="cs-CZ" dirty="0"/>
              <a:t>M</a:t>
            </a:r>
            <a:r>
              <a:rPr lang="cs-CZ" altLang="cs-CZ" dirty="0"/>
              <a:t>B</a:t>
            </a:r>
            <a:r>
              <a:rPr lang="en-US" altLang="cs-CZ" dirty="0"/>
              <a:t>CO - Department of Business Economics and Management</a:t>
            </a:r>
            <a:endParaRPr lang="cs-CZ" altLang="cs-CZ" dirty="0"/>
          </a:p>
          <a:p>
            <a:pPr algn="ctr" eaLnBrk="1" hangingPunct="1">
              <a:buNone/>
            </a:pPr>
            <a:r>
              <a:rPr lang="cs-CZ" altLang="cs-CZ" dirty="0">
                <a:hlinkClick r:id="rId2"/>
              </a:rPr>
              <a:t>adam.pawliczek@mvso.cz</a:t>
            </a: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eaLnBrk="1" hangingPunct="1"/>
            <a:endParaRPr lang="cs-CZ" altLang="cs-CZ" dirty="0"/>
          </a:p>
        </p:txBody>
      </p:sp>
      <p:pic>
        <p:nvPicPr>
          <p:cNvPr id="74755" name="Picture 4">
            <a:extLst>
              <a:ext uri="{FF2B5EF4-FFF2-40B4-BE49-F238E27FC236}">
                <a16:creationId xmlns:a16="http://schemas.microsoft.com/office/drawing/2014/main" id="{E98D18F8-2AF4-4A9B-A431-C7BA1B110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716338"/>
            <a:ext cx="25336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3399</TotalTime>
  <Words>273</Words>
  <Application>Microsoft Office PowerPoint</Application>
  <PresentationFormat>Předvádění na obrazovce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Brand management Semester Work</vt:lpstr>
      <vt:lpstr>Prezentace aplikace PowerPoint</vt:lpstr>
      <vt:lpstr>Content of semester work – part I</vt:lpstr>
      <vt:lpstr>Assignment of semester work – part II</vt:lpstr>
      <vt:lpstr>Content of semester work – part II</vt:lpstr>
      <vt:lpstr>Prezentace aplikace PowerPoint</vt:lpstr>
      <vt:lpstr>Last XBMA lecture – students' presentation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Zkušenosti samostatně činných účetních poradců s ekonomickým a účetním software dostupným v ČR</dc:title>
  <dc:creator>Adam</dc:creator>
  <cp:lastModifiedBy>Adam Pawliczek</cp:lastModifiedBy>
  <cp:revision>767</cp:revision>
  <cp:lastPrinted>2012-02-19T20:30:42Z</cp:lastPrinted>
  <dcterms:created xsi:type="dcterms:W3CDTF">2010-10-14T19:01:54Z</dcterms:created>
  <dcterms:modified xsi:type="dcterms:W3CDTF">2022-02-22T18:09:01Z</dcterms:modified>
</cp:coreProperties>
</file>