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handoutMasterIdLst>
    <p:handoutMasterId r:id="rId22"/>
  </p:handoutMasterIdLst>
  <p:sldIdLst>
    <p:sldId id="256" r:id="rId3"/>
    <p:sldId id="299" r:id="rId4"/>
    <p:sldId id="300" r:id="rId5"/>
    <p:sldId id="314" r:id="rId6"/>
    <p:sldId id="301" r:id="rId7"/>
    <p:sldId id="395" r:id="rId8"/>
    <p:sldId id="398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96" r:id="rId17"/>
    <p:sldId id="397" r:id="rId18"/>
    <p:sldId id="383" r:id="rId19"/>
    <p:sldId id="262" r:id="rId20"/>
  </p:sldIdLst>
  <p:sldSz cx="9144000" cy="6858000" type="screen4x3"/>
  <p:notesSz cx="9926638" cy="67976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09" autoAdjust="0"/>
  </p:normalViewPr>
  <p:slideViewPr>
    <p:cSldViewPr>
      <p:cViewPr varScale="1">
        <p:scale>
          <a:sx n="121" d="100"/>
          <a:sy n="121" d="100"/>
        </p:scale>
        <p:origin x="96" y="9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D6E10EA-AC4D-4EAD-BEAA-0F47D5FA2F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8A36B32-66E7-4415-8E57-C6DC4E9A69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BF2E2F-59D8-4579-A7A5-D7F7EF3AE8F1}" type="datetimeFigureOut">
              <a:rPr lang="cs-CZ"/>
              <a:pPr>
                <a:defRPr/>
              </a:pPr>
              <a:t>22.02.2022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C213943-2A61-4262-8662-D815DE7003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92428C-4F6C-4AEB-9F91-0208CCFBFF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ACCA46-5401-408B-8143-E8B132A3AEC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5690F3E-199C-41DE-9690-FE32C3216D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644920C-98E7-489F-80A2-6FF8C4CAB7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F06E9E-D593-4D84-89E6-27DFC1C735CD}" type="datetimeFigureOut">
              <a:rPr lang="cs-CZ"/>
              <a:pPr>
                <a:defRPr/>
              </a:pPr>
              <a:t>22.02.2022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9472AB76-30C3-479F-A922-890D1CCB94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98AA4447-3864-4F6E-9019-9B489DD55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A5F566-7485-4E47-ADE9-8B091C5198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21FC11-977A-4450-81B3-864BF07AD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33B00C-A3CD-42F4-B6E5-5E1EE16163E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35B16-2563-4EB3-AD6C-38862333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EB50EB-C281-4C73-A651-943D157874FD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B1544-ECC7-4652-B110-5C06116D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F970A-54DA-4C32-A1E5-CBA34536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9A95D3AE-873E-431C-ACBE-0049937B0C5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6016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5DB65-93C5-4BF1-B3B0-0D71549F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B5BD9E-1A62-4F92-A274-71283F840F57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0B64C-66F5-4B9F-BD04-EDAFBE322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D3D24-CA50-471D-BD29-4EF41186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EDC69571-FD31-425F-804D-47BD4D47536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2762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84335-7B8B-41A6-9EB2-6145508C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D7C50D-AFB6-413B-B812-47B10625ED91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1C543-D2FA-4089-8279-72FD93AFA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5DD9B-3A3D-4261-83D1-DA21D759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6D2AC4EB-0F37-4728-A515-369A890E366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49305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309A-D928-4E34-B2FB-50BADD511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5D1E0A-28D5-4BDF-A18F-3D17BC2A6424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AE2F-03B2-49CF-95F3-0F9E52B7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33F26-5E17-4B5B-872F-4F90545E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5D777D1E-6AE9-4BE4-A8E5-49B3BE77600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23058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D50202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D10202"/>
              </a:buClr>
              <a:buFont typeface="Wingdings" panose="05000000000000000000" pitchFamily="2" charset="2"/>
              <a:buChar char="v"/>
              <a:defRPr sz="2400"/>
            </a:lvl1pPr>
            <a:lvl2pPr marL="800100" indent="-342900">
              <a:buClr>
                <a:srgbClr val="D10202"/>
              </a:buClr>
              <a:buFont typeface="Arial" panose="020B0604020202020204" pitchFamily="34" charset="0"/>
              <a:buChar char="•"/>
              <a:defRPr sz="2400"/>
            </a:lvl2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text </a:t>
            </a:r>
            <a:r>
              <a:rPr lang="cs-CZ" dirty="0" err="1"/>
              <a:t>styles</a:t>
            </a:r>
            <a:endParaRPr lang="cs-CZ" dirty="0"/>
          </a:p>
          <a:p>
            <a:pPr lvl="1"/>
            <a:r>
              <a:rPr lang="cs-CZ" dirty="0"/>
              <a:t>Second </a:t>
            </a:r>
            <a:r>
              <a:rPr lang="cs-CZ" dirty="0" err="1"/>
              <a:t>level</a:t>
            </a:r>
            <a:endParaRPr lang="cs-CZ" dirty="0"/>
          </a:p>
          <a:p>
            <a:pPr lvl="2"/>
            <a:r>
              <a:rPr lang="cs-CZ" dirty="0" err="1"/>
              <a:t>Third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  <a:p>
            <a:pPr lvl="3"/>
            <a:r>
              <a:rPr lang="cs-CZ" dirty="0" err="1"/>
              <a:t>Fourth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  <a:p>
            <a:pPr lvl="4"/>
            <a:r>
              <a:rPr lang="cs-CZ" dirty="0" err="1"/>
              <a:t>Fifth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69CE1-46F7-45BD-B03D-6BF8A44E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E81716-0981-4452-941E-D6A539FFEAF4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92277-EE01-46E1-B259-790BFDDAC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182FE-DBF5-4B9D-B6D4-52CFD719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87B2A064-805E-4CE9-ADE5-1A72401AD53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6015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C8756-3ECD-4E41-AF4B-DE5CDB76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139ED3-C677-485F-9C5B-3A2664613072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DFDD0-41EE-4AE9-ABC6-0F11F34B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05C9A-13B8-42C2-AB9A-960BFEF1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B4D11868-82AB-40AF-9A65-1F4E9CFAD0F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87377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45F13-018B-4782-A72D-9F2AA0CC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96C012-99FE-4D4E-9613-2C8F12952883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69CCE-5ECC-43D6-A14F-4E4B91CA3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5528B-7A48-45EF-B441-2D1F76B2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30E976E3-5183-4D30-8C81-3E7863E5BAA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5638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0128FB-1BCA-45EC-9660-074EE22A9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10C8AC-81BA-477A-8BC9-6DF602FCAC3C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23569F-47F4-493C-B3D4-F37CFB54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805D9-6D68-4AF8-94C0-4FC996E6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75883352-6947-4536-95A5-61BAE40C82F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1627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2A89B-F311-45A3-9201-058206F0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CD7D1C-CE58-4686-AA87-87D2BC95EF86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C2A63-DDD9-4FC5-BCD9-E7C52F7E7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610D9-28B1-41C8-B991-C0278DD5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7E91605A-2B26-4035-A6A7-9E6B2CB8CE8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3977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5350A-EB7A-48E7-A423-B01EB0D8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893D42C-9B8C-48E1-9625-3D6A0F6EC1F8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7BBAB-94D4-45D1-802C-C74B277F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E2D79-BCA1-4BB4-9370-28A8278C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0153AA8D-68F6-4C96-8FF7-D96A51426CD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08584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95E6A-763B-4334-B5BB-D9576C6D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C2166D-3BE8-4E9D-8BF2-76F0D8580B3E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D39A0-10C9-41C6-87DF-E35300102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CF271-E54D-487C-91D8-F9ECF8D05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9BD39517-F61C-4697-BBCF-BCC15DB3401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8760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D50202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D10202"/>
              </a:buClr>
              <a:buFont typeface="Wingdings" panose="05000000000000000000" pitchFamily="2" charset="2"/>
              <a:buChar char="v"/>
              <a:defRPr sz="2400"/>
            </a:lvl1pPr>
            <a:lvl2pPr marL="800100" indent="-342900">
              <a:buClr>
                <a:srgbClr val="D10202"/>
              </a:buClr>
              <a:buFont typeface="Arial" panose="020B0604020202020204" pitchFamily="34" charset="0"/>
              <a:buChar char="•"/>
              <a:defRPr sz="2400"/>
            </a:lvl2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text </a:t>
            </a:r>
            <a:r>
              <a:rPr lang="cs-CZ" dirty="0" err="1"/>
              <a:t>styles</a:t>
            </a:r>
            <a:endParaRPr lang="cs-CZ" dirty="0"/>
          </a:p>
          <a:p>
            <a:pPr lvl="1"/>
            <a:r>
              <a:rPr lang="cs-CZ" dirty="0"/>
              <a:t>Second </a:t>
            </a:r>
            <a:r>
              <a:rPr lang="cs-CZ" dirty="0" err="1"/>
              <a:t>level</a:t>
            </a:r>
            <a:endParaRPr lang="cs-CZ" dirty="0"/>
          </a:p>
          <a:p>
            <a:pPr lvl="2"/>
            <a:r>
              <a:rPr lang="cs-CZ" dirty="0" err="1"/>
              <a:t>Third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  <a:p>
            <a:pPr lvl="3"/>
            <a:r>
              <a:rPr lang="cs-CZ" dirty="0" err="1"/>
              <a:t>Fourth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  <a:p>
            <a:pPr lvl="4"/>
            <a:r>
              <a:rPr lang="cs-CZ" dirty="0" err="1"/>
              <a:t>Fifth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1E1CD-49B6-459F-98E5-3290683C8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9FEA95-1D05-4BF0-83ED-3342828A27BF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58B14-0894-4422-B9FC-D979EEF7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7120D-5EA4-4B90-9775-FB0CC966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F4940F2D-E7E7-4CA0-BD2A-EE44D964338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28603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8EB40-22E7-4F3E-938A-9830A074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BE99A8-4D8F-41BF-A6E2-3CA73A2B8343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D9A77-D796-4063-957E-D5C83BA52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90E1C-F17A-44F1-899A-AFADE4797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B3EB765B-5A1B-4E9D-8741-BC04F15A2C2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74595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2772D-5776-4DC0-88EA-0887A3A1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1FD02C-8773-4467-8F3D-B462104BEA89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BEC34-1227-4AF3-821F-B650040ED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54FB6-0203-4C78-A4DC-4FD1EC313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2E143996-60E7-4235-8D7A-1191A5750E0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94807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D668E-DC38-44A0-8FC9-3AE85125B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95311D-FD8F-4935-8FDB-818E82E1A1A3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0F9D3-B877-433C-A175-F075CBF05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0DAF9-7754-4F7E-B666-069B6AAB2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B8A87232-7D63-4B97-A8C3-B62908151CB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7820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42CA8-7D73-4415-9678-9F5602B60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BA7AC1-8B2C-4694-8431-BB43AEC659B8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79E70-3CB8-42F8-825B-A6162AE0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F251A-D64E-4B2D-9007-DA8A4DDD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97766CEA-F53F-4FED-AA6D-1486468808F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3186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3F2F4-94F7-4107-9AFE-4F529547A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CF9C4D-628A-4FD4-BE80-BF5051CD75C6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9F531-E0E5-442D-95B1-0D8566BD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F6A74-563B-40F4-BD87-019B7C8D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37F830F7-C316-49C1-8EF1-C7997A3E852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8430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A79236-8DFF-4004-AA49-47A24430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3EED67B-C211-4D9A-96B3-141426CBB3B5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D7188-7250-458D-8696-C4085DB2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D5B25-295B-405C-B7E3-563053CA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315AFE49-8E30-45F7-82AD-0DD85B03763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0356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9B4A5-E9F3-4DC4-9E38-0D59F9837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D662FE-5674-4FCA-A917-D18CC76BE1BB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CB08F-3D56-4D4C-9515-D738BE435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389AB-474B-47A5-9CAB-30207C5D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FF34D7C0-BF43-4824-9587-90FFAF584D4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4863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034EA1-34F3-4B37-85F5-6B5977745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33A5D8-1373-4ADC-95B7-F3AEDFCF6566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00B9D-AAC3-4F04-B78C-3259D441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A5DB4-C429-45C7-9ADE-2CB006AE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1398D58A-2DFD-438D-8B6B-9305AD07977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7703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45F49-B2B8-4945-96A7-B9F23185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3C8F50-A3D6-4618-9A5A-6123D35628DF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BA17F-3D57-45D0-BAEE-13BE2648F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40CE6-E9E9-4CF0-8FD8-8F974F4F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B64EE8AB-0096-448E-AE5B-03B5F3CEC8A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9447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73BC7-E16B-4E47-A85A-04FDDB93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E381A2-49E4-45EA-83FF-5E0E5E3E08D2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F61E9-00BB-46D1-B58D-EEB8B01C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A4249-B33B-4381-8BAA-173DFB08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9954B219-8868-45E1-AF97-8A1E0EFCBF5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8618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3250EE0-4A46-409D-9331-B12A32F783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title style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83F2E3-4BAB-4933-8899-4CAEDEBB86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text styles</a:t>
            </a:r>
          </a:p>
          <a:p>
            <a:pPr lvl="1"/>
            <a:r>
              <a:rPr lang="cs-CZ" altLang="cs-CZ"/>
              <a:t>Second level</a:t>
            </a:r>
          </a:p>
          <a:p>
            <a:pPr lvl="2"/>
            <a:r>
              <a:rPr lang="cs-CZ" altLang="cs-CZ"/>
              <a:t>Third level</a:t>
            </a:r>
          </a:p>
          <a:p>
            <a:pPr lvl="3"/>
            <a:r>
              <a:rPr lang="cs-CZ" altLang="cs-CZ"/>
              <a:t>Fourth level</a:t>
            </a:r>
          </a:p>
          <a:p>
            <a:pPr lvl="4"/>
            <a:r>
              <a:rPr lang="cs-CZ" altLang="cs-CZ"/>
              <a:t>Fifth level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5A230-734E-40BA-A229-D5CA6F7B2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9887682-0FC1-46ED-8257-09B6CA68BF7A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2E4C2-89DB-4C8F-8B77-79CF3C99C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0B467-543B-4FA2-8D93-D0418F8DA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D32F437-8EF1-48A7-B316-27BF63A87D9A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78FDBEB2-C67B-4C40-9BD0-80907CFA59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title style</a:t>
            </a:r>
            <a:endParaRPr lang="en-US" altLang="cs-CZ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3D202BB-B89F-4FB1-9691-BC8B498ADA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text styles</a:t>
            </a:r>
          </a:p>
          <a:p>
            <a:pPr lvl="1"/>
            <a:r>
              <a:rPr lang="cs-CZ" altLang="cs-CZ"/>
              <a:t>Second level</a:t>
            </a:r>
          </a:p>
          <a:p>
            <a:pPr lvl="2"/>
            <a:r>
              <a:rPr lang="cs-CZ" altLang="cs-CZ"/>
              <a:t>Third level</a:t>
            </a:r>
          </a:p>
          <a:p>
            <a:pPr lvl="3"/>
            <a:r>
              <a:rPr lang="cs-CZ" altLang="cs-CZ"/>
              <a:t>Fourth level</a:t>
            </a:r>
          </a:p>
          <a:p>
            <a:pPr lvl="4"/>
            <a:r>
              <a:rPr lang="cs-CZ" altLang="cs-CZ"/>
              <a:t>Fifth level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E4A47-1A75-4C75-BF5D-224BF6F6F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10D51EF-806F-4481-948B-74F7F85A994A}" type="datetimeFigureOut">
              <a:rPr lang="en-US"/>
              <a:pPr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7767A-5228-407E-A99E-93C66F419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756CB-5E1E-4F5D-9787-7CDC8F0C2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A31164D-66D0-4BFF-BA6B-26795EA87DE6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3.png"/><Relationship Id="rId4" Type="http://schemas.openxmlformats.org/officeDocument/2006/relationships/hyperlink" Target="mailto:adam.pawliczek@mvso.cz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f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009C57C7-B7D7-4DC6-8543-4954AE75A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20961"/>
            <a:ext cx="1097426" cy="1057276"/>
          </a:xfrm>
          <a:prstGeom prst="rect">
            <a:avLst/>
          </a:prstGeom>
        </p:spPr>
      </p:pic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84F1DD33-3F69-4D2C-A4DD-7B464F197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35" y="3642107"/>
            <a:ext cx="1105403" cy="1053148"/>
          </a:xfrm>
          <a:prstGeom prst="rect">
            <a:avLst/>
          </a:prstGeom>
        </p:spPr>
      </p:pic>
      <p:pic>
        <p:nvPicPr>
          <p:cNvPr id="5" name="Obrázek 4" descr="Obsah obrázku kreslení, surfování, velké, autobus&#10;&#10;Popis byl vytvořen automaticky">
            <a:extLst>
              <a:ext uri="{FF2B5EF4-FFF2-40B4-BE49-F238E27FC236}">
                <a16:creationId xmlns:a16="http://schemas.microsoft.com/office/drawing/2014/main" id="{32456564-9E86-47C2-8CC6-BEDE12DF2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7784" y="3551137"/>
            <a:ext cx="1121932" cy="10780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67A0778-FB8B-4971-863A-02421C1C9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9275"/>
            <a:ext cx="9144000" cy="2549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cap="all" dirty="0"/>
              <a:t>Brand management</a:t>
            </a:r>
            <a:br>
              <a:rPr lang="en-US" b="1" cap="all" dirty="0"/>
            </a:br>
            <a:r>
              <a:rPr lang="en-US" b="1" dirty="0"/>
              <a:t>Introduction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C5843C-363B-452E-B3BD-2301DCBB0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288" y="4365625"/>
            <a:ext cx="8424862" cy="23288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Doc. Ing. Adam Pawliczek, Ph.D.</a:t>
            </a: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25604" name="Picture 5">
            <a:extLst>
              <a:ext uri="{FF2B5EF4-FFF2-40B4-BE49-F238E27FC236}">
                <a16:creationId xmlns:a16="http://schemas.microsoft.com/office/drawing/2014/main" id="{8506E66D-5905-48B0-B8BB-B7BC45CB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36875"/>
            <a:ext cx="11525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>
            <a:extLst>
              <a:ext uri="{FF2B5EF4-FFF2-40B4-BE49-F238E27FC236}">
                <a16:creationId xmlns:a16="http://schemas.microsoft.com/office/drawing/2014/main" id="{D8D72CB3-BF6E-487F-AD39-C52D4BA9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2936875"/>
            <a:ext cx="11588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>
            <a:extLst>
              <a:ext uri="{FF2B5EF4-FFF2-40B4-BE49-F238E27FC236}">
                <a16:creationId xmlns:a16="http://schemas.microsoft.com/office/drawing/2014/main" id="{92FF0EEA-536E-462A-B2BB-BA39CC9D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2967038"/>
            <a:ext cx="11731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>
            <a:extLst>
              <a:ext uri="{FF2B5EF4-FFF2-40B4-BE49-F238E27FC236}">
                <a16:creationId xmlns:a16="http://schemas.microsoft.com/office/drawing/2014/main" id="{31A15671-DC14-4EC4-9B7D-7775B2A3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3644900"/>
            <a:ext cx="117951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Obrázek 35">
            <a:extLst>
              <a:ext uri="{FF2B5EF4-FFF2-40B4-BE49-F238E27FC236}">
                <a16:creationId xmlns:a16="http://schemas.microsoft.com/office/drawing/2014/main" id="{2D396B94-8C23-4FD1-9EF9-03D4C554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22675"/>
            <a:ext cx="11525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EFDA7B62-F963-4ACE-BF90-74AF00110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538163"/>
            <a:ext cx="2160240" cy="4547021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en-US" sz="3200" dirty="0"/>
              <a:t>Best global brands in</a:t>
            </a:r>
            <a:br>
              <a:rPr lang="en-US" altLang="en-US" sz="3200" dirty="0"/>
            </a:br>
            <a:r>
              <a:rPr lang="en-US" altLang="en-US" sz="3200" dirty="0"/>
              <a:t>2018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752BB85E-EE85-41BD-A11F-9DEC8C46DB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6348F5F-AFFA-40EB-9A81-7A5303E0D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5940"/>
            <a:ext cx="6876256" cy="67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14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F9CF9D8-D698-4038-8871-5725B17C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Initial questions for students: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E2B6C33F-814D-4E57-8A6B-02E6F78F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i="1" dirty="0"/>
              <a:t>What is a brand?</a:t>
            </a:r>
            <a:endParaRPr lang="cs-CZ" altLang="en-US" i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i="1" dirty="0"/>
              <a:t>What world brands are most popular?</a:t>
            </a:r>
            <a:endParaRPr lang="cs-CZ" altLang="en-US" i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b="1" dirty="0"/>
              <a:t>What Czech brands do you know?</a:t>
            </a:r>
            <a:endParaRPr lang="cs-CZ" altLang="en-US" b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What Turkish/ Greek/ Spanish brands are most popular?</a:t>
            </a: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How can you build and manage your brand?</a:t>
            </a:r>
          </a:p>
        </p:txBody>
      </p:sp>
    </p:spTree>
    <p:extLst>
      <p:ext uri="{BB962C8B-B14F-4D97-AF65-F5344CB8AC3E}">
        <p14:creationId xmlns:p14="http://schemas.microsoft.com/office/powerpoint/2010/main" val="324065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EFDA7B62-F963-4ACE-BF90-74AF00110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538163"/>
            <a:ext cx="2160240" cy="4547021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en-US" sz="3200" dirty="0"/>
              <a:t>What Czech brands do you know?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752BB85E-EE85-41BD-A11F-9DEC8C46DB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 descr="Obsah obrázku kreslení&#10;&#10;Popis byl vytvořen automaticky">
            <a:extLst>
              <a:ext uri="{FF2B5EF4-FFF2-40B4-BE49-F238E27FC236}">
                <a16:creationId xmlns:a16="http://schemas.microsoft.com/office/drawing/2014/main" id="{0FC3F728-1DA7-4A57-B026-D519B0E47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08720"/>
            <a:ext cx="2419350" cy="1209675"/>
          </a:xfrm>
          <a:prstGeom prst="rect">
            <a:avLst/>
          </a:prstGeom>
        </p:spPr>
      </p:pic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7A6DBC82-FFC2-4BF4-9EBC-119DB7F85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09" y="878223"/>
            <a:ext cx="1943100" cy="1924050"/>
          </a:xfrm>
          <a:prstGeom prst="rect">
            <a:avLst/>
          </a:prstGeom>
        </p:spPr>
      </p:pic>
      <p:pic>
        <p:nvPicPr>
          <p:cNvPr id="9" name="Obrázek 8" descr="Obsah obrázku jídlo, hrnek, káva, kreslení&#10;&#10;Popis byl vytvořen automaticky">
            <a:extLst>
              <a:ext uri="{FF2B5EF4-FFF2-40B4-BE49-F238E27FC236}">
                <a16:creationId xmlns:a16="http://schemas.microsoft.com/office/drawing/2014/main" id="{624876FB-6803-4232-B5D5-49CD65C01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3725"/>
            <a:ext cx="2647950" cy="1971675"/>
          </a:xfrm>
          <a:prstGeom prst="rect">
            <a:avLst/>
          </a:prstGeom>
        </p:spPr>
      </p:pic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18E22EA5-41B8-4E03-B883-5A041D1A7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47" y="2369546"/>
            <a:ext cx="1247775" cy="1619250"/>
          </a:xfrm>
          <a:prstGeom prst="rect">
            <a:avLst/>
          </a:prstGeom>
        </p:spPr>
      </p:pic>
      <p:pic>
        <p:nvPicPr>
          <p:cNvPr id="13" name="Obrázek 12" descr="Obsah obrázku kreslení, čepice&#10;&#10;Popis byl vytvořen automaticky">
            <a:extLst>
              <a:ext uri="{FF2B5EF4-FFF2-40B4-BE49-F238E27FC236}">
                <a16:creationId xmlns:a16="http://schemas.microsoft.com/office/drawing/2014/main" id="{A4461951-2706-4F6E-B17D-C781E7C96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22" y="4232601"/>
            <a:ext cx="1809750" cy="1524000"/>
          </a:xfrm>
          <a:prstGeom prst="rect">
            <a:avLst/>
          </a:prstGeom>
        </p:spPr>
      </p:pic>
      <p:pic>
        <p:nvPicPr>
          <p:cNvPr id="15" name="Obrázek 14" descr="Obsah obrázku kreslení&#10;&#10;Popis byl vytvořen automaticky">
            <a:extLst>
              <a:ext uri="{FF2B5EF4-FFF2-40B4-BE49-F238E27FC236}">
                <a16:creationId xmlns:a16="http://schemas.microsoft.com/office/drawing/2014/main" id="{BF17F5B0-AF84-4402-88F0-49925E9D4B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08" y="427536"/>
            <a:ext cx="2181225" cy="1800225"/>
          </a:xfrm>
          <a:prstGeom prst="rect">
            <a:avLst/>
          </a:prstGeom>
        </p:spPr>
      </p:pic>
      <p:pic>
        <p:nvPicPr>
          <p:cNvPr id="17" name="Obrázek 16" descr="Obsah obrázku kreslení&#10;&#10;Popis byl vytvořen automaticky">
            <a:extLst>
              <a:ext uri="{FF2B5EF4-FFF2-40B4-BE49-F238E27FC236}">
                <a16:creationId xmlns:a16="http://schemas.microsoft.com/office/drawing/2014/main" id="{A482744B-F93D-4B20-A0AA-D390483C9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20" y="2544694"/>
            <a:ext cx="1828800" cy="1790700"/>
          </a:xfrm>
          <a:prstGeom prst="rect">
            <a:avLst/>
          </a:prstGeom>
        </p:spPr>
      </p:pic>
      <p:pic>
        <p:nvPicPr>
          <p:cNvPr id="19" name="Obrázek 18" descr="Obsah obrázku kreslení&#10;&#10;Popis byl vytvořen automaticky">
            <a:extLst>
              <a:ext uri="{FF2B5EF4-FFF2-40B4-BE49-F238E27FC236}">
                <a16:creationId xmlns:a16="http://schemas.microsoft.com/office/drawing/2014/main" id="{AB0C3341-B0F3-40ED-A1E5-18519BC313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68" y="4545178"/>
            <a:ext cx="2847975" cy="1638300"/>
          </a:xfrm>
          <a:prstGeom prst="rect">
            <a:avLst/>
          </a:prstGeom>
        </p:spPr>
      </p:pic>
      <p:pic>
        <p:nvPicPr>
          <p:cNvPr id="21" name="Obrázek 20" descr="Obsah obrázku podepsat, kreslení&#10;&#10;Popis byl vytvořen automaticky">
            <a:extLst>
              <a:ext uri="{FF2B5EF4-FFF2-40B4-BE49-F238E27FC236}">
                <a16:creationId xmlns:a16="http://schemas.microsoft.com/office/drawing/2014/main" id="{843FFE73-528E-49DB-9219-63C9D87C33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14" y="2802273"/>
            <a:ext cx="2143125" cy="2066925"/>
          </a:xfrm>
          <a:prstGeom prst="rect">
            <a:avLst/>
          </a:prstGeom>
        </p:spPr>
      </p:pic>
      <p:pic>
        <p:nvPicPr>
          <p:cNvPr id="23" name="Obrázek 22" descr="Obsah obrázku kreslení&#10;&#10;Popis byl vytvořen automaticky">
            <a:extLst>
              <a:ext uri="{FF2B5EF4-FFF2-40B4-BE49-F238E27FC236}">
                <a16:creationId xmlns:a16="http://schemas.microsoft.com/office/drawing/2014/main" id="{8782A898-4641-4654-92C9-5A4B241C65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08" y="2606048"/>
            <a:ext cx="14287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73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F9CF9D8-D698-4038-8871-5725B17C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Initial questions for students: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E2B6C33F-814D-4E57-8A6B-02E6F78F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i="1" dirty="0"/>
              <a:t>What is a brand?</a:t>
            </a:r>
            <a:endParaRPr lang="cs-CZ" altLang="en-US" i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i="1" dirty="0"/>
              <a:t>What world brands are most popular?</a:t>
            </a:r>
            <a:endParaRPr lang="cs-CZ" altLang="en-US" i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What Czech brands do you know?</a:t>
            </a: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b="1" dirty="0"/>
              <a:t>What Turkish/ Greek/ Spanish brands are most popular?</a:t>
            </a:r>
            <a:endParaRPr lang="cs-CZ" altLang="en-US" b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How can you build and manage your brand?</a:t>
            </a:r>
          </a:p>
        </p:txBody>
      </p:sp>
    </p:spTree>
    <p:extLst>
      <p:ext uri="{BB962C8B-B14F-4D97-AF65-F5344CB8AC3E}">
        <p14:creationId xmlns:p14="http://schemas.microsoft.com/office/powerpoint/2010/main" val="1833401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EFDA7B62-F963-4ACE-BF90-74AF00110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538163"/>
            <a:ext cx="8928992" cy="1162645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en-US" sz="3200" dirty="0"/>
              <a:t>What Turk</a:t>
            </a:r>
            <a:r>
              <a:rPr lang="cs-CZ" altLang="en-US" sz="3200" dirty="0" err="1"/>
              <a:t>ish</a:t>
            </a:r>
            <a:r>
              <a:rPr lang="en-US" altLang="en-US" sz="3200" dirty="0"/>
              <a:t> brands are most popular?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752BB85E-EE85-41BD-A11F-9DEC8C46D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4057" y="2779613"/>
            <a:ext cx="6400800" cy="17526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i.pinimg.com/originals/db/0f/8e/db0f8ed8a016a8e...">
            <a:extLst>
              <a:ext uri="{FF2B5EF4-FFF2-40B4-BE49-F238E27FC236}">
                <a16:creationId xmlns:a16="http://schemas.microsoft.com/office/drawing/2014/main" id="{E0B432A2-31B2-4367-961A-4CF65695F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85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Úvod | Beko Česká republika">
            <a:extLst>
              <a:ext uri="{FF2B5EF4-FFF2-40B4-BE49-F238E27FC236}">
                <a16:creationId xmlns:a16="http://schemas.microsoft.com/office/drawing/2014/main" id="{3C930E3A-1A1D-4AAD-98F0-75BD4DCFC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rku - Konya Şeker - メーカー, Konya シティ / トルコ">
            <a:extLst>
              <a:ext uri="{FF2B5EF4-FFF2-40B4-BE49-F238E27FC236}">
                <a16:creationId xmlns:a16="http://schemas.microsoft.com/office/drawing/2014/main" id="{75928A78-6A8D-43EF-AD5B-FC98B102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tis - Home | Facebook">
            <a:extLst>
              <a:ext uri="{FF2B5EF4-FFF2-40B4-BE49-F238E27FC236}">
                <a16:creationId xmlns:a16="http://schemas.microsoft.com/office/drawing/2014/main" id="{B733421F-41FC-4347-A8A2-7B8078053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22" y="314096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Ülker - Photos | Facebook">
            <a:extLst>
              <a:ext uri="{FF2B5EF4-FFF2-40B4-BE49-F238E27FC236}">
                <a16:creationId xmlns:a16="http://schemas.microsoft.com/office/drawing/2014/main" id="{2E55DD4A-59DB-4624-92FF-FED9C531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471" y="393305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499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EFDA7B62-F963-4ACE-BF90-74AF00110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538163"/>
            <a:ext cx="8928992" cy="1162645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en-US" sz="3200" dirty="0"/>
              <a:t>What Greek</a:t>
            </a:r>
            <a:r>
              <a:rPr lang="cs-CZ" altLang="en-US" sz="3200" dirty="0"/>
              <a:t> </a:t>
            </a:r>
            <a:r>
              <a:rPr lang="en-US" altLang="en-US" sz="3200" dirty="0"/>
              <a:t>brands are most popular?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752BB85E-EE85-41BD-A11F-9DEC8C46D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4057" y="2779613"/>
            <a:ext cx="6400800" cy="17526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5395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EFDA7B62-F963-4ACE-BF90-74AF00110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538163"/>
            <a:ext cx="8928992" cy="1162645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en-US" sz="3200" dirty="0"/>
              <a:t>What Spanish brands are most popular?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752BB85E-EE85-41BD-A11F-9DEC8C46D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4057" y="2779613"/>
            <a:ext cx="6400800" cy="17526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1990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F9CF9D8-D698-4038-8871-5725B17C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Initial questions for students: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E2B6C33F-814D-4E57-8A6B-02E6F78F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i="1" dirty="0"/>
              <a:t>What is a brand?</a:t>
            </a:r>
            <a:endParaRPr lang="cs-CZ" altLang="en-US" i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i="1" dirty="0"/>
              <a:t>What world brands are most popular?</a:t>
            </a:r>
            <a:endParaRPr lang="cs-CZ" altLang="en-US" i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i="1" dirty="0"/>
              <a:t>What Czech brands do you know?</a:t>
            </a:r>
            <a:endParaRPr lang="cs-CZ" altLang="en-US" i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i="1" dirty="0"/>
              <a:t>What Turkish/ Greek/ Spanish brands are most popular?</a:t>
            </a:r>
            <a:endParaRPr lang="cs-CZ" altLang="en-US" i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b="1" dirty="0"/>
              <a:t>How can you build and manage your brand?</a:t>
            </a:r>
          </a:p>
        </p:txBody>
      </p:sp>
    </p:spTree>
    <p:extLst>
      <p:ext uri="{BB962C8B-B14F-4D97-AF65-F5344CB8AC3E}">
        <p14:creationId xmlns:p14="http://schemas.microsoft.com/office/powerpoint/2010/main" val="408428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sah 8">
            <a:extLst>
              <a:ext uri="{FF2B5EF4-FFF2-40B4-BE49-F238E27FC236}">
                <a16:creationId xmlns:a16="http://schemas.microsoft.com/office/drawing/2014/main" id="{933439D6-D86C-4ED7-8B14-FEBEC05A5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4525963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cs-CZ" altLang="cs-CZ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cs-CZ" dirty="0"/>
              <a:t>Good Luck</a:t>
            </a:r>
            <a:endParaRPr lang="cs-CZ" altLang="cs-CZ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cs-CZ" b="1" dirty="0">
                <a:solidFill>
                  <a:srgbClr val="D10202"/>
                </a:solidFill>
              </a:rPr>
              <a:t>Thank you for your attention</a:t>
            </a:r>
            <a:endParaRPr lang="cs-CZ" altLang="cs-CZ" b="1" dirty="0">
              <a:solidFill>
                <a:srgbClr val="D10202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b="1" dirty="0">
              <a:solidFill>
                <a:srgbClr val="D10202"/>
              </a:solidFill>
            </a:endParaRPr>
          </a:p>
          <a:p>
            <a:pPr algn="ctr" eaLnBrk="1" hangingPunct="1">
              <a:buNone/>
            </a:pPr>
            <a:r>
              <a:rPr lang="en-US" altLang="cs-CZ" dirty="0"/>
              <a:t>M</a:t>
            </a:r>
            <a:r>
              <a:rPr lang="cs-CZ" altLang="cs-CZ" dirty="0"/>
              <a:t>B</a:t>
            </a:r>
            <a:r>
              <a:rPr lang="en-US" altLang="cs-CZ" dirty="0"/>
              <a:t>CO - Department of Business Economics and Management</a:t>
            </a:r>
            <a:endParaRPr lang="cs-CZ" altLang="cs-CZ" dirty="0"/>
          </a:p>
          <a:p>
            <a:pPr algn="ctr" eaLnBrk="1" hangingPunct="1">
              <a:buNone/>
            </a:pPr>
            <a:r>
              <a:rPr lang="cs-CZ" altLang="cs-CZ" dirty="0">
                <a:hlinkClick r:id="rId4"/>
              </a:rPr>
              <a:t>adam.pawliczek@mvso.cz</a:t>
            </a:r>
            <a:endParaRPr lang="cs-CZ" altLang="cs-CZ" dirty="0"/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cs-CZ" dirty="0"/>
          </a:p>
          <a:p>
            <a:pPr algn="ctr" eaLnBrk="1" hangingPunct="1">
              <a:buFont typeface="Arial" panose="020B0604020202020204" pitchFamily="34" charset="0"/>
              <a:buNone/>
            </a:pPr>
            <a:endParaRPr lang="cs-CZ" altLang="cs-CZ" dirty="0"/>
          </a:p>
          <a:p>
            <a:pPr algn="ctr" eaLnBrk="1" hangingPunct="1">
              <a:buFont typeface="Arial" panose="020B0604020202020204" pitchFamily="34" charset="0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pic>
        <p:nvPicPr>
          <p:cNvPr id="74755" name="Picture 4">
            <a:extLst>
              <a:ext uri="{FF2B5EF4-FFF2-40B4-BE49-F238E27FC236}">
                <a16:creationId xmlns:a16="http://schemas.microsoft.com/office/drawing/2014/main" id="{E98D18F8-2AF4-4A9B-A431-C7BA1B110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716338"/>
            <a:ext cx="25336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Nadpis 1">
            <a:extLst>
              <a:ext uri="{FF2B5EF4-FFF2-40B4-BE49-F238E27FC236}">
                <a16:creationId xmlns:a16="http://schemas.microsoft.com/office/drawing/2014/main" id="{76816BCF-B6EE-4097-A590-6F1AF571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en-US" altLang="en-US" dirty="0"/>
              <a:t>Let me introduce myself…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C51C467-A85C-41D8-95F9-3CC07AB0BC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cs-CZ" sz="2600" b="1" dirty="0"/>
              <a:t>Assoc. prof. Adam PAWLICZEK, Ph.D.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cs-CZ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cs-CZ" dirty="0"/>
              <a:t>Habilitation: T. Bata University in </a:t>
            </a:r>
            <a:r>
              <a:rPr lang="en-US" altLang="cs-CZ" dirty="0" err="1"/>
              <a:t>Zlín</a:t>
            </a:r>
            <a:r>
              <a:rPr lang="en-US" altLang="cs-CZ" dirty="0"/>
              <a:t>, FAME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cs-CZ" dirty="0"/>
              <a:t>Master and Ph.D. Degree: VŠB – TU Ostrava, FMMI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cs-CZ" dirty="0"/>
              <a:t>Fellowship: Southern Illinois University at Carbondale, CAFS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cs-CZ" dirty="0"/>
              <a:t>Jobs</a:t>
            </a:r>
            <a:r>
              <a:rPr lang="cs-CZ" altLang="cs-CZ" dirty="0"/>
              <a:t> (20 </a:t>
            </a:r>
            <a:r>
              <a:rPr lang="en-US" altLang="cs-CZ" dirty="0"/>
              <a:t>years</a:t>
            </a:r>
            <a:r>
              <a:rPr lang="cs-CZ" altLang="cs-CZ" dirty="0"/>
              <a:t>)</a:t>
            </a:r>
            <a:r>
              <a:rPr lang="en-US" altLang="cs-CZ" dirty="0"/>
              <a:t>: VŠB – TU Ostrava; CI4GM, WPM Group; Statutory City of Ostrava; SU </a:t>
            </a:r>
            <a:r>
              <a:rPr lang="en-US" altLang="cs-CZ" dirty="0" err="1"/>
              <a:t>Opava</a:t>
            </a:r>
            <a:r>
              <a:rPr lang="en-US" altLang="cs-CZ" dirty="0"/>
              <a:t>, OPF </a:t>
            </a:r>
            <a:r>
              <a:rPr lang="en-US" altLang="cs-CZ" dirty="0" err="1"/>
              <a:t>Karviná</a:t>
            </a:r>
            <a:r>
              <a:rPr lang="en-US" altLang="cs-CZ" dirty="0"/>
              <a:t>; MŠMT (</a:t>
            </a:r>
            <a:r>
              <a:rPr lang="en-US" altLang="cs-CZ" dirty="0" err="1"/>
              <a:t>VaVpI</a:t>
            </a:r>
            <a:r>
              <a:rPr lang="en-US" altLang="cs-CZ" dirty="0"/>
              <a:t>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cs-CZ" dirty="0"/>
              <a:t>Current Job: M</a:t>
            </a:r>
            <a:r>
              <a:rPr lang="cs-CZ" altLang="cs-CZ" dirty="0"/>
              <a:t>B</a:t>
            </a:r>
            <a:r>
              <a:rPr lang="en-US" altLang="cs-CZ" dirty="0"/>
              <a:t>CO, </a:t>
            </a:r>
            <a:r>
              <a:rPr lang="cs-CZ" altLang="cs-CZ" dirty="0"/>
              <a:t>VŠE FM J. Hradec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cs-CZ" dirty="0"/>
              <a:t>H-index (</a:t>
            </a:r>
            <a:r>
              <a:rPr lang="en-US" altLang="cs-CZ" dirty="0" err="1"/>
              <a:t>WoS</a:t>
            </a:r>
            <a:r>
              <a:rPr lang="en-US" altLang="cs-CZ" dirty="0"/>
              <a:t>/SCOPUS): </a:t>
            </a:r>
            <a:r>
              <a:rPr lang="cs-CZ" altLang="cs-CZ" dirty="0"/>
              <a:t>5</a:t>
            </a:r>
            <a:endParaRPr lang="en-US" altLang="cs-CZ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cs-CZ" dirty="0"/>
              <a:t>Family status: Married, Two children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cs-CZ" dirty="0"/>
              <a:t>Hobbies: Family, Outdoor Sports, Garden</a:t>
            </a:r>
          </a:p>
          <a:p>
            <a:pPr marL="0" indent="0" eaLnBrk="1" hangingPunct="1">
              <a:spcBef>
                <a:spcPts val="6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/>
            </a:pPr>
            <a:endParaRPr lang="cs-CZ" altLang="cs-CZ" dirty="0">
              <a:latin typeface="+mj-lt"/>
            </a:endParaRP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13840D9D-D3D2-4349-BC3B-D8E032C8E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981075"/>
            <a:ext cx="8509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F7DBD60A-7B52-4504-82B2-8AE62C16B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836613"/>
            <a:ext cx="7920037" cy="529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Nadpis 1">
            <a:extLst>
              <a:ext uri="{FF2B5EF4-FFF2-40B4-BE49-F238E27FC236}">
                <a16:creationId xmlns:a16="http://schemas.microsoft.com/office/drawing/2014/main" id="{E7252EA9-83D3-44E7-9E34-15962B08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en-US" altLang="en-US" dirty="0"/>
              <a:t>About M</a:t>
            </a:r>
            <a:r>
              <a:rPr lang="cs-CZ" altLang="en-US" dirty="0"/>
              <a:t>B</a:t>
            </a:r>
            <a:r>
              <a:rPr lang="en-US" altLang="en-US" dirty="0"/>
              <a:t>CO 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051FF9DA-0198-4035-A680-8C114AC6C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en-US" altLang="en-US" dirty="0"/>
              <a:t>About M</a:t>
            </a:r>
            <a:r>
              <a:rPr lang="cs-CZ" altLang="en-US" dirty="0"/>
              <a:t>B</a:t>
            </a:r>
            <a:r>
              <a:rPr lang="en-US" altLang="en-US" dirty="0"/>
              <a:t>CO I</a:t>
            </a:r>
            <a:r>
              <a:rPr lang="cs-CZ" altLang="en-US" dirty="0"/>
              <a:t>I</a:t>
            </a:r>
            <a:endParaRPr lang="en-US" altLang="en-US" dirty="0"/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6E4D039E-E096-4737-8767-EEEC528912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052513"/>
            <a:ext cx="7920037" cy="510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F9CF9D8-D698-4038-8871-5725B17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cs-CZ" altLang="en-US" dirty="0"/>
              <a:t>Map</a:t>
            </a:r>
            <a:endParaRPr lang="en-US" alt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8C7121-EDE9-479B-AFAF-F73AD4C67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1608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F9CF9D8-D698-4038-8871-5725B17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altLang="en-US" dirty="0"/>
              <a:t>Introductory questions for students:</a:t>
            </a:r>
            <a:r>
              <a:rPr lang="cs-CZ" altLang="en-US" dirty="0"/>
              <a:t> (10 min.)</a:t>
            </a:r>
            <a:endParaRPr lang="en-US" altLang="en-US" dirty="0"/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E2B6C33F-814D-4E57-8A6B-02E6F78FE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US" altLang="en-US" sz="1400" dirty="0"/>
              <a:t>Introduce yourself: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1400" dirty="0"/>
              <a:t>Name, surname</a:t>
            </a:r>
            <a:endParaRPr lang="cs-CZ" altLang="en-US" sz="1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1400" dirty="0"/>
              <a:t>Where are you from?</a:t>
            </a:r>
            <a:endParaRPr lang="cs-CZ" altLang="en-US" sz="1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1400" dirty="0"/>
              <a:t>What are you interests, hobbies?</a:t>
            </a:r>
          </a:p>
          <a:p>
            <a:pPr marL="457200" indent="-457200">
              <a:buFont typeface="+mj-lt"/>
              <a:buAutoNum type="romanUcPeriod"/>
            </a:pPr>
            <a:endParaRPr lang="en-US" altLang="en-US" sz="1400" dirty="0"/>
          </a:p>
          <a:p>
            <a:pPr marL="400050" indent="-400050">
              <a:buFont typeface="+mj-lt"/>
              <a:buAutoNum type="romanUcPeriod"/>
            </a:pPr>
            <a:r>
              <a:rPr lang="en-US" altLang="en-US" sz="1400" dirty="0"/>
              <a:t>Why did you decided to study in the Czech Republic?</a:t>
            </a:r>
            <a:endParaRPr lang="cs-CZ" altLang="en-US" sz="1400" dirty="0"/>
          </a:p>
          <a:p>
            <a:pPr marL="857250" lvl="1" indent="-400050">
              <a:buFont typeface="+mj-lt"/>
              <a:buAutoNum type="arabicPeriod"/>
            </a:pPr>
            <a:r>
              <a:rPr lang="en-US" altLang="en-US" sz="1400" dirty="0"/>
              <a:t>What do you expect from your stay in CR?</a:t>
            </a:r>
            <a:endParaRPr lang="cs-CZ" altLang="en-US" sz="1400" dirty="0"/>
          </a:p>
          <a:p>
            <a:pPr marL="857250" lvl="1" indent="-400050">
              <a:buFont typeface="+mj-lt"/>
              <a:buAutoNum type="arabicPeriod"/>
            </a:pPr>
            <a:r>
              <a:rPr lang="en-US" altLang="en-US" sz="1400" dirty="0"/>
              <a:t>What places in CR and central Europe do you already visited?</a:t>
            </a:r>
            <a:endParaRPr lang="cs-CZ" altLang="en-US" sz="1400" dirty="0"/>
          </a:p>
          <a:p>
            <a:pPr marL="857250" lvl="1" indent="-400050">
              <a:buFont typeface="+mj-lt"/>
              <a:buAutoNum type="arabicPeriod"/>
            </a:pPr>
            <a:r>
              <a:rPr lang="en-US" altLang="en-US" sz="1400" dirty="0"/>
              <a:t>What places in CR and central Europe would you like to visit?</a:t>
            </a:r>
          </a:p>
          <a:p>
            <a:pPr marL="457200" indent="-457200">
              <a:buFont typeface="+mj-lt"/>
              <a:buAutoNum type="romanUcPeriod"/>
            </a:pPr>
            <a:r>
              <a:rPr lang="en-US" altLang="en-US" sz="1400" dirty="0"/>
              <a:t>Did you study management earlier?</a:t>
            </a:r>
            <a:endParaRPr lang="cs-CZ" altLang="en-US" sz="1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1400" dirty="0"/>
              <a:t>If yes, what subjects?</a:t>
            </a:r>
            <a:endParaRPr lang="cs-CZ" altLang="en-US" sz="1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1400" dirty="0"/>
              <a:t>Are you interested in management? Which topics most?</a:t>
            </a:r>
          </a:p>
          <a:p>
            <a:pPr marL="457200" indent="-457200">
              <a:buFont typeface="+mj-lt"/>
              <a:buAutoNum type="romanUcPeriod"/>
            </a:pPr>
            <a:r>
              <a:rPr lang="en-US" altLang="en-US" sz="1400" dirty="0"/>
              <a:t>Do you or your family lead any business?</a:t>
            </a:r>
            <a:endParaRPr lang="cs-CZ" altLang="en-US" sz="1400" dirty="0"/>
          </a:p>
          <a:p>
            <a:pPr lvl="1">
              <a:buFont typeface="+mj-lt"/>
              <a:buAutoNum type="arabicPeriod"/>
            </a:pPr>
            <a:r>
              <a:rPr lang="en-US" altLang="en-US" sz="1400" dirty="0"/>
              <a:t>If yes, what kind?</a:t>
            </a:r>
            <a:endParaRPr lang="cs-CZ" altLang="en-US" sz="1400" dirty="0"/>
          </a:p>
          <a:p>
            <a:pPr lvl="1">
              <a:buFont typeface="+mj-lt"/>
              <a:buAutoNum type="arabicPeriod"/>
            </a:pPr>
            <a:r>
              <a:rPr lang="en-US" altLang="en-US" sz="1400" dirty="0"/>
              <a:t>Would you like to continue it?</a:t>
            </a:r>
          </a:p>
          <a:p>
            <a:pPr marL="457200" indent="-457200">
              <a:buFont typeface="+mj-lt"/>
              <a:buAutoNum type="romanUcPeriod"/>
            </a:pPr>
            <a:r>
              <a:rPr lang="en-US" altLang="en-US" sz="1400" dirty="0"/>
              <a:t>Would you like to start your own business?</a:t>
            </a:r>
            <a:endParaRPr lang="cs-CZ" altLang="en-US" sz="1400" dirty="0"/>
          </a:p>
          <a:p>
            <a:pPr lvl="1">
              <a:buFont typeface="+mj-lt"/>
              <a:buAutoNum type="arabicPeriod"/>
            </a:pPr>
            <a:r>
              <a:rPr lang="en-US" altLang="en-US" sz="1400" dirty="0"/>
              <a:t>If yes, in what branch? What kind of business?</a:t>
            </a:r>
            <a:endParaRPr lang="cs-CZ" altLang="en-US" sz="1400" dirty="0"/>
          </a:p>
          <a:p>
            <a:pPr lvl="1">
              <a:buFont typeface="+mj-lt"/>
              <a:buAutoNum type="arabicPeriod"/>
            </a:pPr>
            <a:r>
              <a:rPr lang="en-US" altLang="en-US" sz="1400" dirty="0"/>
              <a:t>If not, what would you like to do in future/ after finishing your studies?</a:t>
            </a:r>
          </a:p>
          <a:p>
            <a:pPr marL="457200" indent="-457200">
              <a:buFont typeface="+mj-lt"/>
              <a:buAutoNum type="romanUcPeriod"/>
            </a:pPr>
            <a:r>
              <a:rPr lang="en-US" altLang="en-US" sz="1400" dirty="0"/>
              <a:t>Did you ever prepare a business plan?</a:t>
            </a:r>
            <a:endParaRPr lang="cs-CZ" altLang="en-US" sz="1400" dirty="0"/>
          </a:p>
          <a:p>
            <a:pPr lvl="1">
              <a:buFont typeface="+mj-lt"/>
              <a:buAutoNum type="arabicPeriod"/>
            </a:pPr>
            <a:r>
              <a:rPr lang="en-US" altLang="en-US" sz="1400" dirty="0"/>
              <a:t>If yes, what kind? What for?</a:t>
            </a:r>
            <a:endParaRPr lang="cs-CZ" altLang="en-US" sz="1400" dirty="0"/>
          </a:p>
          <a:p>
            <a:pPr lvl="1">
              <a:buFont typeface="+mj-lt"/>
              <a:buAutoNum type="arabicPeriod"/>
            </a:pPr>
            <a:r>
              <a:rPr lang="en-US" altLang="en-US" sz="1400" dirty="0"/>
              <a:t>What should a business plan contain?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05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F9CF9D8-D698-4038-8871-5725B17C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Initial questions for on brand: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E2B6C33F-814D-4E57-8A6B-02E6F78F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b="1" dirty="0"/>
              <a:t>What is a brand?</a:t>
            </a:r>
            <a:endParaRPr lang="cs-CZ" altLang="en-US" b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What world brands are most popular?</a:t>
            </a: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What Czech brands do you know?</a:t>
            </a: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What Turkish/ Greek/ Spanish brands are most popular?</a:t>
            </a: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How can you build and manage your brand?</a:t>
            </a:r>
          </a:p>
        </p:txBody>
      </p:sp>
    </p:spTree>
    <p:extLst>
      <p:ext uri="{BB962C8B-B14F-4D97-AF65-F5344CB8AC3E}">
        <p14:creationId xmlns:p14="http://schemas.microsoft.com/office/powerpoint/2010/main" val="82789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ek obrázku pro fire brand sword">
            <a:extLst>
              <a:ext uri="{FF2B5EF4-FFF2-40B4-BE49-F238E27FC236}">
                <a16:creationId xmlns:a16="http://schemas.microsoft.com/office/drawing/2014/main" id="{24A5D3A0-38E7-4E8F-98E0-09460FF6E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27141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Nadpis 1">
            <a:extLst>
              <a:ext uri="{FF2B5EF4-FFF2-40B4-BE49-F238E27FC236}">
                <a16:creationId xmlns:a16="http://schemas.microsoft.com/office/drawing/2014/main" id="{EFDA7B62-F963-4ACE-BF90-74AF00110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" y="260350"/>
            <a:ext cx="9144000" cy="9366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3200" dirty="0"/>
              <a:t>What is a brand?</a:t>
            </a:r>
            <a:endParaRPr lang="cs-CZ" altLang="en-US" sz="3200" dirty="0"/>
          </a:p>
        </p:txBody>
      </p:sp>
      <p:sp>
        <p:nvSpPr>
          <p:cNvPr id="34819" name="Podnadpis 2">
            <a:extLst>
              <a:ext uri="{FF2B5EF4-FFF2-40B4-BE49-F238E27FC236}">
                <a16:creationId xmlns:a16="http://schemas.microsoft.com/office/drawing/2014/main" id="{C5059114-0141-4F2B-9494-A4781CEE4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50" y="1052513"/>
            <a:ext cx="8928100" cy="5400675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cs-CZ" sz="2800" b="1" dirty="0">
                <a:solidFill>
                  <a:schemeClr val="tx1"/>
                </a:solidFill>
              </a:rPr>
              <a:t>Brand</a:t>
            </a:r>
            <a:r>
              <a:rPr lang="en-US" altLang="cs-CZ" sz="2800" dirty="0">
                <a:solidFill>
                  <a:schemeClr val="tx1"/>
                </a:solidFill>
              </a:rPr>
              <a:t> (original meaning) is:</a:t>
            </a:r>
          </a:p>
          <a:p>
            <a:pPr marL="514350" indent="-514350" algn="l">
              <a:buFont typeface="+mj-lt"/>
              <a:buAutoNum type="alphaLcPeriod"/>
            </a:pPr>
            <a:r>
              <a:rPr lang="en-US" altLang="cs-CZ" sz="2800" dirty="0">
                <a:solidFill>
                  <a:schemeClr val="tx1"/>
                </a:solidFill>
              </a:rPr>
              <a:t>: a charred piece of wood 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lphaLcPeriod"/>
            </a:pPr>
            <a:r>
              <a:rPr lang="en-US" altLang="cs-CZ" sz="2800" dirty="0">
                <a:solidFill>
                  <a:schemeClr val="tx1"/>
                </a:solidFill>
              </a:rPr>
              <a:t>: firebrand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lphaLcPeriod"/>
            </a:pPr>
            <a:r>
              <a:rPr lang="en-US" altLang="cs-CZ" sz="2800" dirty="0">
                <a:solidFill>
                  <a:schemeClr val="tx1"/>
                </a:solidFill>
              </a:rPr>
              <a:t>: something (such as lightning) that resembles a firebrand 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lphaLcPeriod"/>
            </a:pPr>
            <a:r>
              <a:rPr lang="en-US" altLang="cs-CZ" sz="2800" dirty="0">
                <a:solidFill>
                  <a:schemeClr val="tx1"/>
                </a:solidFill>
              </a:rPr>
              <a:t>: sword 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lphaLcPeriod"/>
            </a:pPr>
            <a:r>
              <a:rPr lang="en-US" altLang="cs-CZ" sz="2800" dirty="0">
                <a:solidFill>
                  <a:schemeClr val="tx1"/>
                </a:solidFill>
              </a:rPr>
              <a:t>: a mark made by burning with a hot iron to attest manufacture or quality or to designate ownership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lphaLcPeriod"/>
            </a:pPr>
            <a:r>
              <a:rPr lang="en-US" altLang="cs-CZ" sz="2800" dirty="0">
                <a:solidFill>
                  <a:schemeClr val="tx1"/>
                </a:solidFill>
              </a:rPr>
              <a:t>: a mark put on criminals with a hot iron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lphaLcPeriod"/>
            </a:pPr>
            <a:r>
              <a:rPr lang="en-US" altLang="cs-CZ" sz="2800" dirty="0">
                <a:solidFill>
                  <a:schemeClr val="tx1"/>
                </a:solidFill>
              </a:rPr>
              <a:t>: a mark of disgrace </a:t>
            </a:r>
            <a:endParaRPr lang="cs-CZ" altLang="cs-CZ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Výsledek obrázku pro fire brand">
            <a:extLst>
              <a:ext uri="{FF2B5EF4-FFF2-40B4-BE49-F238E27FC236}">
                <a16:creationId xmlns:a16="http://schemas.microsoft.com/office/drawing/2014/main" id="{CD6EEEC7-2242-4616-8E7E-A6B319EA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90872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9C6915E-077F-4A26-9E75-FE47D4D68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4929187"/>
            <a:ext cx="26098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7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F9CF9D8-D698-4038-8871-5725B17C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Initial questions for students: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E2B6C33F-814D-4E57-8A6B-02E6F78F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i="1" dirty="0"/>
              <a:t>What is a brand?</a:t>
            </a:r>
            <a:endParaRPr lang="cs-CZ" altLang="en-US" i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b="1" dirty="0"/>
              <a:t>What world brands are most popular?</a:t>
            </a:r>
            <a:endParaRPr lang="cs-CZ" altLang="en-US" b="1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What Czech brands do you know?</a:t>
            </a: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What Turkish/ Greek/ Spanish brands are most popular?</a:t>
            </a: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endParaRPr lang="cs-CZ" altLang="en-US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How can you build and manage your brand?</a:t>
            </a:r>
          </a:p>
        </p:txBody>
      </p:sp>
    </p:spTree>
    <p:extLst>
      <p:ext uri="{BB962C8B-B14F-4D97-AF65-F5344CB8AC3E}">
        <p14:creationId xmlns:p14="http://schemas.microsoft.com/office/powerpoint/2010/main" val="2725884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3086</TotalTime>
  <Words>667</Words>
  <Application>Microsoft Office PowerPoint</Application>
  <PresentationFormat>Předvádění na obrazovce (4:3)</PresentationFormat>
  <Paragraphs>111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1_Office Theme</vt:lpstr>
      <vt:lpstr>Brand management Introduction</vt:lpstr>
      <vt:lpstr>Let me introduce myself…</vt:lpstr>
      <vt:lpstr>About MBCO I</vt:lpstr>
      <vt:lpstr>About MBCO II</vt:lpstr>
      <vt:lpstr>Map</vt:lpstr>
      <vt:lpstr>Introductory questions for students: (10 min.)</vt:lpstr>
      <vt:lpstr>Initial questions for on brand:</vt:lpstr>
      <vt:lpstr>What is a brand?</vt:lpstr>
      <vt:lpstr>Initial questions for students:</vt:lpstr>
      <vt:lpstr>Best global brands in 2018</vt:lpstr>
      <vt:lpstr>Initial questions for students:</vt:lpstr>
      <vt:lpstr>What Czech brands do you know?</vt:lpstr>
      <vt:lpstr>Initial questions for students:</vt:lpstr>
      <vt:lpstr>What Turkish brands are most popular?</vt:lpstr>
      <vt:lpstr>What Greek brands are most popular?</vt:lpstr>
      <vt:lpstr>What Spanish brands are most popular?</vt:lpstr>
      <vt:lpstr>Initial questions for students: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Zkušenosti samostatně činných účetních poradců s ekonomickým a účetním software dostupným v ČR</dc:title>
  <dc:creator>Adam</dc:creator>
  <cp:lastModifiedBy>Adam Pawliczek</cp:lastModifiedBy>
  <cp:revision>753</cp:revision>
  <cp:lastPrinted>2012-02-19T20:30:42Z</cp:lastPrinted>
  <dcterms:created xsi:type="dcterms:W3CDTF">2010-10-14T19:01:54Z</dcterms:created>
  <dcterms:modified xsi:type="dcterms:W3CDTF">2022-02-22T18:05:03Z</dcterms:modified>
</cp:coreProperties>
</file>