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7" r:id="rId13"/>
    <p:sldId id="318" r:id="rId14"/>
    <p:sldId id="31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8" y="8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0D9E4-B22B-404D-A27B-730BE7D72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Multicriteria decision making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28363-CE31-49D4-A272-38A0CCFDD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Situations commonly arise when a person has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criterion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consider while deciding.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Consider, for example, a situation in which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acquisition of weapons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being planned.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Obviously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weapons for acquisition should be evaluated according to several criteria, e.g., suitability to own forces, maintainability and cost.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problems can be classified as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multicriteria decision making problems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297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12799-B1FB-48DB-90BF-55A7FF133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2000" cy="502828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The Department of Defence desires to select a contractor for development and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delivery of a military hardware.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Department has identified the following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criteria for evaluation of various proposals: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Cost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Lead time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 Competence of the contractor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(d) Dependability of the contractor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32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B58B06-77C0-4520-996B-89B58FEAB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0965"/>
            <a:ext cx="10752000" cy="513586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normalized weights corresponding to the criteria, determine the types of the criteria and compare the following variants: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5594582-A010-47FB-A546-77B22A4DA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0172"/>
              </p:ext>
            </p:extLst>
          </p:nvPr>
        </p:nvGraphicFramePr>
        <p:xfrm>
          <a:off x="893939" y="2087595"/>
          <a:ext cx="10131613" cy="3999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875">
                  <a:extLst>
                    <a:ext uri="{9D8B030D-6E8A-4147-A177-3AD203B41FA5}">
                      <a16:colId xmlns:a16="http://schemas.microsoft.com/office/drawing/2014/main" val="3850553999"/>
                    </a:ext>
                  </a:extLst>
                </a:gridCol>
                <a:gridCol w="2025875">
                  <a:extLst>
                    <a:ext uri="{9D8B030D-6E8A-4147-A177-3AD203B41FA5}">
                      <a16:colId xmlns:a16="http://schemas.microsoft.com/office/drawing/2014/main" val="1715434144"/>
                    </a:ext>
                  </a:extLst>
                </a:gridCol>
                <a:gridCol w="2025875">
                  <a:extLst>
                    <a:ext uri="{9D8B030D-6E8A-4147-A177-3AD203B41FA5}">
                      <a16:colId xmlns:a16="http://schemas.microsoft.com/office/drawing/2014/main" val="3745832216"/>
                    </a:ext>
                  </a:extLst>
                </a:gridCol>
                <a:gridCol w="2026994">
                  <a:extLst>
                    <a:ext uri="{9D8B030D-6E8A-4147-A177-3AD203B41FA5}">
                      <a16:colId xmlns:a16="http://schemas.microsoft.com/office/drawing/2014/main" val="1090062876"/>
                    </a:ext>
                  </a:extLst>
                </a:gridCol>
                <a:gridCol w="2026994">
                  <a:extLst>
                    <a:ext uri="{9D8B030D-6E8A-4147-A177-3AD203B41FA5}">
                      <a16:colId xmlns:a16="http://schemas.microsoft.com/office/drawing/2014/main" val="792569986"/>
                    </a:ext>
                  </a:extLst>
                </a:gridCol>
              </a:tblGrid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time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Competence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Dependability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5265302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Very 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1730917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Very high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061315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 high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793452"/>
                  </a:ext>
                </a:extLst>
              </a:tr>
              <a:tr h="799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Contractor 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593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784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02FC5-182B-41EF-AEAB-1ED5694F9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6470"/>
            <a:ext cx="10752000" cy="5709281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Saaty method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different way of setting normalized weights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Saaty matrix S = (s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consists of numbers 1, 3, 5, 7, 9 and 1/3, 1/5, 1/7, 1/9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if 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the same importance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 if 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slightly preferred over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 if 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strongly preferred over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7 if 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very strongly preferred over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absolutely preferred over C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1/s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218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02FC5-182B-41EF-AEAB-1ED5694F9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6470"/>
            <a:ext cx="10752000" cy="5709281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Saaty method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creating the Saaty matrix, it is necessary to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 each row compute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 each row compute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weights are finally computed by the formula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1B28876-896C-B1A5-9395-F7F62247A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430" y="2240630"/>
            <a:ext cx="2011088" cy="118837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8C681FA-B004-E475-CA55-5A659A7C1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430" y="3632869"/>
            <a:ext cx="2289610" cy="68688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765A5A4-4B3E-3F72-06D3-7C70609CC3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0011" y="4319753"/>
            <a:ext cx="1940637" cy="17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001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9169E-1ABD-482D-85CC-8FE6D623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your own multicriteria decision making problem and find the best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 when using the Saaty method for defining the weights.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05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2B99F-EE3B-405A-BDBD-DD30BC172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algorithms have been developed to solve such problems: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Average Method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trees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68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1F14B-ACF7-4634-A90D-F112199B5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3741"/>
            <a:ext cx="10752000" cy="1116951"/>
          </a:xfrm>
        </p:spPr>
        <p:txBody>
          <a:bodyPr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average method</a:t>
            </a:r>
            <a:b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4B858-D1A7-48C7-A9E4-D4D09056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0565"/>
            <a:ext cx="10752000" cy="4526264"/>
          </a:xfrm>
        </p:spPr>
        <p:txBody>
          <a:bodyPr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defining of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…, C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 of the variant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respect to the criteria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evaluations of variants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respect to the criteria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evaluations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comparison of the variants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31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C02FC5-182B-41EF-AEAB-1ED5694F9F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896471"/>
                <a:ext cx="10752000" cy="501035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first step when solving decision making problems is the definition of the criteria and their weights. </a:t>
                </a:r>
              </a:p>
              <a:p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non-negative numbers expressing the importance of the criteria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the more important the criterion, the bigger its weight should be.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usually choose weights with sum equal to 1:</a:t>
                </a:r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=1,  </m:t>
                      </m:r>
                      <m:sSub>
                        <m:sSubPr>
                          <m:ctrlP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cs-C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cs-C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≥0</m:t>
                      </m:r>
                    </m:oMath>
                  </m:oMathPara>
                </a14:m>
                <a:endParaRPr lang="cs-CZ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Such weights are called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normalized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5C02FC5-182B-41EF-AEAB-1ED5694F9F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896471"/>
                <a:ext cx="10752000" cy="5010358"/>
              </a:xfrm>
              <a:blipFill>
                <a:blip r:embed="rId2"/>
                <a:stretch>
                  <a:fillRect l="-567" t="-2068" r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807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22C93-0B2D-4296-94BC-C94DD7DF9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9247"/>
            <a:ext cx="10752000" cy="520758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criteria: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criterion of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maximalization type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criterion with numerical values satisfying “the more the better”;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example of such a criterion is profit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criterion of minimalization type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criterion with numerical values satisfying “the less the better”, 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g., costs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criteria with non-numerical values, e.g., color.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11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896C53C6-3897-4D6E-BADA-B17C2CAFA7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681318"/>
                <a:ext cx="10752000" cy="5225511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A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criteria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of the </a:t>
                </a:r>
                <a:r>
                  <a:rPr lang="en-GB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GB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-th variant w.r.t. </a:t>
                </a:r>
                <a:r>
                  <a:rPr lang="en-GB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</a:t>
                </a:r>
                <a:r>
                  <a:rPr lang="en-GB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</a:t>
                </a:r>
                <a:r>
                  <a:rPr lang="en-GB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criterion </a:t>
                </a:r>
                <a:r>
                  <a:rPr lang="en-A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should be </a:t>
                </a:r>
                <a:r>
                  <a:rPr lang="en-GB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re-scaled into the interval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[0,1].</a:t>
                </a:r>
              </a:p>
              <a:p>
                <a:pPr indent="0" algn="just">
                  <a:lnSpc>
                    <a:spcPct val="115000"/>
                  </a:lnSpc>
                  <a:buNone/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way how this rescaling is done depends on the type of criterion. 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5800" indent="-457200" algn="just">
                  <a:lnSpc>
                    <a:spcPct val="115000"/>
                  </a:lnSpc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quantitative criterion of </a:t>
                </a:r>
                <a:r>
                  <a:rPr lang="en-GB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maximalization type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formula is: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buNone/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  <m:r>
                      <a:rPr lang="cs-CZ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𝑚𝑖𝑛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p>
                        </m:sSubSup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𝑚𝑖𝑛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</a:t>
                </a:r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buNone/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𝑚𝑖𝑛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minimum value of the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criterion in the considered problem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maximum one. 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896C53C6-3897-4D6E-BADA-B17C2CAFA7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681318"/>
                <a:ext cx="10752000" cy="5225511"/>
              </a:xfrm>
              <a:blipFill>
                <a:blip r:embed="rId2"/>
                <a:stretch>
                  <a:fillRect l="-567" t="-1517" r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40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C4FD01D-4B46-41AE-B0D5-1BB0BA681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547445"/>
                <a:ext cx="10752000" cy="4359383"/>
              </a:xfrm>
            </p:spPr>
            <p:txBody>
              <a:bodyPr/>
              <a:lstStyle/>
              <a:p>
                <a:pPr indent="269875" algn="just">
                  <a:lnSpc>
                    <a:spcPct val="115000"/>
                  </a:lnSpc>
                </a:pP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</a:t>
                </a:r>
                <a:r>
                  <a:rPr lang="en-US" sz="2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quantitative criterion of </a:t>
                </a:r>
                <a:r>
                  <a:rPr lang="en-GB" sz="2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minimalization type</a:t>
                </a:r>
                <a:r>
                  <a:rPr lang="en-GB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rescaling 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formula is again linear and has the following form</a:t>
                </a:r>
                <a:endParaRPr lang="cs-CZ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15000"/>
                  </a:lnSpc>
                  <a:buNone/>
                </a:pPr>
                <a:r>
                  <a:rPr lang="cs-CZ" sz="2800" b="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  <m:sSub>
                      <m:sSubPr>
                        <m:ctrlP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  <m:r>
                      <a:rPr lang="cs-CZ" sz="2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p>
                        </m:sSubSup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𝑚𝑎𝑥</m:t>
                            </m:r>
                          </m:sup>
                        </m:sSubSup>
                        <m:r>
                          <a:rPr lang="cs-CZ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2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𝑚𝑖𝑛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endParaRPr lang="cs-CZ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𝑚𝑖𝑛</m:t>
                        </m:r>
                      </m:sup>
                    </m:sSub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p>
                    </m:sSub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have the same meanings as above.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C4FD01D-4B46-41AE-B0D5-1BB0BA681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547445"/>
                <a:ext cx="10752000" cy="4359383"/>
              </a:xfrm>
              <a:blipFill>
                <a:blip r:embed="rId2"/>
                <a:stretch>
                  <a:fillRect t="-979" r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46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4CD0D08-FA40-447B-BC06-4EAB5FCFC0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757081"/>
                <a:ext cx="10752000" cy="4149747"/>
              </a:xfrm>
            </p:spPr>
            <p:txBody>
              <a:bodyPr/>
              <a:lstStyle/>
              <a:p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the </a:t>
                </a:r>
                <a:r>
                  <a:rPr lang="en-US" sz="2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qualitative criteria </a:t>
                </a:r>
                <a:r>
                  <a:rPr lang="en-US" sz="2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generally set by the experts directly on the scale [0,1], where 0 is standardly assigned to the worst possible variant and 1 to the best possible one.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4CD0D08-FA40-447B-BC06-4EAB5FCFC0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757081"/>
                <a:ext cx="10752000" cy="4149747"/>
              </a:xfrm>
              <a:blipFill>
                <a:blip r:embed="rId2"/>
                <a:stretch>
                  <a:fillRect l="-567" t="-1468" r="-1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93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62A69106-7028-4CB2-8E8B-E9BDF807F2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269875" algn="just">
                  <a:lnSpc>
                    <a:spcPct val="115000"/>
                  </a:lnSpc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overall evaluation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of the </a:t>
                </a:r>
                <a:r>
                  <a:rPr lang="en-US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-th variant is computed by formula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ctr">
                  <a:lnSpc>
                    <a:spcPct val="115000"/>
                  </a:lnSpc>
                  <a:buNone/>
                </a:pPr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                                            (3)</a:t>
                </a:r>
              </a:p>
              <a:p>
                <a:pPr indent="269875" algn="just">
                  <a:lnSpc>
                    <a:spcPct val="115000"/>
                  </a:lnSpc>
                </a:pP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269875" algn="just">
                  <a:lnSpc>
                    <a:spcPct val="115000"/>
                  </a:lnSpc>
                </a:pP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Final evaluation values can serve for the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comparison of the variants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 can be used to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the best variant </a:t>
                </a:r>
                <a:r>
                  <a:rPr lang="en-US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which is the one with the highest overall evaluation.</a:t>
                </a:r>
                <a:endParaRPr lang="cs-CZ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62A69106-7028-4CB2-8E8B-E9BDF807F2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96" r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63685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2143</TotalTime>
  <Words>756</Words>
  <Application>Microsoft Office PowerPoint</Application>
  <PresentationFormat>Širokoúhlá obrazovka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Sablona PPT_sirokouhla_EN</vt:lpstr>
      <vt:lpstr>3. Multicriteria decision making</vt:lpstr>
      <vt:lpstr>Prezentace aplikace PowerPoint</vt:lpstr>
      <vt:lpstr>Weighted average method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Pavlačková Martina</cp:lastModifiedBy>
  <cp:revision>102</cp:revision>
  <dcterms:created xsi:type="dcterms:W3CDTF">2021-06-10T07:11:34Z</dcterms:created>
  <dcterms:modified xsi:type="dcterms:W3CDTF">2023-05-03T13:03:31Z</dcterms:modified>
</cp:coreProperties>
</file>