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05" r:id="rId2"/>
    <p:sldId id="30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7" r:id="rId13"/>
    <p:sldId id="318" r:id="rId14"/>
    <p:sldId id="316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nšík Michal" initials="MM" lastIdx="1" clrIdx="0">
    <p:extLst>
      <p:ext uri="{19B8F6BF-5375-455C-9EA6-DF929625EA0E}">
        <p15:presenceInfo xmlns:p15="http://schemas.microsoft.com/office/powerpoint/2012/main" userId="S::MensikM@mvso.cz::e3551da9-3244-4515-9231-8b715484cf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8" y="89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9E0C0EA9-7240-4262-9FA2-60DE05B654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B42A00B-54B5-4E2B-B9D0-A8DB436FCE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A46FF-E72A-4501-84E8-9DAB274AC4DF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E673F316-4115-47F0-AD3E-26A86E9AF3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4714E5CA-EC51-4522-AEA1-F2AFF6DBF1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FEE8939-4462-40DD-A486-7A72808A82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5BC8DE-CD82-4778-8071-74802804D9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2C9F8-75D0-4B71-8DDA-8D50AE4526B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6962115" y="6138250"/>
            <a:ext cx="5234651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738" b="5968"/>
          <a:stretch/>
        </p:blipFill>
        <p:spPr>
          <a:xfrm>
            <a:off x="8148783" y="1423284"/>
            <a:ext cx="4047983" cy="5434716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8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998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346" y="6266849"/>
            <a:ext cx="4865165" cy="2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34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576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822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900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5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998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2796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387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172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753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003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2559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noProof="0" dirty="0"/>
              <a:t>Click to insert picture.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lang="en-US" noProof="0" dirty="0"/>
              <a:t>Click to edit text styles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20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97" y="6267600"/>
            <a:ext cx="3863720" cy="2052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0000" y="365129"/>
            <a:ext cx="1075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noProof="0" dirty="0"/>
              <a:t>Click to edit title style.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0000" y="1825625"/>
            <a:ext cx="10752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4"/>
            <a:ext cx="12192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800"/>
          </a:p>
        </p:txBody>
      </p:sp>
    </p:spTree>
    <p:extLst>
      <p:ext uri="{BB962C8B-B14F-4D97-AF65-F5344CB8AC3E}">
        <p14:creationId xmlns:p14="http://schemas.microsoft.com/office/powerpoint/2010/main" val="266324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5500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800" kern="1200">
          <a:solidFill>
            <a:srgbClr val="313131"/>
          </a:solidFill>
          <a:latin typeface="+mj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30D9E4-B22B-404D-A27B-730BE7D72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Multicriteria decision making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828363-CE31-49D4-A272-38A0CCFDD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Situations commonly arise when a person has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one criterion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consider while deciding.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Consider, for example, a situation in which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 of weapons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being planned.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Obviously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weapons for acquisition should be evaluated according to several criteria, e.g., suitability to own forces, maintainability and cost.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problems can be classified as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multicriteria decision making problems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9297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612799-B1FB-48DB-90BF-55A7FF133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878541"/>
            <a:ext cx="10752000" cy="5028288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The Department of Defence desires to select a contractor for development and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delivery of a military hardware. 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Department has identified the following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criteria for evaluation of various proposals: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(a) Cost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(b) Lead time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(c) Competence of the contractor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(d) Dependability of the contractor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0322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B58B06-77C0-4520-996B-89B58FEAB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770965"/>
            <a:ext cx="10752000" cy="513586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normalized weights corresponding to the criteria, determine the types of the criteria and compare the following variants:</a:t>
            </a:r>
          </a:p>
          <a:p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95594582-A010-47FB-A546-77B22A4DA1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80172"/>
              </p:ext>
            </p:extLst>
          </p:nvPr>
        </p:nvGraphicFramePr>
        <p:xfrm>
          <a:off x="893939" y="2087595"/>
          <a:ext cx="10131613" cy="3999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5875">
                  <a:extLst>
                    <a:ext uri="{9D8B030D-6E8A-4147-A177-3AD203B41FA5}">
                      <a16:colId xmlns:a16="http://schemas.microsoft.com/office/drawing/2014/main" val="3850553999"/>
                    </a:ext>
                  </a:extLst>
                </a:gridCol>
                <a:gridCol w="2025875">
                  <a:extLst>
                    <a:ext uri="{9D8B030D-6E8A-4147-A177-3AD203B41FA5}">
                      <a16:colId xmlns:a16="http://schemas.microsoft.com/office/drawing/2014/main" val="1715434144"/>
                    </a:ext>
                  </a:extLst>
                </a:gridCol>
                <a:gridCol w="2025875">
                  <a:extLst>
                    <a:ext uri="{9D8B030D-6E8A-4147-A177-3AD203B41FA5}">
                      <a16:colId xmlns:a16="http://schemas.microsoft.com/office/drawing/2014/main" val="3745832216"/>
                    </a:ext>
                  </a:extLst>
                </a:gridCol>
                <a:gridCol w="2026994">
                  <a:extLst>
                    <a:ext uri="{9D8B030D-6E8A-4147-A177-3AD203B41FA5}">
                      <a16:colId xmlns:a16="http://schemas.microsoft.com/office/drawing/2014/main" val="1090062876"/>
                    </a:ext>
                  </a:extLst>
                </a:gridCol>
                <a:gridCol w="2026994">
                  <a:extLst>
                    <a:ext uri="{9D8B030D-6E8A-4147-A177-3AD203B41FA5}">
                      <a16:colId xmlns:a16="http://schemas.microsoft.com/office/drawing/2014/main" val="792569986"/>
                    </a:ext>
                  </a:extLst>
                </a:gridCol>
              </a:tblGrid>
              <a:tr h="7998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Lead time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Competence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Dependability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5265302"/>
                  </a:ext>
                </a:extLst>
              </a:tr>
              <a:tr h="7998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Contractor 1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10 000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Very high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1730917"/>
                  </a:ext>
                </a:extLst>
              </a:tr>
              <a:tr h="7998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Contractor 2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12 000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Very high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2061315"/>
                  </a:ext>
                </a:extLst>
              </a:tr>
              <a:tr h="7998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Contractor 3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13 000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Medium high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4793452"/>
                  </a:ext>
                </a:extLst>
              </a:tr>
              <a:tr h="7998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Contractor 4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11 000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593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7784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C02FC5-182B-41EF-AEAB-1ED5694F9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896470"/>
            <a:ext cx="10752000" cy="5709281"/>
          </a:xfrm>
        </p:spPr>
        <p:txBody>
          <a:bodyPr>
            <a:normAutofit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Saaty method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different way of setting normalized weights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Saaty matrix S = (s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consists of numbers 1, 3, 5, 7, 9 and 1/3, 1/5, 1/7, 1/9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 if  C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C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have the same importance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 if  C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slightly preferred over C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 if  C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strongly preferred over C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7 if  C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very strongly preferred over C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 C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absolutely preferred over C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</a:p>
          <a:p>
            <a:endParaRPr lang="cs-CZ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1/s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2218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C02FC5-182B-41EF-AEAB-1ED5694F9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896470"/>
            <a:ext cx="10752000" cy="5709281"/>
          </a:xfrm>
        </p:spPr>
        <p:txBody>
          <a:bodyPr>
            <a:normAutofit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Saaty method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creating the Saaty matrix, it is necessary to</a:t>
            </a:r>
          </a:p>
          <a:p>
            <a:pPr marL="0" indent="0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in each row compute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in each row compute</a:t>
            </a:r>
          </a:p>
          <a:p>
            <a:pPr marL="0" indent="0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weights are finally computed by the formula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1B28876-896C-B1A5-9395-F7F62247A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0430" y="2240630"/>
            <a:ext cx="2011088" cy="118837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8C681FA-B004-E475-CA55-5A659A7C18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0430" y="3632869"/>
            <a:ext cx="2289610" cy="686883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B765A5A4-4B3E-3F72-06D3-7C70609CC3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0011" y="4319753"/>
            <a:ext cx="1940637" cy="1723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001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69169E-1ABD-482D-85CC-8FE6D623A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Example: 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A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your own multicriteria decision making problem and find the best </a:t>
            </a: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variant when using the Saaty method for defining the weights.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5051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C2B99F-EE3B-405A-BDBD-DD30BC172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Several algorithms have been developed to solve such problems: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Weighted Average Method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A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trees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A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Scenarios…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4683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21F14B-ACF7-4634-A90D-F112199B5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73741"/>
            <a:ext cx="10752000" cy="1116951"/>
          </a:xfrm>
        </p:spPr>
        <p:txBody>
          <a:bodyPr/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Weighted average method</a:t>
            </a:r>
            <a:b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34B858-D1A7-48C7-A9E4-D4D090569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80565"/>
            <a:ext cx="10752000" cy="4526264"/>
          </a:xfrm>
        </p:spPr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defining of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criteria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…, C</a:t>
            </a:r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their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weights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describing of the variant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respect to the criteria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evaluations of variants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respect to the criteria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evaluations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comparison of the variants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8312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35C02FC5-182B-41EF-AEAB-1ED5694F9F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0000" y="896471"/>
                <a:ext cx="10752000" cy="501035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first step when solving decision making problems is the definition of the criteria and their weights. </a:t>
                </a:r>
              </a:p>
              <a:p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Weights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are 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non-negative numbers expressing the importance of the criteria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cs-CZ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I.e., the more important the criterion, the bigger its weight should be.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usually choose weights with sum equal to 1:</a:t>
                </a:r>
                <a:endParaRPr lang="cs-CZ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2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cs-C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𝑣</m:t>
                          </m:r>
                        </m:e>
                        <m:sub>
                          <m:r>
                            <a:rPr lang="cs-C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cs-CZ" sz="3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cs-C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cs-C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𝑣</m:t>
                          </m:r>
                        </m:e>
                        <m:sub>
                          <m:r>
                            <a:rPr lang="cs-C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cs-CZ" sz="3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+…+</m:t>
                      </m:r>
                      <m:sSub>
                        <m:sSubPr>
                          <m:ctrlPr>
                            <a:rPr lang="cs-C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cs-C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𝑣</m:t>
                          </m:r>
                        </m:e>
                        <m:sub>
                          <m:r>
                            <a:rPr lang="cs-C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cs-CZ" sz="3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=1,  </m:t>
                      </m:r>
                      <m:sSub>
                        <m:sSubPr>
                          <m:ctrlPr>
                            <a:rPr lang="cs-C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cs-C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𝑣</m:t>
                          </m:r>
                        </m:e>
                        <m:sub>
                          <m:r>
                            <a:rPr lang="cs-CZ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</m:sub>
                      </m:sSub>
                      <m:r>
                        <a:rPr lang="cs-CZ" sz="3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≥0</m:t>
                      </m:r>
                    </m:oMath>
                  </m:oMathPara>
                </a14:m>
                <a:endParaRPr lang="cs-CZ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cs-CZ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Such weights are called 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normalized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35C02FC5-182B-41EF-AEAB-1ED5694F9F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000" y="896471"/>
                <a:ext cx="10752000" cy="5010358"/>
              </a:xfrm>
              <a:blipFill>
                <a:blip r:embed="rId2"/>
                <a:stretch>
                  <a:fillRect l="-567" t="-2068" r="-11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8077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F22C93-0B2D-4296-94BC-C94DD7DF9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699247"/>
            <a:ext cx="10752000" cy="5207582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criteria: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criterion of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maximalization type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the criterion with numerical values satisfying “the more the better”; 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 example of such a criterion is profit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criterion of minimalization type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the criterion with numerical values satisfying “the less the better”, e.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g., costs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the criteria with non-numerical values, e.g., color.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3111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896C53C6-3897-4D6E-BADA-B17C2CAFA7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0000" y="681318"/>
                <a:ext cx="10752000" cy="5225511"/>
              </a:xfrm>
            </p:spPr>
            <p:txBody>
              <a:bodyPr>
                <a:normAutofit lnSpcReduction="10000"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AU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criteria values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cs-CZ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cs-CZ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GB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of the </a:t>
                </a:r>
                <a:r>
                  <a:rPr lang="en-GB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GB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-th variant w.r.t. </a:t>
                </a:r>
                <a:r>
                  <a:rPr lang="en-GB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</a:t>
                </a:r>
                <a:r>
                  <a:rPr lang="en-GB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cs-CZ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</a:t>
                </a:r>
                <a:r>
                  <a:rPr lang="en-GB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criterion </a:t>
                </a:r>
                <a:r>
                  <a:rPr lang="en-AU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should be </a:t>
                </a:r>
                <a:r>
                  <a:rPr lang="en-GB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re-scaled into the interval </a:t>
                </a:r>
                <a:r>
                  <a:rPr lang="cs-CZ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[0,1].</a:t>
                </a:r>
              </a:p>
              <a:p>
                <a:pPr indent="0" algn="just">
                  <a:lnSpc>
                    <a:spcPct val="115000"/>
                  </a:lnSpc>
                  <a:buNone/>
                </a:pP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way how this rescaling is done depends on the type of criterion. </a:t>
                </a:r>
                <a:endParaRPr lang="cs-CZ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85800" indent="-457200" algn="just">
                  <a:lnSpc>
                    <a:spcPct val="115000"/>
                  </a:lnSpc>
                </a:pP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For the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quantitative criterion of </a:t>
                </a:r>
                <a:r>
                  <a:rPr lang="en-GB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maximalization type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the formula is:</a:t>
                </a:r>
                <a:endParaRPr lang="cs-CZ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15000"/>
                  </a:lnSpc>
                  <a:buNone/>
                </a:pP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</a:t>
                </a:r>
                <a:r>
                  <a:rPr lang="cs-C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  <m:r>
                      <a:rPr lang="cs-CZ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𝑖𝑗</m:t>
                            </m:r>
                          </m:sub>
                        </m:sSub>
                        <m: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𝑚𝑖𝑛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𝑚𝑎𝑥</m:t>
                            </m:r>
                          </m:sup>
                        </m:sSubSup>
                        <m: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𝑚𝑖𝑛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</a:t>
                </a:r>
                <a:r>
                  <a:rPr lang="cs-C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(1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cs-CZ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15000"/>
                  </a:lnSpc>
                  <a:buNone/>
                </a:pP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𝑚𝑖𝑛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is the minimum value of the </a:t>
                </a:r>
                <a:r>
                  <a:rPr lang="en-US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criterion in the considered problem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𝑚𝑎𝑥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is the maximum one. </a:t>
                </a:r>
                <a:endParaRPr lang="cs-CZ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896C53C6-3897-4D6E-BADA-B17C2CAFA7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000" y="681318"/>
                <a:ext cx="10752000" cy="5225511"/>
              </a:xfrm>
              <a:blipFill>
                <a:blip r:embed="rId2"/>
                <a:stretch>
                  <a:fillRect l="-567" t="-1517" r="-11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2403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3C4FD01D-4B46-41AE-B0D5-1BB0BA6812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0000" y="1547445"/>
                <a:ext cx="10752000" cy="4359383"/>
              </a:xfrm>
            </p:spPr>
            <p:txBody>
              <a:bodyPr/>
              <a:lstStyle/>
              <a:p>
                <a:pPr indent="269875" algn="just">
                  <a:lnSpc>
                    <a:spcPct val="115000"/>
                  </a:lnSpc>
                </a:pPr>
                <a:r>
                  <a:rPr lang="en-US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For the </a:t>
                </a:r>
                <a:r>
                  <a:rPr lang="en-US" sz="2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quantitative criterion of </a:t>
                </a:r>
                <a:r>
                  <a:rPr lang="en-GB" sz="2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minimalization type</a:t>
                </a:r>
                <a:r>
                  <a:rPr lang="en-GB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the rescaling </a:t>
                </a:r>
                <a:r>
                  <a:rPr lang="en-US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formula is again linear and has the following form</a:t>
                </a:r>
                <a:endParaRPr lang="cs-CZ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indent="0" algn="ctr">
                  <a:lnSpc>
                    <a:spcPct val="115000"/>
                  </a:lnSpc>
                  <a:buNone/>
                </a:pPr>
                <a:r>
                  <a:rPr lang="cs-CZ" sz="2800" b="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</a:t>
                </a:r>
                <a14:m>
                  <m:oMath xmlns:m="http://schemas.openxmlformats.org/officeDocument/2006/math">
                    <m:r>
                      <a:rPr lang="cs-CZ" sz="28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  </m:t>
                    </m:r>
                    <m:sSub>
                      <m:sSubPr>
                        <m:ctrlPr>
                          <a:rPr lang="cs-CZ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cs-CZ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  <m:r>
                      <a:rPr lang="cs-CZ" sz="2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𝑚𝑎𝑥</m:t>
                            </m:r>
                          </m:sup>
                        </m:sSubSup>
                        <m:r>
                          <a:rPr lang="cs-CZ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𝑖𝑗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𝑚𝑎𝑥</m:t>
                            </m:r>
                          </m:sup>
                        </m:sSubSup>
                        <m:r>
                          <a:rPr lang="cs-CZ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cs-CZ" sz="2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𝑚𝑖𝑛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</a:t>
                </a:r>
                <a:r>
                  <a:rPr lang="en-US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(2)</a:t>
                </a:r>
                <a:endParaRPr lang="cs-CZ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𝑚𝑖𝑛</m:t>
                        </m:r>
                      </m:sup>
                    </m:sSubSup>
                  </m:oMath>
                </a14:m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sz="2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𝑚𝑎𝑥</m:t>
                        </m:r>
                      </m:sup>
                    </m:sSubSup>
                  </m:oMath>
                </a14:m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have the same meanings as above.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3C4FD01D-4B46-41AE-B0D5-1BB0BA6812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000" y="1547445"/>
                <a:ext cx="10752000" cy="4359383"/>
              </a:xfrm>
              <a:blipFill>
                <a:blip r:embed="rId2"/>
                <a:stretch>
                  <a:fillRect t="-979" r="-11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1463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24CD0D08-FA40-447B-BC06-4EAB5FCFC0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0000" y="1757081"/>
                <a:ext cx="10752000" cy="4149747"/>
              </a:xfrm>
            </p:spPr>
            <p:txBody>
              <a:bodyPr/>
              <a:lstStyle/>
              <a:p>
                <a:r>
                  <a:rPr lang="en-US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values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for the </a:t>
                </a:r>
                <a:r>
                  <a:rPr lang="en-US" sz="28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qualitative criteria </a:t>
                </a:r>
                <a:r>
                  <a:rPr lang="en-US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are generally set by the experts directly on the scale [0,1], where 0 is standardly assigned to the worst possible variant and 1 to the best possible one.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24CD0D08-FA40-447B-BC06-4EAB5FCFC0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000" y="1757081"/>
                <a:ext cx="10752000" cy="4149747"/>
              </a:xfrm>
              <a:blipFill>
                <a:blip r:embed="rId2"/>
                <a:stretch>
                  <a:fillRect l="-567" t="-1468" r="-17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793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62A69106-7028-4CB2-8E8B-E9BDF807F2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269875" algn="just">
                  <a:lnSpc>
                    <a:spcPct val="115000"/>
                  </a:lnSpc>
                </a:pP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overall evaluation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e>
                      <m:sub>
                        <m: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of the </a:t>
                </a:r>
                <a:r>
                  <a:rPr lang="en-US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-th variant is computed by formula</a:t>
                </a:r>
                <a:endParaRPr lang="cs-CZ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indent="0" algn="ctr">
                  <a:lnSpc>
                    <a:spcPct val="115000"/>
                  </a:lnSpc>
                  <a:buNone/>
                </a:pPr>
                <a:r>
                  <a:rPr lang="cs-C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e>
                      <m:sub>
                        <m: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cs-CZ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cs-CZ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𝑖𝑗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cs-CZ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                                             (3)</a:t>
                </a:r>
              </a:p>
              <a:p>
                <a:pPr indent="269875" algn="just">
                  <a:lnSpc>
                    <a:spcPct val="115000"/>
                  </a:lnSpc>
                </a:pPr>
                <a:endParaRPr lang="cs-CZ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indent="269875" algn="just">
                  <a:lnSpc>
                    <a:spcPct val="115000"/>
                  </a:lnSpc>
                </a:pP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Final evaluation values can serve for the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comparison of the variants 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or can be used to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find the best variant 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which is the one with the highest overall evaluation.</a:t>
                </a:r>
                <a:endParaRPr lang="cs-CZ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62A69106-7028-4CB2-8E8B-E9BDF807F2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96" r="-11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7636851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sirokouhla_EN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blona PPT_sirokouhla_EN" id="{AA597C83-6A14-4E58-BA34-569343BBF7A2}" vid="{69F25061-9D6E-485F-9CD1-ABF9137ACA1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PPT_sirokouhla_EN</Template>
  <TotalTime>2143</TotalTime>
  <Words>756</Words>
  <Application>Microsoft Office PowerPoint</Application>
  <PresentationFormat>Širokoúhlá obrazovka</PresentationFormat>
  <Paragraphs>98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Sablona PPT_sirokouhla_EN</vt:lpstr>
      <vt:lpstr>3. Multicriteria decision making</vt:lpstr>
      <vt:lpstr>Prezentace aplikace PowerPoint</vt:lpstr>
      <vt:lpstr>Weighted average method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making</dc:title>
  <dc:creator>Menšík Michal</dc:creator>
  <cp:lastModifiedBy>Pavlačková Martina</cp:lastModifiedBy>
  <cp:revision>102</cp:revision>
  <dcterms:created xsi:type="dcterms:W3CDTF">2021-06-10T07:11:34Z</dcterms:created>
  <dcterms:modified xsi:type="dcterms:W3CDTF">2023-05-03T13:03:31Z</dcterms:modified>
</cp:coreProperties>
</file>