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98" r:id="rId2"/>
    <p:sldId id="290" r:id="rId3"/>
    <p:sldId id="292" r:id="rId4"/>
    <p:sldId id="295" r:id="rId5"/>
    <p:sldId id="294" r:id="rId6"/>
    <p:sldId id="293" r:id="rId7"/>
    <p:sldId id="296" r:id="rId8"/>
    <p:sldId id="299" r:id="rId9"/>
    <p:sldId id="274" r:id="rId10"/>
    <p:sldId id="300" r:id="rId11"/>
    <p:sldId id="301" r:id="rId12"/>
    <p:sldId id="302" r:id="rId13"/>
    <p:sldId id="303" r:id="rId14"/>
    <p:sldId id="304" r:id="rId15"/>
    <p:sldId id="305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nšík Michal" initials="MM" lastIdx="1" clrIdx="0">
    <p:extLst>
      <p:ext uri="{19B8F6BF-5375-455C-9EA6-DF929625EA0E}">
        <p15:presenceInfo xmlns:p15="http://schemas.microsoft.com/office/powerpoint/2012/main" userId="S::MensikM@mvso.cz::e3551da9-3244-4515-9231-8b715484cf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6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55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9E0C0EA9-7240-4262-9FA2-60DE05B654F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B42A00B-54B5-4E2B-B9D0-A8DB436FCE8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A46FF-E72A-4501-84E8-9DAB274AC4DF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E673F316-4115-47F0-AD3E-26A86E9AF37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4714E5CA-EC51-4522-AEA1-F2AFF6DBF1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FEE8939-4462-40DD-A486-7A72808A82B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5BC8DE-CD82-4778-8071-74802804D9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2C9F8-75D0-4B71-8DDA-8D50AE4526B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6962115" y="6138250"/>
            <a:ext cx="5234651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38" b="5968"/>
          <a:stretch/>
        </p:blipFill>
        <p:spPr>
          <a:xfrm>
            <a:off x="8148783" y="1423284"/>
            <a:ext cx="4047983" cy="543471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8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71998" indent="0" algn="l">
              <a:buNone/>
              <a:defRPr sz="2400">
                <a:solidFill>
                  <a:srgbClr val="313131"/>
                </a:solidFill>
                <a:latin typeface="+mj-lt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346" y="6266849"/>
            <a:ext cx="4865165" cy="2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341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5765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8227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900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 hasCustomPrompt="1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55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71998" indent="0" algn="l">
              <a:buNone/>
              <a:defRPr sz="2400">
                <a:solidFill>
                  <a:srgbClr val="313131"/>
                </a:solidFill>
                <a:latin typeface="+mj-lt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2796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387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172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7530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003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25595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 hasCustomPrompt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noProof="0" dirty="0"/>
              <a:t>Click to insert picture.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None/>
              <a:tabLst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None/>
              <a:tabLst/>
              <a:defRPr/>
            </a:pPr>
            <a:r>
              <a:rPr lang="en-US" noProof="0" dirty="0"/>
              <a:t>Click to edit text styles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620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697" y="6267600"/>
            <a:ext cx="3863720" cy="2052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0000" y="365129"/>
            <a:ext cx="1075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 dirty="0"/>
              <a:t>Click to edit title style.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0000" y="1825625"/>
            <a:ext cx="10752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4"/>
            <a:ext cx="12192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2663249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5500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800" kern="1200">
          <a:solidFill>
            <a:srgbClr val="313131"/>
          </a:solidFill>
          <a:latin typeface="+mj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400" kern="1200">
          <a:solidFill>
            <a:srgbClr val="313131"/>
          </a:solidFill>
          <a:latin typeface="+mj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400" kern="1200">
          <a:solidFill>
            <a:srgbClr val="313131"/>
          </a:solidFill>
          <a:latin typeface="+mj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000" kern="1200">
          <a:solidFill>
            <a:srgbClr val="313131"/>
          </a:solidFill>
          <a:latin typeface="+mj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000" kern="1200">
          <a:solidFill>
            <a:srgbClr val="313131"/>
          </a:solidFill>
          <a:latin typeface="+mj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F46E078-AD2F-4906-8063-514F83EA89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274288"/>
            <a:ext cx="10515600" cy="2387600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for Military Decision Making</a:t>
            </a:r>
            <a:endParaRPr lang="en-GB" sz="480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9D01F8A0-5427-4D2A-B539-12C612F8E1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Lecturer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Martina Pavlačková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3266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476B26-233D-4575-B9BC-AA77942EE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83677"/>
            <a:ext cx="10752000" cy="4623152"/>
          </a:xfrm>
        </p:spPr>
        <p:txBody>
          <a:bodyPr/>
          <a:lstStyle/>
          <a:p>
            <a:pPr marL="514350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A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Compute the edge ratings if the tank is traveling at maximum speed.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A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Round to natural numbers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A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A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Find the shortest path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763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989C99-604A-4946-84DE-6502B9897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81318"/>
            <a:ext cx="10752000" cy="5225511"/>
          </a:xfrm>
        </p:spPr>
        <p:txBody>
          <a:bodyPr>
            <a:normAutofit lnSpcReduction="10000"/>
          </a:bodyPr>
          <a:lstStyle/>
          <a:p>
            <a:r>
              <a:rPr lang="en-A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en-A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How the shortest path is changed if we would consider instead of the tank the infantry fighting vehicle? 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Moreover, assume that because of the complicated terrain, the vehicle can drive at maximum speed 15 km/hour between A and B, B and D, and D and G</a:t>
            </a:r>
          </a:p>
          <a:p>
            <a:endParaRPr lang="cs-CZ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1353FA56-1A96-4419-8F65-49B32FEFD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055732"/>
              </p:ext>
            </p:extLst>
          </p:nvPr>
        </p:nvGraphicFramePr>
        <p:xfrm>
          <a:off x="994230" y="1903639"/>
          <a:ext cx="10359570" cy="2295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9494">
                  <a:extLst>
                    <a:ext uri="{9D8B030D-6E8A-4147-A177-3AD203B41FA5}">
                      <a16:colId xmlns:a16="http://schemas.microsoft.com/office/drawing/2014/main" val="1665916598"/>
                    </a:ext>
                  </a:extLst>
                </a:gridCol>
                <a:gridCol w="2249795">
                  <a:extLst>
                    <a:ext uri="{9D8B030D-6E8A-4147-A177-3AD203B41FA5}">
                      <a16:colId xmlns:a16="http://schemas.microsoft.com/office/drawing/2014/main" val="4188443847"/>
                    </a:ext>
                  </a:extLst>
                </a:gridCol>
                <a:gridCol w="2066884">
                  <a:extLst>
                    <a:ext uri="{9D8B030D-6E8A-4147-A177-3AD203B41FA5}">
                      <a16:colId xmlns:a16="http://schemas.microsoft.com/office/drawing/2014/main" val="725745951"/>
                    </a:ext>
                  </a:extLst>
                </a:gridCol>
                <a:gridCol w="2231503">
                  <a:extLst>
                    <a:ext uri="{9D8B030D-6E8A-4147-A177-3AD203B41FA5}">
                      <a16:colId xmlns:a16="http://schemas.microsoft.com/office/drawing/2014/main" val="335123110"/>
                    </a:ext>
                  </a:extLst>
                </a:gridCol>
                <a:gridCol w="1611894">
                  <a:extLst>
                    <a:ext uri="{9D8B030D-6E8A-4147-A177-3AD203B41FA5}">
                      <a16:colId xmlns:a16="http://schemas.microsoft.com/office/drawing/2014/main" val="1248875312"/>
                    </a:ext>
                  </a:extLst>
                </a:gridCol>
              </a:tblGrid>
              <a:tr h="14126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Vehicle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FC = fuel consumption per kilometre in litres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FP = price of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litter of fuel in Euros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DS = driver´s salary per </a:t>
                      </a:r>
                      <a:r>
                        <a:rPr lang="cs-CZ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hour</a:t>
                      </a: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Euros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 = maximum speed 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0439919"/>
                  </a:ext>
                </a:extLst>
              </a:tr>
              <a:tr h="3413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BVP-2 (BMP-2)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  l/km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1,32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9,96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km/hour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414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928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92B29F-1AA1-4279-94C8-5C2163447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Travelling salesman problem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FEBA0B-4503-41E6-9526-DFD1E3499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Inputs: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undirected (directed) graph with non-negative edge ratings, starting point</a:t>
            </a:r>
          </a:p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Output: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shortest path between the starting point and all other points</a:t>
            </a:r>
          </a:p>
          <a:p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Application: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shortest path (e.g., for a business traveller) from a certain starting point to the given points of sale (every once) and finally to return to the original place.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069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6DC0FF-1C5C-4460-BA25-43427C4CF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17176"/>
            <a:ext cx="10752000" cy="5189653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Remark: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travelling salesman problem is one of the NP-difficult problems, which means that it uses mainly heuristic algorithms that give an approximate solution.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Remark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Finding the solution of the travelling salesman problem is much more difficult than of the shortest path.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applications for solving the travelling salesman problem can be found at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https://www.easycalculation.com/operations-research/traveling-salesman-problem.php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93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054080-4A06-4D56-B4C6-603361343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51012"/>
            <a:ext cx="10752000" cy="5898775"/>
          </a:xfrm>
        </p:spPr>
        <p:txBody>
          <a:bodyPr>
            <a:normAutofit fontScale="77500" lnSpcReduction="20000"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Lunches are cooked in the garrison (denoted by 1) and further distributed to smaller deployed units without kitchens (marked with numbers 2-6).</a:t>
            </a:r>
          </a:p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Matrix of the distances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 kilometres) between the places is given by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Find the shortest path for lunch delivery from 1 to all other places </a:t>
            </a:r>
            <a:r>
              <a:rPr lang="en-A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(and back to 1)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E89D3E6D-DEE5-4030-9F68-7BF7CC196F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497863"/>
              </p:ext>
            </p:extLst>
          </p:nvPr>
        </p:nvGraphicFramePr>
        <p:xfrm>
          <a:off x="2041586" y="1634709"/>
          <a:ext cx="8108828" cy="3761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8404">
                  <a:extLst>
                    <a:ext uri="{9D8B030D-6E8A-4147-A177-3AD203B41FA5}">
                      <a16:colId xmlns:a16="http://schemas.microsoft.com/office/drawing/2014/main" val="751857570"/>
                    </a:ext>
                  </a:extLst>
                </a:gridCol>
                <a:gridCol w="1158404">
                  <a:extLst>
                    <a:ext uri="{9D8B030D-6E8A-4147-A177-3AD203B41FA5}">
                      <a16:colId xmlns:a16="http://schemas.microsoft.com/office/drawing/2014/main" val="2062847770"/>
                    </a:ext>
                  </a:extLst>
                </a:gridCol>
                <a:gridCol w="1158404">
                  <a:extLst>
                    <a:ext uri="{9D8B030D-6E8A-4147-A177-3AD203B41FA5}">
                      <a16:colId xmlns:a16="http://schemas.microsoft.com/office/drawing/2014/main" val="2418414331"/>
                    </a:ext>
                  </a:extLst>
                </a:gridCol>
                <a:gridCol w="1158404">
                  <a:extLst>
                    <a:ext uri="{9D8B030D-6E8A-4147-A177-3AD203B41FA5}">
                      <a16:colId xmlns:a16="http://schemas.microsoft.com/office/drawing/2014/main" val="3670666445"/>
                    </a:ext>
                  </a:extLst>
                </a:gridCol>
                <a:gridCol w="1158404">
                  <a:extLst>
                    <a:ext uri="{9D8B030D-6E8A-4147-A177-3AD203B41FA5}">
                      <a16:colId xmlns:a16="http://schemas.microsoft.com/office/drawing/2014/main" val="4092683982"/>
                    </a:ext>
                  </a:extLst>
                </a:gridCol>
                <a:gridCol w="1158404">
                  <a:extLst>
                    <a:ext uri="{9D8B030D-6E8A-4147-A177-3AD203B41FA5}">
                      <a16:colId xmlns:a16="http://schemas.microsoft.com/office/drawing/2014/main" val="4006613490"/>
                    </a:ext>
                  </a:extLst>
                </a:gridCol>
                <a:gridCol w="1158404">
                  <a:extLst>
                    <a:ext uri="{9D8B030D-6E8A-4147-A177-3AD203B41FA5}">
                      <a16:colId xmlns:a16="http://schemas.microsoft.com/office/drawing/2014/main" val="3500377725"/>
                    </a:ext>
                  </a:extLst>
                </a:gridCol>
              </a:tblGrid>
              <a:tr h="537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43236593"/>
                  </a:ext>
                </a:extLst>
              </a:tr>
              <a:tr h="537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08755306"/>
                  </a:ext>
                </a:extLst>
              </a:tr>
              <a:tr h="537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49504928"/>
                  </a:ext>
                </a:extLst>
              </a:tr>
              <a:tr h="537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15532113"/>
                  </a:ext>
                </a:extLst>
              </a:tr>
              <a:tr h="537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75447517"/>
                  </a:ext>
                </a:extLst>
              </a:tr>
              <a:tr h="537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68524470"/>
                  </a:ext>
                </a:extLst>
              </a:tr>
              <a:tr h="537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76469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35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798938-63FA-40CF-968F-76CAE9E42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70965"/>
            <a:ext cx="10752000" cy="5135864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shortest path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all other points.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189" lvl="1" indent="0">
              <a:buNone/>
            </a:pPr>
            <a:endParaRPr lang="en-US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F2A3FFE-B3DB-081D-8BBB-90C33EB8A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844" y="1777890"/>
            <a:ext cx="8008273" cy="3987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060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302765-D82A-48AC-B9FB-49EE94F6F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65129"/>
            <a:ext cx="10752000" cy="728565"/>
          </a:xfrm>
        </p:spPr>
        <p:txBody>
          <a:bodyPr/>
          <a:lstStyle/>
          <a:p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The shortest path problem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AF5E1B-DE40-4A74-8421-2B4B8D858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0918"/>
            <a:ext cx="10752000" cy="485887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Inputs</a:t>
            </a:r>
            <a:r>
              <a:rPr lang="en-GB" sz="3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cs-CZ" sz="3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GB" sz="3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undirected (directed) graph with non-negative edge ratings</a:t>
            </a:r>
            <a:endParaRPr lang="cs-CZ" sz="3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GB" sz="3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starting point </a:t>
            </a:r>
            <a:endParaRPr lang="cs-CZ" sz="3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GB" sz="3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target point</a:t>
            </a:r>
            <a:endParaRPr lang="cs-CZ" sz="3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3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3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en-GB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the </a:t>
            </a:r>
            <a:r>
              <a:rPr lang="cs-CZ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GB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shortest</a:t>
            </a:r>
            <a:r>
              <a:rPr lang="cs-CZ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GB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path between the starting and target point</a:t>
            </a:r>
            <a:endParaRPr lang="cs-CZ" sz="3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cs-CZ" sz="3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en-GB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3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identifying an optimal route for military aircraft or vehicle</a:t>
            </a:r>
            <a:endParaRPr lang="cs-CZ" sz="3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64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1DA6BE-DD05-498F-BC6B-0C4261E94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15A105-AF40-4AF7-B7DB-132D3AD8D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</a:t>
            </a:r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8A99CED-4FB5-4F7C-BD84-A6F10C87C2A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452" y="2019869"/>
            <a:ext cx="6273707" cy="3119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4478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B69BCE-C7AE-47A4-BD73-1E31F27F8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27529"/>
            <a:ext cx="10752000" cy="5279300"/>
          </a:xfrm>
        </p:spPr>
        <p:txBody>
          <a:bodyPr>
            <a:normAutofit lnSpcReduction="10000"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Remark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Complex calculation of edge rating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Edge rating = D * FC * FP + T * DS + D * TR,</a:t>
            </a:r>
          </a:p>
          <a:p>
            <a:pPr marL="0" indent="0" algn="ctr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indicates the distance,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FC fuel consumption per kilometre in litres,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FP price of litter of fuel,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estimated travel time in hours,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DS driver´s salary per hour,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 is toll rate per kilometre.</a:t>
            </a:r>
          </a:p>
        </p:txBody>
      </p:sp>
    </p:spTree>
    <p:extLst>
      <p:ext uri="{BB962C8B-B14F-4D97-AF65-F5344CB8AC3E}">
        <p14:creationId xmlns:p14="http://schemas.microsoft.com/office/powerpoint/2010/main" val="155588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06669F-6091-4BD1-B7BC-5E7C22AB9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Remark: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popular and used algorithm for solving this problem is the Dijkstra's algorithm that finds the shortest path problem with non-negative edge rating.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878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72F4EE-911C-43EC-A983-58D7257CC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27530"/>
            <a:ext cx="12192000" cy="5279300"/>
          </a:xfrm>
        </p:spPr>
        <p:txBody>
          <a:bodyPr>
            <a:norm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Remark: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shortest path algorithms are applied to find directions between locations, such as driving directions on web mapping websites like Google Maps.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Remark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Finding the shortest path "on paper" is very difficult in more complicated cases. Therefore, it is appropriate to use some application to search for it.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applications for finding the shortest path can be found at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GB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https://www.easycalculation.com/operations-research/shortest-path-calculator.php</a:t>
            </a:r>
          </a:p>
        </p:txBody>
      </p:sp>
    </p:spTree>
    <p:extLst>
      <p:ext uri="{BB962C8B-B14F-4D97-AF65-F5344CB8AC3E}">
        <p14:creationId xmlns:p14="http://schemas.microsoft.com/office/powerpoint/2010/main" val="2384641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798938-63FA-40CF-968F-76CAE9E42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70965"/>
            <a:ext cx="10752000" cy="5135864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shortest path from 0 to 5.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189" lvl="1" indent="0">
              <a:buNone/>
            </a:pPr>
            <a:endParaRPr lang="en-US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7497DF5-BC42-46DC-AF62-E90275B6E20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328436" y="1789240"/>
            <a:ext cx="6829212" cy="3710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595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8902E6-CB06-4DDB-B402-533FCF0D8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24753"/>
            <a:ext cx="10752000" cy="5082076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us consider the tank with the following attributes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271BD18E-50DB-4642-8960-BECEB5803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259896"/>
              </p:ext>
            </p:extLst>
          </p:nvPr>
        </p:nvGraphicFramePr>
        <p:xfrm>
          <a:off x="1214651" y="2160434"/>
          <a:ext cx="10031104" cy="23747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9756">
                  <a:extLst>
                    <a:ext uri="{9D8B030D-6E8A-4147-A177-3AD203B41FA5}">
                      <a16:colId xmlns:a16="http://schemas.microsoft.com/office/drawing/2014/main" val="3777228894"/>
                    </a:ext>
                  </a:extLst>
                </a:gridCol>
                <a:gridCol w="2178461">
                  <a:extLst>
                    <a:ext uri="{9D8B030D-6E8A-4147-A177-3AD203B41FA5}">
                      <a16:colId xmlns:a16="http://schemas.microsoft.com/office/drawing/2014/main" val="3764188656"/>
                    </a:ext>
                  </a:extLst>
                </a:gridCol>
                <a:gridCol w="2001350">
                  <a:extLst>
                    <a:ext uri="{9D8B030D-6E8A-4147-A177-3AD203B41FA5}">
                      <a16:colId xmlns:a16="http://schemas.microsoft.com/office/drawing/2014/main" val="2791139468"/>
                    </a:ext>
                  </a:extLst>
                </a:gridCol>
                <a:gridCol w="2160749">
                  <a:extLst>
                    <a:ext uri="{9D8B030D-6E8A-4147-A177-3AD203B41FA5}">
                      <a16:colId xmlns:a16="http://schemas.microsoft.com/office/drawing/2014/main" val="2517666396"/>
                    </a:ext>
                  </a:extLst>
                </a:gridCol>
                <a:gridCol w="1560788">
                  <a:extLst>
                    <a:ext uri="{9D8B030D-6E8A-4147-A177-3AD203B41FA5}">
                      <a16:colId xmlns:a16="http://schemas.microsoft.com/office/drawing/2014/main" val="3166794112"/>
                    </a:ext>
                  </a:extLst>
                </a:gridCol>
              </a:tblGrid>
              <a:tr h="19125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Vehicle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FC = fuel consumption per kilometre in litres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FP = price of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litter of fuel in Euros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DS = driver´s salary per hour in Euros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 = maximum speed 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2997787"/>
                  </a:ext>
                </a:extLst>
              </a:tr>
              <a:tr h="4621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T-72M4CZ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  l/km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1,32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10,38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km/hour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0919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716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E182A5-9AE2-4417-A9D9-E29188422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519953"/>
            <a:ext cx="10752000" cy="5386876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let the possible paths (in kilometers) from the starting point A to the target point G be described by the following table:</a:t>
            </a:r>
            <a:endParaRPr lang="cs-CZ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9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9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Assume that there are no toll rates.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82EBA813-EA2D-46F2-B4C3-08A152CA44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271930"/>
              </p:ext>
            </p:extLst>
          </p:nvPr>
        </p:nvGraphicFramePr>
        <p:xfrm>
          <a:off x="2042614" y="1415956"/>
          <a:ext cx="8106772" cy="4026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5679">
                  <a:extLst>
                    <a:ext uri="{9D8B030D-6E8A-4147-A177-3AD203B41FA5}">
                      <a16:colId xmlns:a16="http://schemas.microsoft.com/office/drawing/2014/main" val="1396494986"/>
                    </a:ext>
                  </a:extLst>
                </a:gridCol>
                <a:gridCol w="1020727">
                  <a:extLst>
                    <a:ext uri="{9D8B030D-6E8A-4147-A177-3AD203B41FA5}">
                      <a16:colId xmlns:a16="http://schemas.microsoft.com/office/drawing/2014/main" val="875357039"/>
                    </a:ext>
                  </a:extLst>
                </a:gridCol>
                <a:gridCol w="1018938">
                  <a:extLst>
                    <a:ext uri="{9D8B030D-6E8A-4147-A177-3AD203B41FA5}">
                      <a16:colId xmlns:a16="http://schemas.microsoft.com/office/drawing/2014/main" val="2475998391"/>
                    </a:ext>
                  </a:extLst>
                </a:gridCol>
                <a:gridCol w="1019832">
                  <a:extLst>
                    <a:ext uri="{9D8B030D-6E8A-4147-A177-3AD203B41FA5}">
                      <a16:colId xmlns:a16="http://schemas.microsoft.com/office/drawing/2014/main" val="196590296"/>
                    </a:ext>
                  </a:extLst>
                </a:gridCol>
                <a:gridCol w="1021621">
                  <a:extLst>
                    <a:ext uri="{9D8B030D-6E8A-4147-A177-3AD203B41FA5}">
                      <a16:colId xmlns:a16="http://schemas.microsoft.com/office/drawing/2014/main" val="14324880"/>
                    </a:ext>
                  </a:extLst>
                </a:gridCol>
                <a:gridCol w="1018043">
                  <a:extLst>
                    <a:ext uri="{9D8B030D-6E8A-4147-A177-3AD203B41FA5}">
                      <a16:colId xmlns:a16="http://schemas.microsoft.com/office/drawing/2014/main" val="3582507104"/>
                    </a:ext>
                  </a:extLst>
                </a:gridCol>
                <a:gridCol w="1015359">
                  <a:extLst>
                    <a:ext uri="{9D8B030D-6E8A-4147-A177-3AD203B41FA5}">
                      <a16:colId xmlns:a16="http://schemas.microsoft.com/office/drawing/2014/main" val="2812066462"/>
                    </a:ext>
                  </a:extLst>
                </a:gridCol>
                <a:gridCol w="996573">
                  <a:extLst>
                    <a:ext uri="{9D8B030D-6E8A-4147-A177-3AD203B41FA5}">
                      <a16:colId xmlns:a16="http://schemas.microsoft.com/office/drawing/2014/main" val="2193995809"/>
                    </a:ext>
                  </a:extLst>
                </a:gridCol>
              </a:tblGrid>
              <a:tr h="5032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193241"/>
                  </a:ext>
                </a:extLst>
              </a:tr>
              <a:tr h="5032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3496302"/>
                  </a:ext>
                </a:extLst>
              </a:tr>
              <a:tr h="5032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9893310"/>
                  </a:ext>
                </a:extLst>
              </a:tr>
              <a:tr h="5032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8649334"/>
                  </a:ext>
                </a:extLst>
              </a:tr>
              <a:tr h="5032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7695417"/>
                  </a:ext>
                </a:extLst>
              </a:tr>
              <a:tr h="5032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9326220"/>
                  </a:ext>
                </a:extLst>
              </a:tr>
              <a:tr h="5032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3981393"/>
                  </a:ext>
                </a:extLst>
              </a:tr>
              <a:tr h="5032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6305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421450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sirokouhla_EN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blona PPT_sirokouhla_EN" id="{AA597C83-6A14-4E58-BA34-569343BBF7A2}" vid="{69F25061-9D6E-485F-9CD1-ABF9137ACA1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PPT_sirokouhla_EN</Template>
  <TotalTime>1997</TotalTime>
  <Words>788</Words>
  <Application>Microsoft Office PowerPoint</Application>
  <PresentationFormat>Širokoúhlá obrazovka</PresentationFormat>
  <Paragraphs>223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Sablona PPT_sirokouhla_EN</vt:lpstr>
      <vt:lpstr>IT for Military Decision Making</vt:lpstr>
      <vt:lpstr>1. The shortest path problem</vt:lpstr>
      <vt:lpstr>Example: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2. Travelling salesman problem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</dc:title>
  <dc:creator>Menšík Michal</dc:creator>
  <cp:lastModifiedBy>Pavlačková Martina</cp:lastModifiedBy>
  <cp:revision>91</cp:revision>
  <dcterms:created xsi:type="dcterms:W3CDTF">2021-06-10T07:11:34Z</dcterms:created>
  <dcterms:modified xsi:type="dcterms:W3CDTF">2023-04-25T07:22:09Z</dcterms:modified>
</cp:coreProperties>
</file>