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9" r:id="rId3"/>
    <p:sldId id="272" r:id="rId4"/>
    <p:sldId id="273" r:id="rId5"/>
    <p:sldId id="280" r:id="rId6"/>
    <p:sldId id="259" r:id="rId7"/>
    <p:sldId id="281" r:id="rId8"/>
    <p:sldId id="263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2" r:id="rId19"/>
    <p:sldId id="274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šík Michal" initials="MM" lastIdx="1" clrIdx="0">
    <p:extLst>
      <p:ext uri="{19B8F6BF-5375-455C-9EA6-DF929625EA0E}">
        <p15:presenceInfo xmlns:p15="http://schemas.microsoft.com/office/powerpoint/2012/main" userId="S::MensikM@mvso.cz::e3551da9-3244-4515-9231-8b715484cf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E0C0EA9-7240-4262-9FA2-60DE05B654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B42A00B-54B5-4E2B-B9D0-A8DB436FCE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A46FF-E72A-4501-84E8-9DAB274AC4DF}" type="datetimeFigureOut">
              <a:rPr lang="en-GB" smtClean="0"/>
              <a:t>09/03/2023</a:t>
            </a:fld>
            <a:endParaRPr lang="en-GB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E673F316-4115-47F0-AD3E-26A86E9AF3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4714E5CA-EC51-4522-AEA1-F2AFF6DBF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EE8939-4462-40DD-A486-7A72808A82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5BC8DE-CD82-4778-8071-74802804D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2C9F8-75D0-4B71-8DDA-8D50AE4526B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>
                <a:effectLst/>
                <a:latin typeface="Segoe UI" panose="020B0502040204020203" pitchFamily="34" charset="0"/>
              </a:rPr>
              <a:t>Big or small decision  is determined by the impact / consequences and possibility to change / reverse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>
                <a:effectLst/>
                <a:latin typeface="Segoe UI" panose="020B0502040204020203" pitchFamily="34" charset="0"/>
              </a:rPr>
              <a:t>Small decision can turn into the </a:t>
            </a:r>
            <a:r>
              <a:rPr lang="en-US" sz="1800" noProof="0" dirty="0" err="1">
                <a:effectLst/>
                <a:latin typeface="Segoe UI" panose="020B0502040204020203" pitchFamily="34" charset="0"/>
              </a:rPr>
              <a:t>lifa</a:t>
            </a:r>
            <a:r>
              <a:rPr lang="en-US" sz="1800" noProof="0" dirty="0">
                <a:effectLst/>
                <a:latin typeface="Segoe UI" panose="020B0502040204020203" pitchFamily="34" charset="0"/>
              </a:rPr>
              <a:t>-changing decision (going into a certain restaurant and meeting life partner etc.)</a:t>
            </a:r>
            <a:endParaRPr lang="en-US" sz="1800" noProof="0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8E33B-A78D-4A5B-8E74-4E06BDCB40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6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962115" y="6138250"/>
            <a:ext cx="5234651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8" b="5968"/>
          <a:stretch/>
        </p:blipFill>
        <p:spPr>
          <a:xfrm>
            <a:off x="8148783" y="1423284"/>
            <a:ext cx="4047983" cy="54347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8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71998" indent="0" algn="l">
              <a:buNone/>
              <a:defRPr sz="2400">
                <a:solidFill>
                  <a:srgbClr val="31313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46" y="6266849"/>
            <a:ext cx="4865165" cy="2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4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76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22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532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8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00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 hasCustomPrompt="1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55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71998" indent="0" algn="l">
              <a:buNone/>
              <a:defRPr sz="2400">
                <a:solidFill>
                  <a:srgbClr val="31313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96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87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72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style.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753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03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noProof="0" dirty="0"/>
              <a:t>Click to edit text styles</a:t>
            </a:r>
            <a:r>
              <a:rPr lang="cs-CZ" noProof="0" dirty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559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Click to edit title style.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 dirty="0"/>
              <a:t>Click to insert picture.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Arial" panose="020B0604020202020204" pitchFamily="34" charset="0"/>
              <a:buNone/>
              <a:tabLst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1F28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to edit text styles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620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97" y="6267600"/>
            <a:ext cx="3863720" cy="2052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00" y="365129"/>
            <a:ext cx="1075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dirty="0"/>
              <a:t>Click to edit title style.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752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"/>
            <a:ext cx="12192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66324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500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800" kern="1200">
          <a:solidFill>
            <a:srgbClr val="31313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400" kern="1200">
          <a:solidFill>
            <a:srgbClr val="313131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400" kern="1200">
          <a:solidFill>
            <a:srgbClr val="31313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000" kern="1200">
          <a:solidFill>
            <a:srgbClr val="31313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100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000" kern="1200">
          <a:solidFill>
            <a:srgbClr val="31313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en.wikipedia.org/wiki/Argo_(2012_film)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gnition" TargetMode="External"/><Relationship Id="rId2" Type="http://schemas.openxmlformats.org/officeDocument/2006/relationships/hyperlink" Target="https://en.wikipedia.org/wiki/Psycholog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E8E6E-2A27-4F02-A781-84B24AD700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101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602962-B575-4DDF-A420-9296284F4A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Menšík</a:t>
            </a:r>
          </a:p>
        </p:txBody>
      </p:sp>
    </p:spTree>
    <p:extLst>
      <p:ext uri="{BB962C8B-B14F-4D97-AF65-F5344CB8AC3E}">
        <p14:creationId xmlns:p14="http://schemas.microsoft.com/office/powerpoint/2010/main" val="5693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E8EEA-F188-4DBB-94F6-CF9B3F533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DM7 – Identify the decision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1396B8-4B9F-44EF-A831-504D1277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4755"/>
            <a:ext cx="10752000" cy="4081204"/>
          </a:xfrm>
        </p:spPr>
        <p:txBody>
          <a:bodyPr/>
          <a:lstStyle/>
          <a:p>
            <a:r>
              <a:rPr lang="en-US" dirty="0"/>
              <a:t>Most important part of decision making</a:t>
            </a:r>
          </a:p>
          <a:p>
            <a:r>
              <a:rPr lang="en-US" dirty="0"/>
              <a:t>Understanding the problem / decision to be made</a:t>
            </a:r>
          </a:p>
          <a:p>
            <a:r>
              <a:rPr lang="en-US" dirty="0"/>
              <a:t>How we define the problem will affect our decision</a:t>
            </a:r>
          </a:p>
          <a:p>
            <a:r>
              <a:rPr lang="en-US" dirty="0"/>
              <a:t>We need new sniper rifle system / We need new way how to engage at short range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Australia's military drone-racing team hopes to stage a comeback at the  Invictus Games.">
            <a:extLst>
              <a:ext uri="{FF2B5EF4-FFF2-40B4-BE49-F238E27FC236}">
                <a16:creationId xmlns:a16="http://schemas.microsoft.com/office/drawing/2014/main" id="{69EFA077-B2CA-44AA-8B10-80FBDEDEF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81" y="4258733"/>
            <a:ext cx="3898897" cy="25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Bundeswehr sniper (Part 1)">
            <a:extLst>
              <a:ext uri="{FF2B5EF4-FFF2-40B4-BE49-F238E27FC236}">
                <a16:creationId xmlns:a16="http://schemas.microsoft.com/office/drawing/2014/main" id="{784770A1-3590-4965-A35A-4202B71F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57674"/>
            <a:ext cx="46228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20D0444-A1A4-41FA-A000-9E3F15C197DB}"/>
              </a:ext>
            </a:extLst>
          </p:cNvPr>
          <p:cNvCxnSpPr/>
          <p:nvPr/>
        </p:nvCxnSpPr>
        <p:spPr>
          <a:xfrm flipH="1">
            <a:off x="4309533" y="3860800"/>
            <a:ext cx="558800" cy="237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9F4285B7-30BE-4DC7-9555-071931C13440}"/>
              </a:ext>
            </a:extLst>
          </p:cNvPr>
          <p:cNvCxnSpPr/>
          <p:nvPr/>
        </p:nvCxnSpPr>
        <p:spPr>
          <a:xfrm>
            <a:off x="8559800" y="3886200"/>
            <a:ext cx="372533" cy="236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53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1EFD2-FF96-4B5F-B3DD-CB67F6A9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Canadian</a:t>
            </a:r>
            <a:r>
              <a:rPr lang="cs-CZ" dirty="0"/>
              <a:t> </a:t>
            </a:r>
            <a:r>
              <a:rPr lang="cs-CZ" dirty="0" err="1"/>
              <a:t>Caper</a:t>
            </a:r>
            <a:r>
              <a:rPr lang="cs-CZ" dirty="0"/>
              <a:t> / Argo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348DC-CCA0-4D95-9AB5-AFBC84E0C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3867" cy="4351338"/>
          </a:xfrm>
        </p:spPr>
        <p:txBody>
          <a:bodyPr/>
          <a:lstStyle/>
          <a:p>
            <a:r>
              <a:rPr lang="en-US" dirty="0"/>
              <a:t>Using a cover story to  save hostages from Iran in 1980</a:t>
            </a:r>
          </a:p>
          <a:p>
            <a:r>
              <a:rPr lang="en-US" dirty="0"/>
              <a:t>Cover story was …</a:t>
            </a:r>
          </a:p>
          <a:p>
            <a:r>
              <a:rPr lang="en-US" dirty="0"/>
              <a:t>… shooting a movie called Argo in Iran exteriors</a:t>
            </a:r>
          </a:p>
          <a:p>
            <a:r>
              <a:rPr lang="en-US" dirty="0"/>
              <a:t>Successful</a:t>
            </a:r>
            <a:endParaRPr lang="cs-CZ" dirty="0"/>
          </a:p>
          <a:p>
            <a:endParaRPr lang="cs-CZ" dirty="0"/>
          </a:p>
          <a:p>
            <a:r>
              <a:rPr lang="en-US" dirty="0">
                <a:hlinkClick r:id="rId2"/>
              </a:rPr>
              <a:t>https://en.wikipedia.org/wiki/Argo_(2012_film)</a:t>
            </a:r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C3B69C84-8A21-4DDD-BFB9-A7A1A63E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88" y="1825625"/>
            <a:ext cx="32167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7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52EEC-5662-4249-87AB-1E92414FA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DM7 - Gather information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F078DF-7286-44D5-90B4-804363038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Information which are </a:t>
            </a:r>
          </a:p>
          <a:p>
            <a:pPr lvl="1"/>
            <a:r>
              <a:rPr lang="en-US"/>
              <a:t>Relevant</a:t>
            </a:r>
          </a:p>
          <a:p>
            <a:pPr lvl="1"/>
            <a:r>
              <a:rPr lang="en-US"/>
              <a:t>Accurate</a:t>
            </a:r>
          </a:p>
          <a:p>
            <a:pPr lvl="1"/>
            <a:r>
              <a:rPr lang="en-US"/>
              <a:t>Reliablie</a:t>
            </a:r>
          </a:p>
          <a:p>
            <a:pPr lvl="1"/>
            <a:r>
              <a:rPr lang="en-US"/>
              <a:t>Measurable</a:t>
            </a:r>
          </a:p>
          <a:p>
            <a:r>
              <a:rPr lang="en-US"/>
              <a:t>Problem of today is</a:t>
            </a:r>
          </a:p>
          <a:p>
            <a:pPr lvl="1"/>
            <a:r>
              <a:rPr lang="en-US"/>
              <a:t>Lack of quality information</a:t>
            </a:r>
          </a:p>
          <a:p>
            <a:pPr lvl="1"/>
            <a:r>
              <a:rPr lang="en-US"/>
              <a:t>Information overwhelming – low quality garbage</a:t>
            </a:r>
          </a:p>
          <a:p>
            <a:pPr lvl="1"/>
            <a:r>
              <a:rPr lang="en-US"/>
              <a:t>How to distingusih between the two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5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3754B-F3C5-4201-A46F-EF68C5137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DM7 - Identify the alternatives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FE2090-AE93-4507-9209-B8BDB41C6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Gathering information provides us with various alternatives how to solve the problem</a:t>
            </a:r>
          </a:p>
          <a:p>
            <a:r>
              <a:rPr lang="en-US"/>
              <a:t>We can create / project new yet unidentified</a:t>
            </a:r>
          </a:p>
          <a:p>
            <a:r>
              <a:rPr lang="en-US"/>
              <a:t>Make a list and organise them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8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915AB-B98A-4C6A-94AA-DBD1D219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DM7 – </a:t>
            </a:r>
            <a:r>
              <a:rPr lang="en-US" dirty="0" err="1"/>
              <a:t>Wiegh</a:t>
            </a:r>
            <a:r>
              <a:rPr lang="en-US" dirty="0"/>
              <a:t> the evidence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E7A7DA-3FB2-4F73-B457-76CF0D367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will be the real outcome of each alternative?</a:t>
            </a:r>
          </a:p>
          <a:p>
            <a:r>
              <a:rPr lang="en-US" sz="2400" dirty="0"/>
              <a:t>What are the costs?</a:t>
            </a:r>
          </a:p>
          <a:p>
            <a:r>
              <a:rPr lang="en-US" sz="2400" dirty="0"/>
              <a:t>What are the benefits?</a:t>
            </a:r>
          </a:p>
          <a:p>
            <a:r>
              <a:rPr lang="en-US" sz="2400" dirty="0"/>
              <a:t>What are the disadvantages?</a:t>
            </a:r>
          </a:p>
          <a:p>
            <a:r>
              <a:rPr lang="en-US" sz="2400" dirty="0"/>
              <a:t>How do we measure attributes / parameters of alternatives</a:t>
            </a:r>
          </a:p>
          <a:p>
            <a:r>
              <a:rPr lang="en-US" sz="2400" dirty="0"/>
              <a:t>How to compare incomparable? Armament/ weight of new APC / price / Operational range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6753A0-968A-4B63-BB06-03FA34C1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85" y="4758267"/>
            <a:ext cx="3351310" cy="20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2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1BAE6-C1D0-450C-A2C5-26E12EF5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DM7 – Choose among alternatives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2F2090-F984-4617-A785-8BC0636AD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Based upon the criteria and evaluation, we choose the „best“ option</a:t>
            </a:r>
          </a:p>
          <a:p>
            <a:r>
              <a:rPr lang="en-US"/>
              <a:t>It may be combination of options / alternatives</a:t>
            </a:r>
          </a:p>
          <a:p>
            <a:r>
              <a:rPr lang="en-US"/>
              <a:t>„APC from STEYR with engine provided by  domestic producer TATRA and service provided by UNIPOL“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2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B5E67-4629-4A7D-8F55-E05CCBEF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DM7 – Take action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7E0AF-1168-41EC-95DE-695F5450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Just do it …</a:t>
            </a:r>
          </a:p>
          <a:p>
            <a:r>
              <a:rPr lang="en-US"/>
              <a:t>When to start </a:t>
            </a:r>
          </a:p>
          <a:p>
            <a:r>
              <a:rPr lang="en-US"/>
              <a:t>How to start</a:t>
            </a:r>
          </a:p>
          <a:p>
            <a:r>
              <a:rPr lang="en-US"/>
              <a:t>What is next</a:t>
            </a:r>
          </a:p>
          <a:p>
            <a:r>
              <a:rPr lang="en-US"/>
              <a:t>What can be sacrificed</a:t>
            </a:r>
          </a:p>
          <a:p>
            <a:r>
              <a:rPr lang="en-US"/>
              <a:t>When „it is done“ </a:t>
            </a:r>
          </a:p>
        </p:txBody>
      </p:sp>
    </p:spTree>
    <p:extLst>
      <p:ext uri="{BB962C8B-B14F-4D97-AF65-F5344CB8AC3E}">
        <p14:creationId xmlns:p14="http://schemas.microsoft.com/office/powerpoint/2010/main" val="47484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D47626-788D-4116-92DA-CB2A823B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DM7 – Review the decision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03A317-C210-4D69-95E5-20EBDE362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 it really as planned?</a:t>
            </a:r>
          </a:p>
          <a:p>
            <a:r>
              <a:rPr lang="en-US" dirty="0"/>
              <a:t>Was it really the best decision?</a:t>
            </a:r>
          </a:p>
          <a:p>
            <a:r>
              <a:rPr lang="en-US" dirty="0"/>
              <a:t>What have we learned?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15CD4E3-EEF5-48EF-8A38-5394E550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711"/>
            <a:ext cx="4956704" cy="336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xpensive US military projects that failed">
            <a:extLst>
              <a:ext uri="{FF2B5EF4-FFF2-40B4-BE49-F238E27FC236}">
                <a16:creationId xmlns:a16="http://schemas.microsoft.com/office/drawing/2014/main" id="{081BDFB9-E9CB-472E-A606-FFA45CBA3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1" y="3489854"/>
            <a:ext cx="5052219" cy="336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21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88C56-4575-43F9-8CC9-F4FABA35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>
                <a:solidFill>
                  <a:srgbClr val="FF0000"/>
                </a:solidFill>
                <a:effectLst/>
              </a:rPr>
              <a:t>Alternative DM7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5C5C0E-542A-4EFE-BCAF-A4E3FFD4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Step 1. Fully analyse the problem and identify the decision purpose.</a:t>
            </a:r>
          </a:p>
          <a:p>
            <a:r>
              <a:rPr lang="en-US"/>
              <a:t>Step 2. Try to collect all the information and stakeholders related to the problem.</a:t>
            </a:r>
          </a:p>
          <a:p>
            <a:r>
              <a:rPr lang="en-US"/>
              <a:t>Step 3. Set up the criteria for judging the alternatives.</a:t>
            </a:r>
          </a:p>
          <a:p>
            <a:r>
              <a:rPr lang="en-US"/>
              <a:t>Step 4. Brainstorm all the ideas and evaluate them.</a:t>
            </a:r>
          </a:p>
          <a:p>
            <a:r>
              <a:rPr lang="en-US"/>
              <a:t>Step 5. Choose the best one among alternative</a:t>
            </a:r>
          </a:p>
          <a:p>
            <a:r>
              <a:rPr lang="en-US"/>
              <a:t>Step 6. Carry out the decision.</a:t>
            </a:r>
          </a:p>
          <a:p>
            <a:r>
              <a:rPr lang="en-US"/>
              <a:t>Step 7. Review your decision and its consequences</a:t>
            </a:r>
          </a:p>
        </p:txBody>
      </p:sp>
    </p:spTree>
    <p:extLst>
      <p:ext uri="{BB962C8B-B14F-4D97-AF65-F5344CB8AC3E}">
        <p14:creationId xmlns:p14="http://schemas.microsoft.com/office/powerpoint/2010/main" val="191973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7B4E23-C938-4CE5-AA8F-4E7C2F83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PACED method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8919B9-E57C-4814-B458-52ECF99B2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127500" algn="l"/>
              </a:tabLst>
            </a:pPr>
            <a:r>
              <a:rPr lang="en-US"/>
              <a:t>Problem	I am hungry</a:t>
            </a:r>
          </a:p>
          <a:p>
            <a:pPr>
              <a:tabLst>
                <a:tab pos="4127500" algn="l"/>
              </a:tabLst>
            </a:pPr>
            <a:r>
              <a:rPr lang="en-US"/>
              <a:t>Alternatives / solutions	Cook for myself x going to the restaurant</a:t>
            </a:r>
          </a:p>
          <a:p>
            <a:pPr>
              <a:tabLst>
                <a:tab pos="4127500" algn="l"/>
              </a:tabLst>
            </a:pPr>
            <a:r>
              <a:rPr lang="en-US"/>
              <a:t>Criteria	Price, Time, Taste, Health, Energy</a:t>
            </a:r>
          </a:p>
          <a:p>
            <a:pPr>
              <a:tabLst>
                <a:tab pos="4127500" algn="l"/>
              </a:tabLst>
            </a:pPr>
            <a:r>
              <a:rPr lang="en-US"/>
              <a:t>Evaluate	Budget constraint, time pressure, …</a:t>
            </a:r>
          </a:p>
          <a:p>
            <a:pPr>
              <a:tabLst>
                <a:tab pos="4127500" algn="l"/>
              </a:tabLst>
            </a:pPr>
            <a:r>
              <a:rPr lang="en-US"/>
              <a:t>Decide	Going to McDonald … (Just kidding </a:t>
            </a:r>
            <a:r>
              <a:rPr lang="en-US">
                <a:sym typeface="Wingdings" panose="05000000000000000000" pitchFamily="2" charset="2"/>
              </a:rPr>
              <a:t> …</a:t>
            </a:r>
            <a:r>
              <a:rPr lang="en-US"/>
              <a:t>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0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4974D-9403-494B-8DA8-EA702078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 of the lecture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564A3-2512-4AD6-AF99-66D0D9098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and why</a:t>
            </a:r>
          </a:p>
          <a:p>
            <a:r>
              <a:rPr lang="en-US"/>
              <a:t>What is decision making</a:t>
            </a:r>
          </a:p>
          <a:p>
            <a:r>
              <a:rPr lang="en-US"/>
              <a:t>Structure of DM</a:t>
            </a:r>
          </a:p>
          <a:p>
            <a:pPr lvl="1"/>
            <a:r>
              <a:rPr lang="en-US"/>
              <a:t>DM7</a:t>
            </a:r>
          </a:p>
          <a:p>
            <a:pPr lvl="1"/>
            <a:r>
              <a:rPr lang="en-US"/>
              <a:t>PACED</a:t>
            </a:r>
          </a:p>
          <a:p>
            <a:pPr lvl="1"/>
            <a:r>
              <a:rPr lang="en-US"/>
              <a:t>SWOT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1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609755" y="273422"/>
            <a:ext cx="10971300" cy="1144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5500" spc="-1" dirty="0">
                <a:solidFill>
                  <a:srgbClr val="FF0000"/>
                </a:solidFill>
              </a:rPr>
              <a:t>SWOT analysis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609755" y="1604399"/>
            <a:ext cx="10971300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2246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2800" spc="-1" dirty="0">
                <a:latin typeface="Gill Sans" panose="020B0604020202020204" charset="0"/>
              </a:rPr>
              <a:t>Origin in Lockheed 1967</a:t>
            </a:r>
          </a:p>
          <a:p>
            <a:pPr marL="52246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2800" spc="-1" dirty="0">
                <a:latin typeface="Gill Sans" panose="020B0604020202020204" charset="0"/>
              </a:rPr>
              <a:t>SWOT stands for</a:t>
            </a:r>
          </a:p>
          <a:p>
            <a:pPr marL="1075398" lvl="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2800" spc="-1" dirty="0">
                <a:latin typeface="Gill Sans" panose="020B0604020202020204" charset="0"/>
              </a:rPr>
              <a:t>Strengths</a:t>
            </a:r>
          </a:p>
          <a:p>
            <a:pPr marL="1075398" lvl="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2800" spc="-1" dirty="0">
                <a:latin typeface="Gill Sans" panose="020B0604020202020204" charset="0"/>
              </a:rPr>
              <a:t>Weaknesses</a:t>
            </a:r>
          </a:p>
          <a:p>
            <a:pPr marL="1075398" lvl="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2800" spc="-1" dirty="0">
                <a:latin typeface="Gill Sans" panose="020B0604020202020204" charset="0"/>
              </a:rPr>
              <a:t>Opportunities</a:t>
            </a:r>
          </a:p>
          <a:p>
            <a:pPr marL="1075398" lvl="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2800" spc="-1" dirty="0">
                <a:latin typeface="Gill Sans" panose="020B0604020202020204" charset="0"/>
              </a:rPr>
              <a:t>Threats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609755" y="273422"/>
            <a:ext cx="10971300" cy="1144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5500" spc="-1" dirty="0">
                <a:solidFill>
                  <a:srgbClr val="FF0000"/>
                </a:solidFill>
              </a:rPr>
              <a:t> SWOT</a:t>
            </a:r>
          </a:p>
        </p:txBody>
      </p:sp>
      <p:sp>
        <p:nvSpPr>
          <p:cNvPr id="51" name="TextShape 2"/>
          <p:cNvSpPr txBox="1"/>
          <p:nvPr/>
        </p:nvSpPr>
        <p:spPr>
          <a:xfrm>
            <a:off x="609755" y="1604399"/>
            <a:ext cx="10971300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2246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3200" spc="-1" dirty="0">
                <a:latin typeface="Gill Sans" panose="020B0604020202020204" charset="0"/>
              </a:rPr>
              <a:t>Observing from the perspective of</a:t>
            </a:r>
          </a:p>
          <a:p>
            <a:pPr marL="1075398" lvl="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3200" spc="-1" dirty="0">
                <a:latin typeface="Gill Sans" panose="020B0604020202020204" charset="0"/>
              </a:rPr>
              <a:t>internal and external factors</a:t>
            </a:r>
          </a:p>
          <a:p>
            <a:pPr marL="1075398" lvl="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3200" spc="-1" dirty="0">
                <a:latin typeface="Gill Sans" panose="020B0604020202020204" charset="0"/>
              </a:rPr>
              <a:t>positive and negative factors</a:t>
            </a:r>
          </a:p>
          <a:p>
            <a:pPr marL="52246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3200" spc="-1" dirty="0">
                <a:latin typeface="Gill Sans" panose="020B0604020202020204" charset="0"/>
              </a:rPr>
              <a:t> </a:t>
            </a:r>
          </a:p>
          <a:p>
            <a:pPr marL="52246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3200" spc="-1" dirty="0">
                <a:latin typeface="Gill Sans" panose="020B0604020202020204" charset="0"/>
              </a:rPr>
              <a:t>Matrix 2 x 2 = 4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609755" y="273422"/>
            <a:ext cx="10971300" cy="1144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5500" spc="-1" dirty="0" err="1">
                <a:solidFill>
                  <a:srgbClr val="FF0000"/>
                </a:solidFill>
              </a:rPr>
              <a:t>Internal</a:t>
            </a:r>
            <a:r>
              <a:rPr lang="cs-CZ" sz="5500" spc="-1" dirty="0">
                <a:solidFill>
                  <a:srgbClr val="FF0000"/>
                </a:solidFill>
              </a:rPr>
              <a:t> </a:t>
            </a:r>
            <a:r>
              <a:rPr lang="cs-CZ" sz="5500" spc="-1" dirty="0" err="1">
                <a:solidFill>
                  <a:srgbClr val="FF0000"/>
                </a:solidFill>
              </a:rPr>
              <a:t>factors</a:t>
            </a:r>
            <a:endParaRPr lang="cs-CZ" sz="5500" spc="-1" dirty="0">
              <a:solidFill>
                <a:srgbClr val="FF0000"/>
              </a:solidFill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609755" y="1604399"/>
            <a:ext cx="10971300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2246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cs-CZ" sz="3200" spc="-1" dirty="0" err="1">
                <a:latin typeface="Gill Sans" panose="020B0604020202020204" charset="0"/>
              </a:rPr>
              <a:t>Unique</a:t>
            </a:r>
            <a:r>
              <a:rPr lang="cs-CZ" sz="3200" spc="-1" dirty="0">
                <a:latin typeface="Gill Sans" panose="020B0604020202020204" charset="0"/>
              </a:rPr>
              <a:t> / </a:t>
            </a:r>
            <a:r>
              <a:rPr lang="cs-CZ" sz="3200" spc="-1" dirty="0" err="1">
                <a:latin typeface="Gill Sans" panose="020B0604020202020204" charset="0"/>
              </a:rPr>
              <a:t>specific</a:t>
            </a:r>
            <a:r>
              <a:rPr lang="cs-CZ" sz="3200" spc="-1" dirty="0">
                <a:latin typeface="Gill Sans" panose="020B0604020202020204" charset="0"/>
              </a:rPr>
              <a:t> </a:t>
            </a:r>
            <a:r>
              <a:rPr lang="cs-CZ" sz="3200" spc="-1" dirty="0" err="1">
                <a:latin typeface="Gill Sans" panose="020B0604020202020204" charset="0"/>
              </a:rPr>
              <a:t>for</a:t>
            </a:r>
            <a:r>
              <a:rPr lang="cs-CZ" sz="3200" spc="-1" dirty="0">
                <a:latin typeface="Gill Sans" panose="020B0604020202020204" charset="0"/>
              </a:rPr>
              <a:t> entity (person, </a:t>
            </a:r>
            <a:r>
              <a:rPr lang="cs-CZ" sz="3200" spc="-1" dirty="0" err="1">
                <a:latin typeface="Gill Sans" panose="020B0604020202020204" charset="0"/>
              </a:rPr>
              <a:t>company</a:t>
            </a:r>
            <a:r>
              <a:rPr lang="cs-CZ" sz="3200" spc="-1" dirty="0">
                <a:latin typeface="Gill Sans" panose="020B0604020202020204" charset="0"/>
              </a:rPr>
              <a:t>, </a:t>
            </a:r>
            <a:r>
              <a:rPr lang="cs-CZ" sz="3200" spc="-1" dirty="0" err="1">
                <a:latin typeface="Gill Sans" panose="020B0604020202020204" charset="0"/>
              </a:rPr>
              <a:t>hospital</a:t>
            </a:r>
            <a:r>
              <a:rPr lang="cs-CZ" sz="3200" spc="-1" dirty="0">
                <a:latin typeface="Gill Sans" panose="020B0604020202020204" charset="0"/>
              </a:rPr>
              <a:t>, …)</a:t>
            </a:r>
          </a:p>
          <a:p>
            <a:pPr marL="52246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cs-CZ" sz="3200" spc="-1" dirty="0">
                <a:latin typeface="Gill Sans" panose="020B0604020202020204" charset="0"/>
              </a:rPr>
              <a:t>Positive – </a:t>
            </a:r>
            <a:r>
              <a:rPr lang="cs-CZ" sz="3200" spc="-1" dirty="0" err="1">
                <a:latin typeface="Gill Sans" panose="020B0604020202020204" charset="0"/>
              </a:rPr>
              <a:t>strenghts</a:t>
            </a:r>
            <a:endParaRPr lang="cs-CZ" sz="3200" spc="-1" dirty="0">
              <a:latin typeface="Gill Sans" panose="020B0604020202020204" charset="0"/>
            </a:endParaRPr>
          </a:p>
          <a:p>
            <a:pPr marL="52246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cs-CZ" sz="3200" spc="-1" dirty="0">
                <a:latin typeface="Gill Sans" panose="020B0604020202020204" charset="0"/>
              </a:rPr>
              <a:t>Negative - </a:t>
            </a:r>
            <a:r>
              <a:rPr lang="cs-CZ" sz="3200" spc="-1" dirty="0" err="1">
                <a:latin typeface="Gill Sans" panose="020B0604020202020204" charset="0"/>
              </a:rPr>
              <a:t>weaknesses</a:t>
            </a:r>
            <a:endParaRPr lang="cs-CZ" sz="3200" spc="-1" dirty="0">
              <a:latin typeface="Gill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609755" y="273422"/>
            <a:ext cx="10971300" cy="1144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5500" spc="-1" dirty="0">
                <a:solidFill>
                  <a:srgbClr val="FF0000"/>
                </a:solidFill>
              </a:rPr>
              <a:t>External factors</a:t>
            </a:r>
          </a:p>
        </p:txBody>
      </p:sp>
      <p:sp>
        <p:nvSpPr>
          <p:cNvPr id="55" name="TextShape 2"/>
          <p:cNvSpPr txBox="1"/>
          <p:nvPr/>
        </p:nvSpPr>
        <p:spPr>
          <a:xfrm>
            <a:off x="609755" y="1604399"/>
            <a:ext cx="10971300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2246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3200" spc="-1" dirty="0">
                <a:latin typeface="Gill Sans" panose="020B0604020202020204" charset="0"/>
              </a:rPr>
              <a:t>Common for the whole market / group / industry</a:t>
            </a:r>
          </a:p>
          <a:p>
            <a:pPr marL="1075398" lvl="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3200" spc="-1" dirty="0">
                <a:latin typeface="Gill Sans" panose="020B0604020202020204" charset="0"/>
              </a:rPr>
              <a:t>Positive – opportunities</a:t>
            </a:r>
          </a:p>
          <a:p>
            <a:pPr marL="1075398" lvl="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3200" spc="-1" dirty="0">
                <a:latin typeface="Gill Sans" panose="020B0604020202020204" charset="0"/>
              </a:rPr>
              <a:t>Negative – threats</a:t>
            </a:r>
          </a:p>
          <a:p>
            <a:pPr marL="52246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endParaRPr lang="en-US" sz="3200" spc="-1" dirty="0">
              <a:latin typeface="Gill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609755" y="273422"/>
            <a:ext cx="10971300" cy="1144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cs-CZ" sz="5500" spc="-1" dirty="0">
                <a:solidFill>
                  <a:srgbClr val="FF0000"/>
                </a:solidFill>
              </a:rPr>
              <a:t>SWOT matrix</a:t>
            </a:r>
          </a:p>
        </p:txBody>
      </p:sp>
      <p:sp>
        <p:nvSpPr>
          <p:cNvPr id="57" name="TextShape 2"/>
          <p:cNvSpPr txBox="1"/>
          <p:nvPr/>
        </p:nvSpPr>
        <p:spPr>
          <a:xfrm>
            <a:off x="609755" y="1604399"/>
            <a:ext cx="10971300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cs-CZ" sz="3870" spc="-1"/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379644" y="2021663"/>
          <a:ext cx="7431523" cy="3142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9986">
                  <a:extLst>
                    <a:ext uri="{9D8B030D-6E8A-4147-A177-3AD203B41FA5}">
                      <a16:colId xmlns:a16="http://schemas.microsoft.com/office/drawing/2014/main" val="79644919"/>
                    </a:ext>
                  </a:extLst>
                </a:gridCol>
                <a:gridCol w="2968145">
                  <a:extLst>
                    <a:ext uri="{9D8B030D-6E8A-4147-A177-3AD203B41FA5}">
                      <a16:colId xmlns:a16="http://schemas.microsoft.com/office/drawing/2014/main" val="837296373"/>
                    </a:ext>
                  </a:extLst>
                </a:gridCol>
                <a:gridCol w="2633392">
                  <a:extLst>
                    <a:ext uri="{9D8B030D-6E8A-4147-A177-3AD203B41FA5}">
                      <a16:colId xmlns:a16="http://schemas.microsoft.com/office/drawing/2014/main" val="59262256"/>
                    </a:ext>
                  </a:extLst>
                </a:gridCol>
              </a:tblGrid>
              <a:tr h="932492">
                <a:tc>
                  <a:txBody>
                    <a:bodyPr/>
                    <a:lstStyle/>
                    <a:p>
                      <a:pPr algn="ctr" fontAlgn="b"/>
                      <a:endParaRPr lang="en-US" sz="3400" b="0" i="0" u="none" strike="noStrike" noProof="0" dirty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u="none" strike="noStrike" noProof="0" dirty="0">
                          <a:effectLst/>
                          <a:latin typeface="Gill Sans" panose="020B0604020202020204" charset="0"/>
                        </a:rPr>
                        <a:t>Positive</a:t>
                      </a:r>
                      <a:endParaRPr lang="en-US" sz="3400" b="0" i="0" u="none" strike="noStrike" noProof="0" dirty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u="none" strike="noStrike" noProof="0" dirty="0">
                          <a:effectLst/>
                          <a:latin typeface="Gill Sans" panose="020B0604020202020204" charset="0"/>
                        </a:rPr>
                        <a:t>Negative</a:t>
                      </a:r>
                      <a:endParaRPr lang="en-US" sz="3400" b="0" i="0" u="none" strike="noStrike" noProof="0" dirty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47414"/>
                  </a:ext>
                </a:extLst>
              </a:tr>
              <a:tr h="12773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u="none" strike="noStrike" noProof="0" dirty="0">
                          <a:effectLst/>
                          <a:latin typeface="Gill Sans" panose="020B0604020202020204" charset="0"/>
                        </a:rPr>
                        <a:t>Internal</a:t>
                      </a:r>
                      <a:endParaRPr lang="en-US" sz="3400" b="0" i="0" u="none" strike="noStrike" noProof="0" dirty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u="none" strike="noStrike" noProof="0" dirty="0">
                          <a:effectLst/>
                          <a:latin typeface="Gill Sans" panose="020B0604020202020204" charset="0"/>
                        </a:rPr>
                        <a:t>Strengths</a:t>
                      </a:r>
                      <a:endParaRPr lang="en-US" sz="3400" b="1" i="0" u="none" strike="noStrike" noProof="0" dirty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u="none" strike="noStrike" noProof="0" dirty="0">
                          <a:effectLst/>
                          <a:latin typeface="Gill Sans" panose="020B0604020202020204" charset="0"/>
                        </a:rPr>
                        <a:t>Weaknesses</a:t>
                      </a:r>
                      <a:endParaRPr lang="en-US" sz="3400" b="1" i="0" u="none" strike="noStrike" noProof="0" dirty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645546"/>
                  </a:ext>
                </a:extLst>
              </a:tr>
              <a:tr h="932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u="none" strike="noStrike" noProof="0" dirty="0">
                          <a:effectLst/>
                          <a:latin typeface="Gill Sans" panose="020B0604020202020204" charset="0"/>
                        </a:rPr>
                        <a:t>External</a:t>
                      </a:r>
                      <a:endParaRPr lang="en-US" sz="3400" b="0" i="0" u="none" strike="noStrike" noProof="0" dirty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u="none" strike="noStrike" noProof="0" dirty="0">
                          <a:effectLst/>
                          <a:latin typeface="Gill Sans" panose="020B0604020202020204" charset="0"/>
                        </a:rPr>
                        <a:t>Opportunities</a:t>
                      </a:r>
                      <a:endParaRPr lang="en-US" sz="3400" b="1" i="0" u="none" strike="noStrike" noProof="0" dirty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400" u="none" strike="noStrike" noProof="0" dirty="0">
                          <a:effectLst/>
                          <a:latin typeface="Gill Sans" panose="020B0604020202020204" charset="0"/>
                        </a:rPr>
                        <a:t>Threats</a:t>
                      </a:r>
                      <a:endParaRPr lang="en-US" sz="3400" b="1" i="0" u="none" strike="noStrike" noProof="0" dirty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39542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is always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Purpose oriented</a:t>
            </a:r>
          </a:p>
          <a:p>
            <a:r>
              <a:rPr lang="en-US" sz="3200" dirty="0"/>
              <a:t>Focused on most important / crucial / key elements</a:t>
            </a:r>
          </a:p>
          <a:p>
            <a:pPr lvl="1"/>
            <a:r>
              <a:rPr lang="en-US" sz="3200" dirty="0">
                <a:latin typeface="Gill Sans" panose="020B0604020202020204" charset="0"/>
              </a:rPr>
              <a:t>Too many – lack of focus</a:t>
            </a:r>
          </a:p>
          <a:p>
            <a:pPr lvl="1"/>
            <a:r>
              <a:rPr lang="en-US" sz="3200" dirty="0">
                <a:latin typeface="Gill Sans" panose="020B0604020202020204" charset="0"/>
              </a:rPr>
              <a:t>Too few – missing out </a:t>
            </a:r>
          </a:p>
        </p:txBody>
      </p:sp>
    </p:spTree>
    <p:extLst>
      <p:ext uri="{BB962C8B-B14F-4D97-AF65-F5344CB8AC3E}">
        <p14:creationId xmlns:p14="http://schemas.microsoft.com/office/powerpoint/2010/main" val="2743451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609755" y="273422"/>
            <a:ext cx="10971300" cy="1144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5500" spc="-1" dirty="0">
                <a:solidFill>
                  <a:srgbClr val="FF0000"/>
                </a:solidFill>
              </a:rPr>
              <a:t>Prepare short SWOT for yourself</a:t>
            </a:r>
          </a:p>
        </p:txBody>
      </p:sp>
      <p:sp>
        <p:nvSpPr>
          <p:cNvPr id="59" name="TextShape 2"/>
          <p:cNvSpPr txBox="1"/>
          <p:nvPr/>
        </p:nvSpPr>
        <p:spPr>
          <a:xfrm>
            <a:off x="609755" y="1604399"/>
            <a:ext cx="10971300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2246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3200" spc="-1" dirty="0">
                <a:latin typeface="Gill Sans" panose="020B0604020202020204" charset="0"/>
              </a:rPr>
              <a:t>State </a:t>
            </a:r>
            <a:r>
              <a:rPr lang="cs-CZ" sz="3200" spc="-1" dirty="0">
                <a:latin typeface="Gill Sans" panose="020B0604020202020204" charset="0"/>
              </a:rPr>
              <a:t>Y</a:t>
            </a:r>
            <a:r>
              <a:rPr lang="en-US" sz="3200" spc="-1" dirty="0" err="1">
                <a:latin typeface="Gill Sans" panose="020B0604020202020204" charset="0"/>
              </a:rPr>
              <a:t>ou</a:t>
            </a:r>
            <a:r>
              <a:rPr lang="cs-CZ" sz="3200" spc="-1" dirty="0">
                <a:latin typeface="Gill Sans" panose="020B0604020202020204" charset="0"/>
              </a:rPr>
              <a:t>r</a:t>
            </a:r>
            <a:r>
              <a:rPr lang="en-US" sz="3200" spc="-1" dirty="0">
                <a:latin typeface="Gill Sans" panose="020B0604020202020204" charset="0"/>
              </a:rPr>
              <a:t> future goal</a:t>
            </a:r>
          </a:p>
          <a:p>
            <a:pPr marL="522461" indent="-391846">
              <a:spcBef>
                <a:spcPts val="1714"/>
              </a:spcBef>
              <a:buSzPct val="45000"/>
              <a:buFont typeface="Wingdings" charset="2"/>
              <a:buChar char=""/>
            </a:pPr>
            <a:r>
              <a:rPr lang="en-US" sz="3200" spc="-1" dirty="0">
                <a:latin typeface="Gill Sans" panose="020B0604020202020204" charset="0"/>
              </a:rPr>
              <a:t>Prepare short SWOT of yourself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SWOT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Including the importance of elements</a:t>
            </a:r>
          </a:p>
          <a:p>
            <a:pPr lvl="1"/>
            <a:r>
              <a:rPr lang="en-US" sz="3200" dirty="0">
                <a:latin typeface="Gill Sans" panose="020B0604020202020204" charset="0"/>
              </a:rPr>
              <a:t>Weights</a:t>
            </a:r>
          </a:p>
          <a:p>
            <a:r>
              <a:rPr lang="en-US" sz="3200" dirty="0"/>
              <a:t>Including the degree of elements</a:t>
            </a:r>
          </a:p>
          <a:p>
            <a:pPr lvl="1"/>
            <a:r>
              <a:rPr lang="en-US" sz="3200" dirty="0">
                <a:latin typeface="Gill Sans" panose="020B0604020202020204" charset="0"/>
              </a:rPr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4254047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52434" y="1604398"/>
          <a:ext cx="11285941" cy="4420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1371">
                  <a:extLst>
                    <a:ext uri="{9D8B030D-6E8A-4147-A177-3AD203B41FA5}">
                      <a16:colId xmlns:a16="http://schemas.microsoft.com/office/drawing/2014/main" val="4248819207"/>
                    </a:ext>
                  </a:extLst>
                </a:gridCol>
                <a:gridCol w="1117606">
                  <a:extLst>
                    <a:ext uri="{9D8B030D-6E8A-4147-A177-3AD203B41FA5}">
                      <a16:colId xmlns:a16="http://schemas.microsoft.com/office/drawing/2014/main" val="1917402082"/>
                    </a:ext>
                  </a:extLst>
                </a:gridCol>
                <a:gridCol w="1295993">
                  <a:extLst>
                    <a:ext uri="{9D8B030D-6E8A-4147-A177-3AD203B41FA5}">
                      <a16:colId xmlns:a16="http://schemas.microsoft.com/office/drawing/2014/main" val="1332283503"/>
                    </a:ext>
                  </a:extLst>
                </a:gridCol>
                <a:gridCol w="2888985">
                  <a:extLst>
                    <a:ext uri="{9D8B030D-6E8A-4147-A177-3AD203B41FA5}">
                      <a16:colId xmlns:a16="http://schemas.microsoft.com/office/drawing/2014/main" val="752264007"/>
                    </a:ext>
                  </a:extLst>
                </a:gridCol>
                <a:gridCol w="1295993">
                  <a:extLst>
                    <a:ext uri="{9D8B030D-6E8A-4147-A177-3AD203B41FA5}">
                      <a16:colId xmlns:a16="http://schemas.microsoft.com/office/drawing/2014/main" val="1916845383"/>
                    </a:ext>
                  </a:extLst>
                </a:gridCol>
                <a:gridCol w="1295993">
                  <a:extLst>
                    <a:ext uri="{9D8B030D-6E8A-4147-A177-3AD203B41FA5}">
                      <a16:colId xmlns:a16="http://schemas.microsoft.com/office/drawing/2014/main" val="2564585251"/>
                    </a:ext>
                  </a:extLst>
                </a:gridCol>
              </a:tblGrid>
              <a:tr h="885745"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u="none" strike="noStrike" noProof="0" dirty="0">
                          <a:effectLst/>
                          <a:latin typeface="Gill Sans" panose="020B0604020202020204" charset="0"/>
                        </a:rPr>
                        <a:t>S</a:t>
                      </a:r>
                      <a:endParaRPr lang="en-US" sz="3400" b="0" i="0" u="none" strike="noStrike" noProof="0" dirty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Points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Weight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u="none" strike="noStrike" noProof="0">
                          <a:effectLst/>
                          <a:latin typeface="Gill Sans" panose="020B0604020202020204" charset="0"/>
                        </a:rPr>
                        <a:t>W</a:t>
                      </a:r>
                      <a:endParaRPr lang="en-US" sz="3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Points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Weight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23838"/>
                  </a:ext>
                </a:extLst>
              </a:tr>
              <a:tr h="3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 dirty="0">
                          <a:effectLst/>
                          <a:latin typeface="Gill Sans" panose="020B0604020202020204" charset="0"/>
                        </a:rPr>
                        <a:t>Language skills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5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0,5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Glasses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-2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0,2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178964"/>
                  </a:ext>
                </a:extLst>
              </a:tr>
              <a:tr h="3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Education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4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0,2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Criminal record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-1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0,4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99277"/>
                  </a:ext>
                </a:extLst>
              </a:tr>
              <a:tr h="3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Financial stability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3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0,3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Commuting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-3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0,4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67918"/>
                  </a:ext>
                </a:extLst>
              </a:tr>
              <a:tr h="885745"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u="none" strike="noStrike" noProof="0">
                          <a:effectLst/>
                          <a:latin typeface="Gill Sans" panose="020B0604020202020204" charset="0"/>
                        </a:rPr>
                        <a:t>O</a:t>
                      </a:r>
                      <a:endParaRPr lang="en-US" sz="3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Points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Weight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400" u="none" strike="noStrike" noProof="0">
                          <a:effectLst/>
                          <a:latin typeface="Gill Sans" panose="020B0604020202020204" charset="0"/>
                        </a:rPr>
                        <a:t>T</a:t>
                      </a:r>
                      <a:endParaRPr lang="en-US" sz="3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Points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Weight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13851"/>
                  </a:ext>
                </a:extLst>
              </a:tr>
              <a:tr h="7487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Ph.D. studies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3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0,2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Legislative regulation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-4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0,4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55291"/>
                  </a:ext>
                </a:extLst>
              </a:tr>
              <a:tr h="3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Military career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5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0,3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Political instability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-2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0,4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213169"/>
                  </a:ext>
                </a:extLst>
              </a:tr>
              <a:tr h="38014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Private medical practice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2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0,5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Epidemics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>
                          <a:effectLst/>
                          <a:latin typeface="Gill Sans" panose="020B0604020202020204" charset="0"/>
                        </a:rPr>
                        <a:t>-5</a:t>
                      </a:r>
                      <a:endParaRPr lang="en-US" sz="2400" b="0" i="0" u="none" strike="noStrike" noProof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noProof="0" dirty="0">
                          <a:effectLst/>
                          <a:latin typeface="Gill Sans" panose="020B0604020202020204" charset="0"/>
                        </a:rPr>
                        <a:t>0,2</a:t>
                      </a:r>
                      <a:endParaRPr lang="en-US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Gill Sans" panose="020B0604020202020204" charset="0"/>
                      </a:endParaRPr>
                    </a:p>
                  </a:txBody>
                  <a:tcPr marL="11520" marR="11520" marT="11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361125"/>
                  </a:ext>
                </a:extLst>
              </a:tr>
            </a:tbl>
          </a:graphicData>
        </a:graphic>
      </p:graphicFrame>
      <p:sp>
        <p:nvSpPr>
          <p:cNvPr id="8" name="Nadpis 7">
            <a:extLst>
              <a:ext uri="{FF2B5EF4-FFF2-40B4-BE49-F238E27FC236}">
                <a16:creationId xmlns:a16="http://schemas.microsoft.com/office/drawing/2014/main" id="{A6D4FB6F-A8E8-BB62-4CA1-187256F9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Example – advanced SWOT</a:t>
            </a:r>
            <a:r>
              <a:rPr lang="cs-CZ" sz="4000" dirty="0"/>
              <a:t> I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33321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8724C8A-59F3-CDAE-FAAE-8B607463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advanced SWOT II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Our position / situation</a:t>
            </a:r>
          </a:p>
          <a:p>
            <a:pPr lvl="1"/>
            <a:r>
              <a:rPr lang="en-US" dirty="0">
                <a:latin typeface="Gill Sans" panose="020B0604020202020204" charset="0"/>
              </a:rPr>
              <a:t>Weighted average 5*0,5+4*0,2+3*0,3-2*0,2-1*0,4-3*0,4 = 2,2</a:t>
            </a:r>
          </a:p>
          <a:p>
            <a:pPr lvl="1"/>
            <a:r>
              <a:rPr lang="en-US" dirty="0">
                <a:latin typeface="Gill Sans" panose="020B0604020202020204" charset="0"/>
              </a:rPr>
              <a:t>Result is positive value</a:t>
            </a:r>
          </a:p>
          <a:p>
            <a:pPr lvl="1"/>
            <a:r>
              <a:rPr lang="en-US" dirty="0">
                <a:latin typeface="Gill Sans" panose="020B0604020202020204" charset="0"/>
              </a:rPr>
              <a:t>We are well equipped, </a:t>
            </a:r>
          </a:p>
          <a:p>
            <a:pPr lvl="1"/>
            <a:r>
              <a:rPr lang="en-US" dirty="0">
                <a:latin typeface="Gill Sans" panose="020B0604020202020204" charset="0"/>
              </a:rPr>
              <a:t>Suggests aggressive / proactive / expansive approach</a:t>
            </a:r>
          </a:p>
          <a:p>
            <a:r>
              <a:rPr lang="en-US" dirty="0"/>
              <a:t>Market / environment situation</a:t>
            </a:r>
          </a:p>
          <a:p>
            <a:pPr lvl="1"/>
            <a:r>
              <a:rPr lang="en-US" dirty="0">
                <a:latin typeface="Gill Sans" panose="020B0604020202020204" charset="0"/>
              </a:rPr>
              <a:t>Weighted average 3*0,2+5*0,3+2*0,5-4*0,4-2*0,4-5*0,2 - -0,3</a:t>
            </a:r>
          </a:p>
          <a:p>
            <a:pPr lvl="1"/>
            <a:r>
              <a:rPr lang="en-US" dirty="0">
                <a:latin typeface="Gill Sans" panose="020B0604020202020204" charset="0"/>
              </a:rPr>
              <a:t>Result is negative value</a:t>
            </a:r>
          </a:p>
          <a:p>
            <a:pPr lvl="1"/>
            <a:r>
              <a:rPr lang="en-US" dirty="0">
                <a:latin typeface="Gill Sans" panose="020B0604020202020204" charset="0"/>
              </a:rPr>
              <a:t>Market / Environment / Options are rather unpleasant</a:t>
            </a:r>
          </a:p>
          <a:p>
            <a:pPr lvl="1"/>
            <a:r>
              <a:rPr lang="en-US" dirty="0">
                <a:latin typeface="Gill Sans" panose="020B0604020202020204" charset="0"/>
              </a:rPr>
              <a:t>Cautious approach / Survival</a:t>
            </a:r>
          </a:p>
          <a:p>
            <a:r>
              <a:rPr lang="en-US" dirty="0"/>
              <a:t>Always evaluate together – internal and external values</a:t>
            </a:r>
          </a:p>
        </p:txBody>
      </p:sp>
    </p:spTree>
    <p:extLst>
      <p:ext uri="{BB962C8B-B14F-4D97-AF65-F5344CB8AC3E}">
        <p14:creationId xmlns:p14="http://schemas.microsoft.com/office/powerpoint/2010/main" val="341808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CBBAE-DF4A-4CE3-A9FA-C38F618E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and why do people make decisions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B04568-B092-4060-A234-C8511C7C8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make decisions every day (realize it or not)</a:t>
            </a:r>
          </a:p>
          <a:p>
            <a:r>
              <a:rPr lang="en-US" dirty="0"/>
              <a:t>Big (university, life partner, medical treatment) and small (color of shoes, meal, summer  holydays …), sometimes small become big (unhealthy food)</a:t>
            </a:r>
          </a:p>
          <a:p>
            <a:r>
              <a:rPr lang="en-US" dirty="0"/>
              <a:t>Decision-making is natural</a:t>
            </a:r>
          </a:p>
          <a:p>
            <a:r>
              <a:rPr lang="en-US" dirty="0"/>
              <a:t>„Not to do something“ is also decision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we are doing it – lets do it right …</a:t>
            </a:r>
          </a:p>
        </p:txBody>
      </p:sp>
    </p:spTree>
    <p:extLst>
      <p:ext uri="{BB962C8B-B14F-4D97-AF65-F5344CB8AC3E}">
        <p14:creationId xmlns:p14="http://schemas.microsoft.com/office/powerpoint/2010/main" val="1861891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F7BF9-60D3-4B62-A666-41D15A89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semestral assignment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BEE99-314C-4514-B3A7-86455F561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10 page report</a:t>
            </a:r>
          </a:p>
          <a:p>
            <a:r>
              <a:rPr lang="en-US" dirty="0"/>
              <a:t>Use methods / tools / techniques gathered through the course</a:t>
            </a:r>
          </a:p>
          <a:p>
            <a:r>
              <a:rPr lang="en-US" dirty="0"/>
              <a:t>Present your conclusions at the end of semester</a:t>
            </a:r>
          </a:p>
          <a:p>
            <a:r>
              <a:rPr lang="en-US" dirty="0"/>
              <a:t>Apply on military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50683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C332C-4A97-40A3-80AF-6C6E2B92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need to understand (basic terms)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F91E3-19A7-4D98-A8FB-23BEC1094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Alternative</a:t>
            </a:r>
            <a:r>
              <a:rPr lang="en-US" dirty="0"/>
              <a:t>: One of many choices or courses of action that might be taken in a given situation.</a:t>
            </a:r>
          </a:p>
          <a:p>
            <a:r>
              <a:rPr lang="en-US" b="1" dirty="0"/>
              <a:t>Benefit</a:t>
            </a:r>
            <a:r>
              <a:rPr lang="en-US" dirty="0"/>
              <a:t>: Monetary or non-monetary gain received because of an action taken or a decision made.</a:t>
            </a:r>
          </a:p>
          <a:p>
            <a:r>
              <a:rPr lang="en-US" b="1" dirty="0"/>
              <a:t>Choice</a:t>
            </a:r>
            <a:r>
              <a:rPr lang="en-US" dirty="0"/>
              <a:t>: Decision made or course of action taken when faced with a set of alternatives.</a:t>
            </a:r>
          </a:p>
          <a:p>
            <a:r>
              <a:rPr lang="en-US" b="1" dirty="0"/>
              <a:t>Cost</a:t>
            </a:r>
            <a:r>
              <a:rPr lang="en-US" dirty="0"/>
              <a:t>: An amount that must be paid or spent to buy or obtain something. The effort, loss or sacrifice necessary to achieve or obtain something.</a:t>
            </a:r>
          </a:p>
          <a:p>
            <a:r>
              <a:rPr lang="en-US" b="1" dirty="0"/>
              <a:t>Decision</a:t>
            </a:r>
            <a:r>
              <a:rPr lang="en-US" dirty="0"/>
              <a:t>: A conclusion reached after considering alternatives and their results.</a:t>
            </a:r>
          </a:p>
          <a:p>
            <a:r>
              <a:rPr lang="en-US" b="1" dirty="0"/>
              <a:t>Opportunity cost</a:t>
            </a:r>
            <a:r>
              <a:rPr lang="en-US" dirty="0"/>
              <a:t>: The second-best alternative (or the value of that alternative) that must be given up when scarce resources are used for one purpose instead of another.</a:t>
            </a:r>
          </a:p>
          <a:p>
            <a:r>
              <a:rPr lang="en-US" b="1" dirty="0"/>
              <a:t>Scarcity</a:t>
            </a:r>
            <a:r>
              <a:rPr lang="en-US" dirty="0"/>
              <a:t>: The condition that exists because human wants exceed the capacity of available resources to satisfy those wants; also a situation in which a resource has more than one valuable use. The problem of scarcity faces all individuals and organizations, including firms and government agencies.</a:t>
            </a:r>
          </a:p>
        </p:txBody>
      </p:sp>
    </p:spTree>
    <p:extLst>
      <p:ext uri="{BB962C8B-B14F-4D97-AF65-F5344CB8AC3E}">
        <p14:creationId xmlns:p14="http://schemas.microsoft.com/office/powerpoint/2010/main" val="247976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38242-53FC-4C4E-87D7-F762D034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making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071C68-4DFF-4198-96BB-3879D89A3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leil"/>
              </a:rPr>
              <a:t>Decision making is the process of making choices by identifying a decision, gathering information, and assessing alternative resolutions.</a:t>
            </a:r>
            <a:endParaRPr lang="cs-CZ" b="0" i="0" dirty="0">
              <a:solidFill>
                <a:srgbClr val="333333"/>
              </a:solidFill>
              <a:effectLst/>
              <a:latin typeface="Soleil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Psychology"/>
              </a:rPr>
              <a:t>psychology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decision-making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(also spelled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decision making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decisionmaking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is regarded as the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Cognition"/>
              </a:rPr>
              <a:t>cognitive process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resulting in the selection of a belief or a course of action among several possible alternative options.</a:t>
            </a:r>
            <a:endParaRPr lang="cs-CZ" dirty="0">
              <a:solidFill>
                <a:srgbClr val="333333"/>
              </a:solidFill>
              <a:latin typeface="Soleil"/>
            </a:endParaRPr>
          </a:p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A decision-making process is a series of steps taken by an individual to determine the best option or course of action to meet their needs.</a:t>
            </a:r>
            <a:endParaRPr lang="cs-CZ" b="0" i="0" dirty="0">
              <a:solidFill>
                <a:srgbClr val="333333"/>
              </a:solidFill>
              <a:effectLst/>
              <a:latin typeface="Soleil"/>
            </a:endParaRPr>
          </a:p>
          <a:p>
            <a:r>
              <a:rPr lang="en-US" b="0" i="0" dirty="0">
                <a:solidFill>
                  <a:srgbClr val="231F20"/>
                </a:solidFill>
                <a:effectLst/>
                <a:latin typeface="Open Sans" panose="020B0606030504020204" pitchFamily="34" charset="0"/>
              </a:rPr>
              <a:t>Decision making in management is the process of making a choice between two or more options.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73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D8E0B-D961-4C81-809C-1842A816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Based upon various definitions 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7B67D5-C5E8-45C6-86A0-599763523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need to see, understand and comprehend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We have a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There are various solutions to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We need to choose one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We need to know or believe the one we have chosen is the best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We need to verify (not 1 – 5 but all)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D962C-D035-4472-8A5B-E9B15EE6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Decision</a:t>
            </a:r>
            <a:r>
              <a:rPr lang="cs-CZ" dirty="0"/>
              <a:t> </a:t>
            </a:r>
            <a:r>
              <a:rPr lang="cs-CZ" dirty="0" err="1"/>
              <a:t>making</a:t>
            </a:r>
            <a:r>
              <a:rPr lang="cs-CZ" dirty="0"/>
              <a:t> – basic </a:t>
            </a:r>
            <a:r>
              <a:rPr lang="cs-CZ" dirty="0" err="1"/>
              <a:t>elements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C3824-69BF-4C03-ABFE-00254F3DF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a process and every decision is unique</a:t>
            </a:r>
          </a:p>
          <a:p>
            <a:r>
              <a:rPr lang="en-US" dirty="0"/>
              <a:t>However – since it is a process – there are tools, techniques and procedures that refine, structure, visualize etc. … decision making</a:t>
            </a:r>
          </a:p>
          <a:p>
            <a:r>
              <a:rPr lang="en-US" dirty="0"/>
              <a:t>Goal is to improve decision making and thus improve the outcomes – decisions</a:t>
            </a:r>
          </a:p>
          <a:p>
            <a:r>
              <a:rPr lang="en-US" dirty="0"/>
              <a:t>It is not exact science – culture, experience, history, fear… fake news, hoax, marketing / propaganda …</a:t>
            </a:r>
          </a:p>
          <a:p>
            <a:r>
              <a:rPr lang="en-US" dirty="0"/>
              <a:t>Learning by doing – Yom Kippur War (1973) and Israeli decision making – Devil's Advocate</a:t>
            </a:r>
            <a:r>
              <a:rPr lang="cs-CZ" dirty="0"/>
              <a:t>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0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32121-3447-4CD0-90E9-0B6E20CB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DM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1560B8-063F-4A67-97B2-64B7EFA0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DM has been done many times</a:t>
            </a:r>
          </a:p>
          <a:p>
            <a:r>
              <a:rPr lang="en-US"/>
              <a:t>Several methods how to structure (to make it algorithmic) decision making</a:t>
            </a:r>
          </a:p>
          <a:p>
            <a:pPr lvl="1"/>
            <a:r>
              <a:rPr lang="en-US"/>
              <a:t>7 STEPS</a:t>
            </a:r>
          </a:p>
          <a:p>
            <a:pPr lvl="1"/>
            <a:r>
              <a:rPr lang="en-US"/>
              <a:t>PACED</a:t>
            </a:r>
          </a:p>
          <a:p>
            <a:pPr lvl="1"/>
            <a:r>
              <a:rPr lang="en-US"/>
              <a:t>SWOT</a:t>
            </a:r>
          </a:p>
          <a:p>
            <a:pPr lvl="1"/>
            <a:r>
              <a:rPr lang="en-US"/>
              <a:t>Six thinking hats</a:t>
            </a:r>
          </a:p>
          <a:p>
            <a:pPr lvl="1"/>
            <a:r>
              <a:rPr lang="en-US"/>
              <a:t>…</a:t>
            </a:r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9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026D36-8669-48BF-8FBC-DC7795FE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DM – 7 steps method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69A431-FB38-4C9D-95CA-0A611044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7 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Identify the decision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Gather information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Identify the alternatives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Weigh the evidence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Choose among alternatives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Take action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Review your decision</a:t>
            </a:r>
          </a:p>
        </p:txBody>
      </p:sp>
    </p:spTree>
    <p:extLst>
      <p:ext uri="{BB962C8B-B14F-4D97-AF65-F5344CB8AC3E}">
        <p14:creationId xmlns:p14="http://schemas.microsoft.com/office/powerpoint/2010/main" val="1909762482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 PPT_sirokouhla_EN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 PPT_sirokouhla_EN" id="{AA597C83-6A14-4E58-BA34-569343BBF7A2}" vid="{69F25061-9D6E-485F-9CD1-ABF9137ACA1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PPT_sirokouhla_EN</Template>
  <TotalTime>895</TotalTime>
  <Words>1362</Words>
  <Application>Microsoft Office PowerPoint</Application>
  <PresentationFormat>Širokoúhlá obrazovka</PresentationFormat>
  <Paragraphs>236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Gill Sans</vt:lpstr>
      <vt:lpstr>Open Sans</vt:lpstr>
      <vt:lpstr>Segoe UI</vt:lpstr>
      <vt:lpstr>Soleil</vt:lpstr>
      <vt:lpstr>Wingdings</vt:lpstr>
      <vt:lpstr>Sablona PPT_sirokouhla_EN</vt:lpstr>
      <vt:lpstr>Decision making 101</vt:lpstr>
      <vt:lpstr>Content of the lecture</vt:lpstr>
      <vt:lpstr>How and why do people make decisions</vt:lpstr>
      <vt:lpstr>What we need to understand (basic terms)</vt:lpstr>
      <vt:lpstr>What is decision making</vt:lpstr>
      <vt:lpstr>Based upon various definitions …</vt:lpstr>
      <vt:lpstr>Decision making – basic elements</vt:lpstr>
      <vt:lpstr>Structure of DM</vt:lpstr>
      <vt:lpstr>Structure of DM – 7 steps method</vt:lpstr>
      <vt:lpstr>DM7 – Identify the decision</vt:lpstr>
      <vt:lpstr>Canadian Caper / Argo</vt:lpstr>
      <vt:lpstr>DM7 - Gather information</vt:lpstr>
      <vt:lpstr>DM7 - Identify the alternatives</vt:lpstr>
      <vt:lpstr>DM7 – Wiegh the evidence</vt:lpstr>
      <vt:lpstr>DM7 – Choose among alternatives</vt:lpstr>
      <vt:lpstr>DM7 – Take action</vt:lpstr>
      <vt:lpstr>DM7 – Review the decision</vt:lpstr>
      <vt:lpstr>Alternative DM7</vt:lpstr>
      <vt:lpstr>PACED method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SWOT is always</vt:lpstr>
      <vt:lpstr>Prezentace aplikace PowerPoint</vt:lpstr>
      <vt:lpstr>Improved SWOT</vt:lpstr>
      <vt:lpstr>Example – advanced SWOT I</vt:lpstr>
      <vt:lpstr>Example – advanced SWOT II</vt:lpstr>
      <vt:lpstr>Your semestral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</dc:title>
  <dc:creator>Menšík Michal</dc:creator>
  <cp:lastModifiedBy>Mensik Michal</cp:lastModifiedBy>
  <cp:revision>41</cp:revision>
  <dcterms:created xsi:type="dcterms:W3CDTF">2021-06-10T07:11:34Z</dcterms:created>
  <dcterms:modified xsi:type="dcterms:W3CDTF">2023-03-09T12:22:38Z</dcterms:modified>
</cp:coreProperties>
</file>