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91" r:id="rId2"/>
    <p:sldId id="289" r:id="rId3"/>
    <p:sldId id="293" r:id="rId4"/>
    <p:sldId id="294" r:id="rId5"/>
    <p:sldId id="295" r:id="rId6"/>
    <p:sldId id="296" r:id="rId7"/>
    <p:sldId id="292" r:id="rId8"/>
    <p:sldId id="265" r:id="rId9"/>
    <p:sldId id="267" r:id="rId10"/>
    <p:sldId id="266" r:id="rId11"/>
    <p:sldId id="297" r:id="rId12"/>
    <p:sldId id="270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nšík Michal" initials="MM" lastIdx="1" clrIdx="0">
    <p:extLst>
      <p:ext uri="{19B8F6BF-5375-455C-9EA6-DF929625EA0E}">
        <p15:presenceInfo xmlns:p15="http://schemas.microsoft.com/office/powerpoint/2012/main" userId="S::MensikM@mvso.cz::e3551da9-3244-4515-9231-8b715484cf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6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169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355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9E0C0EA9-7240-4262-9FA2-60DE05B654F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B42A00B-54B5-4E2B-B9D0-A8DB436FCE8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A46FF-E72A-4501-84E8-9DAB274AC4DF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E673F316-4115-47F0-AD3E-26A86E9AF37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4714E5CA-EC51-4522-AEA1-F2AFF6DBF1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FEE8939-4462-40DD-A486-7A72808A82B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55BC8DE-CD82-4778-8071-74802804D9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82C9F8-75D0-4B71-8DDA-8D50AE4526BE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6962115" y="6138250"/>
            <a:ext cx="5234651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738" b="5968"/>
          <a:stretch/>
        </p:blipFill>
        <p:spPr>
          <a:xfrm>
            <a:off x="8148783" y="1423284"/>
            <a:ext cx="4047983" cy="5434716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38200" y="2362672"/>
            <a:ext cx="10515600" cy="2387600"/>
          </a:xfrm>
        </p:spPr>
        <p:txBody>
          <a:bodyPr anchor="b">
            <a:normAutofit/>
          </a:bodyPr>
          <a:lstStyle>
            <a:lvl1pPr algn="l">
              <a:defRPr sz="8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38200" y="4762110"/>
            <a:ext cx="10515600" cy="821602"/>
          </a:xfrm>
        </p:spPr>
        <p:txBody>
          <a:bodyPr/>
          <a:lstStyle>
            <a:lvl1pPr marL="71998" indent="0" algn="l">
              <a:buNone/>
              <a:defRPr sz="2400">
                <a:solidFill>
                  <a:srgbClr val="313131"/>
                </a:solidFill>
                <a:latin typeface="+mj-lt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pPr lvl="0"/>
            <a:r>
              <a:rPr lang="en-US" noProof="0" dirty="0"/>
              <a:t>Click to edit text styles</a:t>
            </a:r>
            <a:r>
              <a:rPr lang="cs-CZ" noProof="0" dirty="0"/>
              <a:t>.</a:t>
            </a:r>
            <a:endParaRPr lang="en-US" noProof="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346" y="6266849"/>
            <a:ext cx="4865165" cy="2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341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95765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8227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79009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 hasCustomPrompt="1"/>
          </p:nvPr>
        </p:nvSpPr>
        <p:spPr>
          <a:xfrm>
            <a:off x="838200" y="2362672"/>
            <a:ext cx="10515600" cy="2387600"/>
          </a:xfrm>
        </p:spPr>
        <p:txBody>
          <a:bodyPr anchor="b">
            <a:normAutofit/>
          </a:bodyPr>
          <a:lstStyle>
            <a:lvl1pPr algn="l">
              <a:defRPr sz="55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38200" y="4762110"/>
            <a:ext cx="10515600" cy="821602"/>
          </a:xfrm>
        </p:spPr>
        <p:txBody>
          <a:bodyPr/>
          <a:lstStyle>
            <a:lvl1pPr marL="71998" indent="0" algn="l">
              <a:buNone/>
              <a:defRPr sz="2400">
                <a:solidFill>
                  <a:srgbClr val="313131"/>
                </a:solidFill>
                <a:latin typeface="+mj-lt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pPr lvl="0"/>
            <a:r>
              <a:rPr lang="en-US" noProof="0" dirty="0"/>
              <a:t>Click to edit text styles</a:t>
            </a:r>
            <a:r>
              <a:rPr lang="cs-CZ" noProof="0" dirty="0"/>
              <a:t>.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27969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3871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text styles</a:t>
            </a:r>
            <a:r>
              <a:rPr lang="cs-CZ" noProof="0" dirty="0"/>
              <a:t>.</a:t>
            </a:r>
            <a:endParaRPr lang="en-US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text styles</a:t>
            </a:r>
            <a:r>
              <a:rPr lang="cs-CZ" noProof="0" dirty="0"/>
              <a:t>.</a:t>
            </a:r>
            <a:endParaRPr lang="en-US" noProof="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1726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/>
              <a:t>Click to edit title style.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7530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0038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noProof="0" dirty="0"/>
              <a:t>Click to edit text styles</a:t>
            </a:r>
            <a:r>
              <a:rPr lang="cs-CZ" noProof="0" dirty="0"/>
              <a:t>.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25595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 hasCustomPrompt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noProof="0" dirty="0"/>
              <a:t>Click to insert picture.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Arial" panose="020B0604020202020204" pitchFamily="34" charset="0"/>
              <a:buNone/>
              <a:tabLst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Arial" panose="020B0604020202020204" pitchFamily="34" charset="0"/>
              <a:buNone/>
              <a:tabLst/>
              <a:defRPr/>
            </a:pPr>
            <a:r>
              <a:rPr lang="en-US" noProof="0" dirty="0"/>
              <a:t>Click to edit text styles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6206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697" y="6267600"/>
            <a:ext cx="3863720" cy="2052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720000" y="365129"/>
            <a:ext cx="1075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noProof="0" dirty="0"/>
              <a:t>Click to edit title style.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0000" y="1825625"/>
            <a:ext cx="10752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4"/>
            <a:ext cx="12192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800"/>
          </a:p>
        </p:txBody>
      </p:sp>
    </p:spTree>
    <p:extLst>
      <p:ext uri="{BB962C8B-B14F-4D97-AF65-F5344CB8AC3E}">
        <p14:creationId xmlns:p14="http://schemas.microsoft.com/office/powerpoint/2010/main" val="2663249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5500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800" kern="1200">
          <a:solidFill>
            <a:srgbClr val="313131"/>
          </a:solidFill>
          <a:latin typeface="+mj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400" kern="1200">
          <a:solidFill>
            <a:srgbClr val="313131"/>
          </a:solidFill>
          <a:latin typeface="+mj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400" kern="1200">
          <a:solidFill>
            <a:srgbClr val="313131"/>
          </a:solidFill>
          <a:latin typeface="+mj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000" kern="1200">
          <a:solidFill>
            <a:srgbClr val="313131"/>
          </a:solidFill>
          <a:latin typeface="+mj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000" kern="1200">
          <a:solidFill>
            <a:srgbClr val="313131"/>
          </a:solidFill>
          <a:latin typeface="+mj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qH2q59pSZc" TargetMode="External"/><Relationship Id="rId2" Type="http://schemas.openxmlformats.org/officeDocument/2006/relationships/hyperlink" Target="https://www.imdb.com/title/tt0250258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YIh4MkcfJA" TargetMode="External"/><Relationship Id="rId7" Type="http://schemas.openxmlformats.org/officeDocument/2006/relationships/hyperlink" Target="https://www.youtube.com/watch?v=z4S1LLrSzVE" TargetMode="External"/><Relationship Id="rId2" Type="http://schemas.openxmlformats.org/officeDocument/2006/relationships/hyperlink" Target="https://www.youtube.com/watch?v=LqALdEvtTY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6kSq7dPlw0A" TargetMode="External"/><Relationship Id="rId5" Type="http://schemas.openxmlformats.org/officeDocument/2006/relationships/hyperlink" Target="https://www.youtube.com/watch?v=Xxq4QtK3j0Y" TargetMode="External"/><Relationship Id="rId4" Type="http://schemas.openxmlformats.org/officeDocument/2006/relationships/hyperlink" Target="https://www.youtube.com/watch?v=vjP22DpYYh8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87929D-67CF-4E75-A85A-D2E7856907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Other aspects of decision making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04248A71-BD49-400A-A324-A8F2D39DBE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9256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49BDF5-6027-4DDF-A64B-84CC9D0F5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Culture background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B9E731-0279-4593-B240-7F5940F9B3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Religion</a:t>
            </a:r>
            <a:endParaRPr lang="en-US" dirty="0"/>
          </a:p>
          <a:p>
            <a:r>
              <a:rPr lang="en-US" dirty="0"/>
              <a:t>Customs, habits and traditions</a:t>
            </a:r>
            <a:r>
              <a:rPr lang="cs-CZ" dirty="0"/>
              <a:t> – </a:t>
            </a:r>
            <a:r>
              <a:rPr lang="cs-CZ" dirty="0" err="1"/>
              <a:t>Easter</a:t>
            </a:r>
            <a:r>
              <a:rPr lang="cs-CZ" dirty="0"/>
              <a:t> in </a:t>
            </a:r>
            <a:r>
              <a:rPr lang="cs-CZ" dirty="0" err="1"/>
              <a:t>Czechia</a:t>
            </a:r>
            <a:endParaRPr lang="en-US" dirty="0"/>
          </a:p>
          <a:p>
            <a:r>
              <a:rPr lang="en-US" dirty="0"/>
              <a:t>Ethics</a:t>
            </a:r>
          </a:p>
          <a:p>
            <a:r>
              <a:rPr lang="en-US" dirty="0"/>
              <a:t>Law</a:t>
            </a:r>
            <a:endParaRPr lang="cs-CZ" dirty="0"/>
          </a:p>
          <a:p>
            <a:r>
              <a:rPr lang="cs-CZ" dirty="0" err="1"/>
              <a:t>Personal</a:t>
            </a:r>
            <a:r>
              <a:rPr lang="cs-CZ" dirty="0"/>
              <a:t> </a:t>
            </a:r>
            <a:r>
              <a:rPr lang="cs-CZ" dirty="0" err="1"/>
              <a:t>experience</a:t>
            </a:r>
            <a:r>
              <a:rPr lang="cs-CZ" dirty="0"/>
              <a:t> / </a:t>
            </a:r>
            <a:r>
              <a:rPr lang="cs-CZ" dirty="0" err="1"/>
              <a:t>shared</a:t>
            </a:r>
            <a:r>
              <a:rPr lang="cs-CZ" dirty="0"/>
              <a:t> </a:t>
            </a:r>
            <a:r>
              <a:rPr lang="cs-CZ" dirty="0" err="1"/>
              <a:t>experience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727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5B5C83-6286-568F-3AD6-A8203CE48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Current</a:t>
            </a:r>
            <a:r>
              <a:rPr lang="cs-CZ" dirty="0"/>
              <a:t> </a:t>
            </a:r>
            <a:r>
              <a:rPr lang="cs-CZ" dirty="0" err="1"/>
              <a:t>health</a:t>
            </a:r>
            <a:r>
              <a:rPr lang="cs-CZ" dirty="0"/>
              <a:t> and </a:t>
            </a:r>
            <a:r>
              <a:rPr lang="cs-CZ" dirty="0" err="1"/>
              <a:t>mental</a:t>
            </a:r>
            <a:r>
              <a:rPr lang="cs-CZ" dirty="0"/>
              <a:t> </a:t>
            </a:r>
            <a:r>
              <a:rPr lang="cs-CZ" dirty="0" err="1"/>
              <a:t>state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D66AD1-AE72-81E3-B5B4-2FB712E59D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Anxiety</a:t>
            </a:r>
            <a:endParaRPr lang="cs-CZ" dirty="0"/>
          </a:p>
          <a:p>
            <a:r>
              <a:rPr lang="cs-CZ" dirty="0" err="1"/>
              <a:t>Phobias</a:t>
            </a:r>
            <a:endParaRPr lang="cs-CZ" dirty="0"/>
          </a:p>
          <a:p>
            <a:r>
              <a:rPr lang="cs-CZ" dirty="0"/>
              <a:t>ADHD, PTSD</a:t>
            </a:r>
          </a:p>
          <a:p>
            <a:endParaRPr lang="cs-CZ" dirty="0"/>
          </a:p>
          <a:p>
            <a:r>
              <a:rPr lang="cs-CZ" dirty="0" err="1"/>
              <a:t>Hungry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 / </a:t>
            </a:r>
            <a:r>
              <a:rPr lang="cs-CZ" dirty="0" err="1"/>
              <a:t>People</a:t>
            </a:r>
            <a:r>
              <a:rPr lang="cs-CZ" dirty="0"/>
              <a:t> </a:t>
            </a:r>
            <a:r>
              <a:rPr lang="cs-CZ" dirty="0" err="1"/>
              <a:t>who</a:t>
            </a:r>
            <a:r>
              <a:rPr lang="cs-CZ" dirty="0"/>
              <a:t> </a:t>
            </a:r>
            <a:r>
              <a:rPr lang="cs-CZ" dirty="0" err="1"/>
              <a:t>need</a:t>
            </a:r>
            <a:r>
              <a:rPr lang="cs-CZ" dirty="0"/>
              <a:t> to </a:t>
            </a:r>
            <a:r>
              <a:rPr lang="cs-CZ" dirty="0" err="1"/>
              <a:t>pee</a:t>
            </a:r>
            <a:r>
              <a:rPr lang="cs-CZ" dirty="0"/>
              <a:t> x </a:t>
            </a:r>
            <a:r>
              <a:rPr lang="cs-CZ" dirty="0" err="1"/>
              <a:t>Decision</a:t>
            </a:r>
            <a:r>
              <a:rPr lang="cs-CZ" dirty="0"/>
              <a:t> </a:t>
            </a:r>
            <a:r>
              <a:rPr lang="cs-CZ" dirty="0" err="1"/>
              <a:t>making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9390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12613F-97C4-4F59-9821-CA9039443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reading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884F0B-7478-4B29-BF8C-6ACC8213C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Robert Merle book – </a:t>
            </a:r>
            <a:r>
              <a:rPr lang="en-US" b="0" i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Le propre de l'homme</a:t>
            </a:r>
            <a:r>
              <a:rPr lang="en-US" b="0" i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(1989)</a:t>
            </a:r>
          </a:p>
          <a:p>
            <a:r>
              <a:rPr lang="en-US">
                <a:solidFill>
                  <a:srgbClr val="202122"/>
                </a:solidFill>
                <a:latin typeface="Arial" panose="020B0604020202020204" pitchFamily="34" charset="0"/>
              </a:rPr>
              <a:t>Das Experiment - </a:t>
            </a:r>
            <a:r>
              <a:rPr lang="en-US">
                <a:solidFill>
                  <a:srgbClr val="202122"/>
                </a:solidFill>
                <a:latin typeface="Arial" panose="020B0604020202020204" pitchFamily="34" charset="0"/>
                <a:hlinkClick r:id="rId2"/>
              </a:rPr>
              <a:t>https://www.imdb.com/title/tt0250258/</a:t>
            </a:r>
            <a:endParaRPr lang="en-US">
              <a:solidFill>
                <a:srgbClr val="202122"/>
              </a:solidFill>
              <a:latin typeface="Arial" panose="020B0604020202020204" pitchFamily="34" charset="0"/>
            </a:endParaRPr>
          </a:p>
          <a:p>
            <a:r>
              <a:rPr lang="en-US">
                <a:solidFill>
                  <a:srgbClr val="202122"/>
                </a:solidFill>
                <a:latin typeface="Arial" panose="020B0604020202020204" pitchFamily="34" charset="0"/>
              </a:rPr>
              <a:t>10 psychological experiments</a:t>
            </a:r>
            <a:r>
              <a:rPr lang="en-US"/>
              <a:t> </a:t>
            </a:r>
            <a:r>
              <a:rPr lang="en-US">
                <a:hlinkClick r:id="rId3"/>
              </a:rPr>
              <a:t>https://www.youtube.com/watch?v=_qH2q59pSZc</a:t>
            </a:r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728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A5B659-1067-4640-9E96-864594DB6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Decisions influenced by 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078B77-158B-450E-8064-2E53268BA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Psychological aspects</a:t>
            </a:r>
          </a:p>
          <a:p>
            <a:r>
              <a:rPr lang="en-US"/>
              <a:t>Examples to follow</a:t>
            </a:r>
          </a:p>
          <a:p>
            <a:r>
              <a:rPr lang="en-US"/>
              <a:t>Situation</a:t>
            </a:r>
          </a:p>
          <a:p>
            <a:r>
              <a:rPr lang="en-US"/>
              <a:t>Culture background</a:t>
            </a:r>
          </a:p>
          <a:p>
            <a:r>
              <a:rPr lang="en-US"/>
              <a:t>Current mood …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536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A915E2-70B5-6481-D32A-A641F0A32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Ethics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9690BD-A466-394E-BB46-B95069EF4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Ethics or moral philosophy is a branch[1] of philosophy that "involves systematizing, defending, and recommending concepts of right and wrong behavior"</a:t>
            </a:r>
            <a:endParaRPr lang="cs-CZ" dirty="0"/>
          </a:p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right</a:t>
            </a:r>
            <a:r>
              <a:rPr lang="cs-CZ" dirty="0"/>
              <a:t> and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wrong</a:t>
            </a:r>
            <a:r>
              <a:rPr lang="cs-CZ" dirty="0"/>
              <a:t>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6758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35496D-B9B0-736C-5F7A-E11E44591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10 </a:t>
            </a:r>
            <a:r>
              <a:rPr lang="cs-CZ" dirty="0" err="1"/>
              <a:t>commandments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982611-729C-F6CB-AB40-684395358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83825"/>
            <a:ext cx="10752000" cy="4081204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I </a:t>
            </a:r>
            <a:r>
              <a:rPr lang="cs-CZ" dirty="0" err="1"/>
              <a:t>am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Lord </a:t>
            </a:r>
            <a:r>
              <a:rPr lang="cs-CZ" dirty="0" err="1"/>
              <a:t>thy</a:t>
            </a:r>
            <a:r>
              <a:rPr lang="cs-CZ" dirty="0"/>
              <a:t> </a:t>
            </a:r>
            <a:r>
              <a:rPr lang="cs-CZ" dirty="0" err="1"/>
              <a:t>God</a:t>
            </a:r>
            <a:r>
              <a:rPr lang="cs-CZ" dirty="0"/>
              <a:t> / </a:t>
            </a:r>
            <a:r>
              <a:rPr lang="en-US" dirty="0"/>
              <a:t>Thou shalt have no other gods before me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Thou shalt not take the name of the Lord thy God in vain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Remember the sabbath day, to keep it holy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Honour</a:t>
            </a:r>
            <a:r>
              <a:rPr lang="en-US" dirty="0"/>
              <a:t> thy father and thy mother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Thou</a:t>
            </a:r>
            <a:r>
              <a:rPr lang="cs-CZ" dirty="0"/>
              <a:t> </a:t>
            </a:r>
            <a:r>
              <a:rPr lang="cs-CZ" dirty="0" err="1"/>
              <a:t>shalt</a:t>
            </a:r>
            <a:r>
              <a:rPr lang="cs-CZ" dirty="0"/>
              <a:t> not </a:t>
            </a:r>
            <a:r>
              <a:rPr lang="cs-CZ" dirty="0" err="1"/>
              <a:t>kill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Thou shalt not commit adultery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Thou</a:t>
            </a:r>
            <a:r>
              <a:rPr lang="cs-CZ" dirty="0"/>
              <a:t> </a:t>
            </a:r>
            <a:r>
              <a:rPr lang="cs-CZ" dirty="0" err="1"/>
              <a:t>shalt</a:t>
            </a:r>
            <a:r>
              <a:rPr lang="cs-CZ" dirty="0"/>
              <a:t> not </a:t>
            </a:r>
            <a:r>
              <a:rPr lang="cs-CZ" dirty="0" err="1"/>
              <a:t>steal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Thou shalt not bear false witness against thy </a:t>
            </a:r>
            <a:r>
              <a:rPr lang="en-US" dirty="0" err="1"/>
              <a:t>neighbour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Thou shalt not covet thy </a:t>
            </a:r>
            <a:r>
              <a:rPr lang="en-US" dirty="0" err="1"/>
              <a:t>neighbour's</a:t>
            </a:r>
            <a:r>
              <a:rPr lang="en-US" dirty="0"/>
              <a:t> house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Thou shalt not covet thy </a:t>
            </a:r>
            <a:r>
              <a:rPr lang="en-US" dirty="0" err="1"/>
              <a:t>neighbour's</a:t>
            </a:r>
            <a:r>
              <a:rPr lang="en-US" dirty="0"/>
              <a:t> wife</a:t>
            </a:r>
            <a:r>
              <a:rPr lang="cs-CZ" dirty="0"/>
              <a:t> / </a:t>
            </a:r>
            <a:r>
              <a:rPr lang="en-US" dirty="0"/>
              <a:t>or his slaves, or his animals, or anything of thy </a:t>
            </a:r>
            <a:r>
              <a:rPr lang="en-US" dirty="0" err="1"/>
              <a:t>neighbour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6438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0BDFB2-55B2-3364-F07C-1868E56F4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"Women and children first"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BE02E7-91B3-2E47-5C0C-76088F811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code of conduct whereby the lives of women and children were to be saved first in a life-threatening situation, typically abandoning ship, when survival resources such as lifeboats were limited. However, it has no basis in maritime law.</a:t>
            </a:r>
          </a:p>
          <a:p>
            <a:r>
              <a:rPr lang="en-US" dirty="0"/>
              <a:t>Compare to Child soldiers, Child arson in Yugoslavian wars, Wartime sexual violence and rape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469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E40116-6321-2653-B303-6479301F2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Trolley</a:t>
            </a:r>
            <a:r>
              <a:rPr lang="cs-CZ" dirty="0"/>
              <a:t> </a:t>
            </a:r>
            <a:r>
              <a:rPr lang="cs-CZ" dirty="0" err="1"/>
              <a:t>problem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3C00C6-FEFB-2C60-5711-64372A43A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Trolley problem - Wikipedia">
            <a:extLst>
              <a:ext uri="{FF2B5EF4-FFF2-40B4-BE49-F238E27FC236}">
                <a16:creationId xmlns:a16="http://schemas.microsoft.com/office/drawing/2014/main" id="{44CBEE9B-549A-A40A-CB13-1156193217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449" y="1800899"/>
            <a:ext cx="6054088" cy="2065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ow Would a Buddhist Monk Solve the Classic “Trolley Problem”? - Lions Roar">
            <a:extLst>
              <a:ext uri="{FF2B5EF4-FFF2-40B4-BE49-F238E27FC236}">
                <a16:creationId xmlns:a16="http://schemas.microsoft.com/office/drawing/2014/main" id="{3D660B84-EA41-94E7-5214-0BC364582D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537" y="3440674"/>
            <a:ext cx="4745728" cy="2526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6164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B100B1-7E94-42D3-BB36-0234648EC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Humans are social beings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706703-1400-4ED0-9277-3E9518E4E3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We want to be part of the group</a:t>
            </a:r>
          </a:p>
          <a:p>
            <a:r>
              <a:rPr lang="en-US"/>
              <a:t>We want to share, </a:t>
            </a:r>
          </a:p>
          <a:p>
            <a:r>
              <a:rPr lang="en-US"/>
              <a:t>We want to be accepted, </a:t>
            </a:r>
          </a:p>
          <a:p>
            <a:r>
              <a:rPr lang="en-US"/>
              <a:t>We want to know, someone else experienced the same … .</a:t>
            </a:r>
          </a:p>
        </p:txBody>
      </p:sp>
    </p:spTree>
    <p:extLst>
      <p:ext uri="{BB962C8B-B14F-4D97-AF65-F5344CB8AC3E}">
        <p14:creationId xmlns:p14="http://schemas.microsoft.com/office/powerpoint/2010/main" val="3553445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41D346-5395-4662-8356-E0650999F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influenced by psychological aspects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9F2B80-EAB2-42A4-AE91-FC0D2EAEE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Conformity experiment - </a:t>
            </a:r>
            <a:r>
              <a:rPr lang="en-US" dirty="0">
                <a:hlinkClick r:id="rId2"/>
              </a:rPr>
              <a:t>https://www.youtube.com/watch?v=LqALdEvtTY4</a:t>
            </a:r>
            <a:endParaRPr lang="en-US" dirty="0"/>
          </a:p>
          <a:p>
            <a:r>
              <a:rPr lang="en-US" dirty="0">
                <a:hlinkClick r:id="rId3"/>
              </a:rPr>
              <a:t>https://www.youtube.com/watch?v=TYIh4MkcfJA</a:t>
            </a:r>
            <a:endParaRPr lang="en-US" dirty="0"/>
          </a:p>
          <a:p>
            <a:r>
              <a:rPr lang="en-US" dirty="0">
                <a:hlinkClick r:id="rId4"/>
              </a:rPr>
              <a:t>https://www.youtube.com/watch?v=vjP22DpYYh8</a:t>
            </a:r>
            <a:endParaRPr lang="en-US" dirty="0"/>
          </a:p>
          <a:p>
            <a:r>
              <a:rPr lang="en-US" dirty="0"/>
              <a:t>Authority experiment</a:t>
            </a:r>
          </a:p>
          <a:p>
            <a:r>
              <a:rPr lang="en-US" dirty="0">
                <a:hlinkClick r:id="rId5"/>
              </a:rPr>
              <a:t>https://www.youtube.com/watch?v=Xxq4QtK3j0Y</a:t>
            </a:r>
            <a:endParaRPr lang="en-US" dirty="0"/>
          </a:p>
          <a:p>
            <a:r>
              <a:rPr lang="en-US" dirty="0"/>
              <a:t>Hypnosis experiment</a:t>
            </a:r>
            <a:endParaRPr lang="en-US" dirty="0">
              <a:hlinkClick r:id="rId6"/>
            </a:endParaRPr>
          </a:p>
          <a:p>
            <a:r>
              <a:rPr lang="en-US" dirty="0">
                <a:hlinkClick r:id="rId6"/>
              </a:rPr>
              <a:t>https://www.youtube.com/watch?v=6kSq7dPlw0A</a:t>
            </a:r>
            <a:endParaRPr lang="en-US" dirty="0"/>
          </a:p>
          <a:p>
            <a:r>
              <a:rPr lang="en-US" dirty="0"/>
              <a:t>Bystander effect</a:t>
            </a:r>
          </a:p>
          <a:p>
            <a:r>
              <a:rPr lang="en-US" dirty="0">
                <a:hlinkClick r:id="rId7"/>
              </a:rPr>
              <a:t>https://www.youtube.com/watch?v=z4S1LLrSzVE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268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3B7605-5107-4B7E-B76D-03F411424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 to follow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4A0F78-14DD-4509-A735-ED6F917428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Friends and other sitcoms – watch and create conclusion</a:t>
            </a:r>
          </a:p>
          <a:p>
            <a:r>
              <a:rPr lang="en-US"/>
              <a:t>Stars</a:t>
            </a:r>
          </a:p>
          <a:p>
            <a:r>
              <a:rPr lang="en-US"/>
              <a:t>Influencers</a:t>
            </a:r>
          </a:p>
          <a:p>
            <a:r>
              <a:rPr lang="en-US"/>
              <a:t>Trendsetters – Musk and twitter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747056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 PPT_sirokouhla_EN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blona PPT_sirokouhla_EN" id="{AA597C83-6A14-4E58-BA34-569343BBF7A2}" vid="{69F25061-9D6E-485F-9CD1-ABF9137ACA1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PPT_sirokouhla_EN</Template>
  <TotalTime>1783</TotalTime>
  <Words>450</Words>
  <Application>Microsoft Office PowerPoint</Application>
  <PresentationFormat>Širokoúhlá obrazovka</PresentationFormat>
  <Paragraphs>62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Sablona PPT_sirokouhla_EN</vt:lpstr>
      <vt:lpstr>Other aspects of decision making</vt:lpstr>
      <vt:lpstr>Decisions influenced by …</vt:lpstr>
      <vt:lpstr>Ethics</vt:lpstr>
      <vt:lpstr>10 commandments</vt:lpstr>
      <vt:lpstr>"Women and children first"</vt:lpstr>
      <vt:lpstr>Trolley problem</vt:lpstr>
      <vt:lpstr>Humans are social beings</vt:lpstr>
      <vt:lpstr>Decision influenced by psychological aspects</vt:lpstr>
      <vt:lpstr>Examples to follow</vt:lpstr>
      <vt:lpstr>Culture background</vt:lpstr>
      <vt:lpstr>Current health and mental state</vt:lpstr>
      <vt:lpstr>More reading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Decision making</dc:title>
  <dc:creator>Menšík Michal</dc:creator>
  <cp:lastModifiedBy>Menšík Michal</cp:lastModifiedBy>
  <cp:revision>66</cp:revision>
  <dcterms:created xsi:type="dcterms:W3CDTF">2021-06-10T07:11:34Z</dcterms:created>
  <dcterms:modified xsi:type="dcterms:W3CDTF">2023-03-22T13:04:51Z</dcterms:modified>
</cp:coreProperties>
</file>