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0" r:id="rId2"/>
    <p:sldId id="275" r:id="rId3"/>
    <p:sldId id="262" r:id="rId4"/>
    <p:sldId id="276" r:id="rId5"/>
    <p:sldId id="277" r:id="rId6"/>
    <p:sldId id="278" r:id="rId7"/>
    <p:sldId id="257" r:id="rId8"/>
    <p:sldId id="258" r:id="rId9"/>
    <p:sldId id="259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3" r:id="rId21"/>
    <p:sldId id="272" r:id="rId22"/>
    <p:sldId id="271" r:id="rId23"/>
    <p:sldId id="263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šík Michal" initials="MM" lastIdx="1" clrIdx="0">
    <p:extLst>
      <p:ext uri="{19B8F6BF-5375-455C-9EA6-DF929625EA0E}">
        <p15:presenceInfo xmlns:p15="http://schemas.microsoft.com/office/powerpoint/2012/main" userId="S::MensikM@mvso.cz::e3551da9-3244-4515-9231-8b715484cf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E0C0EA9-7240-4262-9FA2-60DE05B65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42A00B-54B5-4E2B-B9D0-A8DB436FCE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46FF-E72A-4501-84E8-9DAB274AC4D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673F316-4115-47F0-AD3E-26A86E9AF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4714E5CA-EC51-4522-AEA1-F2AFF6DBF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EE8939-4462-40DD-A486-7A72808A8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5BC8DE-CD82-4778-8071-74802804D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C9F8-75D0-4B71-8DDA-8D50AE4526B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62115" y="6138250"/>
            <a:ext cx="5234651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8" b="5968"/>
          <a:stretch/>
        </p:blipFill>
        <p:spPr>
          <a:xfrm>
            <a:off x="8148783" y="1423284"/>
            <a:ext cx="4047983" cy="54347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8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998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6" y="6266849"/>
            <a:ext cx="4865165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7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2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0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5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998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96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87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72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53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3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559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to insert picture.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tabLst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edit text 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20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97" y="6267600"/>
            <a:ext cx="3863720" cy="2052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title style.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6632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500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800" kern="1200">
          <a:solidFill>
            <a:srgbClr val="31313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CE188EE-0641-4C66-A941-AD0D4F89C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Criteria or criterion?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94B6F7-903B-443F-9325-EE41BC0ED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2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ekrytě ležící fig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908720"/>
            <a:ext cx="2024854" cy="20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Rifle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rounds (shots)</a:t>
            </a:r>
          </a:p>
          <a:p>
            <a:r>
              <a:rPr lang="en-US" dirty="0"/>
              <a:t>Target „Green buddy“</a:t>
            </a:r>
          </a:p>
          <a:p>
            <a:r>
              <a:rPr lang="en-US" dirty="0"/>
              <a:t>100 meters</a:t>
            </a:r>
          </a:p>
          <a:p>
            <a:r>
              <a:rPr lang="en-US" dirty="0"/>
              <a:t>Max is 100 </a:t>
            </a:r>
          </a:p>
          <a:p>
            <a:r>
              <a:rPr lang="en-US" dirty="0"/>
              <a:t>10 is 135 mm</a:t>
            </a:r>
          </a:p>
        </p:txBody>
      </p:sp>
      <p:pic>
        <p:nvPicPr>
          <p:cNvPr id="4" name="Picture 2" descr="Image result for rifle 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3001454"/>
            <a:ext cx="4761158" cy="29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3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shooting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targets (two times)</a:t>
            </a:r>
          </a:p>
          <a:p>
            <a:r>
              <a:rPr lang="en-US" dirty="0"/>
              <a:t>Speed</a:t>
            </a:r>
            <a:r>
              <a:rPr lang="cs-CZ" dirty="0"/>
              <a:t> </a:t>
            </a:r>
            <a:r>
              <a:rPr lang="en-US" dirty="0"/>
              <a:t>shooting</a:t>
            </a:r>
          </a:p>
          <a:p>
            <a:r>
              <a:rPr lang="en-US" dirty="0"/>
              <a:t>Better time is evaluated</a:t>
            </a:r>
          </a:p>
          <a:p>
            <a:r>
              <a:rPr lang="en-US" dirty="0"/>
              <a:t>Best shooters around 5 seconds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9" y="1182633"/>
            <a:ext cx="2013631" cy="27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psc 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933056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1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 the end of the day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 is the best shooter?</a:t>
            </a:r>
          </a:p>
          <a:p>
            <a:r>
              <a:rPr lang="en-US"/>
              <a:t>Different targets</a:t>
            </a:r>
          </a:p>
          <a:p>
            <a:r>
              <a:rPr lang="en-US"/>
              <a:t>Different distances</a:t>
            </a:r>
          </a:p>
          <a:p>
            <a:r>
              <a:rPr lang="en-US"/>
              <a:t>Different scoring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MCDA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Methodological problem is, how to measure and how to compare various metrics and measures</a:t>
            </a:r>
          </a:p>
          <a:p>
            <a:r>
              <a:rPr lang="en-US"/>
              <a:t>Some metrics are positive, some are negative</a:t>
            </a:r>
          </a:p>
          <a:p>
            <a:r>
              <a:rPr lang="en-US"/>
              <a:t>Some have limited values, some have unlimited values</a:t>
            </a:r>
          </a:p>
          <a:p>
            <a:r>
              <a:rPr lang="en-US"/>
              <a:t>How to determine the winner?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3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77" y="778694"/>
            <a:ext cx="4729317" cy="337038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Let's see our result</a:t>
            </a:r>
            <a:r>
              <a:rPr lang="cs-CZ" dirty="0"/>
              <a:t>s</a:t>
            </a:r>
            <a:r>
              <a:rPr lang="en-US" dirty="0"/>
              <a:t> table 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01278"/>
              </p:ext>
            </p:extLst>
          </p:nvPr>
        </p:nvGraphicFramePr>
        <p:xfrm>
          <a:off x="5911469" y="-5"/>
          <a:ext cx="6273306" cy="6858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15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Big bore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Rifle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Steel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Name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Points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Points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Time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Petr Sova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7,70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Dalibor Horák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Jiří Vyhlídal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6,73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Dalibor Hroza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12,07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Marie Macháňová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14,85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Martin Bureš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Jiří Štork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8,81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Vilém Novotný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9,05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David Vančík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Josef Michalec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9,05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Libor Bata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7,53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Vladimí Beneš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13,99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Jan Trávníček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11,34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Zdeněk Polášek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6,20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Jaromír Vicher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6,81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Rostislav Hrdlička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Martin Večeřa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4,63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Danuše Jakšová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8,50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Augustýn Spurný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14,58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Jan Vlček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9,54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Vladimír Jonáš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Ivo Táborský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35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9,79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Věra Poštulková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11,28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Václav Skrejval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9,95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6571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Antonín Král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89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94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6,62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0" marR="8350" marT="835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847528" y="530120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25 shooters …</a:t>
            </a:r>
          </a:p>
        </p:txBody>
      </p:sp>
    </p:spTree>
    <p:extLst>
      <p:ext uri="{BB962C8B-B14F-4D97-AF65-F5344CB8AC3E}">
        <p14:creationId xmlns:p14="http://schemas.microsoft.com/office/powerpoint/2010/main" val="170912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 A - ranking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Calculate rank</a:t>
            </a:r>
          </a:p>
          <a:p>
            <a:r>
              <a:rPr lang="en-US"/>
              <a:t>Sum of all ranks, the lower the sum the better</a:t>
            </a:r>
          </a:p>
          <a:p>
            <a:endParaRPr lang="en-US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30400"/>
              </p:ext>
            </p:extLst>
          </p:nvPr>
        </p:nvGraphicFramePr>
        <p:xfrm>
          <a:off x="1631504" y="2885897"/>
          <a:ext cx="9840500" cy="3201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4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7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6638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Big bore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Rifle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Poppers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RANK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Name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Points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Points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Time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Big bore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Rifle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Poppers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SUM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err="1">
                          <a:effectLst/>
                        </a:rPr>
                        <a:t>Final</a:t>
                      </a:r>
                      <a:r>
                        <a:rPr lang="cs-CZ" sz="2000" u="none" strike="noStrike" dirty="0">
                          <a:effectLst/>
                        </a:rPr>
                        <a:t> rank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Antonín Král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6,62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Zdeněk Polášek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91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6,20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Martin Večeřa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4,63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Jiří Štork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8,81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3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Martin Bureš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7,86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21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position is evaluated by points (</a:t>
            </a:r>
            <a:r>
              <a:rPr lang="cs-CZ" dirty="0"/>
              <a:t>12 – </a:t>
            </a:r>
            <a:r>
              <a:rPr lang="en-US" dirty="0"/>
              <a:t>10 – 8 – 6 – 4 – 2 – 0 – 0 – …)</a:t>
            </a:r>
          </a:p>
          <a:p>
            <a:r>
              <a:rPr lang="en-US" dirty="0"/>
              <a:t>Sum of all points gained, the higher the better</a:t>
            </a:r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5105"/>
              </p:ext>
            </p:extLst>
          </p:nvPr>
        </p:nvGraphicFramePr>
        <p:xfrm>
          <a:off x="1955538" y="3017228"/>
          <a:ext cx="8280923" cy="302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Name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Big bore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Rifle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Poppers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Sum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Final rank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Antonín Král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Jiří Štork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Zdeněk Polášek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Martin Večeřa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19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Václav Skrejval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03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Point </a:t>
            </a:r>
            <a:r>
              <a:rPr lang="cs-CZ" dirty="0" err="1"/>
              <a:t>calculation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151784" y="1196754"/>
          <a:ext cx="4176464" cy="476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Rank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Points</a:t>
                      </a:r>
                      <a:endParaRPr lang="en-GB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1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12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2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10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3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8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4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6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5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4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6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2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9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7 or more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600" u="none" strike="noStrike" dirty="0">
                          <a:effectLst/>
                        </a:rPr>
                        <a:t>0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0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point </a:t>
            </a:r>
            <a:r>
              <a:rPr lang="cs-CZ" dirty="0" err="1"/>
              <a:t>scoring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ranks are evaluated?</a:t>
            </a:r>
          </a:p>
          <a:p>
            <a:r>
              <a:rPr lang="en-US" dirty="0"/>
              <a:t>Difference? (1, 2, 3, … points per rank difference)</a:t>
            </a:r>
          </a:p>
          <a:p>
            <a:r>
              <a:rPr lang="en-US" dirty="0"/>
              <a:t>Scale – linear, exponential, …</a:t>
            </a:r>
          </a:p>
        </p:txBody>
      </p:sp>
    </p:spTree>
    <p:extLst>
      <p:ext uri="{BB962C8B-B14F-4D97-AF65-F5344CB8AC3E}">
        <p14:creationId xmlns:p14="http://schemas.microsoft.com/office/powerpoint/2010/main" val="292217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1972816"/>
          </a:xfrm>
        </p:spPr>
        <p:txBody>
          <a:bodyPr/>
          <a:lstStyle/>
          <a:p>
            <a:r>
              <a:rPr lang="en-US"/>
              <a:t>Leader in each area is 100%, others in relation</a:t>
            </a:r>
          </a:p>
          <a:p>
            <a:r>
              <a:rPr lang="en-US"/>
              <a:t>Sum of all percents, the higher the better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32755"/>
              </p:ext>
            </p:extLst>
          </p:nvPr>
        </p:nvGraphicFramePr>
        <p:xfrm>
          <a:off x="1775521" y="2564904"/>
          <a:ext cx="8568953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Name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Big bore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Rifle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Steels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Sum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noProof="0">
                          <a:effectLst/>
                        </a:rPr>
                        <a:t>Final rank</a:t>
                      </a: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Martin Večeřa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91,4%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94,7%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286,1%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Antonín Král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95,7%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69,9%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265,6%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Zdeněk Polášek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92,5%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96,8%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74,7%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264,0%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30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Jiří Štork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97,9%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52,6%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250,4%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6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</a:rPr>
                        <a:t>Martin Bureš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100,0%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83,0%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58,9%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</a:rPr>
                        <a:t>241,9%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 dirty="0">
                          <a:effectLst/>
                        </a:rPr>
                        <a:t>5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7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598EC-9163-42FB-A35C-EBAF9D22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criterion x multi-criteria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6D2862-2A6C-4267-A0EB-C1E14A32B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Single criterion – we make decision based upon one parameter</a:t>
            </a:r>
          </a:p>
          <a:p>
            <a:r>
              <a:rPr lang="en-US"/>
              <a:t>Multi-criteria – we make decision while balancing more than one parameter</a:t>
            </a:r>
          </a:p>
        </p:txBody>
      </p:sp>
    </p:spTree>
    <p:extLst>
      <p:ext uri="{BB962C8B-B14F-4D97-AF65-F5344CB8AC3E}">
        <p14:creationId xmlns:p14="http://schemas.microsoft.com/office/powerpoint/2010/main" val="77991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Positive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𝑒𝑣𝑎𝑙𝑢𝑎𝑡𝑒𝑑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𝑒𝑛𝑡𝑖𝑡𝑦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h𝑖𝑔h𝑒𝑠𝑡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Negative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𝑠𝑚𝑎𝑙𝑙𝑒𝑠𝑡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𝑒𝑣𝑎𝑙𝑢𝑎𝑡𝑒𝑑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𝑒𝑛𝑡𝑖𝑡𝑦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∗100%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6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23594" y="1772815"/>
          <a:ext cx="7128791" cy="36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453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Rank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Point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Percent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Martin Večeřa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Antonín Král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Zdeněk Polášek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Jiří Štork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99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Martin Bureš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6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53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Vaclav Skrejval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6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 dirty="0">
                          <a:effectLst/>
                        </a:rPr>
                        <a:t>6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83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Measurement is not neutral</a:t>
            </a:r>
          </a:p>
          <a:p>
            <a:r>
              <a:rPr lang="en-US"/>
              <a:t>Various measures, various results</a:t>
            </a:r>
          </a:p>
          <a:p>
            <a:r>
              <a:rPr lang="en-US"/>
              <a:t>Methods of measurement should reflect our needs, preferences, values, etc.</a:t>
            </a:r>
          </a:p>
          <a:p>
            <a:r>
              <a:rPr lang="en-US"/>
              <a:t>To represent sets of parameters by one measure is tricky</a:t>
            </a:r>
          </a:p>
        </p:txBody>
      </p:sp>
    </p:spTree>
    <p:extLst>
      <p:ext uri="{BB962C8B-B14F-4D97-AF65-F5344CB8AC3E}">
        <p14:creationId xmlns:p14="http://schemas.microsoft.com/office/powerpoint/2010/main" val="12095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D9FD2-466E-41C5-8909-4611A6D5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KPI – what we measure?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9A30C-13CC-4893-8714-7FE3C729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Airport story</a:t>
            </a:r>
          </a:p>
          <a:p>
            <a:r>
              <a:rPr lang="en-US" dirty="0"/>
              <a:t>Rat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EF8A1-4430-46C6-ADBD-C61435B4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criterion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A132E-FB19-4091-827D-AD58C20E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Decision is when looking for best solution ….</a:t>
            </a:r>
          </a:p>
          <a:p>
            <a:r>
              <a:rPr lang="en-US"/>
              <a:t>Best</a:t>
            </a:r>
          </a:p>
          <a:p>
            <a:pPr lvl="1"/>
            <a:r>
              <a:rPr lang="en-US"/>
              <a:t>Max / Min (extreme)</a:t>
            </a:r>
          </a:p>
          <a:p>
            <a:pPr lvl="1"/>
            <a:r>
              <a:rPr lang="en-US"/>
              <a:t>Average (Mean value)</a:t>
            </a:r>
          </a:p>
          <a:p>
            <a:pPr lvl="1"/>
            <a:r>
              <a:rPr lang="en-US"/>
              <a:t>Within / outside certain values</a:t>
            </a:r>
          </a:p>
        </p:txBody>
      </p:sp>
    </p:spTree>
    <p:extLst>
      <p:ext uri="{BB962C8B-B14F-4D97-AF65-F5344CB8AC3E}">
        <p14:creationId xmlns:p14="http://schemas.microsoft.com/office/powerpoint/2010/main" val="158729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ED48C-6621-4FC8-88D9-C537B549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criterion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7CDCA-7489-4C22-BC75-774E0B72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reality these types of decision are very rare …</a:t>
            </a:r>
          </a:p>
          <a:p>
            <a:r>
              <a:rPr lang="en-US"/>
              <a:t>Sport (score, speed, time, goals, points … )</a:t>
            </a:r>
          </a:p>
          <a:p>
            <a:r>
              <a:rPr lang="en-US"/>
              <a:t>Usually constraints (no doping, no fouls, no corruption)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61C29-E40A-4A00-9FD1-DEC1164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criterion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A790E2-5EF2-4370-B2B2-1B28A423D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Try to find out single criterion decision making in your life, is there any?</a:t>
            </a:r>
          </a:p>
        </p:txBody>
      </p:sp>
    </p:spTree>
    <p:extLst>
      <p:ext uri="{BB962C8B-B14F-4D97-AF65-F5344CB8AC3E}">
        <p14:creationId xmlns:p14="http://schemas.microsoft.com/office/powerpoint/2010/main" val="43798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DE102-8228-481F-ACD1-D9809931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MCDA 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BEBEA-E63A-4387-90F6-11EF89574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multiple criteria </a:t>
            </a:r>
          </a:p>
          <a:p>
            <a:r>
              <a:rPr lang="en-US" dirty="0"/>
              <a:t>Trying to find the best solution while considering different perspectives</a:t>
            </a:r>
          </a:p>
          <a:p>
            <a:r>
              <a:rPr lang="en-US" dirty="0"/>
              <a:t>Probably 99,99% of decisions are MCD</a:t>
            </a:r>
          </a:p>
        </p:txBody>
      </p:sp>
    </p:spTree>
    <p:extLst>
      <p:ext uri="{BB962C8B-B14F-4D97-AF65-F5344CB8AC3E}">
        <p14:creationId xmlns:p14="http://schemas.microsoft.com/office/powerpoint/2010/main" val="170606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MCDA Imagine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are on a shooting competition</a:t>
            </a:r>
          </a:p>
          <a:p>
            <a:r>
              <a:rPr lang="en-US"/>
              <a:t>There are various disciplines</a:t>
            </a:r>
          </a:p>
          <a:p>
            <a:r>
              <a:rPr lang="en-US"/>
              <a:t>Your goal is to win … </a:t>
            </a:r>
          </a:p>
          <a:p>
            <a:pPr marL="0" indent="0" algn="r">
              <a:buNone/>
            </a:pPr>
            <a:r>
              <a:rPr lang="en-US"/>
              <a:t>… or at least find the winner</a:t>
            </a:r>
          </a:p>
        </p:txBody>
      </p:sp>
    </p:spTree>
    <p:extLst>
      <p:ext uri="{BB962C8B-B14F-4D97-AF65-F5344CB8AC3E}">
        <p14:creationId xmlns:p14="http://schemas.microsoft.com/office/powerpoint/2010/main" val="374146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Shooting disciplines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shooting – </a:t>
            </a:r>
            <a:r>
              <a:rPr lang="en-US" dirty="0" err="1"/>
              <a:t>Bigbore</a:t>
            </a:r>
            <a:r>
              <a:rPr lang="en-US" dirty="0"/>
              <a:t> 10</a:t>
            </a:r>
          </a:p>
          <a:p>
            <a:r>
              <a:rPr lang="en-US" dirty="0"/>
              <a:t>Target shooting – Rifle 10</a:t>
            </a:r>
          </a:p>
          <a:p>
            <a:r>
              <a:rPr lang="cs-CZ" dirty="0"/>
              <a:t>Steel</a:t>
            </a:r>
            <a:r>
              <a:rPr lang="en-US" dirty="0"/>
              <a:t> shooting – 4 and 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Bigbore</a:t>
            </a:r>
            <a:r>
              <a:rPr lang="en-US" dirty="0"/>
              <a:t>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rounds (shots)</a:t>
            </a:r>
          </a:p>
          <a:p>
            <a:r>
              <a:rPr lang="en-US" dirty="0"/>
              <a:t>Target „50/20“</a:t>
            </a:r>
          </a:p>
          <a:p>
            <a:r>
              <a:rPr lang="en-US" dirty="0"/>
              <a:t>25 meters</a:t>
            </a:r>
          </a:p>
          <a:p>
            <a:r>
              <a:rPr lang="en-US" dirty="0"/>
              <a:t>Max is 100</a:t>
            </a:r>
          </a:p>
          <a:p>
            <a:r>
              <a:rPr lang="en-US" dirty="0"/>
              <a:t>10 is 50 mm</a:t>
            </a:r>
          </a:p>
          <a:p>
            <a:endParaRPr lang="en-US" dirty="0"/>
          </a:p>
        </p:txBody>
      </p:sp>
      <p:pic>
        <p:nvPicPr>
          <p:cNvPr id="1026" name="Picture 2" descr="Image result for target 50/20 is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271256"/>
            <a:ext cx="2455489" cy="23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arget shoo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11136"/>
          <a:stretch/>
        </p:blipFill>
        <p:spPr bwMode="auto">
          <a:xfrm>
            <a:off x="4545578" y="3645024"/>
            <a:ext cx="6043468" cy="24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77705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sirokouhla_EN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PPT_sirokouhla_EN" id="{AA597C83-6A14-4E58-BA34-569343BBF7A2}" vid="{69F25061-9D6E-485F-9CD1-ABF9137ACA1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PPT_sirokouhla_EN</Template>
  <TotalTime>1016</TotalTime>
  <Words>834</Words>
  <Application>Microsoft Office PowerPoint</Application>
  <PresentationFormat>Širokoúhlá obrazovka</PresentationFormat>
  <Paragraphs>368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Sablona PPT_sirokouhla_EN</vt:lpstr>
      <vt:lpstr>Criteria or criterion?</vt:lpstr>
      <vt:lpstr>Single criterion x multi-criteria</vt:lpstr>
      <vt:lpstr>Single criterion I</vt:lpstr>
      <vt:lpstr>Single criterion II</vt:lpstr>
      <vt:lpstr>Single criterion III</vt:lpstr>
      <vt:lpstr>MCDA I</vt:lpstr>
      <vt:lpstr>MCDA Imagine …</vt:lpstr>
      <vt:lpstr>Shooting disciplines</vt:lpstr>
      <vt:lpstr>Bigbore 10</vt:lpstr>
      <vt:lpstr>Rifle 10</vt:lpstr>
      <vt:lpstr>Steel shooting </vt:lpstr>
      <vt:lpstr>At the end of the day …</vt:lpstr>
      <vt:lpstr>MCDA II</vt:lpstr>
      <vt:lpstr>Let's see our results table …</vt:lpstr>
      <vt:lpstr>Measure A - ranking</vt:lpstr>
      <vt:lpstr>Points</vt:lpstr>
      <vt:lpstr>Point calculation</vt:lpstr>
      <vt:lpstr>Alternative point scoring</vt:lpstr>
      <vt:lpstr>Percents</vt:lpstr>
      <vt:lpstr>Percent calculation</vt:lpstr>
      <vt:lpstr>Summary</vt:lpstr>
      <vt:lpstr>What have we learned?</vt:lpstr>
      <vt:lpstr>KPI – what we measure?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</dc:title>
  <dc:creator>Menšík Michal</dc:creator>
  <cp:lastModifiedBy>Mensik Michal</cp:lastModifiedBy>
  <cp:revision>46</cp:revision>
  <dcterms:created xsi:type="dcterms:W3CDTF">2021-06-10T07:11:34Z</dcterms:created>
  <dcterms:modified xsi:type="dcterms:W3CDTF">2023-03-15T12:14:31Z</dcterms:modified>
</cp:coreProperties>
</file>