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23" r:id="rId2"/>
    <p:sldId id="799" r:id="rId3"/>
    <p:sldId id="800" r:id="rId4"/>
    <p:sldId id="801" r:id="rId5"/>
    <p:sldId id="802" r:id="rId6"/>
    <p:sldId id="803" r:id="rId7"/>
    <p:sldId id="804" r:id="rId8"/>
    <p:sldId id="809" r:id="rId9"/>
    <p:sldId id="810" r:id="rId10"/>
    <p:sldId id="805" r:id="rId11"/>
    <p:sldId id="806" r:id="rId12"/>
    <p:sldId id="808" r:id="rId1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482">
          <p15:clr>
            <a:srgbClr val="A4A3A4"/>
          </p15:clr>
        </p15:guide>
        <p15:guide id="4" orient="horz" pos="1253">
          <p15:clr>
            <a:srgbClr val="A4A3A4"/>
          </p15:clr>
        </p15:guide>
        <p15:guide id="5" orient="horz" pos="1956">
          <p15:clr>
            <a:srgbClr val="A4A3A4"/>
          </p15:clr>
        </p15:guide>
        <p15:guide id="6" pos="2880">
          <p15:clr>
            <a:srgbClr val="A4A3A4"/>
          </p15:clr>
        </p15:guide>
        <p15:guide id="7" pos="476">
          <p15:clr>
            <a:srgbClr val="A4A3A4"/>
          </p15:clr>
        </p15:guide>
        <p15:guide id="8" pos="22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ber Franz" initials="DF" lastIdx="1" clrIdx="0">
    <p:extLst>
      <p:ext uri="{19B8F6BF-5375-455C-9EA6-DF929625EA0E}">
        <p15:presenceInfo xmlns:p15="http://schemas.microsoft.com/office/powerpoint/2012/main" userId="a2caa1831649ef3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99FF66"/>
    <a:srgbClr val="008000"/>
    <a:srgbClr val="FFFF00"/>
    <a:srgbClr val="FFCC66"/>
    <a:srgbClr val="E9EDF4"/>
    <a:srgbClr val="D0D8E8"/>
    <a:srgbClr val="DCE6F2"/>
    <a:srgbClr val="99CC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FCF6A-9644-424D-9736-985960F190A8}" v="1" dt="2022-05-04T08:54:04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5" autoAdjust="0"/>
    <p:restoredTop sz="95324" autoAdjust="0"/>
  </p:normalViewPr>
  <p:slideViewPr>
    <p:cSldViewPr showGuides="1">
      <p:cViewPr varScale="1">
        <p:scale>
          <a:sx n="59" d="100"/>
          <a:sy n="59" d="100"/>
        </p:scale>
        <p:origin x="1168" y="52"/>
      </p:cViewPr>
      <p:guideLst>
        <p:guide orient="horz" pos="2886"/>
        <p:guide orient="horz" pos="210"/>
        <p:guide orient="horz" pos="482"/>
        <p:guide orient="horz" pos="1253"/>
        <p:guide orient="horz" pos="1956"/>
        <p:guide pos="2880"/>
        <p:guide pos="476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97673-8290-4F28-9CA1-C9715FD36913}" type="datetimeFigureOut">
              <a:rPr lang="de-DE" smtClean="0"/>
              <a:t>06.05.2022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D0AF3-5F5B-47BB-8F3A-03D6901CE25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33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D0AF3-5F5B-47BB-8F3A-03D6901CE2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036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8007"/>
            <a:ext cx="9144000" cy="2509993"/>
          </a:xfrm>
          <a:prstGeom prst="rect">
            <a:avLst/>
          </a:prstGeom>
        </p:spPr>
      </p:pic>
      <p:cxnSp>
        <p:nvCxnSpPr>
          <p:cNvPr id="10" name="Gerade Verbindung 9"/>
          <p:cNvCxnSpPr/>
          <p:nvPr userDrawn="1"/>
        </p:nvCxnSpPr>
        <p:spPr>
          <a:xfrm>
            <a:off x="1042988" y="3105150"/>
            <a:ext cx="54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 userDrawn="1"/>
        </p:nvSpPr>
        <p:spPr>
          <a:xfrm>
            <a:off x="780084" y="162581"/>
            <a:ext cx="3761814" cy="4616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r>
              <a:rPr lang="de-AT" sz="1500" dirty="0">
                <a:latin typeface="Franklin Gothic Demi" panose="020B0703020102020204" pitchFamily="34" charset="0"/>
              </a:rPr>
              <a:t>ÖSTERREICHISCHES BUNDESHEER</a:t>
            </a:r>
          </a:p>
          <a:p>
            <a:r>
              <a:rPr lang="de-AT" sz="1200" dirty="0" err="1">
                <a:latin typeface="Franklin Gothic Demi" panose="020B0703020102020204" pitchFamily="34" charset="0"/>
              </a:rPr>
              <a:t>Theresianische</a:t>
            </a:r>
            <a:r>
              <a:rPr lang="de-AT" sz="1200" dirty="0">
                <a:latin typeface="Franklin Gothic Demi" panose="020B0703020102020204" pitchFamily="34" charset="0"/>
              </a:rPr>
              <a:t> Militärakademie</a:t>
            </a: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1042988" y="1573570"/>
            <a:ext cx="8229600" cy="1387378"/>
          </a:xfrm>
        </p:spPr>
        <p:txBody>
          <a:bodyPr lIns="0" tIns="0" rIns="0" bIns="0" anchor="t">
            <a:noAutofit/>
          </a:bodyPr>
          <a:lstStyle>
            <a:lvl1pPr algn="l">
              <a:defRPr sz="4200">
                <a:latin typeface="Franklin Gothic Demi" panose="020B07030201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2" name="Inhaltsplatzhalter 31"/>
          <p:cNvSpPr>
            <a:spLocks noGrp="1"/>
          </p:cNvSpPr>
          <p:nvPr>
            <p:ph sz="quarter" idx="10"/>
          </p:nvPr>
        </p:nvSpPr>
        <p:spPr>
          <a:xfrm>
            <a:off x="1042988" y="3334273"/>
            <a:ext cx="6337300" cy="12604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500">
                <a:latin typeface="Franklin Gothic Demi" panose="020B07030201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pic>
        <p:nvPicPr>
          <p:cNvPr id="18" name="Picture 2" descr="D:\02_TherMilAk\2012 07 02 FH_logo ne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86" y="174294"/>
            <a:ext cx="576064" cy="60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80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161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604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3129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799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701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769600"/>
            <a:ext cx="8229600" cy="1143000"/>
          </a:xfrm>
        </p:spPr>
        <p:txBody>
          <a:bodyPr lIns="0" tIns="0" rIns="0" bIns="0" anchor="t">
            <a:noAutofit/>
          </a:bodyPr>
          <a:lstStyle>
            <a:lvl1pPr algn="l">
              <a:defRPr sz="4200">
                <a:latin typeface="Franklin Gothic Demi" panose="020B07030201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9175" y="2218149"/>
            <a:ext cx="8229600" cy="4091171"/>
          </a:xfrm>
        </p:spPr>
        <p:txBody>
          <a:bodyPr/>
          <a:lstStyle>
            <a:lvl1pPr>
              <a:defRPr sz="2500">
                <a:latin typeface="Franklin Gothic Demi" panose="020B0703020102020204" pitchFamily="34" charset="0"/>
              </a:defRPr>
            </a:lvl1pPr>
            <a:lvl2pPr>
              <a:defRPr sz="2200">
                <a:latin typeface="Franklin Gothic Demi" panose="020B0703020102020204" pitchFamily="34" charset="0"/>
              </a:defRPr>
            </a:lvl2pPr>
            <a:lvl3pPr>
              <a:defRPr sz="1800">
                <a:latin typeface="Franklin Gothic Demi" panose="020B0703020102020204" pitchFamily="34" charset="0"/>
              </a:defRPr>
            </a:lvl3pPr>
            <a:lvl4pPr>
              <a:defRPr sz="16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36" y="4581525"/>
            <a:ext cx="2213864" cy="2283842"/>
          </a:xfrm>
          <a:prstGeom prst="rect">
            <a:avLst/>
          </a:prstGeom>
        </p:spPr>
      </p:pic>
      <p:cxnSp>
        <p:nvCxnSpPr>
          <p:cNvPr id="11" name="Gerade Verbindung 10"/>
          <p:cNvCxnSpPr/>
          <p:nvPr userDrawn="1"/>
        </p:nvCxnSpPr>
        <p:spPr>
          <a:xfrm>
            <a:off x="755650" y="2096852"/>
            <a:ext cx="54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 userDrawn="1"/>
        </p:nvSpPr>
        <p:spPr>
          <a:xfrm>
            <a:off x="791959" y="162581"/>
            <a:ext cx="3761814" cy="4616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r>
              <a:rPr lang="de-AT" sz="1500" dirty="0">
                <a:latin typeface="Franklin Gothic Demi" panose="020B0703020102020204" pitchFamily="34" charset="0"/>
              </a:rPr>
              <a:t>ÖSTERREICHISCHES BUNDESHEER</a:t>
            </a:r>
          </a:p>
          <a:p>
            <a:r>
              <a:rPr lang="de-AT" sz="1200" dirty="0" err="1">
                <a:latin typeface="Franklin Gothic Demi" panose="020B0703020102020204" pitchFamily="34" charset="0"/>
              </a:rPr>
              <a:t>Theresianische</a:t>
            </a:r>
            <a:r>
              <a:rPr lang="de-AT" sz="1200" dirty="0">
                <a:latin typeface="Franklin Gothic Demi" panose="020B0703020102020204" pitchFamily="34" charset="0"/>
              </a:rPr>
              <a:t> Militärakademie</a:t>
            </a:r>
          </a:p>
        </p:txBody>
      </p:sp>
      <p:pic>
        <p:nvPicPr>
          <p:cNvPr id="14" name="Picture 2" descr="D:\02_TherMilAk\2012 07 02 FH_logo ne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86" y="174294"/>
            <a:ext cx="576064" cy="60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96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909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342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36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895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57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522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424EF-0317-42A1-9B66-02796DEB98D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365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924238" y="2329654"/>
            <a:ext cx="8229600" cy="1387378"/>
          </a:xfrm>
        </p:spPr>
        <p:txBody>
          <a:bodyPr/>
          <a:lstStyle/>
          <a:p>
            <a:r>
              <a:rPr lang="de-AT" sz="4800" dirty="0" err="1"/>
              <a:t>Unibar</a:t>
            </a:r>
            <a:br>
              <a:rPr lang="de-AT" sz="4800" dirty="0"/>
            </a:br>
            <a:br>
              <a:rPr lang="de-AT" sz="4800" dirty="0"/>
            </a:br>
            <a:r>
              <a:rPr lang="de-AT" sz="1800" dirty="0"/>
              <a:t>Sebastian ASSINGER, Philipp BARTOSCH, Maximilian DIEBER</a:t>
            </a:r>
            <a:br>
              <a:rPr lang="de-AT" sz="1100" dirty="0"/>
            </a:br>
            <a:br>
              <a:rPr lang="de-A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de-AT" sz="4400" dirty="0"/>
          </a:p>
        </p:txBody>
      </p:sp>
      <p:sp>
        <p:nvSpPr>
          <p:cNvPr id="4" name="Foliennummernplatzhalter 3"/>
          <p:cNvSpPr txBox="1">
            <a:spLocks/>
          </p:cNvSpPr>
          <p:nvPr/>
        </p:nvSpPr>
        <p:spPr>
          <a:xfrm>
            <a:off x="6976827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E424EF-0317-42A1-9B66-02796DEB98D4}" type="slidenum">
              <a:rPr lang="de-AT" sz="1600" b="1" smtClean="0">
                <a:solidFill>
                  <a:schemeClr val="bg1"/>
                </a:solidFill>
              </a:rPr>
              <a:pPr/>
              <a:t>1</a:t>
            </a:fld>
            <a:endParaRPr lang="de-A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59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A7F19-33E4-E626-C838-FCBF838E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Owners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23A1BF-3BDE-43A7-6F02-B982D1F5F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Sebastian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43742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</a:rPr>
              <a:t>fills the warehouse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. He is responsible for the acquisition and purchase of products in long term. </a:t>
            </a:r>
          </a:p>
          <a:p>
            <a:endParaRPr lang="en-US" sz="1800" dirty="0">
              <a:solidFill>
                <a:srgbClr val="343742"/>
              </a:solidFill>
              <a:latin typeface="Open Sans" panose="020B0606030504020204" pitchFamily="34" charset="0"/>
            </a:endParaRPr>
          </a:p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43742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empties the warehouse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 will be in charge of developing the drink menus, training of staff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Maxi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43742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</a:rPr>
              <a:t>fills the bar with customers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. He will also work directly with social media companies and marketing companies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1496C2-1106-052A-2CA2-7D41C9DC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7188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2288F-E44D-7D03-AD78-DA108797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Work </a:t>
            </a:r>
            <a:r>
              <a:rPr lang="de-AT" dirty="0" err="1"/>
              <a:t>team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0F7703-7B90-D296-421C-AD645A805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3 part-time bartenders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to serve drinks, help clean, and provide excellent customer service. </a:t>
            </a:r>
            <a:b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M/W 20-35</a:t>
            </a:r>
          </a:p>
          <a:p>
            <a:endParaRPr lang="de-A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2 bar backs 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to assist the bartenders with cleaning and service. </a:t>
            </a:r>
            <a:b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M/W 20-35</a:t>
            </a:r>
          </a:p>
          <a:p>
            <a:endParaRPr lang="de-A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 liquor attorney </a:t>
            </a:r>
            <a: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to ensure all compliance regulations are being met. </a:t>
            </a:r>
            <a:br>
              <a:rPr lang="en-US" sz="1800" dirty="0">
                <a:solidFill>
                  <a:srgbClr val="34374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M/W 20-35</a:t>
            </a:r>
            <a:endParaRPr lang="de-AT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7C69DB-6A24-ACD1-D884-D0E5048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719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61DD8-AB21-ED39-81F1-E2118FD4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200" dirty="0" err="1">
                <a:latin typeface="Franklin Gothic Demi" panose="020B0703020102020204" pitchFamily="34" charset="0"/>
              </a:rPr>
              <a:t>Personnel</a:t>
            </a:r>
            <a:r>
              <a:rPr lang="de-AT" sz="4200" dirty="0">
                <a:latin typeface="Franklin Gothic Demi" panose="020B0703020102020204" pitchFamily="34" charset="0"/>
              </a:rPr>
              <a:t> plan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F79591-F79F-4C2A-A245-6F218773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12</a:t>
            </a:fld>
            <a:endParaRPr lang="de-AT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504D0541-1F7D-ADD6-C25A-C1F934BE9F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537526"/>
              </p:ext>
            </p:extLst>
          </p:nvPr>
        </p:nvGraphicFramePr>
        <p:xfrm>
          <a:off x="741786" y="1676423"/>
          <a:ext cx="6576317" cy="4046013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704032">
                  <a:extLst>
                    <a:ext uri="{9D8B030D-6E8A-4147-A177-3AD203B41FA5}">
                      <a16:colId xmlns:a16="http://schemas.microsoft.com/office/drawing/2014/main" val="1372232021"/>
                    </a:ext>
                  </a:extLst>
                </a:gridCol>
                <a:gridCol w="2053986">
                  <a:extLst>
                    <a:ext uri="{9D8B030D-6E8A-4147-A177-3AD203B41FA5}">
                      <a16:colId xmlns:a16="http://schemas.microsoft.com/office/drawing/2014/main" val="1825104851"/>
                    </a:ext>
                  </a:extLst>
                </a:gridCol>
                <a:gridCol w="1818299">
                  <a:extLst>
                    <a:ext uri="{9D8B030D-6E8A-4147-A177-3AD203B41FA5}">
                      <a16:colId xmlns:a16="http://schemas.microsoft.com/office/drawing/2014/main" val="2835822267"/>
                    </a:ext>
                  </a:extLst>
                </a:gridCol>
              </a:tblGrid>
              <a:tr h="7428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800" b="1" cap="none" spc="0">
                          <a:solidFill>
                            <a:schemeClr val="bg1"/>
                          </a:solidFill>
                          <a:effectLst/>
                        </a:rPr>
                        <a:t>Owner</a:t>
                      </a:r>
                      <a:endParaRPr lang="de-AT" sz="28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130660" marB="13066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800" b="1" cap="none" spc="0" dirty="0">
                          <a:solidFill>
                            <a:schemeClr val="bg1"/>
                          </a:solidFill>
                          <a:effectLst/>
                        </a:rPr>
                        <a:t>€36,000</a:t>
                      </a:r>
                      <a:endParaRPr lang="de-AT" sz="28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130660" marB="13066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800" b="1" cap="none" spc="0">
                          <a:solidFill>
                            <a:schemeClr val="bg1"/>
                          </a:solidFill>
                          <a:effectLst/>
                        </a:rPr>
                        <a:t>€2,571</a:t>
                      </a:r>
                      <a:endParaRPr lang="de-AT" sz="28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130660" marB="13066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45249"/>
                  </a:ext>
                </a:extLst>
              </a:tr>
              <a:tr h="5993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b="1" cap="none" spc="0">
                          <a:solidFill>
                            <a:schemeClr val="tx1"/>
                          </a:solidFill>
                          <a:effectLst/>
                        </a:rPr>
                        <a:t>Bartender</a:t>
                      </a:r>
                      <a:endParaRPr lang="de-AT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€14,400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€1,028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831470"/>
                  </a:ext>
                </a:extLst>
              </a:tr>
              <a:tr h="5993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b="1" cap="none" spc="0">
                          <a:solidFill>
                            <a:schemeClr val="tx1"/>
                          </a:solidFill>
                          <a:effectLst/>
                        </a:rPr>
                        <a:t>Bar Back</a:t>
                      </a:r>
                      <a:endParaRPr lang="de-AT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€11,200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€800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1346"/>
                  </a:ext>
                </a:extLst>
              </a:tr>
              <a:tr h="6751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b="1" cap="none" spc="0">
                          <a:solidFill>
                            <a:schemeClr val="tx1"/>
                          </a:solidFill>
                          <a:effectLst/>
                        </a:rPr>
                        <a:t>Dishwasher</a:t>
                      </a:r>
                      <a:endParaRPr lang="de-AT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 dirty="0">
                          <a:solidFill>
                            <a:schemeClr val="tx1"/>
                          </a:solidFill>
                          <a:effectLst/>
                        </a:rPr>
                        <a:t>€11,200</a:t>
                      </a:r>
                      <a:endParaRPr lang="de-AT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€800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541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de-AT" sz="20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de-AT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933798"/>
                  </a:ext>
                </a:extLst>
              </a:tr>
              <a:tr h="9325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b="1" cap="none" spc="0">
                          <a:solidFill>
                            <a:schemeClr val="tx1"/>
                          </a:solidFill>
                          <a:effectLst/>
                        </a:rPr>
                        <a:t>Total Payroll</a:t>
                      </a:r>
                      <a:endParaRPr lang="de-AT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>
                          <a:solidFill>
                            <a:schemeClr val="tx1"/>
                          </a:solidFill>
                          <a:effectLst/>
                        </a:rPr>
                        <a:t>€144,900 per year</a:t>
                      </a:r>
                      <a:endParaRPr lang="de-AT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250"/>
                        </a:spcAft>
                      </a:pPr>
                      <a:r>
                        <a:rPr lang="en-GB" sz="2000" cap="none" spc="0" dirty="0">
                          <a:solidFill>
                            <a:schemeClr val="tx1"/>
                          </a:solidFill>
                          <a:effectLst/>
                        </a:rPr>
                        <a:t>€5,200</a:t>
                      </a:r>
                      <a:endParaRPr lang="de-AT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2" marR="65330" marT="54442" marB="1306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18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83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470D7-525D-4D2E-BA57-929F2BB9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797769-F5E0-46FF-B16C-3BA4E7AB7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Executive Summary</a:t>
            </a:r>
          </a:p>
          <a:p>
            <a:r>
              <a:rPr lang="en-GB" dirty="0"/>
              <a:t>Company Summary</a:t>
            </a:r>
          </a:p>
          <a:p>
            <a:r>
              <a:rPr lang="en-GB" dirty="0"/>
              <a:t>Products</a:t>
            </a:r>
          </a:p>
          <a:p>
            <a:r>
              <a:rPr lang="en-GB" dirty="0"/>
              <a:t>Market Analysis</a:t>
            </a:r>
          </a:p>
          <a:p>
            <a:r>
              <a:rPr lang="en-GB" dirty="0"/>
              <a:t>Strategy and Implementation Summary</a:t>
            </a:r>
          </a:p>
          <a:p>
            <a:r>
              <a:rPr lang="en-GB" dirty="0"/>
              <a:t>Management Summary</a:t>
            </a:r>
          </a:p>
          <a:p>
            <a:r>
              <a:rPr lang="en-GB" dirty="0"/>
              <a:t>Important Assumptions</a:t>
            </a:r>
            <a:endParaRPr lang="de-AT" dirty="0"/>
          </a:p>
          <a:p>
            <a:endParaRPr lang="de-AT" dirty="0"/>
          </a:p>
          <a:p>
            <a:endParaRPr lang="en-GB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A677FD-27C7-41BA-8208-2BB444AB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585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ECF20-05DF-422C-8D39-F71E2140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Executive 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D6B020-D6F5-42A1-B522-07E0CE7C1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Karaoke</a:t>
            </a:r>
          </a:p>
          <a:p>
            <a:endParaRPr lang="en-GB" dirty="0"/>
          </a:p>
          <a:p>
            <a:r>
              <a:rPr lang="en-GB" dirty="0"/>
              <a:t>21-35-year-olds</a:t>
            </a:r>
          </a:p>
          <a:p>
            <a:endParaRPr lang="en-GB" dirty="0"/>
          </a:p>
          <a:p>
            <a:r>
              <a:rPr lang="en-GB" dirty="0"/>
              <a:t>Monday to Saturday</a:t>
            </a:r>
          </a:p>
          <a:p>
            <a:endParaRPr lang="en-GB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D6878E-3D12-4CAC-B515-1CED40DF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340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1FF92-AF98-427C-DEF2-F635DE77D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Executive 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C12E35-804E-128A-85D7-067BF736B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Goals</a:t>
            </a:r>
          </a:p>
          <a:p>
            <a:pPr lvl="1"/>
            <a:r>
              <a:rPr lang="en-GB" dirty="0"/>
              <a:t>Exceed customer`s </a:t>
            </a:r>
            <a:r>
              <a:rPr lang="en-GB" dirty="0" err="1"/>
              <a:t>expections</a:t>
            </a:r>
            <a:r>
              <a:rPr lang="en-GB" dirty="0"/>
              <a:t> and make everybody feel welcomed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Increase number of clients by 20% per year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Surviving off its own cash flow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D57935-ECFE-26B4-FDBE-6011F94CD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977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7F361-DBE1-90F3-B3E4-250A567E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Company 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90CB32-83DA-D015-4117-7B730B0D9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Comfortable environment</a:t>
            </a:r>
          </a:p>
          <a:p>
            <a:endParaRPr lang="en-GB" dirty="0"/>
          </a:p>
          <a:p>
            <a:r>
              <a:rPr lang="en-GB" dirty="0"/>
              <a:t>Drinking and sharing music</a:t>
            </a:r>
          </a:p>
          <a:p>
            <a:endParaRPr lang="en-GB" dirty="0"/>
          </a:p>
          <a:p>
            <a:r>
              <a:rPr lang="en-GB" dirty="0"/>
              <a:t>“Music Connects”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7E438B-3CDE-C47E-FB8F-C787095C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542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52D44-3420-EF6F-B601-3D14F149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Company 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70388B-C27A-2639-569E-C2543871A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Start-up Summary</a:t>
            </a:r>
          </a:p>
          <a:p>
            <a:pPr lvl="1"/>
            <a:r>
              <a:rPr lang="de-AT" dirty="0" err="1"/>
              <a:t>Build</a:t>
            </a:r>
            <a:r>
              <a:rPr lang="de-AT" dirty="0"/>
              <a:t>-out and design – 140,000€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Bar </a:t>
            </a:r>
            <a:r>
              <a:rPr lang="de-AT" dirty="0" err="1"/>
              <a:t>supplies</a:t>
            </a:r>
            <a:r>
              <a:rPr lang="de-AT" dirty="0"/>
              <a:t> – 20,000€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Opening </a:t>
            </a:r>
            <a:r>
              <a:rPr lang="de-AT" dirty="0" err="1"/>
              <a:t>inventory</a:t>
            </a:r>
            <a:r>
              <a:rPr lang="de-AT" dirty="0"/>
              <a:t> – 15,000€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Working </a:t>
            </a:r>
            <a:r>
              <a:rPr lang="de-AT" dirty="0" err="1"/>
              <a:t>capital</a:t>
            </a:r>
            <a:r>
              <a:rPr lang="de-AT" dirty="0"/>
              <a:t> – 15,000€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Marketing – 5,000€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22F018-B9E3-1EE4-F9B1-2B153C8F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578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8BE24-D386-E172-C472-937C3365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Products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9E4381-DAF1-C9BF-E8BA-F8E9F3BD9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Microbrew</a:t>
            </a:r>
            <a:r>
              <a:rPr lang="de-AT" dirty="0"/>
              <a:t> </a:t>
            </a:r>
            <a:r>
              <a:rPr lang="de-AT" dirty="0" err="1"/>
              <a:t>beers</a:t>
            </a:r>
            <a:endParaRPr lang="de-AT" dirty="0"/>
          </a:p>
          <a:p>
            <a:endParaRPr lang="de-AT" dirty="0"/>
          </a:p>
          <a:p>
            <a:r>
              <a:rPr lang="de-AT" dirty="0"/>
              <a:t>Coffee</a:t>
            </a:r>
          </a:p>
          <a:p>
            <a:endParaRPr lang="de-AT" dirty="0"/>
          </a:p>
          <a:p>
            <a:r>
              <a:rPr lang="de-AT" dirty="0"/>
              <a:t>Cocktails and </a:t>
            </a:r>
            <a:r>
              <a:rPr lang="de-AT" dirty="0" err="1"/>
              <a:t>long</a:t>
            </a:r>
            <a:r>
              <a:rPr lang="de-AT" dirty="0"/>
              <a:t> </a:t>
            </a:r>
            <a:r>
              <a:rPr lang="de-AT" dirty="0" err="1"/>
              <a:t>drinks</a:t>
            </a:r>
            <a:endParaRPr lang="de-AT"/>
          </a:p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FD6CAB-E748-263C-D6F0-2B450526A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228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A546A-52CE-5592-309B-E7BEF454C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Analysis Summary 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B6941B-9CEE-09CF-C36E-E978BDEF4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Market Segmentation</a:t>
            </a:r>
            <a:br>
              <a:rPr lang="de-AT" dirty="0"/>
            </a:br>
            <a:r>
              <a:rPr lang="de-AT" dirty="0"/>
              <a:t>	</a:t>
            </a:r>
            <a:r>
              <a:rPr lang="de-AT" sz="1800" dirty="0" err="1"/>
              <a:t>Students</a:t>
            </a:r>
            <a:r>
              <a:rPr lang="de-AT" sz="1800" dirty="0"/>
              <a:t> / Singles / Non Singles</a:t>
            </a:r>
            <a:endParaRPr lang="de-AT" dirty="0"/>
          </a:p>
          <a:p>
            <a:endParaRPr lang="de-AT" dirty="0"/>
          </a:p>
          <a:p>
            <a:r>
              <a:rPr lang="de-AT" dirty="0"/>
              <a:t>Target Market Segment </a:t>
            </a:r>
            <a:r>
              <a:rPr lang="de-AT" dirty="0" err="1"/>
              <a:t>Strategy</a:t>
            </a:r>
            <a:br>
              <a:rPr lang="de-AT" dirty="0"/>
            </a:br>
            <a:r>
              <a:rPr lang="de-AT" dirty="0"/>
              <a:t>	</a:t>
            </a:r>
            <a:r>
              <a:rPr lang="de-AT" sz="1800" dirty="0" err="1"/>
              <a:t>Social</a:t>
            </a:r>
            <a:r>
              <a:rPr lang="de-AT" sz="1800" dirty="0"/>
              <a:t> Media / Partnership / Coupon</a:t>
            </a:r>
            <a:endParaRPr lang="de-AT" dirty="0"/>
          </a:p>
          <a:p>
            <a:endParaRPr lang="en-GB" dirty="0"/>
          </a:p>
          <a:p>
            <a:r>
              <a:rPr lang="en-GB" dirty="0"/>
              <a:t>Industry Analysis</a:t>
            </a:r>
            <a:br>
              <a:rPr lang="en-GB" dirty="0"/>
            </a:br>
            <a:r>
              <a:rPr lang="en-GB" dirty="0"/>
              <a:t>	</a:t>
            </a:r>
            <a:r>
              <a:rPr lang="en-GB" sz="1800" dirty="0"/>
              <a:t>Bar / Pub / Cafe</a:t>
            </a:r>
            <a:endParaRPr lang="de-AT" dirty="0"/>
          </a:p>
          <a:p>
            <a:endParaRPr lang="de-AT" dirty="0"/>
          </a:p>
          <a:p>
            <a:r>
              <a:rPr lang="de-AT" dirty="0"/>
              <a:t>Competition	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CF08AB-42E2-80C0-9F46-5097B653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924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9FF51-8ACB-77D2-67BE-6697B8E30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769600"/>
            <a:ext cx="8229600" cy="1219240"/>
          </a:xfrm>
        </p:spPr>
        <p:txBody>
          <a:bodyPr/>
          <a:lstStyle/>
          <a:p>
            <a:r>
              <a:rPr lang="de-AT" dirty="0" err="1"/>
              <a:t>Strategy</a:t>
            </a:r>
            <a:r>
              <a:rPr lang="de-AT" dirty="0"/>
              <a:t> and Implementation 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3B3C05-4C4D-2F77-A5E1-227E60DA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Competitive</a:t>
            </a:r>
            <a:r>
              <a:rPr lang="de-AT" dirty="0"/>
              <a:t> Edge</a:t>
            </a:r>
            <a:br>
              <a:rPr lang="de-AT" dirty="0"/>
            </a:br>
            <a:r>
              <a:rPr lang="de-AT" dirty="0"/>
              <a:t>	</a:t>
            </a:r>
            <a:r>
              <a:rPr lang="de-AT" sz="1800" dirty="0" err="1"/>
              <a:t>Theme</a:t>
            </a:r>
            <a:r>
              <a:rPr lang="de-AT" sz="1800" dirty="0"/>
              <a:t> / </a:t>
            </a:r>
            <a:r>
              <a:rPr lang="de-AT" sz="1800" dirty="0" err="1"/>
              <a:t>Niche</a:t>
            </a:r>
            <a:r>
              <a:rPr lang="de-AT" sz="1800" dirty="0"/>
              <a:t> / </a:t>
            </a:r>
            <a:r>
              <a:rPr lang="de-AT" sz="1800" dirty="0" err="1"/>
              <a:t>Flavour</a:t>
            </a:r>
            <a:endParaRPr lang="de-AT" sz="1800" dirty="0"/>
          </a:p>
          <a:p>
            <a:endParaRPr lang="de-AT" dirty="0"/>
          </a:p>
          <a:p>
            <a:r>
              <a:rPr lang="de-AT" dirty="0"/>
              <a:t>Sales </a:t>
            </a:r>
            <a:r>
              <a:rPr lang="de-AT" dirty="0" err="1"/>
              <a:t>Strategy</a:t>
            </a:r>
            <a:br>
              <a:rPr lang="de-AT" dirty="0"/>
            </a:br>
            <a:r>
              <a:rPr lang="de-AT" dirty="0"/>
              <a:t>	</a:t>
            </a:r>
            <a:r>
              <a:rPr lang="de-AT" sz="1800" dirty="0"/>
              <a:t>Drinks / Partys</a:t>
            </a:r>
          </a:p>
          <a:p>
            <a:endParaRPr lang="de-AT" dirty="0"/>
          </a:p>
          <a:p>
            <a:r>
              <a:rPr lang="de-AT" dirty="0"/>
              <a:t>Milestones</a:t>
            </a:r>
            <a:br>
              <a:rPr lang="de-AT" dirty="0"/>
            </a:br>
            <a:r>
              <a:rPr lang="de-AT" dirty="0"/>
              <a:t>	</a:t>
            </a:r>
            <a:r>
              <a:rPr lang="de-AT" sz="1800" dirty="0"/>
              <a:t>Business Plan</a:t>
            </a:r>
            <a:br>
              <a:rPr lang="de-AT" sz="1800" dirty="0"/>
            </a:br>
            <a:r>
              <a:rPr lang="de-AT" sz="1800" dirty="0"/>
              <a:t>	Location &amp; </a:t>
            </a:r>
            <a:r>
              <a:rPr lang="de-AT" sz="1800" dirty="0" err="1"/>
              <a:t>vendor</a:t>
            </a:r>
            <a:r>
              <a:rPr lang="de-AT" sz="1800" dirty="0"/>
              <a:t> </a:t>
            </a:r>
            <a:r>
              <a:rPr lang="de-AT" sz="1800" dirty="0" err="1"/>
              <a:t>relationships</a:t>
            </a:r>
            <a:br>
              <a:rPr lang="de-AT" sz="1800" dirty="0"/>
            </a:br>
            <a:r>
              <a:rPr lang="de-AT" sz="1800" dirty="0"/>
              <a:t>	First </a:t>
            </a:r>
            <a:r>
              <a:rPr lang="de-AT" sz="1800" dirty="0" err="1"/>
              <a:t>month</a:t>
            </a:r>
            <a:r>
              <a:rPr lang="de-AT" sz="1800" dirty="0"/>
              <a:t> </a:t>
            </a:r>
            <a:r>
              <a:rPr lang="de-AT" sz="1800" dirty="0" err="1"/>
              <a:t>of</a:t>
            </a:r>
            <a:r>
              <a:rPr lang="de-AT" sz="1800" dirty="0"/>
              <a:t> </a:t>
            </a:r>
            <a:r>
              <a:rPr lang="en-GB" sz="1800" dirty="0"/>
              <a:t>profitability</a:t>
            </a:r>
            <a:endParaRPr lang="de-AT" sz="1800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683877-A341-2128-5651-F53AA067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24EF-0317-42A1-9B66-02796DEB98D4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96084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345</Words>
  <Application>Microsoft Office PowerPoint</Application>
  <PresentationFormat>On-screen Show (4:3)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Demi</vt:lpstr>
      <vt:lpstr>Open Sans</vt:lpstr>
      <vt:lpstr>Times New Roman</vt:lpstr>
      <vt:lpstr>Larissa</vt:lpstr>
      <vt:lpstr>Unibar  Sebastian ASSINGER, Philipp BARTOSCH, Maximilian DIEBER  </vt:lpstr>
      <vt:lpstr>Content</vt:lpstr>
      <vt:lpstr>Executive Summary</vt:lpstr>
      <vt:lpstr>Executive Summary</vt:lpstr>
      <vt:lpstr>Company Summary</vt:lpstr>
      <vt:lpstr>Company Summary</vt:lpstr>
      <vt:lpstr>Products</vt:lpstr>
      <vt:lpstr>Market Analysis Summary </vt:lpstr>
      <vt:lpstr>Strategy and Implementation Summary</vt:lpstr>
      <vt:lpstr>Owners</vt:lpstr>
      <vt:lpstr>Work team</vt:lpstr>
      <vt:lpstr>Personnel plan</vt:lpstr>
    </vt:vector>
  </TitlesOfParts>
  <Company>BMLVS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KUNOVJANEK Georg</dc:creator>
  <cp:lastModifiedBy>BARTOSCH Philipp</cp:lastModifiedBy>
  <cp:revision>491</cp:revision>
  <cp:lastPrinted>2020-10-09T11:17:33Z</cp:lastPrinted>
  <dcterms:created xsi:type="dcterms:W3CDTF">2017-10-13T08:11:03Z</dcterms:created>
  <dcterms:modified xsi:type="dcterms:W3CDTF">2022-05-06T06:01:32Z</dcterms:modified>
</cp:coreProperties>
</file>