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276" r:id="rId2"/>
    <p:sldId id="306" r:id="rId3"/>
    <p:sldId id="289" r:id="rId4"/>
    <p:sldId id="278" r:id="rId5"/>
    <p:sldId id="307" r:id="rId6"/>
    <p:sldId id="296" r:id="rId7"/>
  </p:sldIdLst>
  <p:sldSz cx="9144000" cy="6858000" type="screen4x3"/>
  <p:notesSz cx="9926638" cy="6797675"/>
  <p:defaultTextStyle>
    <a:defPPr>
      <a:defRPr lang="cs-CZ"/>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větlý styl 3 – zvýraznění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Střední styl 4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09" autoAdjust="0"/>
  </p:normalViewPr>
  <p:slideViewPr>
    <p:cSldViewPr>
      <p:cViewPr varScale="1">
        <p:scale>
          <a:sx n="113" d="100"/>
          <a:sy n="113" d="100"/>
        </p:scale>
        <p:origin x="120" y="141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4302125" cy="339725"/>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cs-CZ"/>
          </a:p>
        </p:txBody>
      </p:sp>
      <p:sp>
        <p:nvSpPr>
          <p:cNvPr id="3" name="Zástupný symbol pro datum 2"/>
          <p:cNvSpPr>
            <a:spLocks noGrp="1"/>
          </p:cNvSpPr>
          <p:nvPr>
            <p:ph type="dt" sz="quarter" idx="1"/>
          </p:nvPr>
        </p:nvSpPr>
        <p:spPr>
          <a:xfrm>
            <a:off x="5622925" y="0"/>
            <a:ext cx="4302125" cy="339725"/>
          </a:xfrm>
          <a:prstGeom prst="rect">
            <a:avLst/>
          </a:prstGeom>
        </p:spPr>
        <p:txBody>
          <a:bodyPr vert="horz" lIns="91440" tIns="45720" rIns="91440" bIns="45720" rtlCol="0"/>
          <a:lstStyle>
            <a:lvl1pPr algn="r">
              <a:defRPr sz="1200">
                <a:latin typeface="Arial" charset="0"/>
                <a:cs typeface="Arial" charset="0"/>
              </a:defRPr>
            </a:lvl1pPr>
          </a:lstStyle>
          <a:p>
            <a:pPr>
              <a:defRPr/>
            </a:pPr>
            <a:fld id="{21A598C6-E920-40AA-90A7-31D94F10C598}" type="datetimeFigureOut">
              <a:rPr lang="cs-CZ"/>
              <a:pPr>
                <a:defRPr/>
              </a:pPr>
              <a:t>08.04.2021</a:t>
            </a:fld>
            <a:endParaRPr lang="cs-CZ"/>
          </a:p>
        </p:txBody>
      </p:sp>
      <p:sp>
        <p:nvSpPr>
          <p:cNvPr id="4" name="Zástupný symbol pro zápatí 3"/>
          <p:cNvSpPr>
            <a:spLocks noGrp="1"/>
          </p:cNvSpPr>
          <p:nvPr>
            <p:ph type="ftr" sz="quarter" idx="2"/>
          </p:nvPr>
        </p:nvSpPr>
        <p:spPr>
          <a:xfrm>
            <a:off x="0" y="6456363"/>
            <a:ext cx="4302125" cy="339725"/>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cs-CZ"/>
          </a:p>
        </p:txBody>
      </p:sp>
      <p:sp>
        <p:nvSpPr>
          <p:cNvPr id="5" name="Zástupný symbol pro číslo snímku 4"/>
          <p:cNvSpPr>
            <a:spLocks noGrp="1"/>
          </p:cNvSpPr>
          <p:nvPr>
            <p:ph type="sldNum" sz="quarter" idx="3"/>
          </p:nvPr>
        </p:nvSpPr>
        <p:spPr>
          <a:xfrm>
            <a:off x="5622925" y="6456363"/>
            <a:ext cx="4302125" cy="3397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DD322CE-4923-4668-9A70-45E8BE4F5380}" type="slidenum">
              <a:rPr lang="cs-CZ" altLang="cs-CZ"/>
              <a:pPr/>
              <a:t>‹#›</a:t>
            </a:fld>
            <a:endParaRPr lang="cs-CZ" altLang="cs-CZ"/>
          </a:p>
        </p:txBody>
      </p:sp>
    </p:spTree>
    <p:extLst>
      <p:ext uri="{BB962C8B-B14F-4D97-AF65-F5344CB8AC3E}">
        <p14:creationId xmlns:p14="http://schemas.microsoft.com/office/powerpoint/2010/main" val="3600935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4302125" cy="339725"/>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cs-CZ"/>
          </a:p>
        </p:txBody>
      </p:sp>
      <p:sp>
        <p:nvSpPr>
          <p:cNvPr id="3" name="Zástupný symbol pro datum 2"/>
          <p:cNvSpPr>
            <a:spLocks noGrp="1"/>
          </p:cNvSpPr>
          <p:nvPr>
            <p:ph type="dt" idx="1"/>
          </p:nvPr>
        </p:nvSpPr>
        <p:spPr>
          <a:xfrm>
            <a:off x="5622925" y="0"/>
            <a:ext cx="4302125" cy="339725"/>
          </a:xfrm>
          <a:prstGeom prst="rect">
            <a:avLst/>
          </a:prstGeom>
        </p:spPr>
        <p:txBody>
          <a:bodyPr vert="horz" lIns="91440" tIns="45720" rIns="91440" bIns="45720" rtlCol="0"/>
          <a:lstStyle>
            <a:lvl1pPr algn="r">
              <a:defRPr sz="1200">
                <a:latin typeface="Arial" charset="0"/>
                <a:cs typeface="Arial" charset="0"/>
              </a:defRPr>
            </a:lvl1pPr>
          </a:lstStyle>
          <a:p>
            <a:pPr>
              <a:defRPr/>
            </a:pPr>
            <a:fld id="{38334DB1-8A04-4C64-BEC7-F354DD9188D7}" type="datetimeFigureOut">
              <a:rPr lang="cs-CZ"/>
              <a:pPr>
                <a:defRPr/>
              </a:pPr>
              <a:t>08.04.2021</a:t>
            </a:fld>
            <a:endParaRPr lang="cs-CZ"/>
          </a:p>
        </p:txBody>
      </p:sp>
      <p:sp>
        <p:nvSpPr>
          <p:cNvPr id="4" name="Zástupný symbol pro obrázek snímku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992188" y="3228975"/>
            <a:ext cx="7942262" cy="3059113"/>
          </a:xfrm>
          <a:prstGeom prst="rect">
            <a:avLst/>
          </a:prstGeom>
        </p:spPr>
        <p:txBody>
          <a:bodyPr vert="horz" lIns="91440" tIns="45720" rIns="91440" bIns="45720"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6456363"/>
            <a:ext cx="4302125" cy="339725"/>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cs-CZ"/>
          </a:p>
        </p:txBody>
      </p:sp>
      <p:sp>
        <p:nvSpPr>
          <p:cNvPr id="7" name="Zástupný symbol pro číslo snímku 6"/>
          <p:cNvSpPr>
            <a:spLocks noGrp="1"/>
          </p:cNvSpPr>
          <p:nvPr>
            <p:ph type="sldNum" sz="quarter" idx="5"/>
          </p:nvPr>
        </p:nvSpPr>
        <p:spPr>
          <a:xfrm>
            <a:off x="5622925" y="6456363"/>
            <a:ext cx="4302125" cy="3397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56067EA-6E06-4C7B-8F91-40B86294835B}" type="slidenum">
              <a:rPr lang="cs-CZ" altLang="cs-CZ"/>
              <a:pPr/>
              <a:t>‹#›</a:t>
            </a:fld>
            <a:endParaRPr lang="cs-CZ" altLang="cs-CZ"/>
          </a:p>
        </p:txBody>
      </p:sp>
    </p:spTree>
    <p:extLst>
      <p:ext uri="{BB962C8B-B14F-4D97-AF65-F5344CB8AC3E}">
        <p14:creationId xmlns:p14="http://schemas.microsoft.com/office/powerpoint/2010/main" val="18237538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49DCA5FA-10AE-4203-838D-5E42E45D761D}" type="datetimeFigureOut">
              <a:rPr lang="en-US"/>
              <a:pPr>
                <a:defRPr/>
              </a:pPr>
              <a:t>4/8/2021</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1FD8CB80-D44E-45F3-9B07-87BD301517DD}" type="slidenum">
              <a:rPr lang="en-US" altLang="cs-CZ"/>
              <a:pPr/>
              <a:t>‹#›</a:t>
            </a:fld>
            <a:endParaRPr lang="en-US" altLang="cs-CZ"/>
          </a:p>
        </p:txBody>
      </p:sp>
    </p:spTree>
    <p:extLst>
      <p:ext uri="{BB962C8B-B14F-4D97-AF65-F5344CB8AC3E}">
        <p14:creationId xmlns:p14="http://schemas.microsoft.com/office/powerpoint/2010/main" val="3258146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05D91A09-58F3-4BF1-B597-ABBA1253DF13}" type="datetimeFigureOut">
              <a:rPr lang="en-US"/>
              <a:pPr>
                <a:defRPr/>
              </a:pPr>
              <a:t>4/8/2021</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3CDEBDF1-EF41-4331-854A-97151F7070F6}" type="slidenum">
              <a:rPr lang="en-US" altLang="cs-CZ"/>
              <a:pPr/>
              <a:t>‹#›</a:t>
            </a:fld>
            <a:endParaRPr lang="en-US" altLang="cs-CZ"/>
          </a:p>
        </p:txBody>
      </p:sp>
    </p:spTree>
    <p:extLst>
      <p:ext uri="{BB962C8B-B14F-4D97-AF65-F5344CB8AC3E}">
        <p14:creationId xmlns:p14="http://schemas.microsoft.com/office/powerpoint/2010/main" val="880394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07F8203C-4ABC-4847-B13D-856C05C3E2DF}" type="datetimeFigureOut">
              <a:rPr lang="en-US"/>
              <a:pPr>
                <a:defRPr/>
              </a:pPr>
              <a:t>4/8/2021</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12929BCD-A230-4364-8034-C55204495047}" type="slidenum">
              <a:rPr lang="en-US" altLang="cs-CZ"/>
              <a:pPr/>
              <a:t>‹#›</a:t>
            </a:fld>
            <a:endParaRPr lang="en-US" altLang="cs-CZ"/>
          </a:p>
        </p:txBody>
      </p:sp>
    </p:spTree>
    <p:extLst>
      <p:ext uri="{BB962C8B-B14F-4D97-AF65-F5344CB8AC3E}">
        <p14:creationId xmlns:p14="http://schemas.microsoft.com/office/powerpoint/2010/main" val="70506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lvl1pPr>
              <a:defRPr sz="3200" b="1">
                <a:solidFill>
                  <a:srgbClr val="D50202"/>
                </a:solidFill>
              </a:defRPr>
            </a:lvl1pPr>
          </a:lstStyle>
          <a:p>
            <a:r>
              <a:rPr lang="cs-CZ" dirty="0" err="1"/>
              <a:t>Click</a:t>
            </a:r>
            <a:r>
              <a:rPr lang="cs-CZ" dirty="0"/>
              <a:t> to </a:t>
            </a:r>
            <a:r>
              <a:rPr lang="cs-CZ" dirty="0" err="1"/>
              <a:t>edit</a:t>
            </a:r>
            <a:r>
              <a:rPr lang="cs-CZ" dirty="0"/>
              <a:t> Master </a:t>
            </a:r>
            <a:r>
              <a:rPr lang="cs-CZ" dirty="0" err="1"/>
              <a:t>title</a:t>
            </a:r>
            <a:r>
              <a:rPr lang="cs-CZ" dirty="0"/>
              <a:t> style</a:t>
            </a:r>
            <a:endParaRPr lang="en-US" dirty="0"/>
          </a:p>
        </p:txBody>
      </p:sp>
      <p:sp>
        <p:nvSpPr>
          <p:cNvPr id="3" name="Content Placeholder 2"/>
          <p:cNvSpPr>
            <a:spLocks noGrp="1"/>
          </p:cNvSpPr>
          <p:nvPr>
            <p:ph idx="1"/>
          </p:nvPr>
        </p:nvSpPr>
        <p:spPr/>
        <p:txBody>
          <a:bodyPr/>
          <a:lstStyle>
            <a:lvl1pPr marL="342900" indent="-342900">
              <a:buClr>
                <a:srgbClr val="D10202"/>
              </a:buClr>
              <a:buFont typeface="Wingdings" panose="05000000000000000000" pitchFamily="2" charset="2"/>
              <a:buChar char="v"/>
              <a:defRPr sz="2400"/>
            </a:lvl1pPr>
            <a:lvl2pPr marL="800100" indent="-342900">
              <a:buClr>
                <a:srgbClr val="D10202"/>
              </a:buClr>
              <a:buFont typeface="Arial" panose="020B0604020202020204" pitchFamily="34" charset="0"/>
              <a:buChar char="•"/>
              <a:defRPr sz="2400"/>
            </a:lvl2pPr>
            <a:lvl3pPr>
              <a:defRPr sz="2000"/>
            </a:lvl3pPr>
            <a:lvl5pPr>
              <a:defRPr sz="1800"/>
            </a:lvl5pPr>
          </a:lstStyle>
          <a:p>
            <a:pPr lvl="0"/>
            <a:r>
              <a:rPr lang="cs-CZ" dirty="0" err="1"/>
              <a:t>Click</a:t>
            </a:r>
            <a:r>
              <a:rPr lang="cs-CZ" dirty="0"/>
              <a:t> to </a:t>
            </a:r>
            <a:r>
              <a:rPr lang="cs-CZ" dirty="0" err="1"/>
              <a:t>edit</a:t>
            </a:r>
            <a:r>
              <a:rPr lang="cs-CZ" dirty="0"/>
              <a:t> Master text </a:t>
            </a:r>
            <a:r>
              <a:rPr lang="cs-CZ" dirty="0" err="1"/>
              <a:t>styles</a:t>
            </a:r>
            <a:endParaRPr lang="cs-CZ" dirty="0"/>
          </a:p>
          <a:p>
            <a:pPr lvl="1"/>
            <a:r>
              <a:rPr lang="cs-CZ" dirty="0"/>
              <a:t>Second </a:t>
            </a:r>
            <a:r>
              <a:rPr lang="cs-CZ" dirty="0" err="1"/>
              <a:t>level</a:t>
            </a:r>
            <a:endParaRPr lang="cs-CZ" dirty="0"/>
          </a:p>
          <a:p>
            <a:pPr lvl="2"/>
            <a:r>
              <a:rPr lang="cs-CZ" dirty="0" err="1"/>
              <a:t>Third</a:t>
            </a:r>
            <a:r>
              <a:rPr lang="cs-CZ" dirty="0"/>
              <a:t> </a:t>
            </a:r>
            <a:r>
              <a:rPr lang="cs-CZ" dirty="0" err="1"/>
              <a:t>level</a:t>
            </a:r>
            <a:endParaRPr lang="cs-CZ" dirty="0"/>
          </a:p>
          <a:p>
            <a:pPr lvl="3"/>
            <a:r>
              <a:rPr lang="cs-CZ" dirty="0" err="1"/>
              <a:t>Fourth</a:t>
            </a:r>
            <a:r>
              <a:rPr lang="cs-CZ" dirty="0"/>
              <a:t> </a:t>
            </a:r>
            <a:r>
              <a:rPr lang="cs-CZ" dirty="0" err="1"/>
              <a:t>level</a:t>
            </a:r>
            <a:endParaRPr lang="cs-CZ" dirty="0"/>
          </a:p>
          <a:p>
            <a:pPr lvl="4"/>
            <a:r>
              <a:rPr lang="cs-CZ" dirty="0" err="1"/>
              <a:t>Fifth</a:t>
            </a:r>
            <a:r>
              <a:rPr lang="cs-CZ" dirty="0"/>
              <a:t> </a:t>
            </a:r>
            <a:r>
              <a:rPr lang="cs-CZ" dirty="0" err="1"/>
              <a:t>level</a:t>
            </a:r>
            <a:endParaRPr lang="en-US" dirty="0"/>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DBE7AABD-73FD-42F5-81DB-E652C3D61B87}" type="datetimeFigureOut">
              <a:rPr lang="en-US"/>
              <a:pPr>
                <a:defRPr/>
              </a:pPr>
              <a:t>4/8/2021</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FC3E18CA-49EA-47B2-AE09-DD36F2BA7F83}" type="slidenum">
              <a:rPr lang="en-US" altLang="cs-CZ"/>
              <a:pPr/>
              <a:t>‹#›</a:t>
            </a:fld>
            <a:endParaRPr lang="en-US" altLang="cs-CZ"/>
          </a:p>
        </p:txBody>
      </p:sp>
    </p:spTree>
    <p:extLst>
      <p:ext uri="{BB962C8B-B14F-4D97-AF65-F5344CB8AC3E}">
        <p14:creationId xmlns:p14="http://schemas.microsoft.com/office/powerpoint/2010/main" val="463829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6370D1AC-F75A-45B9-B74E-09BFE7A1CC8C}" type="datetimeFigureOut">
              <a:rPr lang="en-US"/>
              <a:pPr>
                <a:defRPr/>
              </a:pPr>
              <a:t>4/8/2021</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E2BB02E0-4C4E-4ECF-A57A-485A3DC8CFAE}" type="slidenum">
              <a:rPr lang="en-US" altLang="cs-CZ"/>
              <a:pPr/>
              <a:t>‹#›</a:t>
            </a:fld>
            <a:endParaRPr lang="en-US" altLang="cs-CZ"/>
          </a:p>
        </p:txBody>
      </p:sp>
    </p:spTree>
    <p:extLst>
      <p:ext uri="{BB962C8B-B14F-4D97-AF65-F5344CB8AC3E}">
        <p14:creationId xmlns:p14="http://schemas.microsoft.com/office/powerpoint/2010/main" val="3351897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3F338E5E-2C13-4C85-8621-70943D09D03E}" type="datetimeFigureOut">
              <a:rPr lang="en-US"/>
              <a:pPr>
                <a:defRPr/>
              </a:pPr>
              <a:t>4/8/2021</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panose="020B0604020202020204" pitchFamily="34" charset="0"/>
              </a:defRPr>
            </a:lvl1pPr>
          </a:lstStyle>
          <a:p>
            <a:fld id="{A98E2B13-1A8A-47B2-979A-92E441FEC6FF}" type="slidenum">
              <a:rPr lang="en-US" altLang="cs-CZ"/>
              <a:pPr/>
              <a:t>‹#›</a:t>
            </a:fld>
            <a:endParaRPr lang="en-US" altLang="cs-CZ"/>
          </a:p>
        </p:txBody>
      </p:sp>
    </p:spTree>
    <p:extLst>
      <p:ext uri="{BB962C8B-B14F-4D97-AF65-F5344CB8AC3E}">
        <p14:creationId xmlns:p14="http://schemas.microsoft.com/office/powerpoint/2010/main" val="585366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97FF9C18-D205-4060-BECF-895C41B47047}" type="datetimeFigureOut">
              <a:rPr lang="en-US"/>
              <a:pPr>
                <a:defRPr/>
              </a:pPr>
              <a:t>4/8/2021</a:t>
            </a:fld>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atin typeface="Arial" panose="020B0604020202020204" pitchFamily="34" charset="0"/>
              </a:defRPr>
            </a:lvl1pPr>
          </a:lstStyle>
          <a:p>
            <a:fld id="{BC948ABB-3545-4B8E-BC4D-562B17B96C87}" type="slidenum">
              <a:rPr lang="en-US" altLang="cs-CZ"/>
              <a:pPr/>
              <a:t>‹#›</a:t>
            </a:fld>
            <a:endParaRPr lang="en-US" altLang="cs-CZ"/>
          </a:p>
        </p:txBody>
      </p:sp>
    </p:spTree>
    <p:extLst>
      <p:ext uri="{BB962C8B-B14F-4D97-AF65-F5344CB8AC3E}">
        <p14:creationId xmlns:p14="http://schemas.microsoft.com/office/powerpoint/2010/main" val="3927252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542D96CF-4923-47BC-82E7-787A75B41A1C}" type="datetimeFigureOut">
              <a:rPr lang="en-US"/>
              <a:pPr>
                <a:defRPr/>
              </a:pPr>
              <a:t>4/8/2021</a:t>
            </a:fld>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a:defRPr>
                <a:latin typeface="Arial" panose="020B0604020202020204" pitchFamily="34" charset="0"/>
              </a:defRPr>
            </a:lvl1pPr>
          </a:lstStyle>
          <a:p>
            <a:fld id="{C7D476DC-AD94-4BF4-AAA5-BCFE86B1C24B}" type="slidenum">
              <a:rPr lang="en-US" altLang="cs-CZ"/>
              <a:pPr/>
              <a:t>‹#›</a:t>
            </a:fld>
            <a:endParaRPr lang="en-US" altLang="cs-CZ"/>
          </a:p>
        </p:txBody>
      </p:sp>
    </p:spTree>
    <p:extLst>
      <p:ext uri="{BB962C8B-B14F-4D97-AF65-F5344CB8AC3E}">
        <p14:creationId xmlns:p14="http://schemas.microsoft.com/office/powerpoint/2010/main" val="3683945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9E130898-85E4-4AE0-8F1C-DCDDDFC3FCD5}" type="datetimeFigureOut">
              <a:rPr lang="en-US"/>
              <a:pPr>
                <a:defRPr/>
              </a:pPr>
              <a:t>4/8/2021</a:t>
            </a:fld>
            <a:endParaRPr lang="en-US"/>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a:defRPr>
                <a:latin typeface="Arial" panose="020B0604020202020204" pitchFamily="34" charset="0"/>
              </a:defRPr>
            </a:lvl1pPr>
          </a:lstStyle>
          <a:p>
            <a:fld id="{25925A9A-09D9-41F8-8755-B1BC07B6CA59}" type="slidenum">
              <a:rPr lang="en-US" altLang="cs-CZ"/>
              <a:pPr/>
              <a:t>‹#›</a:t>
            </a:fld>
            <a:endParaRPr lang="en-US" altLang="cs-CZ"/>
          </a:p>
        </p:txBody>
      </p:sp>
    </p:spTree>
    <p:extLst>
      <p:ext uri="{BB962C8B-B14F-4D97-AF65-F5344CB8AC3E}">
        <p14:creationId xmlns:p14="http://schemas.microsoft.com/office/powerpoint/2010/main" val="1685689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9885C01B-293D-45F0-917E-C02516744529}" type="datetimeFigureOut">
              <a:rPr lang="en-US"/>
              <a:pPr>
                <a:defRPr/>
              </a:pPr>
              <a:t>4/8/2021</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panose="020B0604020202020204" pitchFamily="34" charset="0"/>
              </a:defRPr>
            </a:lvl1pPr>
          </a:lstStyle>
          <a:p>
            <a:fld id="{667FD1D7-BD5B-4F3A-AFC6-40B40A8DA473}" type="slidenum">
              <a:rPr lang="en-US" altLang="cs-CZ"/>
              <a:pPr/>
              <a:t>‹#›</a:t>
            </a:fld>
            <a:endParaRPr lang="en-US" altLang="cs-CZ"/>
          </a:p>
        </p:txBody>
      </p:sp>
    </p:spTree>
    <p:extLst>
      <p:ext uri="{BB962C8B-B14F-4D97-AF65-F5344CB8AC3E}">
        <p14:creationId xmlns:p14="http://schemas.microsoft.com/office/powerpoint/2010/main" val="3255586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DAB70434-8545-4009-9049-85675FACE4EF}" type="datetimeFigureOut">
              <a:rPr lang="en-US"/>
              <a:pPr>
                <a:defRPr/>
              </a:pPr>
              <a:t>4/8/2021</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panose="020B0604020202020204" pitchFamily="34" charset="0"/>
              </a:defRPr>
            </a:lvl1pPr>
          </a:lstStyle>
          <a:p>
            <a:fld id="{3DFD193A-1FA7-461F-B95A-BDE18FEBF20C}" type="slidenum">
              <a:rPr lang="en-US" altLang="cs-CZ"/>
              <a:pPr/>
              <a:t>‹#›</a:t>
            </a:fld>
            <a:endParaRPr lang="en-US" altLang="cs-CZ"/>
          </a:p>
        </p:txBody>
      </p:sp>
    </p:spTree>
    <p:extLst>
      <p:ext uri="{BB962C8B-B14F-4D97-AF65-F5344CB8AC3E}">
        <p14:creationId xmlns:p14="http://schemas.microsoft.com/office/powerpoint/2010/main" val="4000269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Click to edit Master title style</a:t>
            </a:r>
            <a:endParaRPr lang="en-US" altLang="cs-CZ"/>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Click to edit Master text styles</a:t>
            </a:r>
          </a:p>
          <a:p>
            <a:pPr lvl="1"/>
            <a:r>
              <a:rPr lang="cs-CZ" altLang="cs-CZ"/>
              <a:t>Second level</a:t>
            </a:r>
          </a:p>
          <a:p>
            <a:pPr lvl="2"/>
            <a:r>
              <a:rPr lang="cs-CZ" altLang="cs-CZ"/>
              <a:t>Third level</a:t>
            </a:r>
          </a:p>
          <a:p>
            <a:pPr lvl="3"/>
            <a:r>
              <a:rPr lang="cs-CZ" altLang="cs-CZ"/>
              <a:t>Fourth level</a:t>
            </a:r>
          </a:p>
          <a:p>
            <a:pPr lvl="4"/>
            <a:r>
              <a:rPr lang="cs-CZ" altLang="cs-CZ"/>
              <a:t>Fifth level</a:t>
            </a:r>
            <a:endParaRPr lang="en-US" altLang="cs-C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Calibri"/>
                <a:cs typeface="+mn-cs"/>
              </a:defRPr>
            </a:lvl1pPr>
          </a:lstStyle>
          <a:p>
            <a:pPr>
              <a:defRPr/>
            </a:pPr>
            <a:fld id="{2CE3587A-C4CE-41A4-A04F-D6B22439BB82}" type="datetimeFigureOut">
              <a:rPr lang="en-US"/>
              <a:pPr>
                <a:defRPr/>
              </a:pPr>
              <a:t>4/8/2021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a:solidFill>
                  <a:srgbClr val="898989"/>
                </a:solidFill>
                <a:latin typeface="Calibri" panose="020F0502020204030204" pitchFamily="34" charset="0"/>
              </a:defRPr>
            </a:lvl1pPr>
          </a:lstStyle>
          <a:p>
            <a:fld id="{9BC1D2A1-836F-460D-AE74-F79116BA5A62}" type="slidenum">
              <a:rPr lang="en-US" altLang="cs-CZ"/>
              <a:pPr/>
              <a:t>‹#›</a:t>
            </a:fld>
            <a:endParaRPr lang="en-US" altLang="cs-CZ"/>
          </a:p>
        </p:txBody>
      </p:sp>
    </p:spTree>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3860800"/>
            <a:ext cx="16922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Nadpis 1"/>
          <p:cNvSpPr>
            <a:spLocks noGrp="1"/>
          </p:cNvSpPr>
          <p:nvPr>
            <p:ph type="ctrTitle"/>
          </p:nvPr>
        </p:nvSpPr>
        <p:spPr>
          <a:xfrm>
            <a:off x="250825" y="260350"/>
            <a:ext cx="8604250" cy="935038"/>
          </a:xfrm>
        </p:spPr>
        <p:txBody>
          <a:bodyPr/>
          <a:lstStyle/>
          <a:p>
            <a:pPr marL="357188" indent="-357188"/>
            <a:r>
              <a:rPr lang="en-US" altLang="cs-CZ" sz="3200" b="1"/>
              <a:t>Project Personal Provision</a:t>
            </a:r>
          </a:p>
        </p:txBody>
      </p:sp>
      <p:sp>
        <p:nvSpPr>
          <p:cNvPr id="46084" name="Podnadpis 2"/>
          <p:cNvSpPr>
            <a:spLocks noGrp="1"/>
          </p:cNvSpPr>
          <p:nvPr>
            <p:ph type="subTitle" idx="1"/>
          </p:nvPr>
        </p:nvSpPr>
        <p:spPr>
          <a:xfrm>
            <a:off x="323850" y="1196975"/>
            <a:ext cx="8820150" cy="3311525"/>
          </a:xfrm>
        </p:spPr>
        <p:txBody>
          <a:bodyPr/>
          <a:lstStyle/>
          <a:p>
            <a:pPr marL="357188" indent="-357188" algn="l">
              <a:buFont typeface="Wingdings" panose="05000000000000000000" pitchFamily="2" charset="2"/>
              <a:buChar char="Ø"/>
            </a:pPr>
            <a:r>
              <a:rPr lang="en-US" altLang="cs-CZ" sz="2400" b="1" dirty="0">
                <a:solidFill>
                  <a:schemeClr val="tx1"/>
                </a:solidFill>
              </a:rPr>
              <a:t>Human Resources (Employees, Outsourcing of Services)</a:t>
            </a:r>
          </a:p>
          <a:p>
            <a:pPr marL="357188" indent="-357188" algn="l">
              <a:buFont typeface="Arial" panose="020B0604020202020204" pitchFamily="34" charset="0"/>
              <a:buChar char="•"/>
            </a:pPr>
            <a:r>
              <a:rPr lang="en-US" altLang="cs-CZ" sz="2400" dirty="0">
                <a:solidFill>
                  <a:schemeClr val="tx1"/>
                </a:solidFill>
              </a:rPr>
              <a:t>Number of Employees, Shifts, Even Opportunities</a:t>
            </a:r>
          </a:p>
          <a:p>
            <a:pPr marL="357188" indent="-357188" algn="l">
              <a:buFont typeface="Arial" panose="020B0604020202020204" pitchFamily="34" charset="0"/>
              <a:buChar char="•"/>
            </a:pPr>
            <a:r>
              <a:rPr lang="en-US" altLang="cs-CZ" sz="2400" dirty="0">
                <a:solidFill>
                  <a:schemeClr val="tx1"/>
                </a:solidFill>
              </a:rPr>
              <a:t>Expected Qualifications of Employees (Drivers License, ICT, English Skills, Certificates) and Other Skills (Practical Experiences)</a:t>
            </a:r>
          </a:p>
          <a:p>
            <a:pPr marL="357188" indent="-357188" algn="l">
              <a:buFont typeface="Arial" panose="020B0604020202020204" pitchFamily="34" charset="0"/>
              <a:buChar char="•"/>
            </a:pPr>
            <a:r>
              <a:rPr lang="cs-CZ" altLang="cs-CZ" sz="2400" dirty="0">
                <a:solidFill>
                  <a:schemeClr val="tx1"/>
                </a:solidFill>
              </a:rPr>
              <a:t>Job </a:t>
            </a:r>
            <a:r>
              <a:rPr lang="cs-CZ" altLang="cs-CZ" sz="2400" dirty="0" err="1">
                <a:solidFill>
                  <a:schemeClr val="tx1"/>
                </a:solidFill>
              </a:rPr>
              <a:t>Description</a:t>
            </a:r>
            <a:endParaRPr lang="cs-CZ" altLang="cs-CZ" sz="2400" dirty="0">
              <a:solidFill>
                <a:schemeClr val="tx1"/>
              </a:solidFill>
            </a:endParaRPr>
          </a:p>
          <a:p>
            <a:pPr marL="357188" indent="-357188" algn="l">
              <a:buFont typeface="Arial" panose="020B0604020202020204" pitchFamily="34" charset="0"/>
              <a:buChar char="•"/>
            </a:pPr>
            <a:r>
              <a:rPr lang="en-US" altLang="cs-CZ" sz="2400" dirty="0">
                <a:solidFill>
                  <a:schemeClr val="tx1"/>
                </a:solidFill>
              </a:rPr>
              <a:t>Competences, Responsibilities, Motivation, Remuneration</a:t>
            </a:r>
          </a:p>
          <a:p>
            <a:pPr marL="357188" indent="-357188" algn="l">
              <a:buFont typeface="Arial" panose="020B0604020202020204" pitchFamily="34" charset="0"/>
              <a:buChar char="•"/>
            </a:pPr>
            <a:r>
              <a:rPr lang="en-US" altLang="cs-CZ" sz="2400" dirty="0">
                <a:solidFill>
                  <a:schemeClr val="tx1"/>
                </a:solidFill>
              </a:rPr>
              <a:t>Personal Agencies, Brigade-work, Fluctuation</a:t>
            </a:r>
          </a:p>
          <a:p>
            <a:pPr marL="357188" indent="-357188" algn="l">
              <a:buFont typeface="Arial" panose="020B0604020202020204" pitchFamily="34" charset="0"/>
              <a:buChar char="•"/>
            </a:pPr>
            <a:r>
              <a:rPr lang="en-US" altLang="cs-CZ" sz="2400" dirty="0">
                <a:solidFill>
                  <a:schemeClr val="tx1"/>
                </a:solidFill>
              </a:rPr>
              <a:t>Labor Code (</a:t>
            </a:r>
            <a:r>
              <a:rPr lang="cs-CZ" altLang="cs-CZ" sz="2400" dirty="0">
                <a:solidFill>
                  <a:schemeClr val="tx1"/>
                </a:solidFill>
              </a:rPr>
              <a:t>CZ </a:t>
            </a:r>
            <a:r>
              <a:rPr lang="en-US" altLang="cs-CZ" sz="2400" dirty="0">
                <a:solidFill>
                  <a:schemeClr val="tx1"/>
                </a:solidFill>
              </a:rPr>
              <a:t>Act. No. 262/2006 Coll.)</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710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4645025"/>
            <a:ext cx="2268537"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Nadpis 1"/>
          <p:cNvSpPr>
            <a:spLocks noGrp="1"/>
          </p:cNvSpPr>
          <p:nvPr>
            <p:ph type="ctrTitle"/>
          </p:nvPr>
        </p:nvSpPr>
        <p:spPr>
          <a:xfrm>
            <a:off x="179388" y="260350"/>
            <a:ext cx="8604250" cy="935038"/>
          </a:xfrm>
        </p:spPr>
        <p:txBody>
          <a:bodyPr/>
          <a:lstStyle/>
          <a:p>
            <a:pPr marL="357188" indent="-357188"/>
            <a:r>
              <a:rPr lang="en-US" altLang="cs-CZ" sz="3200" b="1"/>
              <a:t>Project </a:t>
            </a:r>
            <a:r>
              <a:rPr lang="cs-CZ" altLang="cs-CZ" sz="3200" b="1"/>
              <a:t>Area (</a:t>
            </a:r>
            <a:r>
              <a:rPr lang="en-US" altLang="cs-CZ" sz="3200" b="1"/>
              <a:t>Site</a:t>
            </a:r>
            <a:r>
              <a:rPr lang="cs-CZ" altLang="cs-CZ" sz="3200" b="1"/>
              <a:t>)</a:t>
            </a:r>
            <a:r>
              <a:rPr lang="en-US" altLang="cs-CZ" sz="3200" b="1"/>
              <a:t> Provision</a:t>
            </a:r>
          </a:p>
        </p:txBody>
      </p:sp>
      <p:sp>
        <p:nvSpPr>
          <p:cNvPr id="47108" name="Podnadpis 2"/>
          <p:cNvSpPr>
            <a:spLocks noGrp="1"/>
          </p:cNvSpPr>
          <p:nvPr>
            <p:ph type="subTitle" idx="1"/>
          </p:nvPr>
        </p:nvSpPr>
        <p:spPr>
          <a:xfrm>
            <a:off x="323850" y="1196975"/>
            <a:ext cx="8820150" cy="4535488"/>
          </a:xfrm>
        </p:spPr>
        <p:txBody>
          <a:bodyPr/>
          <a:lstStyle/>
          <a:p>
            <a:pPr marL="357188" indent="-357188" algn="l">
              <a:buFont typeface="Wingdings" panose="05000000000000000000" pitchFamily="2" charset="2"/>
              <a:buChar char="Ø"/>
            </a:pPr>
            <a:r>
              <a:rPr lang="en-US" altLang="cs-CZ" sz="2400" b="1">
                <a:solidFill>
                  <a:schemeClr val="tx1"/>
                </a:solidFill>
              </a:rPr>
              <a:t>Office Room and Production Area (Purchase/Lease)</a:t>
            </a:r>
          </a:p>
          <a:p>
            <a:pPr marL="357188" indent="-357188" algn="l">
              <a:buFont typeface="Arial" panose="020B0604020202020204" pitchFamily="34" charset="0"/>
              <a:buChar char="•"/>
            </a:pPr>
            <a:r>
              <a:rPr lang="en-US" altLang="cs-CZ" sz="2400">
                <a:solidFill>
                  <a:schemeClr val="tx1"/>
                </a:solidFill>
              </a:rPr>
              <a:t>Project Dimensions, Facility Conversion (Adaptation)</a:t>
            </a:r>
          </a:p>
          <a:p>
            <a:pPr marL="357188" indent="-357188" algn="l">
              <a:buFont typeface="Arial" panose="020B0604020202020204" pitchFamily="34" charset="0"/>
              <a:buChar char="•"/>
            </a:pPr>
            <a:r>
              <a:rPr lang="en-US" altLang="cs-CZ" sz="2400">
                <a:solidFill>
                  <a:schemeClr val="tx1"/>
                </a:solidFill>
              </a:rPr>
              <a:t>Locality, Traffic Accessibility, Parking Places, Public Traffic, Neighborhood</a:t>
            </a:r>
          </a:p>
          <a:p>
            <a:pPr marL="357188" indent="-357188" algn="l">
              <a:buFont typeface="Arial" panose="020B0604020202020204" pitchFamily="34" charset="0"/>
              <a:buChar char="•"/>
            </a:pPr>
            <a:r>
              <a:rPr lang="en-US" altLang="cs-CZ" sz="2400">
                <a:solidFill>
                  <a:schemeClr val="tx1"/>
                </a:solidFill>
              </a:rPr>
              <a:t>Networks (Electricity, Gas, Water, Waste, Internet), Territory Devel. Plan</a:t>
            </a:r>
          </a:p>
          <a:p>
            <a:pPr marL="357188" indent="-357188" algn="l">
              <a:buFont typeface="Arial" panose="020B0604020202020204" pitchFamily="34" charset="0"/>
              <a:buChar char="•"/>
            </a:pPr>
            <a:r>
              <a:rPr lang="en-US" altLang="cs-CZ" sz="2400">
                <a:solidFill>
                  <a:schemeClr val="tx1"/>
                </a:solidFill>
              </a:rPr>
              <a:t>Brownfields, Business Zones and Parks, Incubators</a:t>
            </a:r>
          </a:p>
          <a:p>
            <a:pPr marL="357188" indent="-357188" algn="l">
              <a:buFont typeface="Arial" panose="020B0604020202020204" pitchFamily="34" charset="0"/>
              <a:buChar char="•"/>
            </a:pPr>
            <a:r>
              <a:rPr lang="en-US" altLang="cs-CZ" sz="2400">
                <a:solidFill>
                  <a:schemeClr val="tx1"/>
                </a:solidFill>
              </a:rPr>
              <a:t>Real Property Operational Costs, Facility Management, RES</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813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6288" y="4900613"/>
            <a:ext cx="3287712" cy="198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2625" y="115888"/>
            <a:ext cx="21113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Nadpis 1"/>
          <p:cNvSpPr>
            <a:spLocks noGrp="1"/>
          </p:cNvSpPr>
          <p:nvPr>
            <p:ph type="ctrTitle"/>
          </p:nvPr>
        </p:nvSpPr>
        <p:spPr>
          <a:xfrm>
            <a:off x="250825" y="188913"/>
            <a:ext cx="5834063" cy="1052512"/>
          </a:xfrm>
        </p:spPr>
        <p:txBody>
          <a:bodyPr/>
          <a:lstStyle/>
          <a:p>
            <a:pPr>
              <a:spcBef>
                <a:spcPct val="20000"/>
              </a:spcBef>
              <a:defRPr/>
            </a:pPr>
            <a:r>
              <a:rPr lang="en-US" sz="3200" b="1" dirty="0"/>
              <a:t>Project Marketing</a:t>
            </a:r>
            <a:r>
              <a:rPr lang="cs-CZ" sz="3200" b="1" dirty="0"/>
              <a:t> </a:t>
            </a:r>
            <a:r>
              <a:rPr lang="en-US" sz="3200" b="1" dirty="0"/>
              <a:t>Proposal</a:t>
            </a:r>
            <a:endParaRPr lang="en-US" sz="3200" b="1" dirty="0">
              <a:latin typeface="+mn-lt"/>
              <a:ea typeface="+mn-ea"/>
              <a:cs typeface="+mn-cs"/>
            </a:endParaRPr>
          </a:p>
        </p:txBody>
      </p:sp>
      <p:sp>
        <p:nvSpPr>
          <p:cNvPr id="9220" name="Podnadpis 2"/>
          <p:cNvSpPr>
            <a:spLocks noGrp="1"/>
          </p:cNvSpPr>
          <p:nvPr>
            <p:ph type="subTitle" idx="1"/>
          </p:nvPr>
        </p:nvSpPr>
        <p:spPr>
          <a:xfrm>
            <a:off x="323850" y="908050"/>
            <a:ext cx="8820150" cy="5545138"/>
          </a:xfrm>
          <a:solidFill>
            <a:srgbClr val="FFFFFF">
              <a:alpha val="58039"/>
            </a:srgbClr>
          </a:solidFill>
        </p:spPr>
        <p:txBody>
          <a:bodyPr/>
          <a:lstStyle/>
          <a:p>
            <a:pPr marL="0" lvl="1" algn="just">
              <a:buFont typeface="Arial" charset="0"/>
              <a:buNone/>
              <a:defRPr/>
            </a:pPr>
            <a:r>
              <a:rPr lang="en-US" dirty="0">
                <a:solidFill>
                  <a:schemeClr val="tx1"/>
                </a:solidFill>
              </a:rPr>
              <a:t>Sales and Marketing Mix (Product, Price, Place, Promotion, 	Distribution, Processes, People)</a:t>
            </a:r>
          </a:p>
          <a:p>
            <a:pPr lvl="1" indent="-457200" algn="just">
              <a:buFont typeface="Wingdings" pitchFamily="2" charset="2"/>
              <a:buChar char="Ø"/>
              <a:defRPr/>
            </a:pPr>
            <a:r>
              <a:rPr lang="en-US" dirty="0">
                <a:solidFill>
                  <a:schemeClr val="tx1"/>
                </a:solidFill>
              </a:rPr>
              <a:t>Ways and Costs of Promotion (Internet, FB, Press, Radio, TV, Billboards, Direct Marketing, …)</a:t>
            </a:r>
          </a:p>
          <a:p>
            <a:pPr lvl="1" indent="-457200" algn="just">
              <a:buFont typeface="Wingdings" pitchFamily="2" charset="2"/>
              <a:buChar char="Ø"/>
              <a:defRPr/>
            </a:pPr>
            <a:r>
              <a:rPr lang="en-US" dirty="0">
                <a:solidFill>
                  <a:schemeClr val="tx1"/>
                </a:solidFill>
              </a:rPr>
              <a:t>Ways and Costs of Distribution (Packings, B2B vs. B2C, Retail Chains, Shops, Internet)</a:t>
            </a:r>
          </a:p>
          <a:p>
            <a:pPr lvl="1" indent="-457200" algn="just">
              <a:buFont typeface="Wingdings" pitchFamily="2" charset="2"/>
              <a:buChar char="Ø"/>
              <a:defRPr/>
            </a:pPr>
            <a:r>
              <a:rPr lang="en-US" dirty="0">
                <a:solidFill>
                  <a:schemeClr val="tx1"/>
                </a:solidFill>
              </a:rPr>
              <a:t>Setting of Margin and Product </a:t>
            </a:r>
            <a:r>
              <a:rPr lang="en-US" u="sng" dirty="0">
                <a:solidFill>
                  <a:schemeClr val="tx1"/>
                </a:solidFill>
              </a:rPr>
              <a:t>Prices</a:t>
            </a:r>
            <a:r>
              <a:rPr lang="en-US" dirty="0">
                <a:solidFill>
                  <a:schemeClr val="tx1"/>
                </a:solidFill>
              </a:rPr>
              <a:t>, Calculations:</a:t>
            </a:r>
          </a:p>
          <a:p>
            <a:pPr lvl="2" indent="-457200" algn="just">
              <a:buFont typeface="Wingdings" panose="05000000000000000000" pitchFamily="2" charset="2"/>
              <a:buChar char="ü"/>
              <a:defRPr/>
            </a:pPr>
            <a:r>
              <a:rPr lang="en-US" dirty="0">
                <a:solidFill>
                  <a:schemeClr val="tx1"/>
                </a:solidFill>
              </a:rPr>
              <a:t>Variable Costs (direct, operational) and Fix Costs (investments, overheads)</a:t>
            </a:r>
          </a:p>
          <a:p>
            <a:pPr lvl="2" indent="-457200" algn="just">
              <a:buFont typeface="Wingdings" panose="05000000000000000000" pitchFamily="2" charset="2"/>
              <a:buChar char="ü"/>
              <a:defRPr/>
            </a:pPr>
            <a:r>
              <a:rPr lang="en-US" dirty="0">
                <a:solidFill>
                  <a:schemeClr val="tx1"/>
                </a:solidFill>
              </a:rPr>
              <a:t>Down Limit – Costs; Up Limit – Competition</a:t>
            </a:r>
          </a:p>
          <a:p>
            <a:pPr lvl="1" indent="-457200" algn="just">
              <a:buFont typeface="Wingdings" pitchFamily="2" charset="2"/>
              <a:buChar char="Ø"/>
              <a:defRPr/>
            </a:pPr>
            <a:r>
              <a:rPr lang="en-US" dirty="0">
                <a:solidFill>
                  <a:schemeClr val="tx1"/>
                </a:solidFill>
              </a:rPr>
              <a:t>Definition of Goals and Milestones of Success in Time:</a:t>
            </a:r>
          </a:p>
          <a:p>
            <a:pPr lvl="2" indent="-457200" algn="just">
              <a:buFont typeface="Wingdings" panose="05000000000000000000" pitchFamily="2" charset="2"/>
              <a:buChar char="ü"/>
              <a:defRPr/>
            </a:pPr>
            <a:r>
              <a:rPr lang="en-US" dirty="0">
                <a:solidFill>
                  <a:schemeClr val="tx1"/>
                </a:solidFill>
              </a:rPr>
              <a:t>Prognosis of Sales (Revenues); Market Share</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9154" name="Picture 8" descr="Související obráze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1900" y="2708275"/>
            <a:ext cx="28321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836613"/>
            <a:ext cx="1547813"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4292600"/>
            <a:ext cx="2057400"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Nadpis 1"/>
          <p:cNvSpPr>
            <a:spLocks noGrp="1"/>
          </p:cNvSpPr>
          <p:nvPr>
            <p:ph type="ctrTitle"/>
          </p:nvPr>
        </p:nvSpPr>
        <p:spPr>
          <a:xfrm>
            <a:off x="0" y="260350"/>
            <a:ext cx="8999538" cy="935038"/>
          </a:xfrm>
        </p:spPr>
        <p:txBody>
          <a:bodyPr/>
          <a:lstStyle/>
          <a:p>
            <a:pPr eaLnBrk="1" hangingPunct="1"/>
            <a:r>
              <a:rPr lang="en-US" altLang="cs-CZ" sz="3200" b="1"/>
              <a:t>Financial Analysis – Project Budget</a:t>
            </a:r>
            <a:endParaRPr lang="en-US" altLang="cs-CZ" sz="3200"/>
          </a:p>
        </p:txBody>
      </p:sp>
      <p:sp>
        <p:nvSpPr>
          <p:cNvPr id="3" name="Podnadpis 2"/>
          <p:cNvSpPr>
            <a:spLocks noGrp="1"/>
          </p:cNvSpPr>
          <p:nvPr>
            <p:ph type="subTitle" idx="1"/>
          </p:nvPr>
        </p:nvSpPr>
        <p:spPr>
          <a:xfrm>
            <a:off x="0" y="981075"/>
            <a:ext cx="8172450" cy="5876925"/>
          </a:xfrm>
        </p:spPr>
        <p:txBody>
          <a:bodyPr rtlCol="0">
            <a:normAutofit fontScale="92500" lnSpcReduction="10000"/>
          </a:bodyPr>
          <a:lstStyle/>
          <a:p>
            <a:pPr marL="457200" indent="-457200" algn="l">
              <a:buFont typeface="Courier New" pitchFamily="49" charset="0"/>
              <a:buChar char="o"/>
              <a:defRPr/>
            </a:pPr>
            <a:r>
              <a:rPr lang="en-US" dirty="0">
                <a:solidFill>
                  <a:schemeClr val="tx1"/>
                </a:solidFill>
              </a:rPr>
              <a:t>Calculation of </a:t>
            </a:r>
            <a:r>
              <a:rPr lang="en-US" u="sng" dirty="0">
                <a:solidFill>
                  <a:schemeClr val="tx1"/>
                </a:solidFill>
              </a:rPr>
              <a:t>Costs</a:t>
            </a:r>
            <a:r>
              <a:rPr lang="en-US" dirty="0">
                <a:solidFill>
                  <a:schemeClr val="tx1"/>
                </a:solidFill>
              </a:rPr>
              <a:t> in All Phases of Project:</a:t>
            </a:r>
          </a:p>
          <a:p>
            <a:pPr marL="914400" lvl="1" indent="-457200" algn="l">
              <a:buFont typeface="Courier New" pitchFamily="49" charset="0"/>
              <a:buChar char="o"/>
              <a:defRPr/>
            </a:pPr>
            <a:r>
              <a:rPr lang="en-US" dirty="0">
                <a:solidFill>
                  <a:schemeClr val="tx1"/>
                </a:solidFill>
              </a:rPr>
              <a:t>Prior Project Initiation (Investment)</a:t>
            </a:r>
          </a:p>
          <a:p>
            <a:pPr marL="914400" lvl="1" indent="-457200" algn="l">
              <a:buFont typeface="Courier New" pitchFamily="49" charset="0"/>
              <a:buChar char="o"/>
              <a:defRPr/>
            </a:pPr>
            <a:r>
              <a:rPr lang="en-US" dirty="0">
                <a:solidFill>
                  <a:schemeClr val="tx1"/>
                </a:solidFill>
              </a:rPr>
              <a:t>During the Course of Project (Operation)</a:t>
            </a:r>
          </a:p>
          <a:p>
            <a:pPr marL="457200" indent="-457200" algn="l">
              <a:buFont typeface="Courier New" pitchFamily="49" charset="0"/>
              <a:buChar char="o"/>
              <a:defRPr/>
            </a:pPr>
            <a:r>
              <a:rPr lang="en-US" dirty="0">
                <a:solidFill>
                  <a:schemeClr val="tx1"/>
                </a:solidFill>
              </a:rPr>
              <a:t>Expected </a:t>
            </a:r>
            <a:r>
              <a:rPr lang="en-US" u="sng" dirty="0">
                <a:solidFill>
                  <a:schemeClr val="tx1"/>
                </a:solidFill>
              </a:rPr>
              <a:t>Earnings</a:t>
            </a:r>
            <a:r>
              <a:rPr lang="en-US" dirty="0">
                <a:solidFill>
                  <a:schemeClr val="tx1"/>
                </a:solidFill>
              </a:rPr>
              <a:t> – Break Even Point Location,</a:t>
            </a:r>
          </a:p>
          <a:p>
            <a:pPr marL="457200" indent="-457200" algn="l">
              <a:buFont typeface="Courier New" pitchFamily="49" charset="0"/>
              <a:buChar char="o"/>
              <a:defRPr/>
            </a:pPr>
            <a:r>
              <a:rPr lang="en-US" u="sng" dirty="0">
                <a:solidFill>
                  <a:schemeClr val="tx1"/>
                </a:solidFill>
              </a:rPr>
              <a:t>Assets and Liabilities </a:t>
            </a:r>
            <a:r>
              <a:rPr lang="en-US" dirty="0">
                <a:solidFill>
                  <a:schemeClr val="tx1"/>
                </a:solidFill>
              </a:rPr>
              <a:t>Projection (Balance) </a:t>
            </a:r>
          </a:p>
          <a:p>
            <a:pPr marL="914400" lvl="1" indent="-457200" algn="l">
              <a:buFont typeface="Courier New" pitchFamily="49" charset="0"/>
              <a:buChar char="o"/>
              <a:defRPr/>
            </a:pPr>
            <a:r>
              <a:rPr lang="en-US" dirty="0">
                <a:solidFill>
                  <a:schemeClr val="tx1"/>
                </a:solidFill>
              </a:rPr>
              <a:t>Finance Sources</a:t>
            </a:r>
          </a:p>
          <a:p>
            <a:pPr marL="914400" lvl="1" indent="-457200" algn="l">
              <a:buFont typeface="Courier New" pitchFamily="49" charset="0"/>
              <a:buChar char="o"/>
              <a:defRPr/>
            </a:pPr>
            <a:r>
              <a:rPr lang="en-US" dirty="0">
                <a:solidFill>
                  <a:schemeClr val="tx1"/>
                </a:solidFill>
              </a:rPr>
              <a:t>How will be Investor’s Capital Evaluated? Interests</a:t>
            </a:r>
          </a:p>
          <a:p>
            <a:pPr marL="914400" lvl="1" indent="-457200" algn="l">
              <a:buFont typeface="Courier New" pitchFamily="49" charset="0"/>
              <a:buChar char="o"/>
              <a:defRPr/>
            </a:pPr>
            <a:r>
              <a:rPr lang="en-US" dirty="0">
                <a:solidFill>
                  <a:schemeClr val="tx1"/>
                </a:solidFill>
              </a:rPr>
              <a:t>Return of Invested Capital </a:t>
            </a:r>
            <a:br>
              <a:rPr lang="cs-CZ" dirty="0">
                <a:solidFill>
                  <a:schemeClr val="tx1"/>
                </a:solidFill>
              </a:rPr>
            </a:br>
            <a:r>
              <a:rPr lang="cs-CZ" dirty="0">
                <a:solidFill>
                  <a:schemeClr val="tx1"/>
                </a:solidFill>
              </a:rPr>
              <a:t>			</a:t>
            </a:r>
            <a:r>
              <a:rPr lang="en-US" dirty="0">
                <a:solidFill>
                  <a:schemeClr val="tx1"/>
                </a:solidFill>
              </a:rPr>
              <a:t>(Payback</a:t>
            </a:r>
            <a:r>
              <a:rPr lang="cs-CZ" dirty="0">
                <a:solidFill>
                  <a:schemeClr val="tx1"/>
                </a:solidFill>
              </a:rPr>
              <a:t> Period, </a:t>
            </a:r>
            <a:r>
              <a:rPr lang="en-US" dirty="0">
                <a:solidFill>
                  <a:schemeClr val="tx1"/>
                </a:solidFill>
              </a:rPr>
              <a:t>NPV, R</a:t>
            </a:r>
            <a:r>
              <a:rPr lang="cs-CZ" dirty="0">
                <a:solidFill>
                  <a:schemeClr val="tx1"/>
                </a:solidFill>
              </a:rPr>
              <a:t>OI</a:t>
            </a:r>
            <a:r>
              <a:rPr lang="en-US" dirty="0">
                <a:solidFill>
                  <a:schemeClr val="tx1"/>
                </a:solidFill>
              </a:rPr>
              <a:t>, IRR)</a:t>
            </a:r>
          </a:p>
          <a:p>
            <a:pPr marL="457200" indent="-457200" algn="l">
              <a:buFont typeface="Courier New" pitchFamily="49" charset="0"/>
              <a:buChar char="o"/>
              <a:defRPr/>
            </a:pPr>
            <a:r>
              <a:rPr lang="en-US" dirty="0">
                <a:solidFill>
                  <a:schemeClr val="tx1"/>
                </a:solidFill>
              </a:rPr>
              <a:t>Cash-flow Projection</a:t>
            </a:r>
          </a:p>
          <a:p>
            <a:pPr marL="457200" indent="-457200" algn="l">
              <a:buFont typeface="Courier New" pitchFamily="49" charset="0"/>
              <a:buChar char="o"/>
              <a:defRPr/>
            </a:pPr>
            <a:r>
              <a:rPr lang="en-US" dirty="0">
                <a:solidFill>
                  <a:schemeClr val="tx1"/>
                </a:solidFill>
              </a:rPr>
              <a:t>Sensitivity Analysis, Software: </a:t>
            </a:r>
            <a:r>
              <a:rPr lang="en-US" dirty="0" err="1">
                <a:solidFill>
                  <a:schemeClr val="tx1"/>
                </a:solidFill>
              </a:rPr>
              <a:t>Comfar</a:t>
            </a:r>
            <a:r>
              <a:rPr lang="en-US" dirty="0">
                <a:solidFill>
                  <a:schemeClr val="tx1"/>
                </a:solidFill>
              </a:rPr>
              <a:t> (UNIDO)</a:t>
            </a:r>
            <a:r>
              <a:rPr lang="cs-CZ" dirty="0">
                <a:solidFill>
                  <a:schemeClr val="tx1"/>
                </a:solidFill>
              </a:rPr>
              <a:t>, </a:t>
            </a:r>
            <a:r>
              <a:rPr lang="cs-CZ" dirty="0" err="1">
                <a:solidFill>
                  <a:schemeClr val="tx1"/>
                </a:solidFill>
              </a:rPr>
              <a:t>Stratex</a:t>
            </a:r>
            <a:r>
              <a:rPr lang="cs-CZ" dirty="0">
                <a:solidFill>
                  <a:schemeClr val="tx1"/>
                </a:solidFill>
              </a:rPr>
              <a:t> R</a:t>
            </a:r>
            <a:endParaRPr lang="en-US" dirty="0">
              <a:solidFill>
                <a:schemeClr val="tx1"/>
              </a:solidFill>
            </a:endParaRPr>
          </a:p>
          <a:p>
            <a:pPr algn="just">
              <a:buFont typeface="Arial" charset="0"/>
              <a:buNone/>
              <a:defRPr/>
            </a:pPr>
            <a:endParaRPr lang="cs-CZ" sz="2000" dirty="0">
              <a:solidFill>
                <a:schemeClr val="tx1"/>
              </a:solidFill>
            </a:endParaRPr>
          </a:p>
          <a:p>
            <a:pPr algn="just" eaLnBrk="1" fontAlgn="auto" hangingPunct="1">
              <a:spcAft>
                <a:spcPts val="0"/>
              </a:spcAft>
              <a:defRPr/>
            </a:pPr>
            <a:endParaRPr lang="cs-CZ" dirty="0">
              <a:solidFill>
                <a:schemeClr val="tx1"/>
              </a:solidFill>
            </a:endParaRP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3" descr="Výsledek obrázku pro break even 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71450"/>
            <a:ext cx="42037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ovéPole 4"/>
          <p:cNvSpPr txBox="1">
            <a:spLocks noChangeArrowheads="1"/>
          </p:cNvSpPr>
          <p:nvPr/>
        </p:nvSpPr>
        <p:spPr bwMode="auto">
          <a:xfrm>
            <a:off x="7164388" y="4230688"/>
            <a:ext cx="183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400">
                <a:latin typeface="Arial" panose="020B0604020202020204" pitchFamily="34" charset="0"/>
              </a:rPr>
              <a:t>Čas (měsíce)</a:t>
            </a:r>
          </a:p>
        </p:txBody>
      </p:sp>
      <p:pic>
        <p:nvPicPr>
          <p:cNvPr id="501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0"/>
            <a:ext cx="4441825" cy="268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1" name="Picture 11" descr="Související obráze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13" y="2432050"/>
            <a:ext cx="9382126"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4389438"/>
            <a:ext cx="489585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Přímá spojnice 3"/>
          <p:cNvCxnSpPr/>
          <p:nvPr/>
        </p:nvCxnSpPr>
        <p:spPr>
          <a:xfrm>
            <a:off x="1403350" y="333375"/>
            <a:ext cx="0" cy="6264275"/>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Přímá spojnice 11"/>
          <p:cNvCxnSpPr/>
          <p:nvPr/>
        </p:nvCxnSpPr>
        <p:spPr>
          <a:xfrm>
            <a:off x="2987675" y="333375"/>
            <a:ext cx="0" cy="6264275"/>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50185" name="Obdélník 1"/>
          <p:cNvSpPr>
            <a:spLocks noChangeArrowheads="1"/>
          </p:cNvSpPr>
          <p:nvPr/>
        </p:nvSpPr>
        <p:spPr bwMode="auto">
          <a:xfrm>
            <a:off x="4572000" y="4365625"/>
            <a:ext cx="4557713" cy="2462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cs-CZ" sz="1400"/>
              <a:t>The </a:t>
            </a:r>
            <a:r>
              <a:rPr lang="en-US" altLang="cs-CZ" sz="1400" b="1"/>
              <a:t>payback period</a:t>
            </a:r>
            <a:r>
              <a:rPr lang="en-US" altLang="cs-CZ" sz="1400"/>
              <a:t> is the time required for the amount invested in an asset to be repaid by the net cash flow generated by the asset.</a:t>
            </a:r>
            <a:endParaRPr lang="cs-CZ" altLang="cs-CZ" sz="1400"/>
          </a:p>
          <a:p>
            <a:pPr eaLnBrk="1" hangingPunct="1"/>
            <a:r>
              <a:rPr lang="en-US" altLang="cs-CZ" sz="1400" b="1"/>
              <a:t>Net Present Value </a:t>
            </a:r>
            <a:r>
              <a:rPr lang="en-US" altLang="cs-CZ" sz="1400"/>
              <a:t>(NPV) is the difference between the present value of cash inflows and the present value of cash outflows.</a:t>
            </a:r>
            <a:endParaRPr lang="cs-CZ" altLang="cs-CZ" sz="1400"/>
          </a:p>
          <a:p>
            <a:pPr eaLnBrk="1" hangingPunct="1"/>
            <a:r>
              <a:rPr lang="en-US" altLang="cs-CZ" sz="1400"/>
              <a:t>The </a:t>
            </a:r>
            <a:r>
              <a:rPr lang="en-US" altLang="cs-CZ" sz="1400" b="1"/>
              <a:t>internal rate of return </a:t>
            </a:r>
            <a:r>
              <a:rPr lang="cs-CZ" altLang="cs-CZ" sz="1400"/>
              <a:t>(IRR) </a:t>
            </a:r>
            <a:r>
              <a:rPr lang="en-US" altLang="cs-CZ" sz="1400"/>
              <a:t>is the discount rate at which the net present value of future cash flows is equal to the initial investment, and it is also the discount rate at which the total present value of costs equals the total present value of the benefits</a:t>
            </a:r>
            <a:r>
              <a:rPr lang="cs-CZ" altLang="cs-CZ" sz="1400"/>
              <a:t>.</a:t>
            </a:r>
            <a:endParaRPr lang="en-US" altLang="cs-CZ"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02" name="Nadpis 1"/>
          <p:cNvSpPr>
            <a:spLocks noGrp="1"/>
          </p:cNvSpPr>
          <p:nvPr>
            <p:ph type="ctrTitle"/>
          </p:nvPr>
        </p:nvSpPr>
        <p:spPr>
          <a:xfrm>
            <a:off x="0" y="331788"/>
            <a:ext cx="9144000" cy="936625"/>
          </a:xfrm>
        </p:spPr>
        <p:txBody>
          <a:bodyPr/>
          <a:lstStyle/>
          <a:p>
            <a:pPr eaLnBrk="1" hangingPunct="1"/>
            <a:r>
              <a:rPr lang="en-US" altLang="cs-CZ" sz="3200" b="1">
                <a:solidFill>
                  <a:srgbClr val="D50202"/>
                </a:solidFill>
              </a:rPr>
              <a:t>Cash Flow Example</a:t>
            </a:r>
          </a:p>
        </p:txBody>
      </p:sp>
      <p:pic>
        <p:nvPicPr>
          <p:cNvPr id="5120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052513"/>
            <a:ext cx="7848600"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6372225" y="1933575"/>
            <a:ext cx="1096963" cy="461963"/>
          </a:xfrm>
          <a:prstGeom prst="rect">
            <a:avLst/>
          </a:prstGeom>
          <a:solidFill>
            <a:schemeClr val="accent1">
              <a:lumMod val="60000"/>
              <a:lumOff val="40000"/>
            </a:schemeClr>
          </a:solidFill>
        </p:spPr>
        <p:txBody>
          <a:bodyPr>
            <a:spAutoFit/>
          </a:bodyPr>
          <a:lstStyle/>
          <a:p>
            <a:pPr algn="ctr">
              <a:defRPr/>
            </a:pPr>
            <a:r>
              <a:rPr lang="en-GB" sz="1200" dirty="0">
                <a:latin typeface="Arial" charset="0"/>
                <a:cs typeface="Arial" charset="0"/>
              </a:rPr>
              <a:t>Cumulative CF</a:t>
            </a:r>
          </a:p>
        </p:txBody>
      </p:sp>
      <p:sp>
        <p:nvSpPr>
          <p:cNvPr id="5" name="TextovéPole 4"/>
          <p:cNvSpPr txBox="1"/>
          <p:nvPr/>
        </p:nvSpPr>
        <p:spPr>
          <a:xfrm>
            <a:off x="5900738" y="4508500"/>
            <a:ext cx="1096962" cy="647700"/>
          </a:xfrm>
          <a:prstGeom prst="rect">
            <a:avLst/>
          </a:prstGeom>
          <a:solidFill>
            <a:schemeClr val="accent2">
              <a:lumMod val="40000"/>
              <a:lumOff val="60000"/>
            </a:schemeClr>
          </a:solidFill>
        </p:spPr>
        <p:txBody>
          <a:bodyPr>
            <a:spAutoFit/>
          </a:bodyPr>
          <a:lstStyle/>
          <a:p>
            <a:pPr algn="ctr">
              <a:defRPr/>
            </a:pPr>
            <a:r>
              <a:rPr lang="en-GB" sz="1200" dirty="0">
                <a:latin typeface="Arial" charset="0"/>
                <a:cs typeface="Arial" charset="0"/>
              </a:rPr>
              <a:t>Discounted cumulative CF</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1616</TotalTime>
  <Words>455</Words>
  <Application>Microsoft Office PowerPoint</Application>
  <PresentationFormat>Předvádění na obrazovce (4:3)</PresentationFormat>
  <Paragraphs>42</Paragraphs>
  <Slides>6</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6</vt:i4>
      </vt:variant>
    </vt:vector>
  </HeadingPairs>
  <TitlesOfParts>
    <vt:vector size="11" baseType="lpstr">
      <vt:lpstr>Arial</vt:lpstr>
      <vt:lpstr>Calibri</vt:lpstr>
      <vt:lpstr>Courier New</vt:lpstr>
      <vt:lpstr>Wingdings</vt:lpstr>
      <vt:lpstr>Office Theme</vt:lpstr>
      <vt:lpstr>Project Personal Provision</vt:lpstr>
      <vt:lpstr>Project Area (Site) Provision</vt:lpstr>
      <vt:lpstr>Project Marketing Proposal</vt:lpstr>
      <vt:lpstr>Financial Analysis – Project Budget</vt:lpstr>
      <vt:lpstr>Prezentace aplikace PowerPoint</vt:lpstr>
      <vt:lpstr>Cash Flow 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Zkušenosti samostatně činných účetních poradců s ekonomickým a účetním software dostupným v ČR</dc:title>
  <dc:creator>Adam</dc:creator>
  <cp:lastModifiedBy>Adam Pawliczek</cp:lastModifiedBy>
  <cp:revision>435</cp:revision>
  <cp:lastPrinted>2012-02-19T20:30:42Z</cp:lastPrinted>
  <dcterms:created xsi:type="dcterms:W3CDTF">2010-10-14T19:01:54Z</dcterms:created>
  <dcterms:modified xsi:type="dcterms:W3CDTF">2021-04-08T06:02:40Z</dcterms:modified>
</cp:coreProperties>
</file>