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77" r:id="rId2"/>
    <p:sldId id="276" r:id="rId3"/>
    <p:sldId id="306" r:id="rId4"/>
    <p:sldId id="289" r:id="rId5"/>
  </p:sldIdLst>
  <p:sldSz cx="9144000" cy="6858000" type="screen4x3"/>
  <p:notesSz cx="9926638" cy="679767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109" autoAdjust="0"/>
  </p:normalViewPr>
  <p:slideViewPr>
    <p:cSldViewPr>
      <p:cViewPr varScale="1">
        <p:scale>
          <a:sx n="102" d="100"/>
          <a:sy n="102" d="100"/>
        </p:scale>
        <p:origin x="127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71E21E9-FCBF-4359-944F-9B8C6BDABFC0}" type="datetimeFigureOut">
              <a:rPr lang="cs-CZ"/>
              <a:pPr>
                <a:defRPr/>
              </a:pPr>
              <a:t>25.3.2019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1F4ADB-87B1-4750-B0A0-D46901D212F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35153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30B7BB-D17F-4F98-9565-D17A4FC90216}" type="datetimeFigureOut">
              <a:rPr lang="cs-CZ"/>
              <a:pPr>
                <a:defRPr/>
              </a:pPr>
              <a:t>25.3.2019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9DAE32-5C7E-4504-8407-51DDFC9AFE7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1742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653AD5-BD8E-4C63-95C5-D2F537364A91}" type="datetimeFigureOut">
              <a:rPr lang="en-US"/>
              <a:pPr>
                <a:defRPr/>
              </a:pPr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fld id="{343CF30C-061E-406A-B2C3-76819A04FF59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963922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6DE4E7-5D39-4E02-9C11-9BAA67BBB711}" type="datetimeFigureOut">
              <a:rPr lang="en-US"/>
              <a:pPr>
                <a:defRPr/>
              </a:pPr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fld id="{0DDA8801-1938-4C11-87B7-E7C6C9430AB3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92812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48768A-5B51-4CEF-916E-C764624BA5F8}" type="datetimeFigureOut">
              <a:rPr lang="en-US"/>
              <a:pPr>
                <a:defRPr/>
              </a:pPr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fld id="{7C0737BC-B80F-4EE8-8F1C-4E3430AEB0B5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97553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D50202"/>
                </a:solidFill>
              </a:defRPr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D10202"/>
              </a:buClr>
              <a:buFont typeface="Wingdings" panose="05000000000000000000" pitchFamily="2" charset="2"/>
              <a:buChar char="v"/>
              <a:defRPr sz="2400"/>
            </a:lvl1pPr>
            <a:lvl2pPr marL="800100" indent="-342900">
              <a:buClr>
                <a:srgbClr val="D10202"/>
              </a:buClr>
              <a:buFont typeface="Arial" panose="020B0604020202020204" pitchFamily="34" charset="0"/>
              <a:buChar char="•"/>
              <a:defRPr sz="2400"/>
            </a:lvl2pPr>
            <a:lvl3pPr>
              <a:defRPr sz="2000"/>
            </a:lvl3pPr>
            <a:lvl5pPr>
              <a:defRPr sz="1800"/>
            </a:lvl5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5C3B9E-C0C6-44EC-AA37-5EBF326A66EB}" type="datetimeFigureOut">
              <a:rPr lang="en-US"/>
              <a:pPr>
                <a:defRPr/>
              </a:pPr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fld id="{C8E427EE-1030-411B-9BC8-7A2FDA9771B0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960722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D2FB50-3045-4525-99FF-AFA0D977FD0C}" type="datetimeFigureOut">
              <a:rPr lang="en-US"/>
              <a:pPr>
                <a:defRPr/>
              </a:pPr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fld id="{72E31D1E-8C9A-489B-BD85-F31BA06FF83B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65168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376BDC7-323E-49C0-837A-894A76BE9FEF}" type="datetimeFigureOut">
              <a:rPr lang="en-US"/>
              <a:pPr>
                <a:defRPr/>
              </a:pPr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fld id="{40E8C4B4-49F4-413D-990E-9E4AAA278383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44552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941E60-F27F-491A-B90C-936D997F54B0}" type="datetimeFigureOut">
              <a:rPr lang="en-US"/>
              <a:pPr>
                <a:defRPr/>
              </a:pPr>
              <a:t>3/25/2019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fld id="{CF40D0BA-5FBF-4E2C-BB4C-335A1852FE7F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761239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B7468B9-D1A6-4038-82A4-D62C74345EF1}" type="datetimeFigureOut">
              <a:rPr lang="en-US"/>
              <a:pPr>
                <a:defRPr/>
              </a:pPr>
              <a:t>3/25/2019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fld id="{6490E37F-74C7-480A-B0A8-1442E6A19E74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103578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115EA8-E4DF-4790-BA41-02089DFACFF1}" type="datetimeFigureOut">
              <a:rPr lang="en-US"/>
              <a:pPr>
                <a:defRPr/>
              </a:pPr>
              <a:t>3/25/2019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fld id="{CBEEDA02-8BEA-47E4-BD45-A82F696F5276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239819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B2A206A-6D60-48AF-BC42-1C2D7CED8BDC}" type="datetimeFigureOut">
              <a:rPr lang="en-US"/>
              <a:pPr>
                <a:defRPr/>
              </a:pPr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fld id="{5A9F0422-71FB-4D11-8D18-C9A75BE25D86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214813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9A3169-99E9-491B-87D4-5772F0B5518F}" type="datetimeFigureOut">
              <a:rPr lang="en-US"/>
              <a:pPr>
                <a:defRPr/>
              </a:pPr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fld id="{E18A9788-7769-4A7F-92AE-3B24ECA744AD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900644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Click to edit Master title style</a:t>
            </a:r>
            <a:endParaRPr lang="en-US" altLang="cs-CZ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Click to edit Master text styles</a:t>
            </a:r>
          </a:p>
          <a:p>
            <a:pPr lvl="1"/>
            <a:r>
              <a:rPr lang="cs-CZ" altLang="cs-CZ" smtClean="0"/>
              <a:t>Second level</a:t>
            </a:r>
          </a:p>
          <a:p>
            <a:pPr lvl="2"/>
            <a:r>
              <a:rPr lang="cs-CZ" altLang="cs-CZ" smtClean="0"/>
              <a:t>Third level</a:t>
            </a:r>
          </a:p>
          <a:p>
            <a:pPr lvl="3"/>
            <a:r>
              <a:rPr lang="cs-CZ" altLang="cs-CZ" smtClean="0"/>
              <a:t>Fourth level</a:t>
            </a:r>
          </a:p>
          <a:p>
            <a:pPr lvl="4"/>
            <a:r>
              <a:rPr lang="cs-CZ" altLang="cs-CZ" smtClean="0"/>
              <a:t>Fifth level</a:t>
            </a:r>
            <a:endParaRPr lang="en-US" alt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E0C7535-7C52-4518-A2B1-7E9A0FFF4FC2}" type="datetimeFigureOut">
              <a:rPr lang="en-US"/>
              <a:pPr>
                <a:defRPr/>
              </a:pPr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154C500-62A6-480B-A96C-9B63AD3789BD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upload.wikimedia.org/wikipedia/commons/f/f4/PDCA-Two-Cycles.sv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ile:PDCA-Two-Cycles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722938"/>
            <a:ext cx="2771775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305425"/>
            <a:ext cx="1968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pPr marL="357188" indent="-357188"/>
            <a:r>
              <a:rPr lang="en-US" altLang="cs-CZ" sz="3200" b="1" smtClean="0"/>
              <a:t>Technology and Production Plan, </a:t>
            </a:r>
            <a:br>
              <a:rPr lang="en-US" altLang="cs-CZ" sz="3200" b="1" smtClean="0"/>
            </a:br>
            <a:r>
              <a:rPr lang="en-US" altLang="cs-CZ" sz="3200" b="1" smtClean="0"/>
              <a:t>Innovation, R&amp;D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850" y="981075"/>
            <a:ext cx="8820150" cy="5111750"/>
          </a:xfrm>
        </p:spPr>
        <p:txBody>
          <a:bodyPr rtlCol="0">
            <a:normAutofit/>
          </a:bodyPr>
          <a:lstStyle/>
          <a:p>
            <a:pPr marL="357188" indent="-357188" algn="l"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Technology, Production Processes, Automated Control Systems</a:t>
            </a:r>
          </a:p>
          <a:p>
            <a:pPr marL="357188" indent="-357188" algn="l"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Production Demand (Space, Background, Machinery, Equipment, Inputs – Material, Energy, Work); Time Demand of Production</a:t>
            </a:r>
          </a:p>
          <a:p>
            <a:pPr marL="357188" indent="-357188" algn="l"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Transportation and Logistics, Industrial Logistics</a:t>
            </a:r>
          </a:p>
          <a:p>
            <a:pPr marL="357188" indent="-357188" algn="l"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Production Costs – Structure, Calculations; Controlling</a:t>
            </a:r>
          </a:p>
          <a:p>
            <a:pPr marL="357188" indent="-357188" algn="l"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Outer Factors (Legislative, Production Standards ČSN EN ISO)</a:t>
            </a:r>
          </a:p>
          <a:p>
            <a:pPr marL="357188" indent="-357188" algn="l"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Product Certification, Conformity Declaration</a:t>
            </a:r>
          </a:p>
          <a:p>
            <a:pPr marL="357188" indent="-357188" algn="l"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ISO 9000, ISO 14000, TQM, EFQM (6σ, Kaizen,…)</a:t>
            </a:r>
          </a:p>
          <a:p>
            <a:pPr marL="357188" indent="-357188" algn="l"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Work Safety (Plan) and Fire Protection  (Risk Analysis)</a:t>
            </a:r>
          </a:p>
          <a:p>
            <a:pPr marL="357188" indent="-357188" algn="l"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Innovation, Research and Development, University Cooperation</a:t>
            </a:r>
          </a:p>
          <a:p>
            <a:pPr marL="357188" indent="-357188" algn="l"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IPR Protection, Patent, Technology Transfer</a:t>
            </a:r>
          </a:p>
          <a:p>
            <a:pPr marL="357188" indent="-357188" algn="l">
              <a:buFont typeface="Wingdings" pitchFamily="2" charset="2"/>
              <a:buChar char="Ø"/>
              <a:defRPr/>
            </a:pPr>
            <a:endParaRPr lang="cs-CZ" sz="2400" dirty="0" smtClean="0">
              <a:solidFill>
                <a:schemeClr val="tx1"/>
              </a:solidFill>
            </a:endParaRPr>
          </a:p>
          <a:p>
            <a:pPr algn="just">
              <a:buFont typeface="Arial" charset="0"/>
              <a:buNone/>
              <a:defRPr/>
            </a:pPr>
            <a:endParaRPr lang="cs-CZ" sz="2000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cs-CZ" dirty="0" smtClean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860800"/>
            <a:ext cx="169227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Nadpis 1"/>
          <p:cNvSpPr>
            <a:spLocks noGrp="1"/>
          </p:cNvSpPr>
          <p:nvPr>
            <p:ph type="ctrTitle"/>
          </p:nvPr>
        </p:nvSpPr>
        <p:spPr>
          <a:xfrm>
            <a:off x="250825" y="260350"/>
            <a:ext cx="8604250" cy="935038"/>
          </a:xfrm>
        </p:spPr>
        <p:txBody>
          <a:bodyPr/>
          <a:lstStyle/>
          <a:p>
            <a:pPr marL="357188" indent="-357188"/>
            <a:r>
              <a:rPr lang="en-US" altLang="cs-CZ" sz="3200" b="1" smtClean="0"/>
              <a:t>Project Personal Provision</a:t>
            </a:r>
          </a:p>
        </p:txBody>
      </p:sp>
      <p:sp>
        <p:nvSpPr>
          <p:cNvPr id="46084" name="Podnadpis 2"/>
          <p:cNvSpPr>
            <a:spLocks noGrp="1"/>
          </p:cNvSpPr>
          <p:nvPr>
            <p:ph type="subTitle" idx="1"/>
          </p:nvPr>
        </p:nvSpPr>
        <p:spPr>
          <a:xfrm>
            <a:off x="323850" y="1196975"/>
            <a:ext cx="8820150" cy="3311525"/>
          </a:xfrm>
        </p:spPr>
        <p:txBody>
          <a:bodyPr/>
          <a:lstStyle/>
          <a:p>
            <a:pPr marL="357188" indent="-357188" algn="l">
              <a:buFont typeface="Wingdings" panose="05000000000000000000" pitchFamily="2" charset="2"/>
              <a:buChar char="Ø"/>
            </a:pPr>
            <a:r>
              <a:rPr lang="en-US" altLang="cs-CZ" sz="2400" b="1" smtClean="0">
                <a:solidFill>
                  <a:schemeClr val="tx1"/>
                </a:solidFill>
              </a:rPr>
              <a:t>Human Resources (Employees, Outsourcing of Services)</a:t>
            </a:r>
          </a:p>
          <a:p>
            <a:pPr marL="357188" indent="-357188" algn="l">
              <a:buFont typeface="Arial" panose="020B0604020202020204" pitchFamily="34" charset="0"/>
              <a:buChar char="•"/>
            </a:pPr>
            <a:r>
              <a:rPr lang="en-US" altLang="cs-CZ" sz="2400" smtClean="0">
                <a:solidFill>
                  <a:schemeClr val="tx1"/>
                </a:solidFill>
              </a:rPr>
              <a:t>Number of Employees, Shifts, Even Opportunities</a:t>
            </a:r>
          </a:p>
          <a:p>
            <a:pPr marL="357188" indent="-357188" algn="l">
              <a:buFont typeface="Arial" panose="020B0604020202020204" pitchFamily="34" charset="0"/>
              <a:buChar char="•"/>
            </a:pPr>
            <a:r>
              <a:rPr lang="en-US" altLang="cs-CZ" sz="2400" smtClean="0">
                <a:solidFill>
                  <a:schemeClr val="tx1"/>
                </a:solidFill>
              </a:rPr>
              <a:t>Expected Qualifications of Employees (Drivers License, ICT, English Skills, Certificates) and Other Skills (Practical Experiences)</a:t>
            </a:r>
          </a:p>
          <a:p>
            <a:pPr marL="357188" indent="-357188" algn="l">
              <a:buFont typeface="Arial" panose="020B0604020202020204" pitchFamily="34" charset="0"/>
              <a:buChar char="•"/>
            </a:pPr>
            <a:r>
              <a:rPr lang="en-US" altLang="cs-CZ" sz="2400" smtClean="0">
                <a:solidFill>
                  <a:schemeClr val="tx1"/>
                </a:solidFill>
              </a:rPr>
              <a:t>Competences, Responsibilities, Motivation, Remuneration</a:t>
            </a:r>
          </a:p>
          <a:p>
            <a:pPr marL="357188" indent="-357188" algn="l">
              <a:buFont typeface="Arial" panose="020B0604020202020204" pitchFamily="34" charset="0"/>
              <a:buChar char="•"/>
            </a:pPr>
            <a:r>
              <a:rPr lang="en-US" altLang="cs-CZ" sz="2400" smtClean="0">
                <a:solidFill>
                  <a:schemeClr val="tx1"/>
                </a:solidFill>
              </a:rPr>
              <a:t>Personal Agencies, Brigade-work, Fluctuation</a:t>
            </a:r>
          </a:p>
          <a:p>
            <a:pPr marL="357188" indent="-357188" algn="l">
              <a:buFont typeface="Arial" panose="020B0604020202020204" pitchFamily="34" charset="0"/>
              <a:buChar char="•"/>
            </a:pPr>
            <a:r>
              <a:rPr lang="en-US" altLang="cs-CZ" sz="2400" smtClean="0">
                <a:solidFill>
                  <a:schemeClr val="tx1"/>
                </a:solidFill>
              </a:rPr>
              <a:t>Labor Code (</a:t>
            </a:r>
            <a:r>
              <a:rPr lang="cs-CZ" altLang="cs-CZ" sz="2400" smtClean="0">
                <a:solidFill>
                  <a:schemeClr val="tx1"/>
                </a:solidFill>
              </a:rPr>
              <a:t>CZ </a:t>
            </a:r>
            <a:r>
              <a:rPr lang="en-US" altLang="cs-CZ" sz="2400" smtClean="0">
                <a:solidFill>
                  <a:schemeClr val="tx1"/>
                </a:solidFill>
              </a:rPr>
              <a:t>Act. No. 262/2006 Coll.)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645025"/>
            <a:ext cx="2268537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Nadpis 1"/>
          <p:cNvSpPr>
            <a:spLocks noGrp="1"/>
          </p:cNvSpPr>
          <p:nvPr>
            <p:ph type="ctrTitle"/>
          </p:nvPr>
        </p:nvSpPr>
        <p:spPr>
          <a:xfrm>
            <a:off x="179388" y="260350"/>
            <a:ext cx="8604250" cy="935038"/>
          </a:xfrm>
        </p:spPr>
        <p:txBody>
          <a:bodyPr/>
          <a:lstStyle/>
          <a:p>
            <a:pPr marL="357188" indent="-357188"/>
            <a:r>
              <a:rPr lang="en-US" altLang="cs-CZ" sz="3200" b="1" smtClean="0"/>
              <a:t>Project </a:t>
            </a:r>
            <a:r>
              <a:rPr lang="cs-CZ" altLang="cs-CZ" sz="3200" b="1" smtClean="0"/>
              <a:t>Area (</a:t>
            </a:r>
            <a:r>
              <a:rPr lang="en-US" altLang="cs-CZ" sz="3200" b="1" smtClean="0"/>
              <a:t>Site</a:t>
            </a:r>
            <a:r>
              <a:rPr lang="cs-CZ" altLang="cs-CZ" sz="3200" b="1" smtClean="0"/>
              <a:t>)</a:t>
            </a:r>
            <a:r>
              <a:rPr lang="en-US" altLang="cs-CZ" sz="3200" b="1" smtClean="0"/>
              <a:t> Provision</a:t>
            </a:r>
          </a:p>
        </p:txBody>
      </p:sp>
      <p:sp>
        <p:nvSpPr>
          <p:cNvPr id="47108" name="Podnadpis 2"/>
          <p:cNvSpPr>
            <a:spLocks noGrp="1"/>
          </p:cNvSpPr>
          <p:nvPr>
            <p:ph type="subTitle" idx="1"/>
          </p:nvPr>
        </p:nvSpPr>
        <p:spPr>
          <a:xfrm>
            <a:off x="323850" y="1196975"/>
            <a:ext cx="8820150" cy="4535488"/>
          </a:xfrm>
        </p:spPr>
        <p:txBody>
          <a:bodyPr/>
          <a:lstStyle/>
          <a:p>
            <a:pPr marL="357188" indent="-357188" algn="l">
              <a:buFont typeface="Wingdings" panose="05000000000000000000" pitchFamily="2" charset="2"/>
              <a:buChar char="Ø"/>
            </a:pPr>
            <a:r>
              <a:rPr lang="en-US" altLang="cs-CZ" sz="2400" b="1" smtClean="0">
                <a:solidFill>
                  <a:schemeClr val="tx1"/>
                </a:solidFill>
              </a:rPr>
              <a:t>Office Room and Production Area (Purchase/Lease)</a:t>
            </a:r>
          </a:p>
          <a:p>
            <a:pPr marL="357188" indent="-357188" algn="l">
              <a:buFont typeface="Arial" panose="020B0604020202020204" pitchFamily="34" charset="0"/>
              <a:buChar char="•"/>
            </a:pPr>
            <a:r>
              <a:rPr lang="en-US" altLang="cs-CZ" sz="2400" smtClean="0">
                <a:solidFill>
                  <a:schemeClr val="tx1"/>
                </a:solidFill>
              </a:rPr>
              <a:t>Project Dimensions, Facility Conversion (Adaptation)</a:t>
            </a:r>
          </a:p>
          <a:p>
            <a:pPr marL="357188" indent="-357188" algn="l">
              <a:buFont typeface="Arial" panose="020B0604020202020204" pitchFamily="34" charset="0"/>
              <a:buChar char="•"/>
            </a:pPr>
            <a:r>
              <a:rPr lang="en-US" altLang="cs-CZ" sz="2400" smtClean="0">
                <a:solidFill>
                  <a:schemeClr val="tx1"/>
                </a:solidFill>
              </a:rPr>
              <a:t>Locality, Traffic Accessibility, Parking Places, Public Traffic, Neighborhood</a:t>
            </a:r>
          </a:p>
          <a:p>
            <a:pPr marL="357188" indent="-357188" algn="l">
              <a:buFont typeface="Arial" panose="020B0604020202020204" pitchFamily="34" charset="0"/>
              <a:buChar char="•"/>
            </a:pPr>
            <a:r>
              <a:rPr lang="en-US" altLang="cs-CZ" sz="2400" smtClean="0">
                <a:solidFill>
                  <a:schemeClr val="tx1"/>
                </a:solidFill>
              </a:rPr>
              <a:t>Networks (Electricity, Gas, Water, Waste, Internet), Territory Devel. Plan</a:t>
            </a:r>
          </a:p>
          <a:p>
            <a:pPr marL="357188" indent="-357188" algn="l">
              <a:buFont typeface="Arial" panose="020B0604020202020204" pitchFamily="34" charset="0"/>
              <a:buChar char="•"/>
            </a:pPr>
            <a:r>
              <a:rPr lang="en-US" altLang="cs-CZ" sz="2400" smtClean="0">
                <a:solidFill>
                  <a:schemeClr val="tx1"/>
                </a:solidFill>
              </a:rPr>
              <a:t>Brownfields, Business Zones and Parks, Incubators</a:t>
            </a:r>
          </a:p>
          <a:p>
            <a:pPr marL="357188" indent="-357188" algn="l">
              <a:buFont typeface="Arial" panose="020B0604020202020204" pitchFamily="34" charset="0"/>
              <a:buChar char="•"/>
            </a:pPr>
            <a:r>
              <a:rPr lang="en-US" altLang="cs-CZ" sz="2400" smtClean="0">
                <a:solidFill>
                  <a:schemeClr val="tx1"/>
                </a:solidFill>
              </a:rPr>
              <a:t>Real Property Operational Costs, Facility Management, RES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4900613"/>
            <a:ext cx="3287712" cy="198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115888"/>
            <a:ext cx="21113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Nadpis 1"/>
          <p:cNvSpPr>
            <a:spLocks noGrp="1"/>
          </p:cNvSpPr>
          <p:nvPr>
            <p:ph type="ctrTitle"/>
          </p:nvPr>
        </p:nvSpPr>
        <p:spPr>
          <a:xfrm>
            <a:off x="250825" y="188913"/>
            <a:ext cx="5834063" cy="1052512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3200" b="1" dirty="0" smtClean="0"/>
              <a:t>Project Marketing</a:t>
            </a:r>
            <a:r>
              <a:rPr lang="cs-CZ" sz="3200" b="1" dirty="0" smtClean="0"/>
              <a:t> </a:t>
            </a:r>
            <a:r>
              <a:rPr lang="en-US" sz="3200" b="1" dirty="0" smtClean="0"/>
              <a:t>Proposal</a:t>
            </a:r>
            <a:endParaRPr lang="en-US" sz="3200" b="1" dirty="0" smtClean="0">
              <a:latin typeface="+mn-lt"/>
              <a:ea typeface="+mn-ea"/>
              <a:cs typeface="+mn-cs"/>
            </a:endParaRPr>
          </a:p>
        </p:txBody>
      </p:sp>
      <p:sp>
        <p:nvSpPr>
          <p:cNvPr id="9220" name="Podnadpis 2"/>
          <p:cNvSpPr>
            <a:spLocks noGrp="1"/>
          </p:cNvSpPr>
          <p:nvPr>
            <p:ph type="subTitle" idx="1"/>
          </p:nvPr>
        </p:nvSpPr>
        <p:spPr>
          <a:xfrm>
            <a:off x="323850" y="908050"/>
            <a:ext cx="8820150" cy="5545138"/>
          </a:xfrm>
          <a:solidFill>
            <a:srgbClr val="FFFFFF">
              <a:alpha val="58039"/>
            </a:srgbClr>
          </a:solidFill>
        </p:spPr>
        <p:txBody>
          <a:bodyPr/>
          <a:lstStyle/>
          <a:p>
            <a:pPr marL="0" lvl="1" algn="just">
              <a:buFont typeface="Arial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Sales and Marketing Mix (Product, Price, Place, Promotion, 	Distribution, Processes, People)</a:t>
            </a:r>
          </a:p>
          <a:p>
            <a:pPr lvl="1" indent="-457200" algn="just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</a:rPr>
              <a:t>Ways and Costs of Promotion (Internet, FB, Press, Radio, TV, Billboards, Direct Marketing, …)</a:t>
            </a:r>
          </a:p>
          <a:p>
            <a:pPr lvl="1" indent="-457200" algn="just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</a:rPr>
              <a:t>Ways and Costs of Distribution (Packings, B2B vs. B2C, Retail Chains, Shops, Internet)</a:t>
            </a:r>
          </a:p>
          <a:p>
            <a:pPr lvl="1" indent="-457200" algn="just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</a:rPr>
              <a:t>Setting of Margin and Product </a:t>
            </a:r>
            <a:r>
              <a:rPr lang="en-US" u="sng" dirty="0" smtClean="0">
                <a:solidFill>
                  <a:schemeClr val="tx1"/>
                </a:solidFill>
              </a:rPr>
              <a:t>Prices</a:t>
            </a:r>
            <a:r>
              <a:rPr lang="en-US" dirty="0" smtClean="0">
                <a:solidFill>
                  <a:schemeClr val="tx1"/>
                </a:solidFill>
              </a:rPr>
              <a:t>, Calculations:</a:t>
            </a:r>
          </a:p>
          <a:p>
            <a:pPr lvl="2" indent="-457200" algn="just"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solidFill>
                  <a:schemeClr val="tx1"/>
                </a:solidFill>
              </a:rPr>
              <a:t>Variable Costs (direct, operational) and Fix Costs (investments, overheads)</a:t>
            </a:r>
          </a:p>
          <a:p>
            <a:pPr lvl="2" indent="-457200" algn="just"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solidFill>
                  <a:schemeClr val="tx1"/>
                </a:solidFill>
              </a:rPr>
              <a:t>Down Limit – Costs; Up Limit – Competition</a:t>
            </a:r>
          </a:p>
          <a:p>
            <a:pPr lvl="1" indent="-457200" algn="just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</a:rPr>
              <a:t>Definition of Goals and Milestones of Success in Time:</a:t>
            </a:r>
          </a:p>
          <a:p>
            <a:pPr lvl="2" indent="-457200" algn="just"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solidFill>
                  <a:schemeClr val="tx1"/>
                </a:solidFill>
              </a:rPr>
              <a:t>Prognosis of Sales (Revenues); Market Share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1610</TotalTime>
  <Words>256</Words>
  <Application>Microsoft Office PowerPoint</Application>
  <PresentationFormat>Předvádění na obrazovce (4:3)</PresentationFormat>
  <Paragraphs>35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10" baseType="lpstr">
      <vt:lpstr>Arial</vt:lpstr>
      <vt:lpstr>Calibri</vt:lpstr>
      <vt:lpstr>Wingdings</vt:lpstr>
      <vt:lpstr>Symbol</vt:lpstr>
      <vt:lpstr>Courier New</vt:lpstr>
      <vt:lpstr>Office Theme</vt:lpstr>
      <vt:lpstr>Technology and Production Plan,  Innovation, R&amp;D</vt:lpstr>
      <vt:lpstr>Project Personal Provision</vt:lpstr>
      <vt:lpstr>Project Area (Site) Provision</vt:lpstr>
      <vt:lpstr>Project Marketing Proposal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Zkušenosti samostatně činných účetních poradců s ekonomickým a účetním software dostupným v ČR</dc:title>
  <dc:creator>Adam</dc:creator>
  <cp:lastModifiedBy>Pawliczek Adam</cp:lastModifiedBy>
  <cp:revision>433</cp:revision>
  <cp:lastPrinted>2012-02-19T20:30:42Z</cp:lastPrinted>
  <dcterms:created xsi:type="dcterms:W3CDTF">2010-10-14T19:01:54Z</dcterms:created>
  <dcterms:modified xsi:type="dcterms:W3CDTF">2019-03-25T13:40:50Z</dcterms:modified>
</cp:coreProperties>
</file>