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2" r:id="rId2"/>
    <p:sldId id="273" r:id="rId3"/>
    <p:sldId id="303" r:id="rId4"/>
    <p:sldId id="304" r:id="rId5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09" autoAdjust="0"/>
  </p:normalViewPr>
  <p:slideViewPr>
    <p:cSldViewPr>
      <p:cViewPr varScale="1">
        <p:scale>
          <a:sx n="102" d="100"/>
          <a:sy n="102" d="100"/>
        </p:scale>
        <p:origin x="127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13EE3DD-2275-4230-8218-C2679C929D3D}" type="datetimeFigureOut">
              <a:rPr lang="cs-CZ"/>
              <a:pPr>
                <a:defRPr/>
              </a:pPr>
              <a:t>15.4.2019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31BC05-1D1F-4ACB-BDFD-CF4924995B9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72162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D978B4-EE26-4E08-A92A-D8AC5EE2819B}" type="datetimeFigureOut">
              <a:rPr lang="cs-CZ"/>
              <a:pPr>
                <a:defRPr/>
              </a:pPr>
              <a:t>15.4.2019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5727E1-5F83-454F-B350-B0273F462F7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7793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05B5D9-5633-4CA5-91A8-7169A621BA9A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8BB14131-9560-416E-B3F6-3FA49523165F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45756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BC68819-633D-43CC-A6FD-A7D198DB7CE6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E4038A13-89E2-49A8-932E-800A52FE3812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70925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1CBC729-3070-43EE-AC8B-F4F2102965B6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2B52F216-BADD-46C9-8EB3-BCE323B0745A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0572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D50202"/>
                </a:solidFill>
              </a:defRPr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D10202"/>
              </a:buClr>
              <a:buFont typeface="Wingdings" panose="05000000000000000000" pitchFamily="2" charset="2"/>
              <a:buChar char="v"/>
              <a:defRPr sz="2400"/>
            </a:lvl1pPr>
            <a:lvl2pPr marL="800100" indent="-342900">
              <a:buClr>
                <a:srgbClr val="D10202"/>
              </a:buClr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5pPr>
              <a:defRPr sz="1800"/>
            </a:lvl5pPr>
          </a:lstStyle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5BD0B2C-7799-499E-AE0F-34D820FA2A49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1766FD63-36B4-46CB-A733-EEE9AF69631D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97021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D44E521-6885-49BE-99AF-231775BFC1BC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1F9F9E6C-87BE-4300-83A3-9A662CFAA200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75114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5BBBB3-E90C-4613-8EF9-45245416726C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626632BC-BDF6-4B6E-ABAC-86C9BBC0DEF7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5219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D17597-3610-49F1-852A-8A500900978B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6C71EB95-C9C0-46D9-9328-136B1554C053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03225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E98D8E1-22CB-48DD-B8B0-0160013F1837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A43569F7-6FBF-4E96-AAE3-B8EE79E6CCCB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44549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B433701-16D6-4ECA-AE19-1C83053D21D7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291C3119-F4ED-48F8-8F8D-04C948F3768D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22578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E9A236E-D89B-498A-9C99-F42B6BAB0B75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50B1C6AC-1FC2-4D9B-AC0C-EEEAEB860C85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73762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1DB5C4-6113-4D47-A580-105DFAEE8274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fld id="{1665663C-A2E2-416E-89FE-FD4F8C213BC6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0471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title style</a:t>
            </a:r>
            <a:endParaRPr lang="en-US" altLang="cs-CZ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text styles</a:t>
            </a:r>
          </a:p>
          <a:p>
            <a:pPr lvl="1"/>
            <a:r>
              <a:rPr lang="cs-CZ" altLang="cs-CZ" smtClean="0"/>
              <a:t>Second level</a:t>
            </a:r>
          </a:p>
          <a:p>
            <a:pPr lvl="2"/>
            <a:r>
              <a:rPr lang="cs-CZ" altLang="cs-CZ" smtClean="0"/>
              <a:t>Third level</a:t>
            </a:r>
          </a:p>
          <a:p>
            <a:pPr lvl="3"/>
            <a:r>
              <a:rPr lang="cs-CZ" altLang="cs-CZ" smtClean="0"/>
              <a:t>Fourth level</a:t>
            </a:r>
          </a:p>
          <a:p>
            <a:pPr lvl="4"/>
            <a:r>
              <a:rPr lang="cs-CZ" altLang="cs-CZ" smtClean="0"/>
              <a:t>Fifth level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2BF4F921-136E-47EB-99C4-C32EDF768AEF}" type="datetimeFigureOut">
              <a:rPr lang="en-US"/>
              <a:pPr>
                <a:defRPr/>
              </a:pPr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92B51A-D462-468E-AE9A-75B06180309E}" type="slidenum">
              <a:rPr lang="en-US" altLang="cs-CZ"/>
              <a:pPr/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508500"/>
            <a:ext cx="1612900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468313" y="476250"/>
            <a:ext cx="8280400" cy="792163"/>
          </a:xfrm>
        </p:spPr>
        <p:txBody>
          <a:bodyPr/>
          <a:lstStyle/>
          <a:p>
            <a:r>
              <a:rPr lang="en-US" altLang="cs-CZ" b="1" smtClean="0">
                <a:solidFill>
                  <a:schemeClr val="tx1"/>
                </a:solidFill>
              </a:rPr>
              <a:t>Executive Summary</a:t>
            </a:r>
            <a:endParaRPr lang="en-US" altLang="cs-CZ" smtClean="0">
              <a:solidFill>
                <a:schemeClr val="tx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 bwMode="auto">
          <a:xfrm>
            <a:off x="179388" y="908050"/>
            <a:ext cx="8964612" cy="594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2700" dirty="0">
                <a:latin typeface="+mn-lt"/>
                <a:cs typeface="+mn-cs"/>
              </a:rPr>
              <a:t>Summarization and Explanation of Important Project Information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Range: 1 sheet A4</a:t>
            </a:r>
            <a:r>
              <a:rPr lang="cs-CZ" sz="2700" dirty="0">
                <a:latin typeface="+mn-lt"/>
                <a:cs typeface="+mn-cs"/>
              </a:rPr>
              <a:t>;</a:t>
            </a:r>
            <a:r>
              <a:rPr lang="en-US" sz="2700" dirty="0">
                <a:latin typeface="+mn-lt"/>
                <a:cs typeface="+mn-cs"/>
              </a:rPr>
              <a:t> Motivational, Reasonably Emotive Form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Attractive Project Title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Introduce Yourself:… Education, Experiences, Achievements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Product, Price – Show the Prototype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Market: Destination Group, Competition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Financial Demanding of Project (Costs, Turnover, Profit)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Your Deposit (Efforts, Time, Know-how, Own Investment)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Time Demanding – First Insight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Contact Information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Disclaimer – Responsibility Refusal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700" dirty="0">
                <a:latin typeface="+mn-lt"/>
                <a:cs typeface="+mn-cs"/>
              </a:rPr>
              <a:t> </a:t>
            </a:r>
            <a:r>
              <a:rPr lang="en-US" sz="2700" i="1" dirty="0">
                <a:latin typeface="+mn-lt"/>
                <a:cs typeface="+mn-cs"/>
              </a:rPr>
              <a:t>Proposal to the Investor – Equity Position: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2700" i="1" dirty="0">
                <a:latin typeface="+mn-lt"/>
                <a:cs typeface="+mn-cs"/>
              </a:rPr>
              <a:t>				how much and what for?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4191000"/>
            <a:ext cx="16954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323850" y="404813"/>
            <a:ext cx="8424863" cy="1079500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en-US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Company Characterization;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en-US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Project Description</a:t>
            </a:r>
            <a:r>
              <a:rPr lang="cs-CZ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and </a:t>
            </a:r>
            <a:r>
              <a:rPr lang="en-US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Goals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 bwMode="auto">
          <a:xfrm>
            <a:off x="179388" y="1557338"/>
            <a:ext cx="89646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lvl="1" indent="-457200" algn="just"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charset="0"/>
                <a:cs typeface="Arial" charset="0"/>
              </a:rPr>
              <a:t>Characteristics of Proposer (Names, Addresses, Contact)</a:t>
            </a:r>
          </a:p>
          <a:p>
            <a:pPr lvl="1" indent="-457200" algn="just"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charset="0"/>
                <a:cs typeface="Arial" charset="0"/>
              </a:rPr>
              <a:t>Company Description </a:t>
            </a:r>
          </a:p>
          <a:p>
            <a:pPr marL="0" lvl="1" algn="just">
              <a:defRPr/>
            </a:pPr>
            <a:r>
              <a:rPr lang="en-US" sz="2400" dirty="0">
                <a:latin typeface="Arial" charset="0"/>
                <a:cs typeface="Arial" charset="0"/>
              </a:rPr>
              <a:t>		(Legal Form, History, Professional Certificates)</a:t>
            </a:r>
          </a:p>
          <a:p>
            <a:pPr lvl="1" indent="-457200" algn="just"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charset="0"/>
                <a:cs typeface="Arial" charset="0"/>
              </a:rPr>
              <a:t>Work Team (Age, M/F, Qualifications, Personality)</a:t>
            </a:r>
          </a:p>
          <a:p>
            <a:pPr lvl="1" indent="-457200" algn="just"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charset="0"/>
                <a:cs typeface="Arial" charset="0"/>
              </a:rPr>
              <a:t>Management (Structure, Competences, Responsibility)</a:t>
            </a: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Vision and Mission</a:t>
            </a:r>
            <a:endParaRPr lang="en-US" sz="3200" dirty="0">
              <a:solidFill>
                <a:srgbClr val="00B050"/>
              </a:solidFill>
              <a:latin typeface="+mn-lt"/>
              <a:cs typeface="+mn-cs"/>
            </a:endParaRP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Project Strategic (SMART) Goals Statement</a:t>
            </a:r>
          </a:p>
          <a:p>
            <a:pPr lvl="1" indent="-457200" algn="just">
              <a:buFont typeface="Wingdings" pitchFamily="2" charset="2"/>
              <a:buChar char="ü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lvl="1" indent="-457200" algn="just">
              <a:buFont typeface="Wingdings" pitchFamily="2" charset="2"/>
              <a:buChar char="ü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lvl="1" indent="-457200" algn="just">
              <a:buFont typeface="Wingdings" pitchFamily="2" charset="2"/>
              <a:buChar char="ü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lvl="1" indent="-457200" algn="just">
              <a:buFont typeface="Wingdings" pitchFamily="2" charset="2"/>
              <a:buChar char="ü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Aiming and Prime Activities of the Project (Processes) </a:t>
            </a: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Product Description (Prototype) and Contribution </a:t>
            </a:r>
          </a:p>
          <a:p>
            <a:pPr lvl="1" indent="-457200" algn="just">
              <a:defRPr/>
            </a:pPr>
            <a:r>
              <a:rPr lang="en-US" sz="2400" dirty="0">
                <a:latin typeface="Arial" charset="0"/>
                <a:cs typeface="Arial" charset="0"/>
              </a:rPr>
              <a:t>		(Added Value) for Customer</a:t>
            </a: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Profitability of the Product (Market Estimation)</a:t>
            </a:r>
          </a:p>
          <a:p>
            <a:pPr lvl="1" indent="-457200" algn="just">
              <a:buFont typeface="Wingdings" pitchFamily="2" charset="2"/>
              <a:buChar char="ü"/>
              <a:defRPr/>
            </a:pPr>
            <a:r>
              <a:rPr lang="en-US" sz="2400" dirty="0">
                <a:latin typeface="Arial" charset="0"/>
                <a:cs typeface="Arial" charset="0"/>
              </a:rPr>
              <a:t>Recent Product Conditions, Development Phases, </a:t>
            </a:r>
          </a:p>
          <a:p>
            <a:pPr lvl="1" indent="-457200" algn="just">
              <a:defRPr/>
            </a:pPr>
            <a:r>
              <a:rPr lang="en-US" sz="2400" dirty="0">
                <a:latin typeface="Arial" charset="0"/>
                <a:cs typeface="Arial" charset="0"/>
              </a:rPr>
              <a:t>		IP Rights (Patent)</a:t>
            </a:r>
          </a:p>
        </p:txBody>
      </p:sp>
      <p:sp>
        <p:nvSpPr>
          <p:cNvPr id="5" name="Vodorovný svitek 4"/>
          <p:cNvSpPr/>
          <p:nvPr/>
        </p:nvSpPr>
        <p:spPr>
          <a:xfrm>
            <a:off x="179388" y="3357563"/>
            <a:ext cx="7416800" cy="1295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cs-CZ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FF00"/>
                </a:solidFill>
              </a:rPr>
              <a:t>S</a:t>
            </a:r>
            <a:r>
              <a:rPr lang="en-US" sz="2800" dirty="0"/>
              <a:t>pecific, </a:t>
            </a:r>
            <a:r>
              <a:rPr lang="en-US" sz="2800" b="1" dirty="0">
                <a:solidFill>
                  <a:srgbClr val="FFFF00"/>
                </a:solidFill>
              </a:rPr>
              <a:t>M</a:t>
            </a:r>
            <a:r>
              <a:rPr lang="en-US" sz="2800" dirty="0"/>
              <a:t>easurable, </a:t>
            </a:r>
            <a:r>
              <a:rPr lang="en-US" sz="2800" b="1" dirty="0">
                <a:solidFill>
                  <a:srgbClr val="FFFF00"/>
                </a:solidFill>
              </a:rPr>
              <a:t>A</a:t>
            </a:r>
            <a:r>
              <a:rPr lang="en-US" sz="2800" dirty="0"/>
              <a:t>ttainable, </a:t>
            </a:r>
            <a:r>
              <a:rPr lang="en-US" sz="2800" b="1" dirty="0">
                <a:solidFill>
                  <a:srgbClr val="FFFF00"/>
                </a:solidFill>
              </a:rPr>
              <a:t>R</a:t>
            </a:r>
            <a:r>
              <a:rPr lang="en-US" sz="2800" dirty="0"/>
              <a:t>elevant, </a:t>
            </a:r>
            <a:r>
              <a:rPr lang="en-US" sz="2800" b="1" dirty="0">
                <a:solidFill>
                  <a:srgbClr val="FFFF00"/>
                </a:solidFill>
              </a:rPr>
              <a:t>T</a:t>
            </a:r>
            <a:r>
              <a:rPr lang="en-US" sz="2800" dirty="0"/>
              <a:t>ime-bound</a:t>
            </a:r>
            <a:r>
              <a:rPr lang="cs-CZ" sz="2800" dirty="0"/>
              <a:t>;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FF00"/>
                </a:solidFill>
              </a:rPr>
              <a:t>E</a:t>
            </a:r>
            <a:r>
              <a:rPr lang="en-US" sz="2800" dirty="0"/>
              <a:t>valuate, </a:t>
            </a:r>
            <a:r>
              <a:rPr lang="en-US" sz="2800" b="1" dirty="0">
                <a:solidFill>
                  <a:srgbClr val="FFFF00"/>
                </a:solidFill>
              </a:rPr>
              <a:t>R</a:t>
            </a:r>
            <a:r>
              <a:rPr lang="en-US" sz="2800" dirty="0"/>
              <a:t>eevaluate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0" descr="Výsledek obrázku pro pest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54338"/>
            <a:ext cx="4341813" cy="292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288" y="1989138"/>
            <a:ext cx="4965700" cy="4865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Nadpis 1"/>
          <p:cNvSpPr>
            <a:spLocks noGrp="1"/>
          </p:cNvSpPr>
          <p:nvPr>
            <p:ph type="ctrTitle"/>
          </p:nvPr>
        </p:nvSpPr>
        <p:spPr>
          <a:xfrm>
            <a:off x="-6350" y="476250"/>
            <a:ext cx="9144000" cy="935038"/>
          </a:xfrm>
        </p:spPr>
        <p:txBody>
          <a:bodyPr/>
          <a:lstStyle/>
          <a:p>
            <a:pPr marL="357188" indent="-357188"/>
            <a:r>
              <a:rPr lang="en-US" altLang="cs-CZ" sz="3200" b="1" smtClean="0"/>
              <a:t>Market Research and Analyses</a:t>
            </a:r>
            <a:r>
              <a:rPr lang="cs-CZ" altLang="cs-CZ" sz="3200" b="1" smtClean="0"/>
              <a:t/>
            </a:r>
            <a:br>
              <a:rPr lang="cs-CZ" altLang="cs-CZ" sz="3200" b="1" smtClean="0"/>
            </a:br>
            <a:r>
              <a:rPr lang="en-US" altLang="cs-CZ" sz="2800" smtClean="0"/>
              <a:t>Methods of Marketing Analysis:</a:t>
            </a:r>
            <a:endParaRPr lang="cs-CZ" altLang="cs-CZ" sz="2800" smtClean="0"/>
          </a:p>
        </p:txBody>
      </p:sp>
      <p:sp>
        <p:nvSpPr>
          <p:cNvPr id="15365" name="Obdélník 5"/>
          <p:cNvSpPr>
            <a:spLocks noChangeArrowheads="1"/>
          </p:cNvSpPr>
          <p:nvPr/>
        </p:nvSpPr>
        <p:spPr bwMode="auto">
          <a:xfrm>
            <a:off x="450850" y="1484313"/>
            <a:ext cx="3616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>
                <a:latin typeface="Arial" panose="020B0604020202020204" pitchFamily="34" charset="0"/>
              </a:rPr>
              <a:t>Enterprise Macro surrounding</a:t>
            </a:r>
            <a:endParaRPr lang="cs-CZ" altLang="cs-CZ" sz="20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panose="020B0604020202020204" pitchFamily="34" charset="0"/>
              </a:rPr>
              <a:t>PEST(LE) </a:t>
            </a:r>
            <a:r>
              <a:rPr lang="en-US" altLang="cs-CZ" sz="2000" b="1">
                <a:latin typeface="Arial" panose="020B0604020202020204" pitchFamily="34" charset="0"/>
              </a:rPr>
              <a:t>analysis</a:t>
            </a:r>
            <a:endParaRPr lang="cs-CZ" altLang="cs-CZ" sz="2000" b="1">
              <a:latin typeface="Arial" panose="020B0604020202020204" pitchFamily="34" charset="0"/>
            </a:endParaRPr>
          </a:p>
        </p:txBody>
      </p:sp>
      <p:sp>
        <p:nvSpPr>
          <p:cNvPr id="15366" name="Obdélník 6"/>
          <p:cNvSpPr>
            <a:spLocks noChangeArrowheads="1"/>
          </p:cNvSpPr>
          <p:nvPr/>
        </p:nvSpPr>
        <p:spPr bwMode="auto">
          <a:xfrm>
            <a:off x="4814888" y="1341438"/>
            <a:ext cx="35655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000">
                <a:latin typeface="Arial" panose="020B0604020202020204" pitchFamily="34" charset="0"/>
              </a:rPr>
              <a:t>Enterprise Micro surrounding</a:t>
            </a:r>
            <a:endParaRPr lang="cs-CZ" altLang="cs-CZ" sz="20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000" b="1">
                <a:latin typeface="Arial" panose="020B0604020202020204" pitchFamily="34" charset="0"/>
              </a:rPr>
              <a:t>Porter 5 (6) </a:t>
            </a:r>
            <a:r>
              <a:rPr lang="en-US" altLang="cs-CZ" sz="2000" b="1">
                <a:latin typeface="Arial" panose="020B0604020202020204" pitchFamily="34" charset="0"/>
              </a:rPr>
              <a:t>Forces analysis</a:t>
            </a:r>
            <a:endParaRPr lang="cs-CZ" altLang="cs-CZ" sz="2000" b="1">
              <a:latin typeface="Arial" panose="020B0604020202020204" pitchFamily="34" charset="0"/>
            </a:endParaRPr>
          </a:p>
        </p:txBody>
      </p:sp>
      <p:pic>
        <p:nvPicPr>
          <p:cNvPr id="1536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35400"/>
            <a:ext cx="1047750" cy="102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Šipka doprava 3"/>
          <p:cNvSpPr/>
          <p:nvPr/>
        </p:nvSpPr>
        <p:spPr>
          <a:xfrm>
            <a:off x="2687638" y="4170363"/>
            <a:ext cx="2590800" cy="45720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7259638" y="2854325"/>
            <a:ext cx="1773237" cy="30749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7807325" y="3683000"/>
            <a:ext cx="15367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quality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price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innovations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6207125" y="6122988"/>
            <a:ext cx="1535113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key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alternative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284663" y="5281613"/>
            <a:ext cx="187166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segmentation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focus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needs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purchase power</a:t>
            </a:r>
          </a:p>
        </p:txBody>
      </p:sp>
      <p:pic>
        <p:nvPicPr>
          <p:cNvPr id="15373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200" y="4724400"/>
            <a:ext cx="550863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5694363" y="3387725"/>
            <a:ext cx="2014537" cy="2016125"/>
          </a:xfrm>
          <a:prstGeom prst="ellipse">
            <a:avLst/>
          </a:prstGeom>
          <a:solidFill>
            <a:schemeClr val="bg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7596188" y="5314950"/>
            <a:ext cx="170656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600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market ratio</a:t>
            </a:r>
          </a:p>
          <a:p>
            <a:pPr>
              <a:defRPr/>
            </a:pPr>
            <a:r>
              <a:rPr lang="en-GB" sz="1600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strategy</a:t>
            </a:r>
          </a:p>
          <a:p>
            <a:pPr>
              <a:defRPr/>
            </a:pPr>
            <a:r>
              <a:rPr lang="en-GB" sz="1600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capital</a:t>
            </a:r>
          </a:p>
          <a:p>
            <a:pPr>
              <a:defRPr/>
            </a:pPr>
            <a:r>
              <a:rPr lang="en-GB" sz="1600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technologies</a:t>
            </a:r>
          </a:p>
          <a:p>
            <a:pPr>
              <a:defRPr/>
            </a:pPr>
            <a:r>
              <a:rPr lang="en-GB" sz="1600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competitive advantages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7234238" y="1989138"/>
            <a:ext cx="1798637" cy="922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geographic and morphologic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structure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776913" y="4076700"/>
            <a:ext cx="1849437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2800" dirty="0">
                <a:latin typeface="Arial" charset="0"/>
                <a:cs typeface="Arial" charset="0"/>
              </a:rPr>
              <a:t>Enterprise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1817688" y="4230688"/>
            <a:ext cx="650875" cy="215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800" dirty="0">
                <a:latin typeface="Arial" charset="0"/>
                <a:cs typeface="Arial" charset="0"/>
              </a:rPr>
              <a:t>Enterprise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6137275" y="2420938"/>
            <a:ext cx="1096963" cy="4619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Competitive</a:t>
            </a:r>
            <a:endParaRPr lang="cs-CZ" sz="1200" dirty="0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surrounding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7585075" y="3255963"/>
            <a:ext cx="1096963" cy="4603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New substitutes</a:t>
            </a:r>
          </a:p>
        </p:txBody>
      </p:sp>
      <p:sp>
        <p:nvSpPr>
          <p:cNvPr id="13" name="Šipka doprava 12"/>
          <p:cNvSpPr/>
          <p:nvPr/>
        </p:nvSpPr>
        <p:spPr>
          <a:xfrm rot="1652900">
            <a:off x="7121525" y="2928938"/>
            <a:ext cx="663575" cy="27463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7585075" y="4941888"/>
            <a:ext cx="1096963" cy="4619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New</a:t>
            </a:r>
          </a:p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competitors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6162675" y="5846763"/>
            <a:ext cx="1096963" cy="276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Suppliers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4699000" y="5013325"/>
            <a:ext cx="1096963" cy="276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Customers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4679950" y="3341688"/>
            <a:ext cx="1096963" cy="4619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200" dirty="0">
                <a:latin typeface="Arial" charset="0"/>
                <a:cs typeface="Arial" charset="0"/>
              </a:rPr>
              <a:t>Government and public</a:t>
            </a:r>
          </a:p>
        </p:txBody>
      </p:sp>
      <p:sp>
        <p:nvSpPr>
          <p:cNvPr id="14" name="Šipka doprava 13"/>
          <p:cNvSpPr/>
          <p:nvPr/>
        </p:nvSpPr>
        <p:spPr>
          <a:xfrm rot="9276650">
            <a:off x="4176713" y="3541713"/>
            <a:ext cx="665162" cy="276225"/>
          </a:xfrm>
          <a:prstGeom prst="rightArrow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1" descr="Výsledek obrázku pro pest analy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008188"/>
            <a:ext cx="3073400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27163"/>
          </a:xfrm>
        </p:spPr>
        <p:txBody>
          <a:bodyPr/>
          <a:lstStyle/>
          <a:p>
            <a:pPr marL="357188" indent="-357188"/>
            <a:r>
              <a:rPr lang="en-US" altLang="cs-CZ" sz="3200" b="1" smtClean="0"/>
              <a:t>Market Research and Analyses II</a:t>
            </a:r>
            <a:r>
              <a:rPr lang="en-US" altLang="cs-CZ" sz="4000" b="1" smtClean="0"/>
              <a:t/>
            </a:r>
            <a:br>
              <a:rPr lang="en-US" altLang="cs-CZ" sz="4000" b="1" smtClean="0"/>
            </a:br>
            <a:r>
              <a:rPr lang="en-US" altLang="cs-CZ" sz="2800" b="1" smtClean="0"/>
              <a:t>PEST(LE) </a:t>
            </a:r>
            <a:r>
              <a:rPr lang="en-US" altLang="cs-CZ" sz="2800" smtClean="0"/>
              <a:t>analysis of Enterprise Macro surrounding</a:t>
            </a:r>
            <a:br>
              <a:rPr lang="en-US" altLang="cs-CZ" sz="2800" smtClean="0"/>
            </a:br>
            <a:endParaRPr lang="en-US" altLang="cs-CZ" sz="2800" smtClean="0"/>
          </a:p>
        </p:txBody>
      </p:sp>
      <p:cxnSp>
        <p:nvCxnSpPr>
          <p:cNvPr id="7" name="Zakřivená spojnice 6"/>
          <p:cNvCxnSpPr/>
          <p:nvPr/>
        </p:nvCxnSpPr>
        <p:spPr>
          <a:xfrm>
            <a:off x="1828800" y="2008188"/>
            <a:ext cx="5487988" cy="1576387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Zakřivená spojnice 9"/>
          <p:cNvCxnSpPr/>
          <p:nvPr/>
        </p:nvCxnSpPr>
        <p:spPr>
          <a:xfrm rot="16200000" flipH="1">
            <a:off x="3333750" y="4062413"/>
            <a:ext cx="2260600" cy="2089150"/>
          </a:xfrm>
          <a:prstGeom prst="curvedConnector3">
            <a:avLst>
              <a:gd name="adj1" fmla="val 5105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Zakřivená spojnice 17"/>
          <p:cNvCxnSpPr/>
          <p:nvPr/>
        </p:nvCxnSpPr>
        <p:spPr>
          <a:xfrm flipV="1">
            <a:off x="4067175" y="2795588"/>
            <a:ext cx="2968625" cy="2936875"/>
          </a:xfrm>
          <a:prstGeom prst="curved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-11113" y="998538"/>
            <a:ext cx="4502151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Political and legislative factors: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Political stability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Business and work laws, labour code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Tax policy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Antimonopoly law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Consumer protection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Environmental legislative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Foreign trade regulations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Law enforceability and corruption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EU integration policy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Technical norms and regulations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Health and safety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818188" y="952500"/>
            <a:ext cx="3325812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Economic factors: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Economic cycles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Macroeconomic trends, GDP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Inflation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Interest rates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Currency exchange rates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Purchasing power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Average wage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Energy prices trends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Tax burden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Foreign investment amount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Amount g money in circulation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0" y="4549775"/>
            <a:ext cx="4491038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Socio-cultural factors: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Demographic population trends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Lifestyle, free time activities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Mobility and migration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Level of education, income distribution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Unemployment, labour approach</a:t>
            </a:r>
          </a:p>
          <a:p>
            <a:pPr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Population health, religion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491038" y="4541838"/>
            <a:ext cx="4652962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Technologic factors: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Government support, spending</a:t>
            </a:r>
            <a:r>
              <a:rPr lang="cs-CZ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</a:t>
            </a: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on  of R&amp;D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Infrastructure, ICT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Technology transfer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Speed of obsolescence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New materials, nanotechnologies</a:t>
            </a:r>
          </a:p>
          <a:p>
            <a:pPr algn="r">
              <a:defRPr/>
            </a:pPr>
            <a:r>
              <a:rPr lang="en-GB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New discoveries, technology change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3132138" y="2008188"/>
            <a:ext cx="3073400" cy="2070100"/>
          </a:xfrm>
          <a:prstGeom prst="rect">
            <a:avLst/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</TotalTime>
  <Words>316</Words>
  <Application>Microsoft Office PowerPoint</Application>
  <PresentationFormat>Předvádění na obrazovce (4:3)</PresentationFormat>
  <Paragraphs>104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Prezentace aplikace PowerPoint</vt:lpstr>
      <vt:lpstr>Prezentace aplikace PowerPoint</vt:lpstr>
      <vt:lpstr>Market Research and Analyses Methods of Marketing Analysis:</vt:lpstr>
      <vt:lpstr>Market Research and Analyses II PEST(LE) analysis of Enterprise Macro surrounding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samostatně činných účetních poradců s ekonomickým a účetním software dostupným v ČR</dc:title>
  <dc:creator>Adam</dc:creator>
  <cp:lastModifiedBy>Pawliczek Adam</cp:lastModifiedBy>
  <cp:revision>433</cp:revision>
  <cp:lastPrinted>2012-02-19T20:30:42Z</cp:lastPrinted>
  <dcterms:created xsi:type="dcterms:W3CDTF">2010-10-14T19:01:54Z</dcterms:created>
  <dcterms:modified xsi:type="dcterms:W3CDTF">2019-04-15T10:02:01Z</dcterms:modified>
</cp:coreProperties>
</file>