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288"/>
  </p:normalViewPr>
  <p:slideViewPr>
    <p:cSldViewPr snapToGrid="0" snapToObjects="1">
      <p:cViewPr varScale="1">
        <p:scale>
          <a:sx n="98" d="100"/>
          <a:sy n="98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69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18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119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9019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339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687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794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677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7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45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601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0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85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77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215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55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05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24E41-3AD2-624C-910F-7FADB0E90838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13FA0-7951-584D-B89D-55E54E9C9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2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D9B51-A0F4-044B-8CAD-9FD067DF4C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informace o předmětu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064F9C-DC83-584C-9C2C-7C36DC3E46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Zuzana </a:t>
            </a:r>
            <a:r>
              <a:rPr lang="cs-CZ" dirty="0" err="1"/>
              <a:t>Repaská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51702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BD51E-D6B6-7E40-99F4-86311B93B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 o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96769F-0C42-EE4A-A456-C547CE813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Název: 		Tvorba podnikatelských modelů</a:t>
            </a:r>
          </a:p>
          <a:p>
            <a:r>
              <a:rPr lang="cs-CZ" dirty="0"/>
              <a:t>Typ předmětu: 	volitelný</a:t>
            </a:r>
          </a:p>
          <a:p>
            <a:r>
              <a:rPr lang="cs-CZ" dirty="0"/>
              <a:t>Rozsah:		2 hod./týdně</a:t>
            </a:r>
          </a:p>
          <a:p>
            <a:r>
              <a:rPr lang="cs-CZ" dirty="0"/>
              <a:t>Počet kreditů:	3</a:t>
            </a:r>
          </a:p>
          <a:p>
            <a:r>
              <a:rPr lang="cs-CZ" dirty="0" err="1"/>
              <a:t>Zp</a:t>
            </a:r>
            <a:r>
              <a:rPr lang="cs-CZ" dirty="0"/>
              <a:t>. zakončení:	zápočet 	</a:t>
            </a:r>
          </a:p>
          <a:p>
            <a:r>
              <a:rPr lang="cs-CZ" dirty="0"/>
              <a:t>Forma výuky:	semináře</a:t>
            </a:r>
          </a:p>
          <a:p>
            <a:r>
              <a:rPr lang="cs-CZ" dirty="0"/>
              <a:t>Způsob ověření studijních výsledků: </a:t>
            </a:r>
          </a:p>
          <a:p>
            <a:pPr marL="0" indent="0">
              <a:buNone/>
            </a:pPr>
            <a:r>
              <a:rPr lang="cs-CZ" dirty="0"/>
              <a:t>			seminární práce – viz šablona</a:t>
            </a:r>
          </a:p>
          <a:p>
            <a:pPr marL="0" indent="0">
              <a:buNone/>
            </a:pPr>
            <a:r>
              <a:rPr lang="cs-CZ" dirty="0"/>
              <a:t>			zápočtový test (přes IS MVŠO)</a:t>
            </a:r>
          </a:p>
        </p:txBody>
      </p:sp>
    </p:spTree>
    <p:extLst>
      <p:ext uri="{BB962C8B-B14F-4D97-AF65-F5344CB8AC3E}">
        <p14:creationId xmlns:p14="http://schemas.microsoft.com/office/powerpoint/2010/main" val="1048808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23E4F-3246-294D-9F1D-D2E847BC5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B58813-FE50-7D42-B8C6-9C67CF7FB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46366"/>
            <a:ext cx="10820400" cy="4637314"/>
          </a:xfrm>
        </p:spPr>
        <p:txBody>
          <a:bodyPr>
            <a:normAutofit fontScale="850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cs-CZ" dirty="0"/>
              <a:t>Podnikatelský model a přístupy k jeho tvorbě.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Mapování podnikatelského prostředí za účelem tvorby podnikatelských modelů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Základní stavební prvky podnikatelského modelu.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Vzory podnikatelských modelů v podobě podnikatelského zaměření a bezplatné nabídky.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Vzory podnikatelských modelů v podobě vícestranné platformy a otevřeného podnikatelského modelu.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Podnikatelský model dlouhý chvost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Techniky navrhování podnikatelských modelů.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Proces navrhování podnikatelského modelu.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Podnikatelský model a strategie modrého oceánu.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Podnikatelský model a strategie modrého oceánu.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Využívání digitálních technologií a jejich vliv na podnikatelské modely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Praktické zkušenosti s tvorbou a implementací podnikatelských modelů v podnikové praxi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474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6A015-5D2E-734B-9F23-719B6551A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56754"/>
            <a:ext cx="8610600" cy="1293028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E5E8FE-5861-814F-ACB9-61C60D5A4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697" y="1332411"/>
            <a:ext cx="11244943" cy="5368835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cs-CZ" b="1" dirty="0"/>
              <a:t>Základní literatura:</a:t>
            </a:r>
            <a:endParaRPr lang="cs-CZ" dirty="0"/>
          </a:p>
          <a:p>
            <a:pPr lvl="0">
              <a:lnSpc>
                <a:spcPct val="170000"/>
              </a:lnSpc>
            </a:pPr>
            <a:r>
              <a:rPr lang="cs-CZ" dirty="0"/>
              <a:t>OSTERWALDER, Alexander a Yves PIGNEUR. </a:t>
            </a:r>
            <a:r>
              <a:rPr lang="cs-CZ" i="1" dirty="0"/>
              <a:t>Tvorba business modelů: příručka pro vizionáře, inovátory a všechny, co se nebojí výzev</a:t>
            </a:r>
            <a:r>
              <a:rPr lang="cs-CZ" dirty="0"/>
              <a:t>. 2. vydání. Brno: </a:t>
            </a:r>
            <a:r>
              <a:rPr lang="cs-CZ" dirty="0" err="1"/>
              <a:t>BizBooks</a:t>
            </a:r>
            <a:r>
              <a:rPr lang="cs-CZ" dirty="0"/>
              <a:t>, 2015. ISBN 978-80-265-0425-2.</a:t>
            </a:r>
          </a:p>
          <a:p>
            <a:pPr lvl="0">
              <a:lnSpc>
                <a:spcPct val="170000"/>
              </a:lnSpc>
            </a:pPr>
            <a:r>
              <a:rPr lang="cs-CZ" dirty="0"/>
              <a:t>KAPLAN, S. </a:t>
            </a:r>
            <a:r>
              <a:rPr lang="cs-CZ" i="1" dirty="0" err="1"/>
              <a:t>The</a:t>
            </a:r>
            <a:r>
              <a:rPr lang="cs-CZ" i="1" dirty="0"/>
              <a:t> Business Model </a:t>
            </a:r>
            <a:r>
              <a:rPr lang="cs-CZ" i="1" dirty="0" err="1"/>
              <a:t>Innovation</a:t>
            </a:r>
            <a:r>
              <a:rPr lang="cs-CZ" i="1" dirty="0"/>
              <a:t> </a:t>
            </a:r>
            <a:r>
              <a:rPr lang="cs-CZ" i="1" dirty="0" err="1"/>
              <a:t>Factory</a:t>
            </a:r>
            <a:r>
              <a:rPr lang="cs-CZ" i="1" dirty="0"/>
              <a:t>: </a:t>
            </a:r>
            <a:r>
              <a:rPr lang="cs-CZ" i="1" dirty="0" err="1"/>
              <a:t>How</a:t>
            </a:r>
            <a:r>
              <a:rPr lang="cs-CZ" i="1" dirty="0"/>
              <a:t> to </a:t>
            </a:r>
            <a:r>
              <a:rPr lang="cs-CZ" i="1" dirty="0" err="1"/>
              <a:t>Stay</a:t>
            </a:r>
            <a:r>
              <a:rPr lang="cs-CZ" i="1" dirty="0"/>
              <a:t> </a:t>
            </a:r>
            <a:r>
              <a:rPr lang="cs-CZ" i="1" dirty="0" err="1"/>
              <a:t>Relevant</a:t>
            </a:r>
            <a:r>
              <a:rPr lang="cs-CZ" i="1" dirty="0"/>
              <a:t> </a:t>
            </a:r>
            <a:r>
              <a:rPr lang="cs-CZ" i="1" dirty="0" err="1"/>
              <a:t>When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World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Changing</a:t>
            </a:r>
            <a:r>
              <a:rPr lang="cs-CZ" dirty="0"/>
              <a:t>. New Jersey: </a:t>
            </a:r>
            <a:r>
              <a:rPr lang="cs-CZ" dirty="0" err="1"/>
              <a:t>Wiley</a:t>
            </a:r>
            <a:r>
              <a:rPr lang="cs-CZ" dirty="0"/>
              <a:t>, 2012. ISBN 978-1-118-23914-8. </a:t>
            </a:r>
          </a:p>
          <a:p>
            <a:pPr lvl="0">
              <a:lnSpc>
                <a:spcPct val="170000"/>
              </a:lnSpc>
            </a:pPr>
            <a:r>
              <a:rPr lang="cs-CZ" dirty="0"/>
              <a:t>KIM, W. </a:t>
            </a:r>
            <a:r>
              <a:rPr lang="cs-CZ" dirty="0" err="1"/>
              <a:t>Chan</a:t>
            </a:r>
            <a:r>
              <a:rPr lang="cs-CZ" dirty="0"/>
              <a:t> and Renée MAUBORGNE. </a:t>
            </a:r>
            <a:r>
              <a:rPr lang="cs-CZ" i="1" dirty="0"/>
              <a:t>Nová strategie modrého oceánu: pět kroků jak se posunout do modrého oceánu, vyhnout se konkurenci a zajistit si tak ziskový růst</a:t>
            </a:r>
            <a:r>
              <a:rPr lang="cs-CZ" dirty="0"/>
              <a:t>. Praha: Management </a:t>
            </a:r>
            <a:r>
              <a:rPr lang="cs-CZ" dirty="0" err="1"/>
              <a:t>Press</a:t>
            </a:r>
            <a:r>
              <a:rPr lang="cs-CZ" dirty="0"/>
              <a:t>, 2018. ISBN 9788072615476.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cs-CZ" b="1" dirty="0"/>
              <a:t>Doporučená literatura:</a:t>
            </a:r>
            <a:endParaRPr lang="cs-CZ" dirty="0"/>
          </a:p>
          <a:p>
            <a:pPr lvl="0">
              <a:lnSpc>
                <a:spcPct val="170000"/>
              </a:lnSpc>
            </a:pPr>
            <a:r>
              <a:rPr lang="cs-CZ" dirty="0"/>
              <a:t>BLANK, </a:t>
            </a:r>
            <a:r>
              <a:rPr lang="cs-CZ" dirty="0" err="1"/>
              <a:t>Steve</a:t>
            </a:r>
            <a:r>
              <a:rPr lang="cs-CZ" dirty="0"/>
              <a:t> and Bob DORF.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Startup</a:t>
            </a:r>
            <a:r>
              <a:rPr lang="cs-CZ" i="1" dirty="0"/>
              <a:t> </a:t>
            </a:r>
            <a:r>
              <a:rPr lang="cs-CZ" i="1" dirty="0" err="1"/>
              <a:t>Owner's</a:t>
            </a:r>
            <a:r>
              <a:rPr lang="cs-CZ" i="1" dirty="0"/>
              <a:t> </a:t>
            </a:r>
            <a:r>
              <a:rPr lang="cs-CZ" i="1" dirty="0" err="1"/>
              <a:t>Manual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Step-By-Step </a:t>
            </a:r>
            <a:r>
              <a:rPr lang="cs-CZ" i="1" dirty="0" err="1"/>
              <a:t>Guide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Building</a:t>
            </a:r>
            <a:r>
              <a:rPr lang="cs-CZ" i="1" dirty="0"/>
              <a:t> a Great </a:t>
            </a:r>
            <a:r>
              <a:rPr lang="cs-CZ" i="1" dirty="0" err="1"/>
              <a:t>Company</a:t>
            </a:r>
            <a:r>
              <a:rPr lang="cs-CZ" i="1" dirty="0"/>
              <a:t>.</a:t>
            </a:r>
            <a:r>
              <a:rPr lang="cs-CZ" dirty="0"/>
              <a:t> K &amp; S </a:t>
            </a:r>
            <a:r>
              <a:rPr lang="cs-CZ" dirty="0" err="1"/>
              <a:t>Ranch</a:t>
            </a:r>
            <a:r>
              <a:rPr lang="cs-CZ" dirty="0"/>
              <a:t>, 2020. ISBN 9781119690689. </a:t>
            </a:r>
          </a:p>
          <a:p>
            <a:pPr lvl="0">
              <a:lnSpc>
                <a:spcPct val="170000"/>
              </a:lnSpc>
            </a:pPr>
            <a:r>
              <a:rPr lang="cs-CZ" dirty="0"/>
              <a:t>CHESBROUGH, Henry William. </a:t>
            </a:r>
            <a:r>
              <a:rPr lang="cs-CZ" i="1" dirty="0"/>
              <a:t>Open business </a:t>
            </a:r>
            <a:r>
              <a:rPr lang="cs-CZ" i="1" dirty="0" err="1"/>
              <a:t>models</a:t>
            </a:r>
            <a:r>
              <a:rPr lang="cs-CZ" i="1" dirty="0"/>
              <a:t>: </a:t>
            </a:r>
            <a:r>
              <a:rPr lang="cs-CZ" i="1" dirty="0" err="1"/>
              <a:t>how</a:t>
            </a:r>
            <a:r>
              <a:rPr lang="cs-CZ" i="1" dirty="0"/>
              <a:t> to </a:t>
            </a:r>
            <a:r>
              <a:rPr lang="cs-CZ" i="1" dirty="0" err="1"/>
              <a:t>thrive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new</a:t>
            </a:r>
            <a:r>
              <a:rPr lang="cs-CZ" i="1" dirty="0"/>
              <a:t> </a:t>
            </a:r>
            <a:r>
              <a:rPr lang="cs-CZ" i="1" dirty="0" err="1"/>
              <a:t>innovation</a:t>
            </a:r>
            <a:r>
              <a:rPr lang="cs-CZ" i="1" dirty="0"/>
              <a:t> </a:t>
            </a:r>
            <a:r>
              <a:rPr lang="cs-CZ" i="1" dirty="0" err="1"/>
              <a:t>landscape</a:t>
            </a:r>
            <a:r>
              <a:rPr lang="cs-CZ" dirty="0"/>
              <a:t>. Boston: Harvard Business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2006. ISBN 978-1422104279.</a:t>
            </a:r>
          </a:p>
          <a:p>
            <a:pPr lvl="0">
              <a:lnSpc>
                <a:spcPct val="170000"/>
              </a:lnSpc>
            </a:pPr>
            <a:r>
              <a:rPr lang="cs-CZ" dirty="0"/>
              <a:t>GOVINDARAJAN, </a:t>
            </a:r>
            <a:r>
              <a:rPr lang="cs-CZ" dirty="0" err="1"/>
              <a:t>Vilay</a:t>
            </a:r>
            <a:r>
              <a:rPr lang="cs-CZ" dirty="0"/>
              <a:t> and </a:t>
            </a:r>
            <a:r>
              <a:rPr lang="cs-CZ" dirty="0" err="1"/>
              <a:t>Chris</a:t>
            </a:r>
            <a:r>
              <a:rPr lang="cs-CZ" dirty="0"/>
              <a:t> TRIMBLE. </a:t>
            </a:r>
            <a:r>
              <a:rPr lang="cs-CZ" i="1" dirty="0"/>
              <a:t>Ten </a:t>
            </a:r>
            <a:r>
              <a:rPr lang="cs-CZ" i="1" dirty="0" err="1"/>
              <a:t>Rules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Strategic</a:t>
            </a:r>
            <a:r>
              <a:rPr lang="cs-CZ" i="1" dirty="0"/>
              <a:t> </a:t>
            </a:r>
            <a:r>
              <a:rPr lang="cs-CZ" i="1" dirty="0" err="1"/>
              <a:t>Innovators</a:t>
            </a:r>
            <a:r>
              <a:rPr lang="cs-CZ" i="1" dirty="0"/>
              <a:t>: </a:t>
            </a:r>
            <a:r>
              <a:rPr lang="cs-CZ" i="1" dirty="0" err="1"/>
              <a:t>From</a:t>
            </a:r>
            <a:r>
              <a:rPr lang="cs-CZ" i="1" dirty="0"/>
              <a:t> Idea to </a:t>
            </a:r>
            <a:r>
              <a:rPr lang="cs-CZ" i="1" dirty="0" err="1"/>
              <a:t>Execution</a:t>
            </a:r>
            <a:r>
              <a:rPr lang="cs-CZ" dirty="0"/>
              <a:t>, Boston: Harvard Business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2006. ISBN 9781422110584</a:t>
            </a:r>
          </a:p>
        </p:txBody>
      </p:sp>
    </p:spTree>
    <p:extLst>
      <p:ext uri="{BB962C8B-B14F-4D97-AF65-F5344CB8AC3E}">
        <p14:creationId xmlns:p14="http://schemas.microsoft.com/office/powerpoint/2010/main" val="403178889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{C301A164-58B3-064D-9AC5-76EB7EF97F70}tf10001079</Template>
  <TotalTime>9</TotalTime>
  <Words>379</Words>
  <Application>Microsoft Macintosh PowerPoint</Application>
  <PresentationFormat>Širokoúhlá obrazovka</PresentationFormat>
  <Paragraphs>34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Kondenzační stopa</vt:lpstr>
      <vt:lpstr>Základní informace o předmětu</vt:lpstr>
      <vt:lpstr>Základní informace o předmětu</vt:lpstr>
      <vt:lpstr>Osnova předmětu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informace o předmětu</dc:title>
  <dc:creator>Microsoft Office User</dc:creator>
  <cp:lastModifiedBy>Microsoft Office User</cp:lastModifiedBy>
  <cp:revision>1</cp:revision>
  <dcterms:created xsi:type="dcterms:W3CDTF">2022-03-28T14:03:20Z</dcterms:created>
  <dcterms:modified xsi:type="dcterms:W3CDTF">2022-03-28T14:13:10Z</dcterms:modified>
</cp:coreProperties>
</file>