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522" r:id="rId2"/>
    <p:sldId id="386" r:id="rId3"/>
    <p:sldId id="523" r:id="rId4"/>
    <p:sldId id="524" r:id="rId5"/>
    <p:sldId id="525" r:id="rId6"/>
    <p:sldId id="341" r:id="rId7"/>
    <p:sldId id="344" r:id="rId8"/>
    <p:sldId id="346" r:id="rId9"/>
    <p:sldId id="347" r:id="rId10"/>
    <p:sldId id="348" r:id="rId11"/>
    <p:sldId id="350" r:id="rId12"/>
    <p:sldId id="351" r:id="rId13"/>
    <p:sldId id="353" r:id="rId14"/>
    <p:sldId id="355" r:id="rId15"/>
    <p:sldId id="356" r:id="rId16"/>
    <p:sldId id="360" r:id="rId17"/>
    <p:sldId id="364" r:id="rId18"/>
    <p:sldId id="365" r:id="rId19"/>
    <p:sldId id="367" r:id="rId20"/>
    <p:sldId id="369" r:id="rId21"/>
    <p:sldId id="370" r:id="rId22"/>
    <p:sldId id="371" r:id="rId23"/>
    <p:sldId id="373" r:id="rId24"/>
    <p:sldId id="374" r:id="rId25"/>
    <p:sldId id="375" r:id="rId26"/>
    <p:sldId id="376" r:id="rId27"/>
    <p:sldId id="377" r:id="rId28"/>
    <p:sldId id="379" r:id="rId29"/>
    <p:sldId id="381" r:id="rId30"/>
    <p:sldId id="382" r:id="rId31"/>
    <p:sldId id="383" r:id="rId32"/>
    <p:sldId id="384" r:id="rId33"/>
    <p:sldId id="387" r:id="rId34"/>
    <p:sldId id="385" r:id="rId3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1F28"/>
    <a:srgbClr val="E9989C"/>
    <a:srgbClr val="ECA5A8"/>
    <a:srgbClr val="3131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4660"/>
  </p:normalViewPr>
  <p:slideViewPr>
    <p:cSldViewPr snapToGrid="0" showGuides="1">
      <p:cViewPr varScale="1">
        <p:scale>
          <a:sx n="81" d="100"/>
          <a:sy n="81" d="100"/>
        </p:scale>
        <p:origin x="1387" y="62"/>
      </p:cViewPr>
      <p:guideLst>
        <p:guide orient="horz" pos="2160"/>
        <p:guide pos="2880"/>
      </p:guideLst>
    </p:cSldViewPr>
  </p:slideViewPr>
  <p:notesTextViewPr>
    <p:cViewPr>
      <p:scale>
        <a:sx n="1" d="1"/>
        <a:sy n="1" d="1"/>
      </p:scale>
      <p:origin x="0" y="0"/>
    </p:cViewPr>
  </p:notesTextViewPr>
  <p:notesViewPr>
    <p:cSldViewPr snapToGrid="0">
      <p:cViewPr>
        <p:scale>
          <a:sx n="100" d="100"/>
          <a:sy n="100" d="100"/>
        </p:scale>
        <p:origin x="2400" y="-146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B24DEF-76CE-43F8-B4C7-275C08DA3028}" type="datetimeFigureOut">
              <a:rPr lang="cs-CZ" smtClean="0"/>
              <a:t>02.05.2022</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AA614E-6AFF-47D8-9BDB-1E8D5C03BDF9}" type="slidenum">
              <a:rPr lang="cs-CZ" smtClean="0"/>
              <a:t>‹#›</a:t>
            </a:fld>
            <a:endParaRPr lang="cs-CZ"/>
          </a:p>
        </p:txBody>
      </p:sp>
    </p:spTree>
    <p:extLst>
      <p:ext uri="{BB962C8B-B14F-4D97-AF65-F5344CB8AC3E}">
        <p14:creationId xmlns:p14="http://schemas.microsoft.com/office/powerpoint/2010/main" val="2584032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843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altLang="cs-CZ"/>
          </a:p>
        </p:txBody>
      </p:sp>
      <p:sp>
        <p:nvSpPr>
          <p:cNvPr id="18436" name="Zástupný symbol pro číslo snímku 3"/>
          <p:cNvSpPr>
            <a:spLocks noGrp="1"/>
          </p:cNvSpPr>
          <p:nvPr>
            <p:ph type="sldNum" sz="quarter" idx="5"/>
          </p:nvPr>
        </p:nvSpPr>
        <p:spPr bwMode="auto">
          <a:noFill/>
          <a:ln>
            <a:miter lim="800000"/>
            <a:headEnd/>
            <a:tailEnd/>
          </a:ln>
        </p:spPr>
        <p:txBody>
          <a:bodyPr/>
          <a:lstStyle/>
          <a:p>
            <a:fld id="{4A454A26-187B-406C-8B34-4CC5A83FF2EF}" type="slidenum">
              <a:rPr lang="cs-CZ" altLang="cs-CZ"/>
              <a:pPr/>
              <a:t>2</a:t>
            </a:fld>
            <a:endParaRPr lang="cs-CZ" altLang="cs-CZ"/>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2" name="Obdélník 11"/>
          <p:cNvSpPr/>
          <p:nvPr userDrawn="1"/>
        </p:nvSpPr>
        <p:spPr>
          <a:xfrm>
            <a:off x="4371278" y="6138250"/>
            <a:ext cx="4776297" cy="6337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pic>
        <p:nvPicPr>
          <p:cNvPr id="7" name="Obrázek 6"/>
          <p:cNvPicPr>
            <a:picLocks noChangeAspect="1"/>
          </p:cNvPicPr>
          <p:nvPr userDrawn="1"/>
        </p:nvPicPr>
        <p:blipFill rotWithShape="1">
          <a:blip r:embed="rId2" cstate="print">
            <a:extLst>
              <a:ext uri="{28A0092B-C50C-407E-A947-70E740481C1C}">
                <a14:useLocalDpi xmlns:a14="http://schemas.microsoft.com/office/drawing/2010/main" val="0"/>
              </a:ext>
            </a:extLst>
          </a:blip>
          <a:srcRect r="23216" b="5584"/>
          <a:stretch/>
        </p:blipFill>
        <p:spPr>
          <a:xfrm>
            <a:off x="5187843" y="1423285"/>
            <a:ext cx="3964866" cy="5447778"/>
          </a:xfrm>
          <a:prstGeom prst="rect">
            <a:avLst/>
          </a:prstGeom>
        </p:spPr>
      </p:pic>
      <p:sp>
        <p:nvSpPr>
          <p:cNvPr id="2" name="Nadpis 1"/>
          <p:cNvSpPr>
            <a:spLocks noGrp="1"/>
          </p:cNvSpPr>
          <p:nvPr>
            <p:ph type="ctrTitle"/>
          </p:nvPr>
        </p:nvSpPr>
        <p:spPr>
          <a:xfrm>
            <a:off x="628650" y="2362672"/>
            <a:ext cx="7886700" cy="2387600"/>
          </a:xfrm>
        </p:spPr>
        <p:txBody>
          <a:bodyPr anchor="b">
            <a:normAutofit/>
          </a:bodyPr>
          <a:lstStyle>
            <a:lvl1pPr algn="l">
              <a:defRPr sz="6000" b="0" cap="all" baseline="0">
                <a:solidFill>
                  <a:srgbClr val="CF1F28"/>
                </a:solidFill>
                <a:latin typeface="+mn-lt"/>
              </a:defRPr>
            </a:lvl1pPr>
          </a:lstStyle>
          <a:p>
            <a:r>
              <a:rPr lang="cs-CZ"/>
              <a:t>Kliknutím lze upravit styl.</a:t>
            </a:r>
            <a:endParaRPr lang="cs-CZ" dirty="0"/>
          </a:p>
        </p:txBody>
      </p:sp>
      <p:sp>
        <p:nvSpPr>
          <p:cNvPr id="3"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lze upravit styl předlohy.</a:t>
            </a:r>
            <a:endParaRPr lang="cs-CZ" dirty="0"/>
          </a:p>
        </p:txBody>
      </p:sp>
      <p:pic>
        <p:nvPicPr>
          <p:cNvPr id="4" name="Obrázek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303557" y="6267816"/>
            <a:ext cx="4571343" cy="230400"/>
          </a:xfrm>
          <a:prstGeom prst="rect">
            <a:avLst/>
          </a:prstGeom>
        </p:spPr>
      </p:pic>
    </p:spTree>
    <p:extLst>
      <p:ext uri="{BB962C8B-B14F-4D97-AF65-F5344CB8AC3E}">
        <p14:creationId xmlns:p14="http://schemas.microsoft.com/office/powerpoint/2010/main" val="385936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180721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6"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2" y="365125"/>
            <a:ext cx="5800725"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0542515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pic>
        <p:nvPicPr>
          <p:cNvPr id="4" name="Picture 2" descr="Droplets-HD-Content-R1d.pn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p:txBody>
          <a:bodyPr/>
          <a:lstStyle/>
          <a:p>
            <a:r>
              <a:rPr lang="cs-CZ"/>
              <a:t>Kliknutím lze upravit styl.</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3"/>
          <p:cNvSpPr>
            <a:spLocks noGrp="1"/>
          </p:cNvSpPr>
          <p:nvPr>
            <p:ph type="dt" sz="half" idx="14"/>
          </p:nvPr>
        </p:nvSpPr>
        <p:spPr/>
        <p:txBody>
          <a:bodyPr/>
          <a:lstStyle>
            <a:lvl1pPr>
              <a:defRPr/>
            </a:lvl1pPr>
          </a:lstStyle>
          <a:p>
            <a:pPr>
              <a:defRPr/>
            </a:pPr>
            <a:fld id="{25056F69-8A78-415B-8829-8B7ACE92C35B}" type="datetimeFigureOut">
              <a:rPr lang="en-US"/>
              <a:pPr>
                <a:defRPr/>
              </a:pPr>
              <a:t>5/2/2022</a:t>
            </a:fld>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fld id="{7A144BE9-774A-4202-A932-24B36F52146C}" type="slidenum">
              <a:rPr lang="en-US"/>
              <a:pPr/>
              <a:t>‹#›</a:t>
            </a:fld>
            <a:endParaRPr lang="en-US"/>
          </a:p>
        </p:txBody>
      </p:sp>
    </p:spTree>
    <p:extLst>
      <p:ext uri="{BB962C8B-B14F-4D97-AF65-F5344CB8AC3E}">
        <p14:creationId xmlns:p14="http://schemas.microsoft.com/office/powerpoint/2010/main" val="989072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atin typeface="+mn-lt"/>
              </a:defRPr>
            </a:lvl1pPr>
          </a:lstStyle>
          <a:p>
            <a:r>
              <a:rPr lang="cs-CZ"/>
              <a:t>Kliknutím lze upravit styl.</a:t>
            </a:r>
            <a:endParaRPr lang="cs-CZ" dirty="0"/>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094712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Záhlaví části">
    <p:spTree>
      <p:nvGrpSpPr>
        <p:cNvPr id="1" name=""/>
        <p:cNvGrpSpPr/>
        <p:nvPr/>
      </p:nvGrpSpPr>
      <p:grpSpPr>
        <a:xfrm>
          <a:off x="0" y="0"/>
          <a:ext cx="0" cy="0"/>
          <a:chOff x="0" y="0"/>
          <a:chExt cx="0" cy="0"/>
        </a:xfrm>
      </p:grpSpPr>
      <p:sp>
        <p:nvSpPr>
          <p:cNvPr id="7" name="Nadpis 1"/>
          <p:cNvSpPr>
            <a:spLocks noGrp="1"/>
          </p:cNvSpPr>
          <p:nvPr>
            <p:ph type="ctrTitle"/>
          </p:nvPr>
        </p:nvSpPr>
        <p:spPr>
          <a:xfrm>
            <a:off x="628650" y="2362672"/>
            <a:ext cx="7886700" cy="2387600"/>
          </a:xfrm>
        </p:spPr>
        <p:txBody>
          <a:bodyPr anchor="b">
            <a:normAutofit/>
          </a:bodyPr>
          <a:lstStyle>
            <a:lvl1pPr algn="l">
              <a:defRPr sz="4125" b="0" cap="all" baseline="0">
                <a:solidFill>
                  <a:srgbClr val="CF1F28"/>
                </a:solidFill>
                <a:latin typeface="+mn-lt"/>
              </a:defRPr>
            </a:lvl1pPr>
          </a:lstStyle>
          <a:p>
            <a:r>
              <a:rPr lang="cs-CZ"/>
              <a:t>Kliknutím lze upravit styl.</a:t>
            </a:r>
            <a:endParaRPr lang="cs-CZ" dirty="0"/>
          </a:p>
        </p:txBody>
      </p:sp>
      <p:sp>
        <p:nvSpPr>
          <p:cNvPr id="8"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lze upravit styl předlohy.</a:t>
            </a:r>
            <a:endParaRPr lang="cs-CZ" dirty="0"/>
          </a:p>
        </p:txBody>
      </p:sp>
    </p:spTree>
    <p:extLst>
      <p:ext uri="{BB962C8B-B14F-4D97-AF65-F5344CB8AC3E}">
        <p14:creationId xmlns:p14="http://schemas.microsoft.com/office/powerpoint/2010/main" val="1202308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862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29150" y="1825625"/>
            <a:ext cx="38862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632573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29841" y="365129"/>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29842" y="1681163"/>
            <a:ext cx="3868340"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Kliknutím lze upravit styly předlohy textu.</a:t>
            </a:r>
          </a:p>
        </p:txBody>
      </p:sp>
      <p:sp>
        <p:nvSpPr>
          <p:cNvPr id="4" name="Zástupný symbol pro obsah 3"/>
          <p:cNvSpPr>
            <a:spLocks noGrp="1"/>
          </p:cNvSpPr>
          <p:nvPr>
            <p:ph sz="half" idx="2"/>
          </p:nvPr>
        </p:nvSpPr>
        <p:spPr>
          <a:xfrm>
            <a:off x="629842" y="2505075"/>
            <a:ext cx="3868340"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2" y="1681163"/>
            <a:ext cx="3887391"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Kliknutím lze upravit styly předlohy textu.</a:t>
            </a:r>
          </a:p>
        </p:txBody>
      </p:sp>
      <p:sp>
        <p:nvSpPr>
          <p:cNvPr id="6" name="Zástupný symbol pro obsah 5"/>
          <p:cNvSpPr>
            <a:spLocks noGrp="1"/>
          </p:cNvSpPr>
          <p:nvPr>
            <p:ph sz="quarter" idx="4"/>
          </p:nvPr>
        </p:nvSpPr>
        <p:spPr>
          <a:xfrm>
            <a:off x="4629152" y="2505075"/>
            <a:ext cx="3887391"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694159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Tree>
    <p:extLst>
      <p:ext uri="{BB962C8B-B14F-4D97-AF65-F5344CB8AC3E}">
        <p14:creationId xmlns:p14="http://schemas.microsoft.com/office/powerpoint/2010/main" val="518170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3792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sah 2"/>
          <p:cNvSpPr>
            <a:spLocks noGrp="1"/>
          </p:cNvSpPr>
          <p:nvPr>
            <p:ph idx="1"/>
          </p:nvPr>
        </p:nvSpPr>
        <p:spPr>
          <a:xfrm>
            <a:off x="3887391" y="987430"/>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Kliknutím lze upravit styly předlohy textu.</a:t>
            </a:r>
          </a:p>
        </p:txBody>
      </p:sp>
    </p:spTree>
    <p:extLst>
      <p:ext uri="{BB962C8B-B14F-4D97-AF65-F5344CB8AC3E}">
        <p14:creationId xmlns:p14="http://schemas.microsoft.com/office/powerpoint/2010/main" val="638602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rázek 2"/>
          <p:cNvSpPr>
            <a:spLocks noGrp="1"/>
          </p:cNvSpPr>
          <p:nvPr>
            <p:ph type="pic" idx="1"/>
          </p:nvPr>
        </p:nvSpPr>
        <p:spPr>
          <a:xfrm>
            <a:off x="3887391" y="987430"/>
            <a:ext cx="4629150" cy="4873625"/>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cs-CZ"/>
              <a:t>Kliknutím na ikonu přidáte obrázek.</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Kliknutím lze upravit styly předlohy textu.</a:t>
            </a:r>
          </a:p>
        </p:txBody>
      </p:sp>
    </p:spTree>
    <p:extLst>
      <p:ext uri="{BB962C8B-B14F-4D97-AF65-F5344CB8AC3E}">
        <p14:creationId xmlns:p14="http://schemas.microsoft.com/office/powerpoint/2010/main" val="1986417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bg1"/>
          </a:fgClr>
          <a:bgClr>
            <a:schemeClr val="bg1"/>
          </a:bgClr>
        </a:pattFill>
        <a:effectLst/>
      </p:bgPr>
    </p:bg>
    <p:spTree>
      <p:nvGrpSpPr>
        <p:cNvPr id="1" name=""/>
        <p:cNvGrpSpPr/>
        <p:nvPr/>
      </p:nvGrpSpPr>
      <p:grpSpPr>
        <a:xfrm>
          <a:off x="0" y="0"/>
          <a:ext cx="0" cy="0"/>
          <a:chOff x="0" y="0"/>
          <a:chExt cx="0" cy="0"/>
        </a:xfrm>
      </p:grpSpPr>
      <p:pic>
        <p:nvPicPr>
          <p:cNvPr id="5" name="Obrázek 4"/>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5027919" y="6267815"/>
            <a:ext cx="3846981" cy="230400"/>
          </a:xfrm>
          <a:prstGeom prst="rect">
            <a:avLst/>
          </a:prstGeom>
        </p:spPr>
      </p:pic>
      <p:sp>
        <p:nvSpPr>
          <p:cNvPr id="2" name="Zástupný symbol pro nadpis 1"/>
          <p:cNvSpPr>
            <a:spLocks noGrp="1"/>
          </p:cNvSpPr>
          <p:nvPr>
            <p:ph type="title"/>
          </p:nvPr>
        </p:nvSpPr>
        <p:spPr>
          <a:xfrm>
            <a:off x="540000" y="365129"/>
            <a:ext cx="8064000" cy="1325563"/>
          </a:xfrm>
          <a:prstGeom prst="rect">
            <a:avLst/>
          </a:prstGeom>
        </p:spPr>
        <p:txBody>
          <a:bodyPr vert="horz" lIns="91440" tIns="45720" rIns="91440" bIns="45720" rtlCol="0" anchor="ctr">
            <a:noAutofit/>
          </a:bodyPr>
          <a:lstStyle/>
          <a:p>
            <a:r>
              <a:rPr lang="cs-CZ" dirty="0"/>
              <a:t>Kliknutím lze upravit styl.</a:t>
            </a:r>
          </a:p>
        </p:txBody>
      </p:sp>
      <p:sp>
        <p:nvSpPr>
          <p:cNvPr id="3" name="Zástupný symbol pro text 2"/>
          <p:cNvSpPr>
            <a:spLocks noGrp="1"/>
          </p:cNvSpPr>
          <p:nvPr>
            <p:ph type="body" idx="1"/>
          </p:nvPr>
        </p:nvSpPr>
        <p:spPr>
          <a:xfrm>
            <a:off x="540000" y="1825625"/>
            <a:ext cx="8064000" cy="4081204"/>
          </a:xfrm>
          <a:prstGeom prst="rect">
            <a:avLst/>
          </a:prstGeom>
        </p:spPr>
        <p:txBody>
          <a:bodyPr vert="horz" lIns="91440" tIns="45720" rIns="91440" bIns="45720" rtlCol="0">
            <a:norm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7" name="Obdélník 6"/>
          <p:cNvSpPr/>
          <p:nvPr userDrawn="1"/>
        </p:nvSpPr>
        <p:spPr>
          <a:xfrm>
            <a:off x="0" y="5"/>
            <a:ext cx="9144000" cy="123825"/>
          </a:xfrm>
          <a:prstGeom prst="rect">
            <a:avLst/>
          </a:prstGeom>
          <a:solidFill>
            <a:srgbClr val="CF1F2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cs-CZ" sz="1350"/>
          </a:p>
        </p:txBody>
      </p:sp>
    </p:spTree>
    <p:extLst>
      <p:ext uri="{BB962C8B-B14F-4D97-AF65-F5344CB8AC3E}">
        <p14:creationId xmlns:p14="http://schemas.microsoft.com/office/powerpoint/2010/main" val="2531905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685783" rtl="0" eaLnBrk="1" latinLnBrk="0" hangingPunct="1">
        <a:lnSpc>
          <a:spcPct val="90000"/>
        </a:lnSpc>
        <a:spcBef>
          <a:spcPct val="0"/>
        </a:spcBef>
        <a:buNone/>
        <a:defRPr sz="4125" b="0" kern="1200" cap="none" baseline="0">
          <a:solidFill>
            <a:srgbClr val="CF1F28"/>
          </a:solidFill>
          <a:latin typeface="+mn-lt"/>
          <a:ea typeface="+mj-ea"/>
          <a:cs typeface="+mj-cs"/>
        </a:defRPr>
      </a:lvl1pPr>
    </p:titleStyle>
    <p:bodyStyle>
      <a:lvl1pPr marL="171446"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2100" kern="1200">
          <a:solidFill>
            <a:srgbClr val="313131"/>
          </a:solidFill>
          <a:latin typeface="+mj-lt"/>
          <a:ea typeface="+mn-ea"/>
          <a:cs typeface="+mn-cs"/>
        </a:defRPr>
      </a:lvl1pPr>
      <a:lvl2pPr marL="514337"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2pPr>
      <a:lvl3pPr marL="857228"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3pPr>
      <a:lvl4pPr marL="1200120"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4pPr>
      <a:lvl5pPr marL="1543012"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BFA28E-8293-4774-A3F2-1B0617E24EEC}"/>
              </a:ext>
            </a:extLst>
          </p:cNvPr>
          <p:cNvSpPr>
            <a:spLocks noGrp="1"/>
          </p:cNvSpPr>
          <p:nvPr>
            <p:ph type="ctrTitle"/>
          </p:nvPr>
        </p:nvSpPr>
        <p:spPr>
          <a:ln>
            <a:solidFill>
              <a:schemeClr val="tx1"/>
            </a:solidFill>
          </a:ln>
        </p:spPr>
        <p:txBody>
          <a:bodyPr>
            <a:normAutofit fontScale="90000"/>
          </a:bodyPr>
          <a:lstStyle/>
          <a:p>
            <a:r>
              <a:rPr lang="cs-CZ" sz="4000" dirty="0"/>
              <a:t>Tvorba podnikatelských modelů</a:t>
            </a:r>
            <a:br>
              <a:rPr lang="cs-CZ" sz="4000" dirty="0"/>
            </a:br>
            <a:br>
              <a:rPr lang="cs-CZ" sz="4000" dirty="0"/>
            </a:br>
            <a:r>
              <a:rPr lang="cs-CZ" sz="2800" dirty="0">
                <a:solidFill>
                  <a:schemeClr val="tx1"/>
                </a:solidFill>
              </a:rPr>
              <a:t>T2. inovace podnikatelských modelů</a:t>
            </a:r>
            <a:br>
              <a:rPr lang="cs-CZ" sz="2800" dirty="0">
                <a:solidFill>
                  <a:schemeClr val="tx1"/>
                </a:solidFill>
              </a:rPr>
            </a:br>
            <a:r>
              <a:rPr lang="cs-CZ" sz="2800" dirty="0">
                <a:solidFill>
                  <a:schemeClr val="tx1"/>
                </a:solidFill>
              </a:rPr>
              <a:t>T3. vytváření hodnotových inovací</a:t>
            </a:r>
          </a:p>
        </p:txBody>
      </p:sp>
      <p:sp>
        <p:nvSpPr>
          <p:cNvPr id="3" name="Podnadpis 2">
            <a:extLst>
              <a:ext uri="{FF2B5EF4-FFF2-40B4-BE49-F238E27FC236}">
                <a16:creationId xmlns:a16="http://schemas.microsoft.com/office/drawing/2014/main" id="{5B7613AB-FA6E-4E31-B4FF-E108122E16CA}"/>
              </a:ext>
            </a:extLst>
          </p:cNvPr>
          <p:cNvSpPr>
            <a:spLocks noGrp="1"/>
          </p:cNvSpPr>
          <p:nvPr>
            <p:ph type="subTitle" idx="1"/>
          </p:nvPr>
        </p:nvSpPr>
        <p:spPr>
          <a:ln>
            <a:solidFill>
              <a:schemeClr val="tx1"/>
            </a:solidFill>
          </a:ln>
        </p:spPr>
        <p:txBody>
          <a:bodyPr/>
          <a:lstStyle/>
          <a:p>
            <a:r>
              <a:rPr lang="cs-CZ" dirty="0">
                <a:solidFill>
                  <a:schemeClr val="tx1"/>
                </a:solidFill>
              </a:rPr>
              <a:t>doc. Ing. Jindra Peterková, Ph.D.</a:t>
            </a:r>
          </a:p>
        </p:txBody>
      </p:sp>
    </p:spTree>
    <p:extLst>
      <p:ext uri="{BB962C8B-B14F-4D97-AF65-F5344CB8AC3E}">
        <p14:creationId xmlns:p14="http://schemas.microsoft.com/office/powerpoint/2010/main" val="1326981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TextovéPole 1"/>
          <p:cNvSpPr txBox="1">
            <a:spLocks noChangeArrowheads="1"/>
          </p:cNvSpPr>
          <p:nvPr/>
        </p:nvSpPr>
        <p:spPr bwMode="auto">
          <a:xfrm>
            <a:off x="1188244" y="1741885"/>
            <a:ext cx="5997179" cy="323165"/>
          </a:xfrm>
          <a:prstGeom prst="rect">
            <a:avLst/>
          </a:prstGeom>
          <a:noFill/>
          <a:ln w="9525">
            <a:noFill/>
            <a:miter lim="800000"/>
            <a:headEnd/>
            <a:tailEnd/>
          </a:ln>
        </p:spPr>
        <p:txBody>
          <a:bodyPr>
            <a:spAutoFit/>
          </a:bodyPr>
          <a:lstStyle/>
          <a:p>
            <a:r>
              <a:rPr lang="cs-CZ" altLang="cs-CZ" sz="1500"/>
              <a:t>Obr. 1 Hodnotová inovace </a:t>
            </a:r>
          </a:p>
        </p:txBody>
      </p:sp>
      <p:pic>
        <p:nvPicPr>
          <p:cNvPr id="22531" name="Obrázek 2"/>
          <p:cNvPicPr>
            <a:picLocks noChangeAspect="1"/>
          </p:cNvPicPr>
          <p:nvPr/>
        </p:nvPicPr>
        <p:blipFill>
          <a:blip r:embed="rId2" cstate="print"/>
          <a:srcRect/>
          <a:stretch>
            <a:fillRect/>
          </a:stretch>
        </p:blipFill>
        <p:spPr bwMode="auto">
          <a:xfrm>
            <a:off x="1301354" y="2041922"/>
            <a:ext cx="3619438" cy="3347617"/>
          </a:xfrm>
          <a:prstGeom prst="rect">
            <a:avLst/>
          </a:prstGeom>
          <a:noFill/>
          <a:ln w="9525">
            <a:noFill/>
            <a:miter lim="800000"/>
            <a:headEnd/>
            <a:tailEnd/>
          </a:ln>
        </p:spPr>
      </p:pic>
      <p:sp>
        <p:nvSpPr>
          <p:cNvPr id="22532" name="TextovéPole 6"/>
          <p:cNvSpPr txBox="1">
            <a:spLocks noChangeArrowheads="1"/>
          </p:cNvSpPr>
          <p:nvPr/>
        </p:nvSpPr>
        <p:spPr bwMode="auto">
          <a:xfrm>
            <a:off x="1301354" y="5617148"/>
            <a:ext cx="2468165" cy="253916"/>
          </a:xfrm>
          <a:prstGeom prst="rect">
            <a:avLst/>
          </a:prstGeom>
          <a:noFill/>
          <a:ln w="9525">
            <a:noFill/>
            <a:miter lim="800000"/>
            <a:headEnd/>
            <a:tailEnd/>
          </a:ln>
        </p:spPr>
        <p:txBody>
          <a:bodyPr>
            <a:spAutoFit/>
          </a:bodyPr>
          <a:lstStyle/>
          <a:p>
            <a:r>
              <a:rPr lang="cs-CZ" altLang="cs-CZ" sz="1050" dirty="0"/>
              <a:t>(Kim a </a:t>
            </a:r>
            <a:r>
              <a:rPr lang="cs-CZ" altLang="cs-CZ" sz="1050" dirty="0" err="1"/>
              <a:t>Mauborgne</a:t>
            </a:r>
            <a:r>
              <a:rPr lang="cs-CZ" altLang="cs-CZ" sz="1050" dirty="0"/>
              <a:t>, 2015)</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B5EB3EC1-53BC-422F-A25F-1A9B5F69AA18}"/>
              </a:ext>
            </a:extLst>
          </p:cNvPr>
          <p:cNvSpPr>
            <a:spLocks noGrp="1"/>
          </p:cNvSpPr>
          <p:nvPr>
            <p:ph sz="quarter" idx="13"/>
          </p:nvPr>
        </p:nvSpPr>
        <p:spPr>
          <a:xfrm>
            <a:off x="676275" y="2183606"/>
            <a:ext cx="7772400" cy="4009803"/>
          </a:xfrm>
          <a:ln>
            <a:solidFill>
              <a:schemeClr val="tx1"/>
            </a:solidFill>
          </a:ln>
        </p:spPr>
        <p:txBody>
          <a:bodyPr>
            <a:normAutofit/>
          </a:bodyPr>
          <a:lstStyle/>
          <a:p>
            <a:pPr marL="0" indent="0">
              <a:buNone/>
              <a:defRPr/>
            </a:pPr>
            <a:endParaRPr lang="cs-CZ" dirty="0"/>
          </a:p>
          <a:p>
            <a:pPr marL="0" indent="0">
              <a:buNone/>
              <a:defRPr/>
            </a:pPr>
            <a:r>
              <a:rPr lang="cs-CZ" sz="2000" dirty="0">
                <a:solidFill>
                  <a:srgbClr val="C00000"/>
                </a:solidFill>
              </a:rPr>
              <a:t>Obraz strategie (</a:t>
            </a:r>
            <a:r>
              <a:rPr lang="cs-CZ" sz="2000" dirty="0" err="1">
                <a:solidFill>
                  <a:srgbClr val="C00000"/>
                </a:solidFill>
              </a:rPr>
              <a:t>Strategy</a:t>
            </a:r>
            <a:r>
              <a:rPr lang="cs-CZ" sz="2000" dirty="0">
                <a:solidFill>
                  <a:srgbClr val="C00000"/>
                </a:solidFill>
              </a:rPr>
              <a:t> </a:t>
            </a:r>
            <a:r>
              <a:rPr lang="cs-CZ" sz="2000" dirty="0" err="1">
                <a:solidFill>
                  <a:srgbClr val="C00000"/>
                </a:solidFill>
              </a:rPr>
              <a:t>canvas</a:t>
            </a:r>
            <a:r>
              <a:rPr lang="cs-CZ" sz="2000" dirty="0">
                <a:solidFill>
                  <a:srgbClr val="C00000"/>
                </a:solidFill>
              </a:rPr>
              <a:t>) </a:t>
            </a:r>
          </a:p>
          <a:p>
            <a:pPr algn="just">
              <a:buClr>
                <a:schemeClr val="accent6"/>
              </a:buClr>
              <a:buFont typeface="Wingdings" pitchFamily="2" charset="2"/>
              <a:buChar char="Ø"/>
              <a:defRPr/>
            </a:pPr>
            <a:r>
              <a:rPr lang="cs-CZ" sz="2000" dirty="0"/>
              <a:t>Analytický systémový rámec vytváření strategie modrého oceánu. Plní dva účely: zachycuje faktory na nichž se v současnosti zakládá konkurenční jednání v odvětví z hlediska výrobků, služeb a dodacích podmínek a to co zákazníkům přinášejí existující konkurenční nabídky.</a:t>
            </a:r>
          </a:p>
          <a:p>
            <a:pPr algn="just">
              <a:buClr>
                <a:schemeClr val="accent6"/>
              </a:buClr>
              <a:buFont typeface="Wingdings" pitchFamily="2" charset="2"/>
              <a:buChar char="Ø"/>
              <a:defRPr/>
            </a:pPr>
            <a:r>
              <a:rPr lang="cs-CZ" sz="2000" dirty="0"/>
              <a:t>Základním prvkem obrazu je hodnotová křivka, která je grafickým vyjádřením výkonnosti firmy vzhledem k jednotlivým faktorům, které jsou pro konkurenci v odvětví její působnosti určující.  </a:t>
            </a:r>
          </a:p>
          <a:p>
            <a:pPr algn="just">
              <a:buClr>
                <a:schemeClr val="accent6"/>
              </a:buClr>
              <a:buFont typeface="Wingdings" pitchFamily="2" charset="2"/>
              <a:buChar char="Ø"/>
              <a:defRPr/>
            </a:pPr>
            <a:r>
              <a:rPr lang="cs-CZ" sz="2000" dirty="0"/>
              <a:t>Vyšší skóre naznačuje, že firma nabízí z hlediska příslušného faktoru zákazníkům více, z čehož plyne, že do toho faktoru také více investuje.</a:t>
            </a:r>
          </a:p>
          <a:p>
            <a:pPr marL="0" indent="0">
              <a:buNone/>
              <a:defRPr/>
            </a:pPr>
            <a:endParaRPr lang="cs-CZ" dirty="0"/>
          </a:p>
        </p:txBody>
      </p:sp>
      <p:sp>
        <p:nvSpPr>
          <p:cNvPr id="4" name="TextovéPole 3"/>
          <p:cNvSpPr txBox="1"/>
          <p:nvPr/>
        </p:nvSpPr>
        <p:spPr>
          <a:xfrm>
            <a:off x="676275" y="1365648"/>
            <a:ext cx="7760494" cy="830997"/>
          </a:xfrm>
          <a:prstGeom prst="rect">
            <a:avLst/>
          </a:prstGeom>
          <a:noFill/>
          <a:ln>
            <a:solidFill>
              <a:schemeClr val="tx1"/>
            </a:solidFill>
          </a:ln>
        </p:spPr>
        <p:txBody>
          <a:bodyPr>
            <a:spAutoFit/>
          </a:bodyPr>
          <a:lstStyle/>
          <a:p>
            <a:pPr>
              <a:defRPr/>
            </a:pPr>
            <a:r>
              <a:rPr lang="cs-CZ" sz="2400" b="1" dirty="0">
                <a:solidFill>
                  <a:srgbClr val="C00000"/>
                </a:solidFill>
              </a:rPr>
              <a:t>3. Analytické nástroje a systémové rámce strategie modrého oceánu</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TextovéPole 1"/>
          <p:cNvSpPr txBox="1">
            <a:spLocks noChangeArrowheads="1"/>
          </p:cNvSpPr>
          <p:nvPr/>
        </p:nvSpPr>
        <p:spPr bwMode="auto">
          <a:xfrm>
            <a:off x="1300163" y="1421607"/>
            <a:ext cx="4369594" cy="323165"/>
          </a:xfrm>
          <a:prstGeom prst="rect">
            <a:avLst/>
          </a:prstGeom>
          <a:noFill/>
          <a:ln w="9525">
            <a:noFill/>
            <a:miter lim="800000"/>
            <a:headEnd/>
            <a:tailEnd/>
          </a:ln>
        </p:spPr>
        <p:txBody>
          <a:bodyPr>
            <a:spAutoFit/>
          </a:bodyPr>
          <a:lstStyle/>
          <a:p>
            <a:r>
              <a:rPr lang="cs-CZ" altLang="cs-CZ" sz="1500"/>
              <a:t>Obr. 2 Obraz strategie </a:t>
            </a:r>
          </a:p>
        </p:txBody>
      </p:sp>
      <p:sp>
        <p:nvSpPr>
          <p:cNvPr id="24579" name="TextovéPole 3"/>
          <p:cNvSpPr txBox="1">
            <a:spLocks noChangeArrowheads="1"/>
          </p:cNvSpPr>
          <p:nvPr/>
        </p:nvSpPr>
        <p:spPr bwMode="auto">
          <a:xfrm>
            <a:off x="1193006" y="5426869"/>
            <a:ext cx="2468166" cy="253916"/>
          </a:xfrm>
          <a:prstGeom prst="rect">
            <a:avLst/>
          </a:prstGeom>
          <a:noFill/>
          <a:ln w="9525">
            <a:noFill/>
            <a:miter lim="800000"/>
            <a:headEnd/>
            <a:tailEnd/>
          </a:ln>
        </p:spPr>
        <p:txBody>
          <a:bodyPr>
            <a:spAutoFit/>
          </a:bodyPr>
          <a:lstStyle/>
          <a:p>
            <a:r>
              <a:rPr lang="cs-CZ" altLang="cs-CZ" sz="1050"/>
              <a:t>(Kim a Mauborgne, 2015)</a:t>
            </a:r>
          </a:p>
        </p:txBody>
      </p:sp>
      <p:pic>
        <p:nvPicPr>
          <p:cNvPr id="24580" name="Picture 6" descr="bos-strategy-canvas-without-grid"/>
          <p:cNvPicPr>
            <a:picLocks noChangeAspect="1" noChangeArrowheads="1"/>
          </p:cNvPicPr>
          <p:nvPr/>
        </p:nvPicPr>
        <p:blipFill>
          <a:blip r:embed="rId2" cstate="print"/>
          <a:srcRect/>
          <a:stretch>
            <a:fillRect/>
          </a:stretch>
        </p:blipFill>
        <p:spPr bwMode="auto">
          <a:xfrm>
            <a:off x="1193007" y="1828800"/>
            <a:ext cx="6284119" cy="3490913"/>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88B8803E-C3A8-4F12-BF2A-0D637982B317}"/>
              </a:ext>
            </a:extLst>
          </p:cNvPr>
          <p:cNvSpPr>
            <a:spLocks noGrp="1"/>
          </p:cNvSpPr>
          <p:nvPr>
            <p:ph sz="quarter" idx="13"/>
          </p:nvPr>
        </p:nvSpPr>
        <p:spPr>
          <a:xfrm>
            <a:off x="685800" y="1294210"/>
            <a:ext cx="7772400" cy="4079081"/>
          </a:xfrm>
          <a:ln>
            <a:solidFill>
              <a:schemeClr val="tx1"/>
            </a:solidFill>
          </a:ln>
        </p:spPr>
        <p:txBody>
          <a:bodyPr>
            <a:normAutofit fontScale="85000" lnSpcReduction="10000"/>
          </a:bodyPr>
          <a:lstStyle/>
          <a:p>
            <a:pPr marL="0" indent="0">
              <a:buNone/>
              <a:defRPr/>
            </a:pPr>
            <a:endParaRPr lang="cs-CZ" sz="2475" dirty="0"/>
          </a:p>
          <a:p>
            <a:pPr marL="0" indent="0">
              <a:buNone/>
              <a:defRPr/>
            </a:pPr>
            <a:r>
              <a:rPr lang="cs-CZ" sz="2475" dirty="0"/>
              <a:t>Systémový rámec čtyř aktivních opatření (</a:t>
            </a:r>
            <a:r>
              <a:rPr lang="cs-CZ" sz="2475" dirty="0" err="1"/>
              <a:t>four</a:t>
            </a:r>
            <a:r>
              <a:rPr lang="cs-CZ" sz="2475" dirty="0"/>
              <a:t> </a:t>
            </a:r>
            <a:r>
              <a:rPr lang="cs-CZ" sz="2475" dirty="0" err="1"/>
              <a:t>actions</a:t>
            </a:r>
            <a:r>
              <a:rPr lang="cs-CZ" sz="2475" dirty="0"/>
              <a:t> framework)</a:t>
            </a:r>
          </a:p>
          <a:p>
            <a:pPr algn="just">
              <a:buClr>
                <a:schemeClr val="accent6"/>
              </a:buClr>
              <a:buFont typeface="Wingdings" pitchFamily="2" charset="2"/>
              <a:buChar char="Ø"/>
              <a:defRPr/>
            </a:pPr>
            <a:r>
              <a:rPr lang="cs-CZ" sz="1950" dirty="0"/>
              <a:t>Umožňuje rekonstruovat skladbu prvků hodnoty pro zákazníka a načrtnout novou hodnotovou křivku.</a:t>
            </a:r>
          </a:p>
          <a:p>
            <a:pPr algn="just">
              <a:buClr>
                <a:schemeClr val="accent6"/>
              </a:buClr>
              <a:buFont typeface="Wingdings" pitchFamily="2" charset="2"/>
              <a:buChar char="Ø"/>
              <a:defRPr/>
            </a:pPr>
            <a:r>
              <a:rPr lang="cs-CZ" sz="1950" dirty="0"/>
              <a:t>Základem jsou čtyři klíčové otázky, které testují strategickou logiku odvětví a převládající podnikatelský model:</a:t>
            </a:r>
          </a:p>
          <a:p>
            <a:pPr marL="385763" indent="-385763">
              <a:buClr>
                <a:schemeClr val="accent6"/>
              </a:buClr>
              <a:buFont typeface="+mj-lt"/>
              <a:buAutoNum type="arabicPeriod"/>
              <a:defRPr/>
            </a:pPr>
            <a:r>
              <a:rPr lang="cs-CZ" sz="1950" dirty="0"/>
              <a:t>Které z faktorů, jež jsou v odvětví považovány za samozřejmě dané, by měly být </a:t>
            </a:r>
            <a:r>
              <a:rPr lang="cs-CZ" sz="1950" b="1" dirty="0"/>
              <a:t>odvrženy</a:t>
            </a:r>
            <a:r>
              <a:rPr lang="cs-CZ" sz="1950" dirty="0"/>
              <a:t>?</a:t>
            </a:r>
          </a:p>
          <a:p>
            <a:pPr marL="385763" indent="-385763">
              <a:buClr>
                <a:schemeClr val="accent6"/>
              </a:buClr>
              <a:buFont typeface="+mj-lt"/>
              <a:buAutoNum type="arabicPeriod"/>
              <a:defRPr/>
            </a:pPr>
            <a:r>
              <a:rPr lang="cs-CZ" sz="1950" dirty="0"/>
              <a:t>Které z faktorů by měly být </a:t>
            </a:r>
            <a:r>
              <a:rPr lang="cs-CZ" sz="1950" b="1" dirty="0"/>
              <a:t>omezeny</a:t>
            </a:r>
            <a:r>
              <a:rPr lang="cs-CZ" sz="1950" dirty="0"/>
              <a:t> na výrazně nižší úroveň, než je standard odvětví?</a:t>
            </a:r>
          </a:p>
          <a:p>
            <a:pPr marL="385763" indent="-385763">
              <a:buClr>
                <a:schemeClr val="accent6"/>
              </a:buClr>
              <a:buFont typeface="+mj-lt"/>
              <a:buAutoNum type="arabicPeriod"/>
              <a:defRPr/>
            </a:pPr>
            <a:r>
              <a:rPr lang="cs-CZ" sz="1950" dirty="0"/>
              <a:t>Které z faktorů by měly být </a:t>
            </a:r>
            <a:r>
              <a:rPr lang="cs-CZ" sz="1950" b="1" dirty="0"/>
              <a:t>pozvednuty</a:t>
            </a:r>
            <a:r>
              <a:rPr lang="cs-CZ" sz="1950" dirty="0"/>
              <a:t> na výrazně vyšší úroveň, než je standard odvětví?</a:t>
            </a:r>
          </a:p>
          <a:p>
            <a:pPr marL="385763" indent="-385763">
              <a:buClr>
                <a:schemeClr val="accent6"/>
              </a:buClr>
              <a:buFont typeface="+mj-lt"/>
              <a:buAutoNum type="arabicPeriod"/>
              <a:defRPr/>
            </a:pPr>
            <a:r>
              <a:rPr lang="cs-CZ" sz="1950" dirty="0"/>
              <a:t>Které z faktorů, jež odvětví jako celek nikdy neposkytovalo, by měly být </a:t>
            </a:r>
            <a:r>
              <a:rPr lang="cs-CZ" sz="1950" b="1" dirty="0"/>
              <a:t>vytvořeny</a:t>
            </a:r>
            <a:r>
              <a:rPr lang="cs-CZ" sz="1950" dirty="0"/>
              <a:t>? </a:t>
            </a:r>
          </a:p>
          <a:p>
            <a:pPr marL="342900" indent="-342900">
              <a:buFont typeface="Tw Cen MT" pitchFamily="34" charset="-18"/>
              <a:buAutoNum type="arabicPeriod"/>
              <a:defRPr/>
            </a:pPr>
            <a:endParaRPr lang="cs-CZ" dirty="0"/>
          </a:p>
          <a:p>
            <a:pPr>
              <a:defRPr/>
            </a:pPr>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0CF1E519-B0F5-48EC-8601-506D4F2E227B}"/>
              </a:ext>
            </a:extLst>
          </p:cNvPr>
          <p:cNvSpPr>
            <a:spLocks noGrp="1"/>
          </p:cNvSpPr>
          <p:nvPr>
            <p:ph sz="quarter" idx="13"/>
          </p:nvPr>
        </p:nvSpPr>
        <p:spPr>
          <a:xfrm>
            <a:off x="685800" y="1670448"/>
            <a:ext cx="7772400" cy="3530203"/>
          </a:xfrm>
          <a:ln>
            <a:solidFill>
              <a:schemeClr val="tx1"/>
            </a:solidFill>
          </a:ln>
        </p:spPr>
        <p:txBody>
          <a:bodyPr/>
          <a:lstStyle/>
          <a:p>
            <a:pPr marL="0" indent="0">
              <a:buNone/>
              <a:defRPr/>
            </a:pPr>
            <a:r>
              <a:rPr lang="cs-CZ" dirty="0"/>
              <a:t>Souřadnicová síť odvrhněte – omezte – pozvedněte – vytvořte (</a:t>
            </a:r>
            <a:r>
              <a:rPr lang="cs-CZ" dirty="0" err="1"/>
              <a:t>eliminate-reduce-raise-create</a:t>
            </a:r>
            <a:r>
              <a:rPr lang="cs-CZ" dirty="0"/>
              <a:t> </a:t>
            </a:r>
            <a:r>
              <a:rPr lang="cs-CZ" dirty="0" err="1"/>
              <a:t>grid</a:t>
            </a:r>
            <a:r>
              <a:rPr lang="cs-CZ" dirty="0"/>
              <a:t>)</a:t>
            </a:r>
          </a:p>
          <a:p>
            <a:pPr marL="342900" indent="-342900" algn="just">
              <a:buClr>
                <a:schemeClr val="accent6"/>
              </a:buClr>
              <a:buFont typeface="Wingdings" pitchFamily="2" charset="2"/>
              <a:buChar char="Ø"/>
              <a:defRPr/>
            </a:pPr>
            <a:r>
              <a:rPr lang="cs-CZ" sz="1800" dirty="0"/>
              <a:t>Jedná se o doplňkový analytický nástroj k systémovému rámci čtyř aktivních opatření.</a:t>
            </a:r>
          </a:p>
          <a:p>
            <a:pPr marL="342900" indent="-342900" algn="just">
              <a:buClr>
                <a:schemeClr val="accent6"/>
              </a:buClr>
              <a:buFont typeface="Wingdings" pitchFamily="2" charset="2"/>
              <a:buChar char="Ø"/>
              <a:defRPr/>
            </a:pPr>
            <a:r>
              <a:rPr lang="cs-CZ" sz="1800" dirty="0"/>
              <a:t>Vede firmy k položení si čtyř otázek systémového rámce aktivních opatření a k vytvoření nové hodnotové křivky. </a:t>
            </a:r>
          </a:p>
          <a:p>
            <a:pPr marL="0" indent="0">
              <a:buNone/>
              <a:defRPr/>
            </a:pPr>
            <a:endParaRPr lang="cs-CZ" dirty="0"/>
          </a:p>
          <a:p>
            <a:pPr marL="0" indent="0">
              <a:buNone/>
              <a:defRPr/>
            </a:pP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TextovéPole 1"/>
          <p:cNvSpPr txBox="1">
            <a:spLocks noChangeArrowheads="1"/>
          </p:cNvSpPr>
          <p:nvPr/>
        </p:nvSpPr>
        <p:spPr bwMode="auto">
          <a:xfrm>
            <a:off x="1185863" y="1587104"/>
            <a:ext cx="6713935" cy="323165"/>
          </a:xfrm>
          <a:prstGeom prst="rect">
            <a:avLst/>
          </a:prstGeom>
          <a:noFill/>
          <a:ln w="9525">
            <a:noFill/>
            <a:miter lim="800000"/>
            <a:headEnd/>
            <a:tailEnd/>
          </a:ln>
        </p:spPr>
        <p:txBody>
          <a:bodyPr>
            <a:spAutoFit/>
          </a:bodyPr>
          <a:lstStyle/>
          <a:p>
            <a:r>
              <a:rPr lang="cs-CZ" altLang="cs-CZ" sz="1500"/>
              <a:t>Obr. 3 Souřadnicová síť odvrhněte – omezte – pozvedněte – vytvořte </a:t>
            </a:r>
            <a:endParaRPr lang="cs-CZ" altLang="cs-CZ" sz="1500" b="1">
              <a:solidFill>
                <a:schemeClr val="accent1"/>
              </a:solidFill>
            </a:endParaRPr>
          </a:p>
        </p:txBody>
      </p:sp>
      <p:sp>
        <p:nvSpPr>
          <p:cNvPr id="27651" name="TextovéPole 3"/>
          <p:cNvSpPr txBox="1">
            <a:spLocks noChangeArrowheads="1"/>
          </p:cNvSpPr>
          <p:nvPr/>
        </p:nvSpPr>
        <p:spPr bwMode="auto">
          <a:xfrm>
            <a:off x="1051323" y="4663679"/>
            <a:ext cx="2468165" cy="253916"/>
          </a:xfrm>
          <a:prstGeom prst="rect">
            <a:avLst/>
          </a:prstGeom>
          <a:noFill/>
          <a:ln w="9525">
            <a:noFill/>
            <a:miter lim="800000"/>
            <a:headEnd/>
            <a:tailEnd/>
          </a:ln>
        </p:spPr>
        <p:txBody>
          <a:bodyPr>
            <a:spAutoFit/>
          </a:bodyPr>
          <a:lstStyle/>
          <a:p>
            <a:r>
              <a:rPr lang="cs-CZ" altLang="cs-CZ" sz="1050"/>
              <a:t>(Kim a Mauborgne, 2015)</a:t>
            </a:r>
          </a:p>
        </p:txBody>
      </p:sp>
      <p:graphicFrame>
        <p:nvGraphicFramePr>
          <p:cNvPr id="5" name="Group 15"/>
          <p:cNvGraphicFramePr>
            <a:graphicFrameLocks/>
          </p:cNvGraphicFramePr>
          <p:nvPr/>
        </p:nvGraphicFramePr>
        <p:xfrm>
          <a:off x="1484710" y="2228850"/>
          <a:ext cx="5604272" cy="2208610"/>
        </p:xfrm>
        <a:graphic>
          <a:graphicData uri="http://schemas.openxmlformats.org/drawingml/2006/table">
            <a:tbl>
              <a:tblPr/>
              <a:tblGrid>
                <a:gridCol w="2802136">
                  <a:extLst>
                    <a:ext uri="{9D8B030D-6E8A-4147-A177-3AD203B41FA5}">
                      <a16:colId xmlns:a16="http://schemas.microsoft.com/office/drawing/2014/main" val="20000"/>
                    </a:ext>
                  </a:extLst>
                </a:gridCol>
                <a:gridCol w="2802136">
                  <a:extLst>
                    <a:ext uri="{9D8B030D-6E8A-4147-A177-3AD203B41FA5}">
                      <a16:colId xmlns:a16="http://schemas.microsoft.com/office/drawing/2014/main" val="20001"/>
                    </a:ext>
                  </a:extLst>
                </a:gridCol>
              </a:tblGrid>
              <a:tr h="1104305">
                <a:tc>
                  <a:txBody>
                    <a:bodyPr/>
                    <a:lstStyle/>
                    <a:p>
                      <a:pPr marL="0" marR="0" lvl="0" indent="0" algn="ctr" defTabSz="914400" rtl="0" eaLnBrk="0" fontAlgn="base" latinLnBrk="0" hangingPunct="0">
                        <a:lnSpc>
                          <a:spcPct val="90000"/>
                        </a:lnSpc>
                        <a:spcBef>
                          <a:spcPts val="1800"/>
                        </a:spcBef>
                        <a:spcAft>
                          <a:spcPct val="0"/>
                        </a:spcAft>
                        <a:buClrTx/>
                        <a:buSzPct val="80000"/>
                        <a:buFont typeface="Arial" charset="0"/>
                        <a:buNone/>
                        <a:tabLst/>
                      </a:pPr>
                      <a:r>
                        <a:rPr kumimoji="0" lang="cs-CZ" sz="1500" b="1" i="0" u="none" strike="noStrike" cap="none" normalizeH="0" baseline="0" dirty="0">
                          <a:ln>
                            <a:noFill/>
                          </a:ln>
                          <a:solidFill>
                            <a:schemeClr val="tx1"/>
                          </a:solidFill>
                          <a:effectLst/>
                          <a:latin typeface="Century Gothic" pitchFamily="34" charset="0"/>
                        </a:rPr>
                        <a:t>Odvrhněte</a:t>
                      </a:r>
                    </a:p>
                  </a:txBody>
                  <a:tcPr marL="68573" marR="68573" marT="34287" marB="3428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ts val="1800"/>
                        </a:spcBef>
                        <a:spcAft>
                          <a:spcPct val="0"/>
                        </a:spcAft>
                        <a:buClrTx/>
                        <a:buSzPct val="80000"/>
                        <a:buFont typeface="Arial" charset="0"/>
                        <a:buNone/>
                        <a:tabLst/>
                      </a:pPr>
                      <a:r>
                        <a:rPr kumimoji="0" lang="cs-CZ" sz="1500" b="1" i="0" u="none" strike="noStrike" cap="none" normalizeH="0" baseline="0" dirty="0">
                          <a:ln>
                            <a:noFill/>
                          </a:ln>
                          <a:solidFill>
                            <a:schemeClr val="tx1"/>
                          </a:solidFill>
                          <a:effectLst/>
                          <a:latin typeface="Century Gothic" pitchFamily="34" charset="0"/>
                        </a:rPr>
                        <a:t>Pozvedněte</a:t>
                      </a:r>
                    </a:p>
                  </a:txBody>
                  <a:tcPr marL="68573" marR="68573" marT="34287" marB="3428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104305">
                <a:tc>
                  <a:txBody>
                    <a:bodyPr/>
                    <a:lstStyle/>
                    <a:p>
                      <a:pPr marL="0" marR="0" lvl="0" indent="0" algn="ctr" defTabSz="914400" rtl="0" eaLnBrk="0" fontAlgn="base" latinLnBrk="0" hangingPunct="0">
                        <a:lnSpc>
                          <a:spcPct val="90000"/>
                        </a:lnSpc>
                        <a:spcBef>
                          <a:spcPts val="1800"/>
                        </a:spcBef>
                        <a:spcAft>
                          <a:spcPct val="0"/>
                        </a:spcAft>
                        <a:buClrTx/>
                        <a:buSzPct val="80000"/>
                        <a:buFont typeface="Arial" charset="0"/>
                        <a:buNone/>
                        <a:tabLst/>
                      </a:pPr>
                      <a:r>
                        <a:rPr kumimoji="0" lang="cs-CZ" sz="1500" b="1" i="0" u="none" strike="noStrike" cap="none" normalizeH="0" baseline="0" dirty="0">
                          <a:ln>
                            <a:noFill/>
                          </a:ln>
                          <a:solidFill>
                            <a:schemeClr val="tx1"/>
                          </a:solidFill>
                          <a:effectLst/>
                          <a:latin typeface="Century Gothic" pitchFamily="34" charset="0"/>
                        </a:rPr>
                        <a:t>Omezte</a:t>
                      </a:r>
                    </a:p>
                    <a:p>
                      <a:pPr marL="0" marR="0" lvl="0" indent="0" algn="l" defTabSz="914400" rtl="0" eaLnBrk="0" fontAlgn="base" latinLnBrk="0" hangingPunct="0">
                        <a:lnSpc>
                          <a:spcPct val="90000"/>
                        </a:lnSpc>
                        <a:spcBef>
                          <a:spcPts val="1800"/>
                        </a:spcBef>
                        <a:spcAft>
                          <a:spcPct val="0"/>
                        </a:spcAft>
                        <a:buClrTx/>
                        <a:buSzPct val="80000"/>
                        <a:buFont typeface="Arial" charset="0"/>
                        <a:buNone/>
                        <a:tabLst/>
                      </a:pPr>
                      <a:endParaRPr kumimoji="0" lang="cs-CZ" sz="1500" b="0" i="0" u="none" strike="noStrike" cap="none" normalizeH="0" baseline="0" dirty="0">
                        <a:ln>
                          <a:noFill/>
                        </a:ln>
                        <a:solidFill>
                          <a:schemeClr val="tx1"/>
                        </a:solidFill>
                        <a:effectLst/>
                        <a:latin typeface="Century Gothic" pitchFamily="34" charset="0"/>
                      </a:endParaRPr>
                    </a:p>
                  </a:txBody>
                  <a:tcPr marL="68573" marR="68573" marT="34287" marB="3428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ts val="1800"/>
                        </a:spcBef>
                        <a:spcAft>
                          <a:spcPct val="0"/>
                        </a:spcAft>
                        <a:buClrTx/>
                        <a:buSzPct val="80000"/>
                        <a:buFont typeface="Arial" charset="0"/>
                        <a:buNone/>
                        <a:tabLst/>
                      </a:pPr>
                      <a:r>
                        <a:rPr kumimoji="0" lang="cs-CZ" sz="1500" b="1" i="0" u="none" strike="noStrike" cap="none" normalizeH="0" baseline="0" dirty="0">
                          <a:ln>
                            <a:noFill/>
                          </a:ln>
                          <a:solidFill>
                            <a:schemeClr val="tx1"/>
                          </a:solidFill>
                          <a:effectLst/>
                          <a:latin typeface="Century Gothic" pitchFamily="34" charset="0"/>
                        </a:rPr>
                        <a:t>Vytvořte</a:t>
                      </a:r>
                    </a:p>
                  </a:txBody>
                  <a:tcPr marL="68573" marR="68573" marT="34287" marB="3428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F11977-AE44-421B-906D-4BD3B60D6DFA}"/>
              </a:ext>
            </a:extLst>
          </p:cNvPr>
          <p:cNvSpPr>
            <a:spLocks noGrp="1"/>
          </p:cNvSpPr>
          <p:nvPr>
            <p:ph type="title"/>
          </p:nvPr>
        </p:nvSpPr>
        <p:spPr>
          <a:xfrm>
            <a:off x="685800" y="1085850"/>
            <a:ext cx="7772400" cy="858883"/>
          </a:xfrm>
          <a:ln>
            <a:solidFill>
              <a:schemeClr val="tx1"/>
            </a:solidFill>
          </a:ln>
        </p:spPr>
        <p:txBody>
          <a:bodyPr>
            <a:normAutofit/>
          </a:bodyPr>
          <a:lstStyle/>
          <a:p>
            <a:pPr>
              <a:defRPr/>
            </a:pPr>
            <a:r>
              <a:rPr lang="cs-CZ" sz="2400" b="1" dirty="0">
                <a:solidFill>
                  <a:srgbClr val="C00000"/>
                </a:solidFill>
              </a:rPr>
              <a:t>4. Formulační principy strategie modrého oceánu</a:t>
            </a:r>
          </a:p>
        </p:txBody>
      </p:sp>
      <p:sp>
        <p:nvSpPr>
          <p:cNvPr id="3" name="Zástupný symbol pro obsah 2">
            <a:extLst>
              <a:ext uri="{FF2B5EF4-FFF2-40B4-BE49-F238E27FC236}">
                <a16:creationId xmlns:a16="http://schemas.microsoft.com/office/drawing/2014/main" id="{65DB0B5B-756C-4E73-A63A-36B9B07061B5}"/>
              </a:ext>
            </a:extLst>
          </p:cNvPr>
          <p:cNvSpPr>
            <a:spLocks noGrp="1"/>
          </p:cNvSpPr>
          <p:nvPr>
            <p:ph sz="quarter" idx="13"/>
          </p:nvPr>
        </p:nvSpPr>
        <p:spPr>
          <a:xfrm>
            <a:off x="685800" y="2013313"/>
            <a:ext cx="7772400" cy="3331233"/>
          </a:xfrm>
          <a:ln>
            <a:solidFill>
              <a:schemeClr val="tx1"/>
            </a:solidFill>
          </a:ln>
        </p:spPr>
        <p:txBody>
          <a:bodyPr>
            <a:normAutofit fontScale="70000" lnSpcReduction="20000"/>
          </a:bodyPr>
          <a:lstStyle/>
          <a:p>
            <a:pPr marL="0" indent="0">
              <a:buNone/>
              <a:defRPr/>
            </a:pPr>
            <a:endParaRPr lang="cs-CZ" sz="1950" dirty="0"/>
          </a:p>
          <a:p>
            <a:pPr marL="0" indent="0">
              <a:buNone/>
              <a:defRPr/>
            </a:pPr>
            <a:r>
              <a:rPr lang="cs-CZ" sz="1950" dirty="0"/>
              <a:t>Rekonstruujte hranice trhu - Utváření nového tržního prostoru</a:t>
            </a:r>
          </a:p>
          <a:p>
            <a:pPr marL="342900" indent="-342900">
              <a:buClr>
                <a:schemeClr val="accent6"/>
              </a:buClr>
              <a:buFont typeface="Wingdings" pitchFamily="2" charset="2"/>
              <a:buChar char="Ø"/>
              <a:defRPr/>
            </a:pPr>
            <a:r>
              <a:rPr lang="cs-CZ" dirty="0"/>
              <a:t>Šest základních přístupů vedoucích ke změně hranic trhu, jedná se o tzv. systémový rámec šesti cest. Cesty lze uplatnit ve všech odvětvových sektorech. Mezi ně patří:</a:t>
            </a:r>
          </a:p>
          <a:p>
            <a:pPr>
              <a:defRPr/>
            </a:pPr>
            <a:r>
              <a:rPr lang="cs-CZ" dirty="0">
                <a:solidFill>
                  <a:srgbClr val="008080"/>
                </a:solidFill>
              </a:rPr>
              <a:t>Cesta č. 1: </a:t>
            </a:r>
            <a:r>
              <a:rPr lang="cs-CZ" dirty="0"/>
              <a:t>Rozhlédnutí přes alternativní odvětví (např. restaurace a kino)</a:t>
            </a:r>
          </a:p>
          <a:p>
            <a:pPr>
              <a:defRPr/>
            </a:pPr>
            <a:r>
              <a:rPr lang="cs-CZ" dirty="0">
                <a:solidFill>
                  <a:srgbClr val="008080"/>
                </a:solidFill>
              </a:rPr>
              <a:t>Cesta č. 2: </a:t>
            </a:r>
            <a:r>
              <a:rPr lang="cs-CZ" dirty="0"/>
              <a:t>Rozhlédnutí přes strategické skupiny v rámci jednotlivých odvětví</a:t>
            </a:r>
          </a:p>
          <a:p>
            <a:pPr>
              <a:defRPr/>
            </a:pPr>
            <a:r>
              <a:rPr lang="cs-CZ" dirty="0">
                <a:solidFill>
                  <a:srgbClr val="008080"/>
                </a:solidFill>
              </a:rPr>
              <a:t>Cesta č. 3: </a:t>
            </a:r>
            <a:r>
              <a:rPr lang="cs-CZ" dirty="0"/>
              <a:t>Rozhlédnutí přes řetězec zákazníků (např. firma Novo </a:t>
            </a:r>
            <a:r>
              <a:rPr lang="cs-CZ" dirty="0" err="1"/>
              <a:t>Nordisk</a:t>
            </a:r>
            <a:r>
              <a:rPr lang="cs-CZ" dirty="0"/>
              <a:t> – </a:t>
            </a:r>
            <a:r>
              <a:rPr lang="cs-CZ" dirty="0" err="1"/>
              <a:t>NovoPen</a:t>
            </a:r>
            <a:r>
              <a:rPr lang="cs-CZ" dirty="0"/>
              <a:t>)</a:t>
            </a:r>
          </a:p>
          <a:p>
            <a:pPr>
              <a:defRPr/>
            </a:pPr>
            <a:r>
              <a:rPr lang="cs-CZ" dirty="0">
                <a:solidFill>
                  <a:srgbClr val="008080"/>
                </a:solidFill>
              </a:rPr>
              <a:t>Cesta č. 4: </a:t>
            </a:r>
            <a:r>
              <a:rPr lang="cs-CZ" dirty="0"/>
              <a:t>Rozhlédnutí přes nabídky doplňkových výrobků a služeb (např. varná konvice od firmy Philips </a:t>
            </a:r>
            <a:r>
              <a:rPr lang="cs-CZ" dirty="0" err="1"/>
              <a:t>Electronics</a:t>
            </a:r>
            <a:endParaRPr lang="cs-CZ" dirty="0"/>
          </a:p>
          <a:p>
            <a:pPr>
              <a:defRPr/>
            </a:pPr>
            <a:r>
              <a:rPr lang="cs-CZ" dirty="0">
                <a:solidFill>
                  <a:srgbClr val="008080"/>
                </a:solidFill>
              </a:rPr>
              <a:t>Cesta č. 5: </a:t>
            </a:r>
            <a:r>
              <a:rPr lang="cs-CZ" dirty="0"/>
              <a:t>Rozhlédnutí přes funkční či emoční výzvy adresované zákazníkům (např. firma QB House)</a:t>
            </a:r>
          </a:p>
          <a:p>
            <a:pPr>
              <a:defRPr/>
            </a:pPr>
            <a:r>
              <a:rPr lang="cs-CZ" dirty="0"/>
              <a:t>Cesta č. 6: Rozhlédnutí napříč časem (např. firma Apple – internetový obchod s hudebními nahrávkami iTunes)</a:t>
            </a:r>
          </a:p>
          <a:p>
            <a:pPr marL="0" indent="0">
              <a:buNone/>
              <a:defRPr/>
            </a:pPr>
            <a:endParaRPr lang="cs-CZ" dirty="0"/>
          </a:p>
          <a:p>
            <a:pPr>
              <a:defRPr/>
            </a:pPr>
            <a:endParaRPr lang="cs-CZ" dirty="0"/>
          </a:p>
          <a:p>
            <a:pPr marL="0" indent="0">
              <a:buNone/>
              <a:defRPr/>
            </a:pPr>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Tabulka 3"/>
          <p:cNvGraphicFramePr>
            <a:graphicFrameLocks noGrp="1"/>
          </p:cNvGraphicFramePr>
          <p:nvPr/>
        </p:nvGraphicFramePr>
        <p:xfrm>
          <a:off x="803673" y="1533525"/>
          <a:ext cx="7396161" cy="3995737"/>
        </p:xfrm>
        <a:graphic>
          <a:graphicData uri="http://schemas.openxmlformats.org/drawingml/2006/table">
            <a:tbl>
              <a:tblPr firstRow="1" bandRow="1">
                <a:tableStyleId>{073A0DAA-6AF3-43AB-8588-CEC1D06C72B9}</a:tableStyleId>
              </a:tblPr>
              <a:tblGrid>
                <a:gridCol w="2465387">
                  <a:extLst>
                    <a:ext uri="{9D8B030D-6E8A-4147-A177-3AD203B41FA5}">
                      <a16:colId xmlns:a16="http://schemas.microsoft.com/office/drawing/2014/main" val="20000"/>
                    </a:ext>
                  </a:extLst>
                </a:gridCol>
                <a:gridCol w="2465387">
                  <a:extLst>
                    <a:ext uri="{9D8B030D-6E8A-4147-A177-3AD203B41FA5}">
                      <a16:colId xmlns:a16="http://schemas.microsoft.com/office/drawing/2014/main" val="20001"/>
                    </a:ext>
                  </a:extLst>
                </a:gridCol>
                <a:gridCol w="2465387">
                  <a:extLst>
                    <a:ext uri="{9D8B030D-6E8A-4147-A177-3AD203B41FA5}">
                      <a16:colId xmlns:a16="http://schemas.microsoft.com/office/drawing/2014/main" val="20002"/>
                    </a:ext>
                  </a:extLst>
                </a:gridCol>
              </a:tblGrid>
              <a:tr h="454859">
                <a:tc>
                  <a:txBody>
                    <a:bodyPr/>
                    <a:lstStyle/>
                    <a:p>
                      <a:endParaRPr lang="cs-CZ" sz="1100" dirty="0"/>
                    </a:p>
                  </a:txBody>
                  <a:tcPr marL="68574" marR="68574" marT="34285" marB="34285">
                    <a:solidFill>
                      <a:schemeClr val="accent1"/>
                    </a:solidFill>
                  </a:tcPr>
                </a:tc>
                <a:tc>
                  <a:txBody>
                    <a:bodyPr/>
                    <a:lstStyle/>
                    <a:p>
                      <a:r>
                        <a:rPr lang="cs-CZ" sz="1100" dirty="0"/>
                        <a:t>Konfrontace</a:t>
                      </a:r>
                      <a:r>
                        <a:rPr lang="cs-CZ" sz="1100" baseline="0" dirty="0"/>
                        <a:t> s konkurenty</a:t>
                      </a:r>
                      <a:endParaRPr lang="cs-CZ" sz="1100" dirty="0"/>
                    </a:p>
                  </a:txBody>
                  <a:tcPr marL="68574" marR="68574" marT="34285" marB="34285">
                    <a:solidFill>
                      <a:schemeClr val="accent1"/>
                    </a:solidFill>
                  </a:tcPr>
                </a:tc>
                <a:tc>
                  <a:txBody>
                    <a:bodyPr/>
                    <a:lstStyle/>
                    <a:p>
                      <a:r>
                        <a:rPr lang="cs-CZ" sz="1100" dirty="0"/>
                        <a:t>Strategie modrého oceánu</a:t>
                      </a:r>
                    </a:p>
                  </a:txBody>
                  <a:tcPr marL="68574" marR="68574" marT="34285" marB="34285">
                    <a:solidFill>
                      <a:schemeClr val="accent1"/>
                    </a:solidFill>
                  </a:tcPr>
                </a:tc>
                <a:extLst>
                  <a:ext uri="{0D108BD9-81ED-4DB2-BD59-A6C34878D82A}">
                    <a16:rowId xmlns:a16="http://schemas.microsoft.com/office/drawing/2014/main" val="10000"/>
                  </a:ext>
                </a:extLst>
              </a:tr>
              <a:tr h="413102">
                <a:tc>
                  <a:txBody>
                    <a:bodyPr/>
                    <a:lstStyle/>
                    <a:p>
                      <a:r>
                        <a:rPr lang="cs-CZ" sz="1100" dirty="0"/>
                        <a:t>Odvětví</a:t>
                      </a:r>
                    </a:p>
                  </a:txBody>
                  <a:tcPr marL="68574" marR="68574" marT="34285" marB="34285">
                    <a:solidFill>
                      <a:schemeClr val="bg1">
                        <a:lumMod val="65000"/>
                      </a:schemeClr>
                    </a:solidFill>
                  </a:tcPr>
                </a:tc>
                <a:tc>
                  <a:txBody>
                    <a:bodyPr/>
                    <a:lstStyle/>
                    <a:p>
                      <a:r>
                        <a:rPr lang="cs-CZ" sz="1100" dirty="0"/>
                        <a:t>Zaměřuje se na soupeře v rámci vlastního odvětví.</a:t>
                      </a:r>
                    </a:p>
                  </a:txBody>
                  <a:tcPr marL="68574" marR="68574" marT="34285" marB="34285">
                    <a:solidFill>
                      <a:schemeClr val="bg1">
                        <a:lumMod val="65000"/>
                      </a:schemeClr>
                    </a:solidFill>
                  </a:tcPr>
                </a:tc>
                <a:tc>
                  <a:txBody>
                    <a:bodyPr/>
                    <a:lstStyle/>
                    <a:p>
                      <a:r>
                        <a:rPr lang="cs-CZ" sz="1100" dirty="0"/>
                        <a:t>Rozhlíží se přes alternativní odvětví.</a:t>
                      </a:r>
                    </a:p>
                  </a:txBody>
                  <a:tcPr marL="68574" marR="68574" marT="34285" marB="34285">
                    <a:solidFill>
                      <a:schemeClr val="bg1">
                        <a:lumMod val="65000"/>
                      </a:schemeClr>
                    </a:solidFill>
                  </a:tcPr>
                </a:tc>
                <a:extLst>
                  <a:ext uri="{0D108BD9-81ED-4DB2-BD59-A6C34878D82A}">
                    <a16:rowId xmlns:a16="http://schemas.microsoft.com/office/drawing/2014/main" val="10001"/>
                  </a:ext>
                </a:extLst>
              </a:tr>
              <a:tr h="590147">
                <a:tc>
                  <a:txBody>
                    <a:bodyPr/>
                    <a:lstStyle/>
                    <a:p>
                      <a:r>
                        <a:rPr lang="cs-CZ" sz="1100" dirty="0"/>
                        <a:t>Strategická skupina</a:t>
                      </a:r>
                    </a:p>
                  </a:txBody>
                  <a:tcPr marL="68574" marR="68574" marT="34285" marB="34285">
                    <a:solidFill>
                      <a:schemeClr val="bg1">
                        <a:lumMod val="85000"/>
                      </a:schemeClr>
                    </a:solidFill>
                  </a:tcPr>
                </a:tc>
                <a:tc>
                  <a:txBody>
                    <a:bodyPr/>
                    <a:lstStyle/>
                    <a:p>
                      <a:r>
                        <a:rPr lang="cs-CZ" sz="1100" dirty="0"/>
                        <a:t>Zaměřuje se na konkurenční postavení v rámci strategické skupiny.</a:t>
                      </a:r>
                    </a:p>
                  </a:txBody>
                  <a:tcPr marL="68574" marR="68574" marT="34285" marB="34285">
                    <a:solidFill>
                      <a:schemeClr val="bg1">
                        <a:lumMod val="85000"/>
                      </a:schemeClr>
                    </a:solidFill>
                  </a:tcPr>
                </a:tc>
                <a:tc>
                  <a:txBody>
                    <a:bodyPr/>
                    <a:lstStyle/>
                    <a:p>
                      <a:r>
                        <a:rPr lang="cs-CZ" sz="1100" dirty="0"/>
                        <a:t>Rozhlíží se přes strategické skupiny v rámci odvětví.</a:t>
                      </a:r>
                    </a:p>
                  </a:txBody>
                  <a:tcPr marL="68574" marR="68574" marT="34285" marB="34285">
                    <a:solidFill>
                      <a:schemeClr val="bg1">
                        <a:lumMod val="85000"/>
                      </a:schemeClr>
                    </a:solidFill>
                  </a:tcPr>
                </a:tc>
                <a:extLst>
                  <a:ext uri="{0D108BD9-81ED-4DB2-BD59-A6C34878D82A}">
                    <a16:rowId xmlns:a16="http://schemas.microsoft.com/office/drawing/2014/main" val="10002"/>
                  </a:ext>
                </a:extLst>
              </a:tr>
              <a:tr h="413102">
                <a:tc>
                  <a:txBody>
                    <a:bodyPr/>
                    <a:lstStyle/>
                    <a:p>
                      <a:r>
                        <a:rPr lang="cs-CZ" sz="1100" dirty="0"/>
                        <a:t>Skupina zákazníků</a:t>
                      </a:r>
                    </a:p>
                  </a:txBody>
                  <a:tcPr marL="68574" marR="68574" marT="34285" marB="34285">
                    <a:solidFill>
                      <a:schemeClr val="bg1">
                        <a:lumMod val="65000"/>
                      </a:schemeClr>
                    </a:solidFill>
                  </a:tcPr>
                </a:tc>
                <a:tc>
                  <a:txBody>
                    <a:bodyPr/>
                    <a:lstStyle/>
                    <a:p>
                      <a:r>
                        <a:rPr lang="cs-CZ" sz="1100" dirty="0"/>
                        <a:t>Zaměřuje se na lepší obsluhu skupiny zákazníků</a:t>
                      </a:r>
                    </a:p>
                  </a:txBody>
                  <a:tcPr marL="68574" marR="68574" marT="34285" marB="34285">
                    <a:solidFill>
                      <a:schemeClr val="bg1">
                        <a:lumMod val="65000"/>
                      </a:schemeClr>
                    </a:solidFill>
                  </a:tcPr>
                </a:tc>
                <a:tc>
                  <a:txBody>
                    <a:bodyPr/>
                    <a:lstStyle/>
                    <a:p>
                      <a:r>
                        <a:rPr lang="cs-CZ" sz="1100" dirty="0"/>
                        <a:t>Nově vymezuje skupinu zákazníků odvětví</a:t>
                      </a:r>
                    </a:p>
                  </a:txBody>
                  <a:tcPr marL="68574" marR="68574" marT="34285" marB="34285">
                    <a:solidFill>
                      <a:schemeClr val="bg1">
                        <a:lumMod val="65000"/>
                      </a:schemeClr>
                    </a:solidFill>
                  </a:tcPr>
                </a:tc>
                <a:extLst>
                  <a:ext uri="{0D108BD9-81ED-4DB2-BD59-A6C34878D82A}">
                    <a16:rowId xmlns:a16="http://schemas.microsoft.com/office/drawing/2014/main" val="10003"/>
                  </a:ext>
                </a:extLst>
              </a:tr>
              <a:tr h="767190">
                <a:tc>
                  <a:txBody>
                    <a:bodyPr/>
                    <a:lstStyle/>
                    <a:p>
                      <a:r>
                        <a:rPr lang="cs-CZ" sz="1100" dirty="0"/>
                        <a:t>Rozsah nabídky výrobků nebo služeb</a:t>
                      </a:r>
                    </a:p>
                  </a:txBody>
                  <a:tcPr marL="68574" marR="68574" marT="34285" marB="34285">
                    <a:solidFill>
                      <a:schemeClr val="bg1">
                        <a:lumMod val="85000"/>
                      </a:schemeClr>
                    </a:solidFill>
                  </a:tcPr>
                </a:tc>
                <a:tc>
                  <a:txBody>
                    <a:bodyPr/>
                    <a:lstStyle/>
                    <a:p>
                      <a:r>
                        <a:rPr lang="cs-CZ" sz="1100" dirty="0"/>
                        <a:t>Zaměřuje se na zvyšování hodnoty nabídky výrobků nebo služeb v rámci vlastního odvětví.</a:t>
                      </a:r>
                    </a:p>
                  </a:txBody>
                  <a:tcPr marL="68574" marR="68574" marT="34285" marB="34285">
                    <a:solidFill>
                      <a:schemeClr val="bg1">
                        <a:lumMod val="85000"/>
                      </a:schemeClr>
                    </a:solidFill>
                  </a:tcPr>
                </a:tc>
                <a:tc>
                  <a:txBody>
                    <a:bodyPr/>
                    <a:lstStyle/>
                    <a:p>
                      <a:r>
                        <a:rPr lang="cs-CZ" sz="1100" dirty="0"/>
                        <a:t>Rozhlíží se přes nabídky doplňkových výrobků nebo služeb.</a:t>
                      </a:r>
                    </a:p>
                  </a:txBody>
                  <a:tcPr marL="68574" marR="68574" marT="34285" marB="34285">
                    <a:solidFill>
                      <a:schemeClr val="bg1">
                        <a:lumMod val="85000"/>
                      </a:schemeClr>
                    </a:solidFill>
                  </a:tcPr>
                </a:tc>
                <a:extLst>
                  <a:ext uri="{0D108BD9-81ED-4DB2-BD59-A6C34878D82A}">
                    <a16:rowId xmlns:a16="http://schemas.microsoft.com/office/drawing/2014/main" val="10004"/>
                  </a:ext>
                </a:extLst>
              </a:tr>
              <a:tr h="767190">
                <a:tc>
                  <a:txBody>
                    <a:bodyPr/>
                    <a:lstStyle/>
                    <a:p>
                      <a:r>
                        <a:rPr lang="cs-CZ" sz="1100" dirty="0"/>
                        <a:t>Funkční/emoční orientace</a:t>
                      </a:r>
                    </a:p>
                  </a:txBody>
                  <a:tcPr marL="68574" marR="68574" marT="34285" marB="34285">
                    <a:solidFill>
                      <a:schemeClr val="bg1">
                        <a:lumMod val="65000"/>
                      </a:schemeClr>
                    </a:solidFill>
                  </a:tcPr>
                </a:tc>
                <a:tc>
                  <a:txBody>
                    <a:bodyPr/>
                    <a:lstStyle/>
                    <a:p>
                      <a:r>
                        <a:rPr lang="cs-CZ" sz="1100" dirty="0"/>
                        <a:t>Zaměřuje se na zlepšování cenového výkonu v rámci funkční/emoční orientace vlastního odvětví.</a:t>
                      </a:r>
                    </a:p>
                  </a:txBody>
                  <a:tcPr marL="68574" marR="68574" marT="34285" marB="34285">
                    <a:solidFill>
                      <a:schemeClr val="bg1">
                        <a:lumMod val="65000"/>
                      </a:schemeClr>
                    </a:solidFill>
                  </a:tcPr>
                </a:tc>
                <a:tc>
                  <a:txBody>
                    <a:bodyPr/>
                    <a:lstStyle/>
                    <a:p>
                      <a:r>
                        <a:rPr lang="cs-CZ" sz="1100" dirty="0"/>
                        <a:t>Nově promýšlí funkční/emoční orientaci vlastního odvětví.</a:t>
                      </a:r>
                    </a:p>
                  </a:txBody>
                  <a:tcPr marL="68574" marR="68574" marT="34285" marB="34285">
                    <a:solidFill>
                      <a:schemeClr val="bg1">
                        <a:lumMod val="65000"/>
                      </a:schemeClr>
                    </a:solidFill>
                  </a:tcPr>
                </a:tc>
                <a:extLst>
                  <a:ext uri="{0D108BD9-81ED-4DB2-BD59-A6C34878D82A}">
                    <a16:rowId xmlns:a16="http://schemas.microsoft.com/office/drawing/2014/main" val="10005"/>
                  </a:ext>
                </a:extLst>
              </a:tr>
              <a:tr h="590147">
                <a:tc>
                  <a:txBody>
                    <a:bodyPr/>
                    <a:lstStyle/>
                    <a:p>
                      <a:r>
                        <a:rPr lang="cs-CZ" sz="1100" dirty="0"/>
                        <a:t>Čas</a:t>
                      </a:r>
                    </a:p>
                  </a:txBody>
                  <a:tcPr marL="68574" marR="68574" marT="34285" marB="34285">
                    <a:solidFill>
                      <a:schemeClr val="bg1">
                        <a:lumMod val="85000"/>
                      </a:schemeClr>
                    </a:solidFill>
                  </a:tcPr>
                </a:tc>
                <a:tc>
                  <a:txBody>
                    <a:bodyPr/>
                    <a:lstStyle/>
                    <a:p>
                      <a:r>
                        <a:rPr lang="cs-CZ" sz="1100" dirty="0"/>
                        <a:t>Zaměřuje se na přizpůsobování se vnějším trendům, jak se objevují.</a:t>
                      </a:r>
                    </a:p>
                  </a:txBody>
                  <a:tcPr marL="68574" marR="68574" marT="34285" marB="34285">
                    <a:solidFill>
                      <a:schemeClr val="bg1">
                        <a:lumMod val="85000"/>
                      </a:schemeClr>
                    </a:solidFill>
                  </a:tcPr>
                </a:tc>
                <a:tc>
                  <a:txBody>
                    <a:bodyPr/>
                    <a:lstStyle/>
                    <a:p>
                      <a:r>
                        <a:rPr lang="cs-CZ" sz="1100" dirty="0"/>
                        <a:t>Podílí se na postupném utváření vnějších trendů.</a:t>
                      </a:r>
                    </a:p>
                  </a:txBody>
                  <a:tcPr marL="68574" marR="68574" marT="34285" marB="34285">
                    <a:solidFill>
                      <a:schemeClr val="bg1">
                        <a:lumMod val="85000"/>
                      </a:schemeClr>
                    </a:solidFill>
                  </a:tcPr>
                </a:tc>
                <a:extLst>
                  <a:ext uri="{0D108BD9-81ED-4DB2-BD59-A6C34878D82A}">
                    <a16:rowId xmlns:a16="http://schemas.microsoft.com/office/drawing/2014/main" val="10006"/>
                  </a:ext>
                </a:extLst>
              </a:tr>
            </a:tbl>
          </a:graphicData>
        </a:graphic>
      </p:graphicFrame>
      <p:sp>
        <p:nvSpPr>
          <p:cNvPr id="29732" name="TextovéPole 5"/>
          <p:cNvSpPr txBox="1">
            <a:spLocks noChangeArrowheads="1"/>
          </p:cNvSpPr>
          <p:nvPr/>
        </p:nvSpPr>
        <p:spPr bwMode="auto">
          <a:xfrm>
            <a:off x="970360" y="1170385"/>
            <a:ext cx="3768328" cy="323165"/>
          </a:xfrm>
          <a:prstGeom prst="rect">
            <a:avLst/>
          </a:prstGeom>
          <a:noFill/>
          <a:ln w="9525">
            <a:noFill/>
            <a:miter lim="800000"/>
            <a:headEnd/>
            <a:tailEnd/>
          </a:ln>
        </p:spPr>
        <p:txBody>
          <a:bodyPr>
            <a:spAutoFit/>
          </a:bodyPr>
          <a:lstStyle/>
          <a:p>
            <a:r>
              <a:rPr lang="cs-CZ" altLang="cs-CZ" sz="1500"/>
              <a:t>Obr. 4 Systémový rámec šesti cest</a:t>
            </a:r>
          </a:p>
        </p:txBody>
      </p:sp>
      <p:sp>
        <p:nvSpPr>
          <p:cNvPr id="29733" name="TextovéPole 4"/>
          <p:cNvSpPr txBox="1">
            <a:spLocks noChangeArrowheads="1"/>
          </p:cNvSpPr>
          <p:nvPr/>
        </p:nvSpPr>
        <p:spPr bwMode="auto">
          <a:xfrm>
            <a:off x="739379" y="5592366"/>
            <a:ext cx="2468165" cy="253916"/>
          </a:xfrm>
          <a:prstGeom prst="rect">
            <a:avLst/>
          </a:prstGeom>
          <a:noFill/>
          <a:ln w="9525">
            <a:noFill/>
            <a:miter lim="800000"/>
            <a:headEnd/>
            <a:tailEnd/>
          </a:ln>
        </p:spPr>
        <p:txBody>
          <a:bodyPr>
            <a:spAutoFit/>
          </a:bodyPr>
          <a:lstStyle/>
          <a:p>
            <a:r>
              <a:rPr lang="cs-CZ" altLang="cs-CZ" sz="1050"/>
              <a:t>(Kim a Mauborgne, 2015)</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685800" y="1321594"/>
            <a:ext cx="7772400" cy="985838"/>
          </a:xfrm>
          <a:ln>
            <a:solidFill>
              <a:schemeClr val="tx1"/>
            </a:solidFill>
          </a:ln>
        </p:spPr>
        <p:txBody>
          <a:bodyPr/>
          <a:lstStyle/>
          <a:p>
            <a:pPr>
              <a:defRPr/>
            </a:pPr>
            <a:r>
              <a:rPr lang="cs-CZ" sz="2100" dirty="0"/>
              <a:t>Zaměřte se na celkový obraz, nikoli na podrobné číselné údaje</a:t>
            </a:r>
          </a:p>
        </p:txBody>
      </p:sp>
      <p:sp>
        <p:nvSpPr>
          <p:cNvPr id="45059" name="Zástupný symbol pro obsah 2"/>
          <p:cNvSpPr>
            <a:spLocks noGrp="1"/>
          </p:cNvSpPr>
          <p:nvPr>
            <p:ph sz="quarter" idx="13"/>
          </p:nvPr>
        </p:nvSpPr>
        <p:spPr>
          <a:xfrm>
            <a:off x="685800" y="2316957"/>
            <a:ext cx="7772400" cy="3725624"/>
          </a:xfrm>
          <a:ln>
            <a:solidFill>
              <a:schemeClr val="tx1"/>
            </a:solidFill>
          </a:ln>
        </p:spPr>
        <p:txBody>
          <a:bodyPr>
            <a:normAutofit/>
          </a:bodyPr>
          <a:lstStyle/>
          <a:p>
            <a:pPr algn="just">
              <a:buFont typeface="Tw Cen MT" pitchFamily="34" charset="-18"/>
              <a:buNone/>
              <a:defRPr/>
            </a:pPr>
            <a:r>
              <a:rPr lang="cs-CZ" altLang="cs-CZ" sz="2400" dirty="0"/>
              <a:t>Vykreslení obrazu strategie přináší tři věci: </a:t>
            </a:r>
          </a:p>
          <a:p>
            <a:pPr algn="just">
              <a:buClr>
                <a:schemeClr val="accent6"/>
              </a:buClr>
              <a:buFont typeface="Wingdings" panose="05000000000000000000" pitchFamily="2" charset="2"/>
              <a:buChar char="Ø"/>
              <a:defRPr/>
            </a:pPr>
            <a:r>
              <a:rPr lang="cs-CZ" altLang="cs-CZ" sz="2400" dirty="0"/>
              <a:t>Ukazuje strategický profil odvětví tím, že jasně popisuje faktory, které ovlivňují nebo budou ovlivňovat konkurenční jednání aktérů v odvětví. </a:t>
            </a:r>
          </a:p>
          <a:p>
            <a:pPr algn="just">
              <a:buClr>
                <a:schemeClr val="accent6"/>
              </a:buClr>
              <a:buFont typeface="Wingdings" panose="05000000000000000000" pitchFamily="2" charset="2"/>
              <a:buChar char="Ø"/>
              <a:defRPr/>
            </a:pPr>
            <a:r>
              <a:rPr lang="cs-CZ" altLang="cs-CZ" sz="2400" dirty="0"/>
              <a:t>Ukazuje strategický profil současných a potenciálních konkurentů a určuje, do kterých faktorů investují ze strategického hlediska. </a:t>
            </a:r>
          </a:p>
          <a:p>
            <a:pPr algn="just">
              <a:buClr>
                <a:schemeClr val="accent6"/>
              </a:buClr>
              <a:buFont typeface="Wingdings" panose="05000000000000000000" pitchFamily="2" charset="2"/>
              <a:buChar char="Ø"/>
              <a:defRPr/>
            </a:pPr>
            <a:r>
              <a:rPr lang="cs-CZ" altLang="cs-CZ" sz="2400" dirty="0"/>
              <a:t>Ukazuje strategický profil firmy – její hodnotovou křivku.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695325" y="1262063"/>
            <a:ext cx="7773591" cy="937022"/>
          </a:xfrm>
          <a:ln>
            <a:solidFill>
              <a:schemeClr val="tx1"/>
            </a:solidFill>
          </a:ln>
        </p:spPr>
        <p:txBody>
          <a:bodyPr/>
          <a:lstStyle/>
          <a:p>
            <a:pPr>
              <a:defRPr/>
            </a:pPr>
            <a:r>
              <a:rPr lang="cs-CZ" sz="2100" dirty="0"/>
              <a:t>Přesáhněte dosavadní poptávku</a:t>
            </a:r>
          </a:p>
        </p:txBody>
      </p:sp>
      <p:sp>
        <p:nvSpPr>
          <p:cNvPr id="3" name="Zástupný symbol pro obsah 2"/>
          <p:cNvSpPr>
            <a:spLocks noGrp="1"/>
          </p:cNvSpPr>
          <p:nvPr>
            <p:ph sz="quarter" idx="13"/>
          </p:nvPr>
        </p:nvSpPr>
        <p:spPr>
          <a:xfrm>
            <a:off x="685800" y="2189560"/>
            <a:ext cx="7772400" cy="4088692"/>
          </a:xfrm>
          <a:ln>
            <a:solidFill>
              <a:schemeClr val="tx1"/>
            </a:solidFill>
          </a:ln>
        </p:spPr>
        <p:txBody>
          <a:bodyPr>
            <a:noAutofit/>
          </a:bodyPr>
          <a:lstStyle/>
          <a:p>
            <a:pPr algn="just">
              <a:buFont typeface="Tw Cen MT" pitchFamily="34" charset="-18"/>
              <a:buNone/>
              <a:defRPr/>
            </a:pPr>
            <a:r>
              <a:rPr lang="cs-CZ" sz="2000" dirty="0"/>
              <a:t>Cílem je porozumět </a:t>
            </a:r>
            <a:r>
              <a:rPr lang="cs-CZ" sz="2000" dirty="0" err="1"/>
              <a:t>nezákazníkům</a:t>
            </a:r>
            <a:r>
              <a:rPr lang="cs-CZ" sz="2000" dirty="0"/>
              <a:t>, přičemž rozlišujeme tri okruhy:</a:t>
            </a:r>
          </a:p>
          <a:p>
            <a:pPr marL="257175" indent="-257175" algn="just">
              <a:buClrTx/>
              <a:buFont typeface="+mj-lt"/>
              <a:buAutoNum type="arabicPeriod"/>
              <a:defRPr/>
            </a:pPr>
            <a:r>
              <a:rPr lang="cs-CZ" sz="2000" b="1" dirty="0">
                <a:solidFill>
                  <a:schemeClr val="tx1"/>
                </a:solidFill>
              </a:rPr>
              <a:t>Brzcí </a:t>
            </a:r>
            <a:r>
              <a:rPr lang="cs-CZ" sz="2000" b="1" dirty="0" err="1">
                <a:solidFill>
                  <a:schemeClr val="tx1"/>
                </a:solidFill>
              </a:rPr>
              <a:t>nezákazníci</a:t>
            </a:r>
            <a:r>
              <a:rPr lang="cs-CZ" sz="2000" b="1" dirty="0">
                <a:solidFill>
                  <a:schemeClr val="tx1"/>
                </a:solidFill>
              </a:rPr>
              <a:t> </a:t>
            </a:r>
            <a:r>
              <a:rPr lang="cs-CZ" sz="2000" dirty="0">
                <a:solidFill>
                  <a:schemeClr val="tx1"/>
                </a:solidFill>
              </a:rPr>
              <a:t>– lidé, kteří prodejní nabídky odvětví kupují jen z nutnosti a v min. množství a jsou připraveni odvětví opustit, jakmile najdou něco lepšího. Stojí na okraji vašeho trhu. </a:t>
            </a:r>
          </a:p>
          <a:p>
            <a:pPr marL="257175" indent="-257175" algn="just">
              <a:buClrTx/>
              <a:buFont typeface="+mj-lt"/>
              <a:buAutoNum type="arabicPeriod"/>
              <a:defRPr/>
            </a:pPr>
            <a:r>
              <a:rPr lang="cs-CZ" sz="2000" b="1" dirty="0">
                <a:solidFill>
                  <a:schemeClr val="tx1"/>
                </a:solidFill>
              </a:rPr>
              <a:t>Odmítající </a:t>
            </a:r>
            <a:r>
              <a:rPr lang="cs-CZ" sz="2000" b="1" dirty="0" err="1">
                <a:solidFill>
                  <a:schemeClr val="tx1"/>
                </a:solidFill>
              </a:rPr>
              <a:t>nezákazníci</a:t>
            </a:r>
            <a:r>
              <a:rPr lang="cs-CZ" sz="2000" dirty="0">
                <a:solidFill>
                  <a:schemeClr val="tx1"/>
                </a:solidFill>
              </a:rPr>
              <a:t>– tvoří lidé, kteří odmítají používat to, co vaše odvětví nabízí.   </a:t>
            </a:r>
          </a:p>
          <a:p>
            <a:pPr marL="257175" indent="-257175" algn="just">
              <a:buClrTx/>
              <a:buFont typeface="+mj-lt"/>
              <a:buAutoNum type="arabicPeriod"/>
              <a:defRPr/>
            </a:pPr>
            <a:r>
              <a:rPr lang="cs-CZ" sz="2000" b="1" dirty="0">
                <a:solidFill>
                  <a:schemeClr val="tx1"/>
                </a:solidFill>
              </a:rPr>
              <a:t>Neprobádaní </a:t>
            </a:r>
            <a:r>
              <a:rPr lang="cs-CZ" sz="2000" b="1" dirty="0" err="1">
                <a:solidFill>
                  <a:schemeClr val="tx1"/>
                </a:solidFill>
              </a:rPr>
              <a:t>nezákazníci</a:t>
            </a:r>
            <a:r>
              <a:rPr lang="cs-CZ" sz="2000" b="1" dirty="0">
                <a:solidFill>
                  <a:schemeClr val="tx1"/>
                </a:solidFill>
              </a:rPr>
              <a:t> </a:t>
            </a:r>
            <a:r>
              <a:rPr lang="cs-CZ" sz="2000" dirty="0">
                <a:solidFill>
                  <a:schemeClr val="tx1"/>
                </a:solidFill>
              </a:rPr>
              <a:t>– lidé, kteří o prodejních nabídkách vašeho odvětví jako o možnosti dosud neuvažovali. Pohybují se na trzích vzdálených od vašich trhů.</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8777D1-7A32-45D0-A4B9-2A76F48C0E51}"/>
              </a:ext>
            </a:extLst>
          </p:cNvPr>
          <p:cNvSpPr>
            <a:spLocks noGrp="1"/>
          </p:cNvSpPr>
          <p:nvPr>
            <p:ph type="title"/>
          </p:nvPr>
        </p:nvSpPr>
        <p:spPr>
          <a:xfrm>
            <a:off x="736997" y="1026319"/>
            <a:ext cx="7290197" cy="589360"/>
          </a:xfrm>
          <a:ln>
            <a:solidFill>
              <a:schemeClr val="tx1"/>
            </a:solidFill>
          </a:ln>
        </p:spPr>
        <p:txBody>
          <a:bodyPr>
            <a:normAutofit/>
          </a:bodyPr>
          <a:lstStyle/>
          <a:p>
            <a:pPr>
              <a:defRPr/>
            </a:pPr>
            <a:r>
              <a:rPr lang="cs-CZ" sz="2700" b="1" dirty="0">
                <a:solidFill>
                  <a:srgbClr val="C00000"/>
                </a:solidFill>
              </a:rPr>
              <a:t>OBSAH</a:t>
            </a:r>
          </a:p>
        </p:txBody>
      </p:sp>
      <p:sp>
        <p:nvSpPr>
          <p:cNvPr id="17411" name="Zástupný symbol pro obsah 2"/>
          <p:cNvSpPr>
            <a:spLocks noGrp="1"/>
          </p:cNvSpPr>
          <p:nvPr>
            <p:ph idx="1"/>
          </p:nvPr>
        </p:nvSpPr>
        <p:spPr>
          <a:xfrm>
            <a:off x="767953" y="1668066"/>
            <a:ext cx="7290197" cy="4151709"/>
          </a:xfrm>
          <a:ln>
            <a:solidFill>
              <a:schemeClr val="tx1"/>
            </a:solidFill>
          </a:ln>
        </p:spPr>
        <p:txBody>
          <a:bodyPr>
            <a:normAutofit lnSpcReduction="10000"/>
          </a:bodyPr>
          <a:lstStyle/>
          <a:p>
            <a:pPr marL="0" indent="0">
              <a:spcBef>
                <a:spcPts val="450"/>
              </a:spcBef>
              <a:buClr>
                <a:srgbClr val="008080"/>
              </a:buClr>
              <a:buNone/>
            </a:pPr>
            <a:r>
              <a:rPr lang="cs-CZ" sz="2400" b="1" dirty="0">
                <a:solidFill>
                  <a:schemeClr val="tx1"/>
                </a:solidFill>
                <a:latin typeface="+mn-lt"/>
              </a:rPr>
              <a:t>1. Inovace podnikatelských modelů</a:t>
            </a:r>
          </a:p>
          <a:p>
            <a:pPr marL="0" indent="0">
              <a:spcBef>
                <a:spcPts val="450"/>
              </a:spcBef>
              <a:buClr>
                <a:srgbClr val="008080"/>
              </a:buClr>
              <a:buNone/>
            </a:pPr>
            <a:r>
              <a:rPr lang="cs-CZ" sz="2400" dirty="0">
                <a:solidFill>
                  <a:schemeClr val="tx1"/>
                </a:solidFill>
                <a:latin typeface="+mn-lt"/>
              </a:rPr>
              <a:t>1.1 Vymezení podnikatelského modelu</a:t>
            </a:r>
          </a:p>
          <a:p>
            <a:pPr marL="0" indent="0">
              <a:spcBef>
                <a:spcPts val="450"/>
              </a:spcBef>
              <a:buClr>
                <a:srgbClr val="008080"/>
              </a:buClr>
              <a:buNone/>
            </a:pPr>
            <a:r>
              <a:rPr lang="cs-CZ" sz="2400" dirty="0">
                <a:solidFill>
                  <a:schemeClr val="tx1"/>
                </a:solidFill>
                <a:latin typeface="+mn-lt"/>
              </a:rPr>
              <a:t>1.2 Ukázky podnikatelských modelů</a:t>
            </a:r>
          </a:p>
          <a:p>
            <a:pPr marL="0" indent="0">
              <a:spcBef>
                <a:spcPts val="450"/>
              </a:spcBef>
              <a:buClr>
                <a:srgbClr val="008080"/>
              </a:buClr>
              <a:buNone/>
            </a:pPr>
            <a:r>
              <a:rPr lang="cs-CZ" sz="2400" b="1" dirty="0">
                <a:solidFill>
                  <a:schemeClr val="tx1"/>
                </a:solidFill>
                <a:latin typeface="+mn-lt"/>
              </a:rPr>
              <a:t>2. Volba strategie rudého nebo modrého oceánu</a:t>
            </a:r>
          </a:p>
          <a:p>
            <a:pPr marL="0" indent="0">
              <a:spcBef>
                <a:spcPts val="450"/>
              </a:spcBef>
              <a:buNone/>
            </a:pPr>
            <a:r>
              <a:rPr lang="cs-CZ" sz="2400" b="1" dirty="0">
                <a:solidFill>
                  <a:schemeClr val="tx1"/>
                </a:solidFill>
              </a:rPr>
              <a:t>2.1 Důvody realizace modrých oceánů</a:t>
            </a:r>
          </a:p>
          <a:p>
            <a:pPr marL="0" indent="0">
              <a:spcBef>
                <a:spcPts val="450"/>
              </a:spcBef>
              <a:buNone/>
            </a:pPr>
            <a:r>
              <a:rPr lang="cs-CZ" sz="2400" b="1" dirty="0">
                <a:solidFill>
                  <a:schemeClr val="tx1"/>
                </a:solidFill>
              </a:rPr>
              <a:t>2.2 Hodnotová inovace</a:t>
            </a:r>
          </a:p>
          <a:p>
            <a:pPr marL="0" indent="0">
              <a:spcBef>
                <a:spcPts val="450"/>
              </a:spcBef>
              <a:buClr>
                <a:srgbClr val="008080"/>
              </a:buClr>
              <a:buNone/>
            </a:pPr>
            <a:r>
              <a:rPr lang="cs-CZ" sz="2400" b="1" dirty="0">
                <a:solidFill>
                  <a:schemeClr val="tx1"/>
                </a:solidFill>
                <a:latin typeface="+mn-lt"/>
              </a:rPr>
              <a:t>3. Analytické nástroje a systémové rámce strategie modrého oceánu</a:t>
            </a:r>
          </a:p>
          <a:p>
            <a:pPr marL="0" indent="0">
              <a:spcBef>
                <a:spcPts val="450"/>
              </a:spcBef>
              <a:buClr>
                <a:srgbClr val="008080"/>
              </a:buClr>
              <a:buNone/>
            </a:pPr>
            <a:r>
              <a:rPr lang="cs-CZ" sz="2400" b="1" dirty="0">
                <a:solidFill>
                  <a:schemeClr val="tx1"/>
                </a:solidFill>
                <a:latin typeface="+mn-lt"/>
              </a:rPr>
              <a:t>4. Formulační principy strategie modrého oceánu</a:t>
            </a:r>
          </a:p>
          <a:p>
            <a:pPr marL="0" indent="0">
              <a:spcBef>
                <a:spcPts val="450"/>
              </a:spcBef>
              <a:buClr>
                <a:srgbClr val="008080"/>
              </a:buClr>
              <a:buNone/>
            </a:pPr>
            <a:r>
              <a:rPr lang="cs-CZ" sz="2400" b="1" dirty="0">
                <a:solidFill>
                  <a:schemeClr val="tx1"/>
                </a:solidFill>
                <a:latin typeface="+mn-lt"/>
              </a:rPr>
              <a:t>5. Realizační principy strategie modrého oceánu</a:t>
            </a:r>
          </a:p>
          <a:p>
            <a:pPr>
              <a:spcBef>
                <a:spcPts val="450"/>
              </a:spcBef>
            </a:pPr>
            <a:endParaRPr lang="cs-CZ" sz="1800" b="1" i="1" dirty="0">
              <a:solidFill>
                <a:schemeClr val="accent6"/>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4" name="Zástupný symbol pro obsah 2"/>
          <p:cNvSpPr>
            <a:spLocks noGrp="1"/>
          </p:cNvSpPr>
          <p:nvPr>
            <p:ph sz="quarter" idx="13"/>
          </p:nvPr>
        </p:nvSpPr>
        <p:spPr>
          <a:xfrm>
            <a:off x="675085" y="2430066"/>
            <a:ext cx="7773590" cy="3801052"/>
          </a:xfrm>
          <a:ln>
            <a:solidFill>
              <a:schemeClr val="tx1"/>
            </a:solidFill>
          </a:ln>
        </p:spPr>
        <p:txBody>
          <a:bodyPr>
            <a:normAutofit lnSpcReduction="10000"/>
          </a:bodyPr>
          <a:lstStyle/>
          <a:p>
            <a:pPr>
              <a:buClr>
                <a:schemeClr val="accent6"/>
              </a:buClr>
              <a:buFont typeface="Wingdings" panose="05000000000000000000" pitchFamily="2" charset="2"/>
              <a:buChar char="Ø"/>
              <a:defRPr/>
            </a:pPr>
            <a:r>
              <a:rPr lang="cs-CZ" altLang="cs-CZ" dirty="0"/>
              <a:t>Cílem je zhmotnění a ověření nápadů povahy modrého oceánu a potvrzení jejich obchodní životaschopnosti.</a:t>
            </a:r>
          </a:p>
          <a:p>
            <a:pPr>
              <a:buClr>
                <a:schemeClr val="accent6"/>
              </a:buClr>
              <a:buFont typeface="Wingdings" panose="05000000000000000000" pitchFamily="2" charset="2"/>
              <a:buChar char="Ø"/>
              <a:defRPr/>
            </a:pPr>
            <a:r>
              <a:rPr lang="cs-CZ" altLang="cs-CZ" dirty="0"/>
              <a:t>Firmy vytvářejí strategii modrého oceánu v posloupnosti: užitek pro zákazníka (utility), cena (</a:t>
            </a:r>
            <a:r>
              <a:rPr lang="cs-CZ" altLang="cs-CZ" dirty="0" err="1"/>
              <a:t>price</a:t>
            </a:r>
            <a:r>
              <a:rPr lang="cs-CZ" altLang="cs-CZ" dirty="0"/>
              <a:t>), náklady (</a:t>
            </a:r>
            <a:r>
              <a:rPr lang="cs-CZ" altLang="cs-CZ" dirty="0" err="1"/>
              <a:t>cost</a:t>
            </a:r>
            <a:r>
              <a:rPr lang="cs-CZ" altLang="cs-CZ" dirty="0"/>
              <a:t>), osvojení (</a:t>
            </a:r>
            <a:r>
              <a:rPr lang="cs-CZ" altLang="cs-CZ" dirty="0" err="1"/>
              <a:t>adoption</a:t>
            </a:r>
            <a:r>
              <a:rPr lang="cs-CZ" altLang="cs-CZ" dirty="0"/>
              <a:t>).</a:t>
            </a:r>
          </a:p>
          <a:p>
            <a:pPr algn="just">
              <a:buClr>
                <a:schemeClr val="accent6"/>
              </a:buClr>
              <a:buFont typeface="Wingdings" panose="05000000000000000000" pitchFamily="2" charset="2"/>
              <a:buChar char="Ø"/>
              <a:defRPr/>
            </a:pPr>
            <a:r>
              <a:rPr lang="cs-CZ" altLang="cs-CZ" dirty="0"/>
              <a:t>Skokový přírůstek čisté hodnoty pro zákazník – čistá hodnota pro zákazníka = užitek – cena, kterou musí za užitek zaplatit.</a:t>
            </a:r>
          </a:p>
          <a:p>
            <a:pPr algn="just">
              <a:buClr>
                <a:schemeClr val="accent6"/>
              </a:buClr>
              <a:buFont typeface="Wingdings" panose="05000000000000000000" pitchFamily="2" charset="2"/>
              <a:buChar char="Ø"/>
              <a:defRPr/>
            </a:pPr>
            <a:r>
              <a:rPr lang="cs-CZ" altLang="cs-CZ" dirty="0"/>
              <a:t>Firma vytváří skokový přírůstek hodnoty v podobě zisku = cena obchodní nabídky – výrobní náklady,</a:t>
            </a:r>
          </a:p>
          <a:p>
            <a:pPr algn="just">
              <a:buClr>
                <a:schemeClr val="accent6"/>
              </a:buClr>
              <a:buFont typeface="Wingdings" panose="05000000000000000000" pitchFamily="2" charset="2"/>
              <a:buChar char="Ø"/>
              <a:defRPr/>
            </a:pPr>
            <a:r>
              <a:rPr lang="cs-CZ" altLang="cs-CZ" dirty="0"/>
              <a:t>Kombinace výjimečného užitku, strategické tvorby cen a určení cílových nákladů firmy vede k dosahování hodnotových inovací, resp. skokový přírůstek hodnoty jak pro zákazníka tak i pro firmu.</a:t>
            </a:r>
          </a:p>
          <a:p>
            <a:pPr>
              <a:defRPr/>
            </a:pPr>
            <a:endParaRPr lang="cs-CZ" altLang="cs-CZ" dirty="0"/>
          </a:p>
          <a:p>
            <a:pPr>
              <a:buFont typeface="Tw Cen MT" pitchFamily="34" charset="-18"/>
              <a:buNone/>
              <a:defRPr/>
            </a:pPr>
            <a:endParaRPr lang="cs-CZ" altLang="cs-CZ" dirty="0"/>
          </a:p>
          <a:p>
            <a:pPr>
              <a:buFont typeface="Tw Cen MT" pitchFamily="34" charset="-18"/>
              <a:buNone/>
              <a:defRPr/>
            </a:pPr>
            <a:endParaRPr lang="cs-CZ" altLang="cs-CZ" dirty="0"/>
          </a:p>
        </p:txBody>
      </p:sp>
      <p:sp>
        <p:nvSpPr>
          <p:cNvPr id="4" name="Nadpis 1"/>
          <p:cNvSpPr>
            <a:spLocks noGrp="1"/>
          </p:cNvSpPr>
          <p:nvPr>
            <p:ph type="title"/>
          </p:nvPr>
        </p:nvSpPr>
        <p:spPr>
          <a:xfrm>
            <a:off x="695325" y="1233487"/>
            <a:ext cx="7773591" cy="1196579"/>
          </a:xfrm>
          <a:ln>
            <a:solidFill>
              <a:schemeClr val="tx1"/>
            </a:solidFill>
          </a:ln>
        </p:spPr>
        <p:txBody>
          <a:bodyPr/>
          <a:lstStyle/>
          <a:p>
            <a:pPr>
              <a:defRPr/>
            </a:pPr>
            <a:r>
              <a:rPr lang="cs-CZ" sz="2100" dirty="0"/>
              <a:t>Proveďte správně sled strategických kroků</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TextovéPole 1"/>
          <p:cNvSpPr txBox="1">
            <a:spLocks noChangeArrowheads="1"/>
          </p:cNvSpPr>
          <p:nvPr/>
        </p:nvSpPr>
        <p:spPr bwMode="auto">
          <a:xfrm>
            <a:off x="5487592" y="2580085"/>
            <a:ext cx="3488531" cy="300082"/>
          </a:xfrm>
          <a:prstGeom prst="rect">
            <a:avLst/>
          </a:prstGeom>
          <a:noFill/>
          <a:ln w="9525">
            <a:noFill/>
            <a:miter lim="800000"/>
            <a:headEnd/>
            <a:tailEnd/>
          </a:ln>
        </p:spPr>
        <p:txBody>
          <a:bodyPr>
            <a:spAutoFit/>
          </a:bodyPr>
          <a:lstStyle/>
          <a:p>
            <a:r>
              <a:rPr lang="cs-CZ" altLang="cs-CZ" sz="1350"/>
              <a:t>Obr. 5 Sled kroků strategie modrého oceánu</a:t>
            </a:r>
          </a:p>
        </p:txBody>
      </p:sp>
      <p:sp>
        <p:nvSpPr>
          <p:cNvPr id="33795" name="TextovéPole 3"/>
          <p:cNvSpPr txBox="1">
            <a:spLocks noChangeArrowheads="1"/>
          </p:cNvSpPr>
          <p:nvPr/>
        </p:nvSpPr>
        <p:spPr bwMode="auto">
          <a:xfrm>
            <a:off x="5487592" y="3173016"/>
            <a:ext cx="2468165" cy="253916"/>
          </a:xfrm>
          <a:prstGeom prst="rect">
            <a:avLst/>
          </a:prstGeom>
          <a:noFill/>
          <a:ln w="9525">
            <a:noFill/>
            <a:miter lim="800000"/>
            <a:headEnd/>
            <a:tailEnd/>
          </a:ln>
        </p:spPr>
        <p:txBody>
          <a:bodyPr>
            <a:spAutoFit/>
          </a:bodyPr>
          <a:lstStyle/>
          <a:p>
            <a:r>
              <a:rPr lang="cs-CZ" altLang="cs-CZ" sz="1050"/>
              <a:t>(Kim a Mauborgne, 2015)</a:t>
            </a:r>
          </a:p>
        </p:txBody>
      </p:sp>
      <p:pic>
        <p:nvPicPr>
          <p:cNvPr id="33796" name="Obrázek 4"/>
          <p:cNvPicPr>
            <a:picLocks noChangeAspect="1"/>
          </p:cNvPicPr>
          <p:nvPr/>
        </p:nvPicPr>
        <p:blipFill>
          <a:blip r:embed="rId2" cstate="print"/>
          <a:srcRect/>
          <a:stretch>
            <a:fillRect/>
          </a:stretch>
        </p:blipFill>
        <p:spPr bwMode="auto">
          <a:xfrm>
            <a:off x="1095376" y="1053704"/>
            <a:ext cx="4392216" cy="5641494"/>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676275" y="1222772"/>
            <a:ext cx="7978379" cy="623888"/>
          </a:xfrm>
        </p:spPr>
        <p:txBody>
          <a:bodyPr/>
          <a:lstStyle/>
          <a:p>
            <a:pPr>
              <a:defRPr/>
            </a:pPr>
            <a:r>
              <a:rPr lang="cs-CZ" sz="1800" dirty="0"/>
              <a:t>Ověření výjimečnosti užitku pro zákazníka</a:t>
            </a:r>
          </a:p>
        </p:txBody>
      </p:sp>
      <p:sp>
        <p:nvSpPr>
          <p:cNvPr id="3" name="Zástupný symbol pro obsah 2"/>
          <p:cNvSpPr>
            <a:spLocks noGrp="1"/>
          </p:cNvSpPr>
          <p:nvPr>
            <p:ph sz="quarter" idx="13"/>
          </p:nvPr>
        </p:nvSpPr>
        <p:spPr>
          <a:xfrm>
            <a:off x="676275" y="1612107"/>
            <a:ext cx="7773591" cy="4388644"/>
          </a:xfrm>
        </p:spPr>
        <p:txBody>
          <a:bodyPr/>
          <a:lstStyle/>
          <a:p>
            <a:pPr>
              <a:buClr>
                <a:schemeClr val="accent6"/>
              </a:buClr>
              <a:buFont typeface="Wingdings" pitchFamily="2" charset="2"/>
              <a:buChar char="Ø"/>
              <a:defRPr/>
            </a:pPr>
            <a:r>
              <a:rPr lang="cs-CZ" sz="1350" dirty="0"/>
              <a:t>Mapa užitku pro zákazníka viz obr. 10 – nastiňuje směry, které může firma využít pro poskytování výjimečného užitku pro zákazníka a zkušenosti, které mohou výrobek nebo služba zákazníkům přinést.</a:t>
            </a:r>
          </a:p>
          <a:p>
            <a:pPr marL="0" indent="0">
              <a:buNone/>
              <a:defRPr/>
            </a:pPr>
            <a:r>
              <a:rPr lang="cs-CZ" sz="1350" dirty="0"/>
              <a:t>Obr. 6 Mapa užitku</a:t>
            </a:r>
          </a:p>
          <a:p>
            <a:pPr>
              <a:buFont typeface="Wingdings" pitchFamily="2" charset="2"/>
              <a:buChar char="Ø"/>
              <a:defRPr/>
            </a:pPr>
            <a:endParaRPr lang="cs-CZ" sz="1350" dirty="0"/>
          </a:p>
          <a:p>
            <a:pPr>
              <a:buFont typeface="Tw Cen MT" pitchFamily="34" charset="-18"/>
              <a:buNone/>
              <a:defRPr/>
            </a:pPr>
            <a:endParaRPr lang="cs-CZ" dirty="0"/>
          </a:p>
        </p:txBody>
      </p:sp>
      <p:graphicFrame>
        <p:nvGraphicFramePr>
          <p:cNvPr id="4" name="Tabulka 3"/>
          <p:cNvGraphicFramePr>
            <a:graphicFrameLocks noGrp="1"/>
          </p:cNvGraphicFramePr>
          <p:nvPr/>
        </p:nvGraphicFramePr>
        <p:xfrm>
          <a:off x="1641873" y="3082529"/>
          <a:ext cx="6095999" cy="2681290"/>
        </p:xfrm>
        <a:graphic>
          <a:graphicData uri="http://schemas.openxmlformats.org/drawingml/2006/table">
            <a:tbl>
              <a:tblPr firstRow="1" bandRow="1">
                <a:tableStyleId>{5C22544A-7EE6-4342-B048-85BDC9FD1C3A}</a:tableStyleId>
              </a:tblPr>
              <a:tblGrid>
                <a:gridCol w="870857">
                  <a:extLst>
                    <a:ext uri="{9D8B030D-6E8A-4147-A177-3AD203B41FA5}">
                      <a16:colId xmlns:a16="http://schemas.microsoft.com/office/drawing/2014/main" val="20000"/>
                    </a:ext>
                  </a:extLst>
                </a:gridCol>
                <a:gridCol w="870857">
                  <a:extLst>
                    <a:ext uri="{9D8B030D-6E8A-4147-A177-3AD203B41FA5}">
                      <a16:colId xmlns:a16="http://schemas.microsoft.com/office/drawing/2014/main" val="20001"/>
                    </a:ext>
                  </a:extLst>
                </a:gridCol>
                <a:gridCol w="870857">
                  <a:extLst>
                    <a:ext uri="{9D8B030D-6E8A-4147-A177-3AD203B41FA5}">
                      <a16:colId xmlns:a16="http://schemas.microsoft.com/office/drawing/2014/main" val="20002"/>
                    </a:ext>
                  </a:extLst>
                </a:gridCol>
                <a:gridCol w="870857">
                  <a:extLst>
                    <a:ext uri="{9D8B030D-6E8A-4147-A177-3AD203B41FA5}">
                      <a16:colId xmlns:a16="http://schemas.microsoft.com/office/drawing/2014/main" val="20003"/>
                    </a:ext>
                  </a:extLst>
                </a:gridCol>
                <a:gridCol w="870857">
                  <a:extLst>
                    <a:ext uri="{9D8B030D-6E8A-4147-A177-3AD203B41FA5}">
                      <a16:colId xmlns:a16="http://schemas.microsoft.com/office/drawing/2014/main" val="20004"/>
                    </a:ext>
                  </a:extLst>
                </a:gridCol>
                <a:gridCol w="870857">
                  <a:extLst>
                    <a:ext uri="{9D8B030D-6E8A-4147-A177-3AD203B41FA5}">
                      <a16:colId xmlns:a16="http://schemas.microsoft.com/office/drawing/2014/main" val="20005"/>
                    </a:ext>
                  </a:extLst>
                </a:gridCol>
                <a:gridCol w="870857">
                  <a:extLst>
                    <a:ext uri="{9D8B030D-6E8A-4147-A177-3AD203B41FA5}">
                      <a16:colId xmlns:a16="http://schemas.microsoft.com/office/drawing/2014/main" val="20006"/>
                    </a:ext>
                  </a:extLst>
                </a:gridCol>
              </a:tblGrid>
              <a:tr h="284912">
                <a:tc>
                  <a:txBody>
                    <a:bodyPr/>
                    <a:lstStyle/>
                    <a:p>
                      <a:endParaRPr lang="cs-CZ" sz="900" dirty="0"/>
                    </a:p>
                  </a:txBody>
                  <a:tcPr marL="68580" marR="68580" marT="35126" marB="35126"/>
                </a:tc>
                <a:tc>
                  <a:txBody>
                    <a:bodyPr/>
                    <a:lstStyle/>
                    <a:p>
                      <a:r>
                        <a:rPr lang="cs-CZ" sz="900" dirty="0"/>
                        <a:t>1. Nákup</a:t>
                      </a:r>
                    </a:p>
                  </a:txBody>
                  <a:tcPr marL="68580" marR="68580" marT="35126" marB="35126"/>
                </a:tc>
                <a:tc>
                  <a:txBody>
                    <a:bodyPr/>
                    <a:lstStyle/>
                    <a:p>
                      <a:r>
                        <a:rPr lang="cs-CZ" sz="900" dirty="0"/>
                        <a:t>2. Dodání</a:t>
                      </a:r>
                    </a:p>
                  </a:txBody>
                  <a:tcPr marL="68580" marR="68580" marT="35126" marB="35126"/>
                </a:tc>
                <a:tc>
                  <a:txBody>
                    <a:bodyPr/>
                    <a:lstStyle/>
                    <a:p>
                      <a:r>
                        <a:rPr lang="cs-CZ" sz="900" dirty="0"/>
                        <a:t>3. Užívání</a:t>
                      </a:r>
                    </a:p>
                  </a:txBody>
                  <a:tcPr marL="68580" marR="68580" marT="35126" marB="35126"/>
                </a:tc>
                <a:tc>
                  <a:txBody>
                    <a:bodyPr/>
                    <a:lstStyle/>
                    <a:p>
                      <a:r>
                        <a:rPr lang="cs-CZ" sz="900" dirty="0"/>
                        <a:t>4. Doplňky</a:t>
                      </a:r>
                    </a:p>
                  </a:txBody>
                  <a:tcPr marL="68580" marR="68580" marT="35126" marB="35126"/>
                </a:tc>
                <a:tc>
                  <a:txBody>
                    <a:bodyPr/>
                    <a:lstStyle/>
                    <a:p>
                      <a:r>
                        <a:rPr lang="cs-CZ" sz="900" dirty="0"/>
                        <a:t>5. Údržba</a:t>
                      </a:r>
                    </a:p>
                  </a:txBody>
                  <a:tcPr marL="68580" marR="68580" marT="35126" marB="35126"/>
                </a:tc>
                <a:tc>
                  <a:txBody>
                    <a:bodyPr/>
                    <a:lstStyle/>
                    <a:p>
                      <a:r>
                        <a:rPr lang="cs-CZ" sz="900" dirty="0"/>
                        <a:t>6. Likvidace</a:t>
                      </a:r>
                    </a:p>
                  </a:txBody>
                  <a:tcPr marL="68580" marR="68580" marT="35126" marB="35126"/>
                </a:tc>
                <a:extLst>
                  <a:ext uri="{0D108BD9-81ED-4DB2-BD59-A6C34878D82A}">
                    <a16:rowId xmlns:a16="http://schemas.microsoft.com/office/drawing/2014/main" val="10000"/>
                  </a:ext>
                </a:extLst>
              </a:tr>
              <a:tr h="351260">
                <a:tc>
                  <a:txBody>
                    <a:bodyPr/>
                    <a:lstStyle/>
                    <a:p>
                      <a:r>
                        <a:rPr lang="cs-CZ" sz="900" dirty="0"/>
                        <a:t>Zákazníkova produktivita</a:t>
                      </a:r>
                    </a:p>
                  </a:txBody>
                  <a:tcPr marL="68580" marR="68580" marT="35126" marB="35126">
                    <a:solidFill>
                      <a:schemeClr val="bg1">
                        <a:lumMod val="85000"/>
                      </a:schemeClr>
                    </a:solidFill>
                  </a:tcPr>
                </a:tc>
                <a:tc>
                  <a:txBody>
                    <a:bodyPr/>
                    <a:lstStyle/>
                    <a:p>
                      <a:endParaRPr lang="cs-CZ" sz="900" dirty="0"/>
                    </a:p>
                  </a:txBody>
                  <a:tcPr marL="68580" marR="68580" marT="35126" marB="35126">
                    <a:solidFill>
                      <a:schemeClr val="bg1">
                        <a:lumMod val="85000"/>
                      </a:schemeClr>
                    </a:solidFill>
                  </a:tcPr>
                </a:tc>
                <a:tc>
                  <a:txBody>
                    <a:bodyPr/>
                    <a:lstStyle/>
                    <a:p>
                      <a:endParaRPr lang="cs-CZ" sz="900" dirty="0"/>
                    </a:p>
                  </a:txBody>
                  <a:tcPr marL="68580" marR="68580" marT="35126" marB="35126">
                    <a:solidFill>
                      <a:schemeClr val="bg1">
                        <a:lumMod val="85000"/>
                      </a:schemeClr>
                    </a:solidFill>
                  </a:tcPr>
                </a:tc>
                <a:tc>
                  <a:txBody>
                    <a:bodyPr/>
                    <a:lstStyle/>
                    <a:p>
                      <a:endParaRPr lang="cs-CZ" sz="900" dirty="0"/>
                    </a:p>
                  </a:txBody>
                  <a:tcPr marL="68580" marR="68580" marT="35126" marB="35126">
                    <a:solidFill>
                      <a:schemeClr val="bg1">
                        <a:lumMod val="85000"/>
                      </a:schemeClr>
                    </a:solidFill>
                  </a:tcPr>
                </a:tc>
                <a:tc>
                  <a:txBody>
                    <a:bodyPr/>
                    <a:lstStyle/>
                    <a:p>
                      <a:endParaRPr lang="cs-CZ" sz="900" dirty="0"/>
                    </a:p>
                  </a:txBody>
                  <a:tcPr marL="68580" marR="68580" marT="35126" marB="35126">
                    <a:solidFill>
                      <a:schemeClr val="bg1">
                        <a:lumMod val="85000"/>
                      </a:schemeClr>
                    </a:solidFill>
                  </a:tcPr>
                </a:tc>
                <a:tc>
                  <a:txBody>
                    <a:bodyPr/>
                    <a:lstStyle/>
                    <a:p>
                      <a:endParaRPr lang="cs-CZ" sz="900" dirty="0"/>
                    </a:p>
                  </a:txBody>
                  <a:tcPr marL="68580" marR="68580" marT="35126" marB="35126">
                    <a:solidFill>
                      <a:schemeClr val="bg1">
                        <a:lumMod val="85000"/>
                      </a:schemeClr>
                    </a:solidFill>
                  </a:tcPr>
                </a:tc>
                <a:tc>
                  <a:txBody>
                    <a:bodyPr/>
                    <a:lstStyle/>
                    <a:p>
                      <a:endParaRPr lang="cs-CZ" sz="900" dirty="0"/>
                    </a:p>
                  </a:txBody>
                  <a:tcPr marL="68580" marR="68580" marT="35126" marB="35126">
                    <a:solidFill>
                      <a:schemeClr val="bg1">
                        <a:lumMod val="85000"/>
                      </a:schemeClr>
                    </a:solidFill>
                  </a:tcPr>
                </a:tc>
                <a:extLst>
                  <a:ext uri="{0D108BD9-81ED-4DB2-BD59-A6C34878D82A}">
                    <a16:rowId xmlns:a16="http://schemas.microsoft.com/office/drawing/2014/main" val="10001"/>
                  </a:ext>
                </a:extLst>
              </a:tr>
              <a:tr h="284912">
                <a:tc>
                  <a:txBody>
                    <a:bodyPr/>
                    <a:lstStyle/>
                    <a:p>
                      <a:r>
                        <a:rPr lang="cs-CZ" sz="900" dirty="0"/>
                        <a:t>Jednoduchost</a:t>
                      </a:r>
                    </a:p>
                  </a:txBody>
                  <a:tcPr marL="68580" marR="68580" marT="35126" marB="35126">
                    <a:solidFill>
                      <a:schemeClr val="bg1">
                        <a:lumMod val="65000"/>
                      </a:schemeClr>
                    </a:solidFill>
                  </a:tcPr>
                </a:tc>
                <a:tc>
                  <a:txBody>
                    <a:bodyPr/>
                    <a:lstStyle/>
                    <a:p>
                      <a:endParaRPr lang="cs-CZ" sz="900" dirty="0"/>
                    </a:p>
                  </a:txBody>
                  <a:tcPr marL="68580" marR="68580" marT="35126" marB="35126">
                    <a:solidFill>
                      <a:schemeClr val="bg1">
                        <a:lumMod val="65000"/>
                      </a:schemeClr>
                    </a:solidFill>
                  </a:tcPr>
                </a:tc>
                <a:tc>
                  <a:txBody>
                    <a:bodyPr/>
                    <a:lstStyle/>
                    <a:p>
                      <a:endParaRPr lang="cs-CZ" sz="900" dirty="0"/>
                    </a:p>
                  </a:txBody>
                  <a:tcPr marL="68580" marR="68580" marT="35126" marB="35126">
                    <a:solidFill>
                      <a:schemeClr val="bg1">
                        <a:lumMod val="65000"/>
                      </a:schemeClr>
                    </a:solidFill>
                  </a:tcPr>
                </a:tc>
                <a:tc>
                  <a:txBody>
                    <a:bodyPr/>
                    <a:lstStyle/>
                    <a:p>
                      <a:endParaRPr lang="cs-CZ" sz="900" dirty="0"/>
                    </a:p>
                  </a:txBody>
                  <a:tcPr marL="68580" marR="68580" marT="35126" marB="35126">
                    <a:solidFill>
                      <a:schemeClr val="bg1">
                        <a:lumMod val="65000"/>
                      </a:schemeClr>
                    </a:solidFill>
                  </a:tcPr>
                </a:tc>
                <a:tc>
                  <a:txBody>
                    <a:bodyPr/>
                    <a:lstStyle/>
                    <a:p>
                      <a:endParaRPr lang="cs-CZ" sz="900" dirty="0"/>
                    </a:p>
                  </a:txBody>
                  <a:tcPr marL="68580" marR="68580" marT="35126" marB="35126">
                    <a:solidFill>
                      <a:schemeClr val="bg1">
                        <a:lumMod val="65000"/>
                      </a:schemeClr>
                    </a:solidFill>
                  </a:tcPr>
                </a:tc>
                <a:tc>
                  <a:txBody>
                    <a:bodyPr/>
                    <a:lstStyle/>
                    <a:p>
                      <a:endParaRPr lang="cs-CZ" sz="900" dirty="0"/>
                    </a:p>
                  </a:txBody>
                  <a:tcPr marL="68580" marR="68580" marT="35126" marB="35126">
                    <a:solidFill>
                      <a:schemeClr val="bg1">
                        <a:lumMod val="65000"/>
                      </a:schemeClr>
                    </a:solidFill>
                  </a:tcPr>
                </a:tc>
                <a:tc>
                  <a:txBody>
                    <a:bodyPr/>
                    <a:lstStyle/>
                    <a:p>
                      <a:endParaRPr lang="cs-CZ" sz="900" dirty="0"/>
                    </a:p>
                  </a:txBody>
                  <a:tcPr marL="68580" marR="68580" marT="35126" marB="35126">
                    <a:solidFill>
                      <a:schemeClr val="bg1">
                        <a:lumMod val="65000"/>
                      </a:schemeClr>
                    </a:solidFill>
                  </a:tcPr>
                </a:tc>
                <a:extLst>
                  <a:ext uri="{0D108BD9-81ED-4DB2-BD59-A6C34878D82A}">
                    <a16:rowId xmlns:a16="http://schemas.microsoft.com/office/drawing/2014/main" val="10002"/>
                  </a:ext>
                </a:extLst>
              </a:tr>
              <a:tr h="351260">
                <a:tc>
                  <a:txBody>
                    <a:bodyPr/>
                    <a:lstStyle/>
                    <a:p>
                      <a:r>
                        <a:rPr lang="cs-CZ" sz="900" dirty="0"/>
                        <a:t>Uživatelské pohodlí</a:t>
                      </a:r>
                    </a:p>
                  </a:txBody>
                  <a:tcPr marL="68580" marR="68580" marT="35126" marB="35126">
                    <a:solidFill>
                      <a:schemeClr val="bg1">
                        <a:lumMod val="85000"/>
                      </a:schemeClr>
                    </a:solidFill>
                  </a:tcPr>
                </a:tc>
                <a:tc>
                  <a:txBody>
                    <a:bodyPr/>
                    <a:lstStyle/>
                    <a:p>
                      <a:endParaRPr lang="cs-CZ" sz="900" dirty="0"/>
                    </a:p>
                  </a:txBody>
                  <a:tcPr marL="68580" marR="68580" marT="35126" marB="35126">
                    <a:solidFill>
                      <a:schemeClr val="bg1">
                        <a:lumMod val="85000"/>
                      </a:schemeClr>
                    </a:solidFill>
                  </a:tcPr>
                </a:tc>
                <a:tc>
                  <a:txBody>
                    <a:bodyPr/>
                    <a:lstStyle/>
                    <a:p>
                      <a:endParaRPr lang="cs-CZ" sz="900" dirty="0"/>
                    </a:p>
                  </a:txBody>
                  <a:tcPr marL="68580" marR="68580" marT="35126" marB="35126">
                    <a:solidFill>
                      <a:schemeClr val="bg1">
                        <a:lumMod val="85000"/>
                      </a:schemeClr>
                    </a:solidFill>
                  </a:tcPr>
                </a:tc>
                <a:tc>
                  <a:txBody>
                    <a:bodyPr/>
                    <a:lstStyle/>
                    <a:p>
                      <a:endParaRPr lang="cs-CZ" sz="900" dirty="0"/>
                    </a:p>
                  </a:txBody>
                  <a:tcPr marL="68580" marR="68580" marT="35126" marB="35126">
                    <a:solidFill>
                      <a:schemeClr val="bg1">
                        <a:lumMod val="85000"/>
                      </a:schemeClr>
                    </a:solidFill>
                  </a:tcPr>
                </a:tc>
                <a:tc>
                  <a:txBody>
                    <a:bodyPr/>
                    <a:lstStyle/>
                    <a:p>
                      <a:endParaRPr lang="cs-CZ" sz="900" dirty="0"/>
                    </a:p>
                  </a:txBody>
                  <a:tcPr marL="68580" marR="68580" marT="35126" marB="35126">
                    <a:solidFill>
                      <a:schemeClr val="bg1">
                        <a:lumMod val="85000"/>
                      </a:schemeClr>
                    </a:solidFill>
                  </a:tcPr>
                </a:tc>
                <a:tc>
                  <a:txBody>
                    <a:bodyPr/>
                    <a:lstStyle/>
                    <a:p>
                      <a:endParaRPr lang="cs-CZ" sz="900" dirty="0"/>
                    </a:p>
                  </a:txBody>
                  <a:tcPr marL="68580" marR="68580" marT="35126" marB="35126">
                    <a:solidFill>
                      <a:schemeClr val="bg1">
                        <a:lumMod val="85000"/>
                      </a:schemeClr>
                    </a:solidFill>
                  </a:tcPr>
                </a:tc>
                <a:tc>
                  <a:txBody>
                    <a:bodyPr/>
                    <a:lstStyle/>
                    <a:p>
                      <a:endParaRPr lang="cs-CZ" sz="900" dirty="0"/>
                    </a:p>
                  </a:txBody>
                  <a:tcPr marL="68580" marR="68580" marT="35126" marB="35126">
                    <a:solidFill>
                      <a:schemeClr val="bg1">
                        <a:lumMod val="85000"/>
                      </a:schemeClr>
                    </a:solidFill>
                  </a:tcPr>
                </a:tc>
                <a:extLst>
                  <a:ext uri="{0D108BD9-81ED-4DB2-BD59-A6C34878D82A}">
                    <a16:rowId xmlns:a16="http://schemas.microsoft.com/office/drawing/2014/main" val="10003"/>
                  </a:ext>
                </a:extLst>
              </a:tr>
              <a:tr h="284912">
                <a:tc>
                  <a:txBody>
                    <a:bodyPr/>
                    <a:lstStyle/>
                    <a:p>
                      <a:r>
                        <a:rPr lang="cs-CZ" sz="900" dirty="0"/>
                        <a:t>Riziko</a:t>
                      </a:r>
                    </a:p>
                  </a:txBody>
                  <a:tcPr marL="68580" marR="68580" marT="35126" marB="35126">
                    <a:solidFill>
                      <a:schemeClr val="bg1">
                        <a:lumMod val="65000"/>
                      </a:schemeClr>
                    </a:solidFill>
                  </a:tcPr>
                </a:tc>
                <a:tc>
                  <a:txBody>
                    <a:bodyPr/>
                    <a:lstStyle/>
                    <a:p>
                      <a:endParaRPr lang="cs-CZ" sz="900" dirty="0"/>
                    </a:p>
                  </a:txBody>
                  <a:tcPr marL="68580" marR="68580" marT="35126" marB="35126">
                    <a:solidFill>
                      <a:schemeClr val="bg1">
                        <a:lumMod val="65000"/>
                      </a:schemeClr>
                    </a:solidFill>
                  </a:tcPr>
                </a:tc>
                <a:tc>
                  <a:txBody>
                    <a:bodyPr/>
                    <a:lstStyle/>
                    <a:p>
                      <a:endParaRPr lang="cs-CZ" sz="900" dirty="0"/>
                    </a:p>
                  </a:txBody>
                  <a:tcPr marL="68580" marR="68580" marT="35126" marB="35126">
                    <a:solidFill>
                      <a:schemeClr val="bg1">
                        <a:lumMod val="65000"/>
                      </a:schemeClr>
                    </a:solidFill>
                  </a:tcPr>
                </a:tc>
                <a:tc>
                  <a:txBody>
                    <a:bodyPr/>
                    <a:lstStyle/>
                    <a:p>
                      <a:endParaRPr lang="cs-CZ" sz="900" dirty="0"/>
                    </a:p>
                  </a:txBody>
                  <a:tcPr marL="68580" marR="68580" marT="35126" marB="35126">
                    <a:solidFill>
                      <a:schemeClr val="bg1">
                        <a:lumMod val="65000"/>
                      </a:schemeClr>
                    </a:solidFill>
                  </a:tcPr>
                </a:tc>
                <a:tc>
                  <a:txBody>
                    <a:bodyPr/>
                    <a:lstStyle/>
                    <a:p>
                      <a:endParaRPr lang="cs-CZ" sz="900" dirty="0"/>
                    </a:p>
                  </a:txBody>
                  <a:tcPr marL="68580" marR="68580" marT="35126" marB="35126">
                    <a:solidFill>
                      <a:schemeClr val="bg1">
                        <a:lumMod val="65000"/>
                      </a:schemeClr>
                    </a:solidFill>
                  </a:tcPr>
                </a:tc>
                <a:tc>
                  <a:txBody>
                    <a:bodyPr/>
                    <a:lstStyle/>
                    <a:p>
                      <a:endParaRPr lang="cs-CZ" sz="900" dirty="0"/>
                    </a:p>
                  </a:txBody>
                  <a:tcPr marL="68580" marR="68580" marT="35126" marB="35126">
                    <a:solidFill>
                      <a:schemeClr val="bg1">
                        <a:lumMod val="65000"/>
                      </a:schemeClr>
                    </a:solidFill>
                  </a:tcPr>
                </a:tc>
                <a:tc>
                  <a:txBody>
                    <a:bodyPr/>
                    <a:lstStyle/>
                    <a:p>
                      <a:endParaRPr lang="cs-CZ" sz="900" dirty="0"/>
                    </a:p>
                  </a:txBody>
                  <a:tcPr marL="68580" marR="68580" marT="35126" marB="35126">
                    <a:solidFill>
                      <a:schemeClr val="bg1">
                        <a:lumMod val="65000"/>
                      </a:schemeClr>
                    </a:solidFill>
                  </a:tcPr>
                </a:tc>
                <a:extLst>
                  <a:ext uri="{0D108BD9-81ED-4DB2-BD59-A6C34878D82A}">
                    <a16:rowId xmlns:a16="http://schemas.microsoft.com/office/drawing/2014/main" val="10004"/>
                  </a:ext>
                </a:extLst>
              </a:tr>
              <a:tr h="632269">
                <a:tc>
                  <a:txBody>
                    <a:bodyPr/>
                    <a:lstStyle/>
                    <a:p>
                      <a:r>
                        <a:rPr lang="cs-CZ" sz="900" dirty="0"/>
                        <a:t>Zábavnost a prvky utvářející image</a:t>
                      </a:r>
                    </a:p>
                  </a:txBody>
                  <a:tcPr marL="68580" marR="68580" marT="35126" marB="35126">
                    <a:solidFill>
                      <a:schemeClr val="bg1">
                        <a:lumMod val="85000"/>
                      </a:schemeClr>
                    </a:solidFill>
                  </a:tcPr>
                </a:tc>
                <a:tc>
                  <a:txBody>
                    <a:bodyPr/>
                    <a:lstStyle/>
                    <a:p>
                      <a:endParaRPr lang="cs-CZ" sz="900" dirty="0"/>
                    </a:p>
                  </a:txBody>
                  <a:tcPr marL="68580" marR="68580" marT="35126" marB="35126">
                    <a:solidFill>
                      <a:schemeClr val="bg1">
                        <a:lumMod val="85000"/>
                      </a:schemeClr>
                    </a:solidFill>
                  </a:tcPr>
                </a:tc>
                <a:tc>
                  <a:txBody>
                    <a:bodyPr/>
                    <a:lstStyle/>
                    <a:p>
                      <a:endParaRPr lang="cs-CZ" sz="900" dirty="0"/>
                    </a:p>
                  </a:txBody>
                  <a:tcPr marL="68580" marR="68580" marT="35126" marB="35126">
                    <a:solidFill>
                      <a:schemeClr val="bg1">
                        <a:lumMod val="85000"/>
                      </a:schemeClr>
                    </a:solidFill>
                  </a:tcPr>
                </a:tc>
                <a:tc>
                  <a:txBody>
                    <a:bodyPr/>
                    <a:lstStyle/>
                    <a:p>
                      <a:endParaRPr lang="cs-CZ" sz="900" dirty="0"/>
                    </a:p>
                  </a:txBody>
                  <a:tcPr marL="68580" marR="68580" marT="35126" marB="35126">
                    <a:solidFill>
                      <a:schemeClr val="bg1">
                        <a:lumMod val="85000"/>
                      </a:schemeClr>
                    </a:solidFill>
                  </a:tcPr>
                </a:tc>
                <a:tc>
                  <a:txBody>
                    <a:bodyPr/>
                    <a:lstStyle/>
                    <a:p>
                      <a:endParaRPr lang="cs-CZ" sz="900" dirty="0"/>
                    </a:p>
                  </a:txBody>
                  <a:tcPr marL="68580" marR="68580" marT="35126" marB="35126">
                    <a:solidFill>
                      <a:schemeClr val="bg1">
                        <a:lumMod val="85000"/>
                      </a:schemeClr>
                    </a:solidFill>
                  </a:tcPr>
                </a:tc>
                <a:tc>
                  <a:txBody>
                    <a:bodyPr/>
                    <a:lstStyle/>
                    <a:p>
                      <a:endParaRPr lang="cs-CZ" sz="900" dirty="0"/>
                    </a:p>
                  </a:txBody>
                  <a:tcPr marL="68580" marR="68580" marT="35126" marB="35126">
                    <a:solidFill>
                      <a:schemeClr val="bg1">
                        <a:lumMod val="85000"/>
                      </a:schemeClr>
                    </a:solidFill>
                  </a:tcPr>
                </a:tc>
                <a:tc>
                  <a:txBody>
                    <a:bodyPr/>
                    <a:lstStyle/>
                    <a:p>
                      <a:endParaRPr lang="cs-CZ" sz="900" dirty="0"/>
                    </a:p>
                  </a:txBody>
                  <a:tcPr marL="68580" marR="68580" marT="35126" marB="35126">
                    <a:solidFill>
                      <a:schemeClr val="bg1">
                        <a:lumMod val="85000"/>
                      </a:schemeClr>
                    </a:solidFill>
                  </a:tcPr>
                </a:tc>
                <a:extLst>
                  <a:ext uri="{0D108BD9-81ED-4DB2-BD59-A6C34878D82A}">
                    <a16:rowId xmlns:a16="http://schemas.microsoft.com/office/drawing/2014/main" val="10005"/>
                  </a:ext>
                </a:extLst>
              </a:tr>
              <a:tr h="491765">
                <a:tc>
                  <a:txBody>
                    <a:bodyPr/>
                    <a:lstStyle/>
                    <a:p>
                      <a:r>
                        <a:rPr lang="cs-CZ" sz="900" dirty="0"/>
                        <a:t>Šetrnost vůči životnímu prostředí</a:t>
                      </a:r>
                    </a:p>
                  </a:txBody>
                  <a:tcPr marL="68580" marR="68580" marT="35126" marB="35126">
                    <a:solidFill>
                      <a:schemeClr val="bg1">
                        <a:lumMod val="65000"/>
                      </a:schemeClr>
                    </a:solidFill>
                  </a:tcPr>
                </a:tc>
                <a:tc>
                  <a:txBody>
                    <a:bodyPr/>
                    <a:lstStyle/>
                    <a:p>
                      <a:endParaRPr lang="cs-CZ" sz="900" dirty="0"/>
                    </a:p>
                  </a:txBody>
                  <a:tcPr marL="68580" marR="68580" marT="35126" marB="35126">
                    <a:solidFill>
                      <a:schemeClr val="bg1">
                        <a:lumMod val="65000"/>
                      </a:schemeClr>
                    </a:solidFill>
                  </a:tcPr>
                </a:tc>
                <a:tc>
                  <a:txBody>
                    <a:bodyPr/>
                    <a:lstStyle/>
                    <a:p>
                      <a:endParaRPr lang="cs-CZ" sz="900" dirty="0"/>
                    </a:p>
                  </a:txBody>
                  <a:tcPr marL="68580" marR="68580" marT="35126" marB="35126">
                    <a:solidFill>
                      <a:schemeClr val="bg1">
                        <a:lumMod val="65000"/>
                      </a:schemeClr>
                    </a:solidFill>
                  </a:tcPr>
                </a:tc>
                <a:tc>
                  <a:txBody>
                    <a:bodyPr/>
                    <a:lstStyle/>
                    <a:p>
                      <a:endParaRPr lang="cs-CZ" sz="900" dirty="0"/>
                    </a:p>
                  </a:txBody>
                  <a:tcPr marL="68580" marR="68580" marT="35126" marB="35126">
                    <a:solidFill>
                      <a:schemeClr val="bg1">
                        <a:lumMod val="65000"/>
                      </a:schemeClr>
                    </a:solidFill>
                  </a:tcPr>
                </a:tc>
                <a:tc>
                  <a:txBody>
                    <a:bodyPr/>
                    <a:lstStyle/>
                    <a:p>
                      <a:endParaRPr lang="cs-CZ" sz="900" dirty="0"/>
                    </a:p>
                  </a:txBody>
                  <a:tcPr marL="68580" marR="68580" marT="35126" marB="35126">
                    <a:solidFill>
                      <a:schemeClr val="bg1">
                        <a:lumMod val="65000"/>
                      </a:schemeClr>
                    </a:solidFill>
                  </a:tcPr>
                </a:tc>
                <a:tc>
                  <a:txBody>
                    <a:bodyPr/>
                    <a:lstStyle/>
                    <a:p>
                      <a:endParaRPr lang="cs-CZ" sz="900" dirty="0"/>
                    </a:p>
                  </a:txBody>
                  <a:tcPr marL="68580" marR="68580" marT="35126" marB="35126">
                    <a:solidFill>
                      <a:schemeClr val="bg1">
                        <a:lumMod val="65000"/>
                      </a:schemeClr>
                    </a:solidFill>
                  </a:tcPr>
                </a:tc>
                <a:tc>
                  <a:txBody>
                    <a:bodyPr/>
                    <a:lstStyle/>
                    <a:p>
                      <a:endParaRPr lang="cs-CZ" sz="900" dirty="0"/>
                    </a:p>
                  </a:txBody>
                  <a:tcPr marL="68580" marR="68580" marT="35126" marB="35126">
                    <a:solidFill>
                      <a:schemeClr val="bg1">
                        <a:lumMod val="65000"/>
                      </a:schemeClr>
                    </a:solidFill>
                  </a:tcPr>
                </a:tc>
                <a:extLst>
                  <a:ext uri="{0D108BD9-81ED-4DB2-BD59-A6C34878D82A}">
                    <a16:rowId xmlns:a16="http://schemas.microsoft.com/office/drawing/2014/main" val="10006"/>
                  </a:ext>
                </a:extLst>
              </a:tr>
            </a:tbl>
          </a:graphicData>
        </a:graphic>
      </p:graphicFrame>
      <p:sp>
        <p:nvSpPr>
          <p:cNvPr id="34886" name="TextovéPole 4"/>
          <p:cNvSpPr txBox="1">
            <a:spLocks noChangeArrowheads="1"/>
          </p:cNvSpPr>
          <p:nvPr/>
        </p:nvSpPr>
        <p:spPr bwMode="auto">
          <a:xfrm>
            <a:off x="1665685" y="2768204"/>
            <a:ext cx="3301603" cy="253916"/>
          </a:xfrm>
          <a:prstGeom prst="rect">
            <a:avLst/>
          </a:prstGeom>
          <a:noFill/>
          <a:ln w="9525">
            <a:noFill/>
            <a:miter lim="800000"/>
            <a:headEnd/>
            <a:tailEnd/>
          </a:ln>
        </p:spPr>
        <p:txBody>
          <a:bodyPr>
            <a:spAutoFit/>
          </a:bodyPr>
          <a:lstStyle/>
          <a:p>
            <a:r>
              <a:rPr lang="cs-CZ" altLang="cs-CZ" sz="1050"/>
              <a:t>Fáze cyklu zákazníkovy zkušenosti</a:t>
            </a:r>
          </a:p>
        </p:txBody>
      </p:sp>
      <p:sp>
        <p:nvSpPr>
          <p:cNvPr id="6" name="TextovéPole 5"/>
          <p:cNvSpPr txBox="1"/>
          <p:nvPr/>
        </p:nvSpPr>
        <p:spPr>
          <a:xfrm rot="16200000">
            <a:off x="3120" y="4186904"/>
            <a:ext cx="2452844" cy="253916"/>
          </a:xfrm>
          <a:prstGeom prst="rect">
            <a:avLst/>
          </a:prstGeom>
          <a:noFill/>
          <a:scene3d>
            <a:camera prst="orthographicFront">
              <a:rot lat="0" lon="300000" rev="0"/>
            </a:camera>
            <a:lightRig rig="threePt" dir="t"/>
          </a:scene3d>
        </p:spPr>
        <p:txBody>
          <a:bodyPr>
            <a:spAutoFit/>
          </a:bodyPr>
          <a:lstStyle/>
          <a:p>
            <a:pPr>
              <a:defRPr/>
            </a:pPr>
            <a:r>
              <a:rPr lang="cs-CZ" sz="1050" dirty="0"/>
              <a:t>Směry užitku</a:t>
            </a:r>
          </a:p>
        </p:txBody>
      </p:sp>
      <p:sp>
        <p:nvSpPr>
          <p:cNvPr id="34888" name="TextovéPole 6"/>
          <p:cNvSpPr txBox="1">
            <a:spLocks noChangeArrowheads="1"/>
          </p:cNvSpPr>
          <p:nvPr/>
        </p:nvSpPr>
        <p:spPr bwMode="auto">
          <a:xfrm>
            <a:off x="1569244" y="5811441"/>
            <a:ext cx="2468166" cy="253916"/>
          </a:xfrm>
          <a:prstGeom prst="rect">
            <a:avLst/>
          </a:prstGeom>
          <a:noFill/>
          <a:ln w="9525">
            <a:noFill/>
            <a:miter lim="800000"/>
            <a:headEnd/>
            <a:tailEnd/>
          </a:ln>
        </p:spPr>
        <p:txBody>
          <a:bodyPr>
            <a:spAutoFit/>
          </a:bodyPr>
          <a:lstStyle/>
          <a:p>
            <a:r>
              <a:rPr lang="cs-CZ" altLang="cs-CZ" sz="1050"/>
              <a:t>(Kim a Mauborgne, 2015)</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685800" y="1231106"/>
            <a:ext cx="7772400" cy="614363"/>
          </a:xfrm>
        </p:spPr>
        <p:txBody>
          <a:bodyPr/>
          <a:lstStyle/>
          <a:p>
            <a:pPr>
              <a:defRPr/>
            </a:pPr>
            <a:r>
              <a:rPr lang="cs-CZ" sz="1800" dirty="0"/>
              <a:t>Odhalení překážek užitku pro zákazníka</a:t>
            </a:r>
          </a:p>
        </p:txBody>
      </p:sp>
      <p:graphicFrame>
        <p:nvGraphicFramePr>
          <p:cNvPr id="4" name="Zástupný symbol pro obsah 3"/>
          <p:cNvGraphicFramePr>
            <a:graphicFrameLocks noGrp="1"/>
          </p:cNvGraphicFramePr>
          <p:nvPr>
            <p:ph sz="quarter" idx="13"/>
          </p:nvPr>
        </p:nvGraphicFramePr>
        <p:xfrm>
          <a:off x="548879" y="2755107"/>
          <a:ext cx="7772400" cy="2956323"/>
        </p:xfrm>
        <a:graphic>
          <a:graphicData uri="http://schemas.openxmlformats.org/drawingml/2006/table">
            <a:tbl>
              <a:tblPr firstRow="1" bandRow="1">
                <a:tableStyleId>{5C22544A-7EE6-4342-B048-85BDC9FD1C3A}</a:tableStyleId>
              </a:tblPr>
              <a:tblGrid>
                <a:gridCol w="12954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295400">
                  <a:extLst>
                    <a:ext uri="{9D8B030D-6E8A-4147-A177-3AD203B41FA5}">
                      <a16:colId xmlns:a16="http://schemas.microsoft.com/office/drawing/2014/main" val="20005"/>
                    </a:ext>
                  </a:extLst>
                </a:gridCol>
              </a:tblGrid>
              <a:tr h="322107">
                <a:tc>
                  <a:txBody>
                    <a:bodyPr/>
                    <a:lstStyle/>
                    <a:p>
                      <a:r>
                        <a:rPr lang="cs-CZ" sz="1200" dirty="0"/>
                        <a:t>Nákup</a:t>
                      </a:r>
                    </a:p>
                  </a:txBody>
                  <a:tcPr marL="68580" marR="68580" marT="39712" marB="39712"/>
                </a:tc>
                <a:tc>
                  <a:txBody>
                    <a:bodyPr/>
                    <a:lstStyle/>
                    <a:p>
                      <a:r>
                        <a:rPr lang="cs-CZ" sz="1200" dirty="0"/>
                        <a:t>Dodání</a:t>
                      </a:r>
                    </a:p>
                  </a:txBody>
                  <a:tcPr marL="68580" marR="68580" marT="39712" marB="39712"/>
                </a:tc>
                <a:tc>
                  <a:txBody>
                    <a:bodyPr/>
                    <a:lstStyle/>
                    <a:p>
                      <a:r>
                        <a:rPr lang="cs-CZ" sz="1200" dirty="0"/>
                        <a:t>Užívání</a:t>
                      </a:r>
                    </a:p>
                  </a:txBody>
                  <a:tcPr marL="68580" marR="68580" marT="39712" marB="39712"/>
                </a:tc>
                <a:tc>
                  <a:txBody>
                    <a:bodyPr/>
                    <a:lstStyle/>
                    <a:p>
                      <a:r>
                        <a:rPr lang="cs-CZ" sz="1200" dirty="0"/>
                        <a:t>Doplňky</a:t>
                      </a:r>
                    </a:p>
                  </a:txBody>
                  <a:tcPr marL="68580" marR="68580" marT="39712" marB="39712"/>
                </a:tc>
                <a:tc>
                  <a:txBody>
                    <a:bodyPr/>
                    <a:lstStyle/>
                    <a:p>
                      <a:r>
                        <a:rPr lang="cs-CZ" sz="1400" dirty="0"/>
                        <a:t>Údržba</a:t>
                      </a:r>
                    </a:p>
                  </a:txBody>
                  <a:tcPr marL="68580" marR="68580" marT="39712" marB="39712"/>
                </a:tc>
                <a:tc>
                  <a:txBody>
                    <a:bodyPr/>
                    <a:lstStyle/>
                    <a:p>
                      <a:r>
                        <a:rPr lang="cs-CZ" sz="1400" dirty="0"/>
                        <a:t>Likvidace</a:t>
                      </a:r>
                    </a:p>
                  </a:txBody>
                  <a:tcPr marL="68580" marR="68580" marT="39712" marB="39712"/>
                </a:tc>
                <a:extLst>
                  <a:ext uri="{0D108BD9-81ED-4DB2-BD59-A6C34878D82A}">
                    <a16:rowId xmlns:a16="http://schemas.microsoft.com/office/drawing/2014/main" val="10000"/>
                  </a:ext>
                </a:extLst>
              </a:tr>
              <a:tr h="555965">
                <a:tc gridSpan="6">
                  <a:txBody>
                    <a:bodyPr/>
                    <a:lstStyle/>
                    <a:p>
                      <a:r>
                        <a:rPr lang="cs-CZ" sz="1200" dirty="0"/>
                        <a:t>Zákazníkova produktivita:                V které fázi spočívají největší</a:t>
                      </a:r>
                      <a:r>
                        <a:rPr lang="cs-CZ" sz="1200" baseline="0" dirty="0"/>
                        <a:t> překážky zákazníkovy produktivity?</a:t>
                      </a:r>
                      <a:endParaRPr lang="cs-CZ" sz="1200" dirty="0"/>
                    </a:p>
                  </a:txBody>
                  <a:tcPr marL="68580" marR="68580" marT="39712" marB="39712">
                    <a:solidFill>
                      <a:schemeClr val="bg1">
                        <a:lumMod val="65000"/>
                      </a:schemeClr>
                    </a:solidFill>
                  </a:tcPr>
                </a:tc>
                <a:tc hMerge="1">
                  <a:txBody>
                    <a:bodyPr/>
                    <a:lstStyle/>
                    <a:p>
                      <a:endParaRPr lang="cs-CZ" dirty="0"/>
                    </a:p>
                  </a:txBody>
                  <a:tcPr/>
                </a:tc>
                <a:tc hMerge="1">
                  <a:txBody>
                    <a:bodyPr/>
                    <a:lstStyle/>
                    <a:p>
                      <a:endParaRPr lang="cs-CZ" dirty="0"/>
                    </a:p>
                  </a:txBody>
                  <a:tcPr/>
                </a:tc>
                <a:tc hMerge="1">
                  <a:txBody>
                    <a:bodyPr/>
                    <a:lstStyle/>
                    <a:p>
                      <a:endParaRPr lang="cs-CZ" dirty="0"/>
                    </a:p>
                  </a:txBody>
                  <a:tcPr/>
                </a:tc>
                <a:tc hMerge="1">
                  <a:txBody>
                    <a:bodyPr/>
                    <a:lstStyle/>
                    <a:p>
                      <a:endParaRPr lang="cs-CZ" dirty="0"/>
                    </a:p>
                  </a:txBody>
                  <a:tcPr/>
                </a:tc>
                <a:tc hMerge="1">
                  <a:txBody>
                    <a:bodyPr/>
                    <a:lstStyle/>
                    <a:p>
                      <a:endParaRPr lang="cs-CZ" dirty="0"/>
                    </a:p>
                  </a:txBody>
                  <a:tcPr/>
                </a:tc>
                <a:extLst>
                  <a:ext uri="{0D108BD9-81ED-4DB2-BD59-A6C34878D82A}">
                    <a16:rowId xmlns:a16="http://schemas.microsoft.com/office/drawing/2014/main" val="10001"/>
                  </a:ext>
                </a:extLst>
              </a:tr>
              <a:tr h="322107">
                <a:tc gridSpan="6">
                  <a:txBody>
                    <a:bodyPr/>
                    <a:lstStyle/>
                    <a:p>
                      <a:r>
                        <a:rPr lang="cs-CZ" sz="1200" dirty="0"/>
                        <a:t>Jednoduchost:                                  V které fázi spočívají největší překážky jednoduchosti?</a:t>
                      </a:r>
                    </a:p>
                  </a:txBody>
                  <a:tcPr marL="68580" marR="68580" marT="39712" marB="39712">
                    <a:solidFill>
                      <a:schemeClr val="bg1">
                        <a:lumMod val="85000"/>
                      </a:schemeClr>
                    </a:solidFill>
                  </a:tcPr>
                </a:tc>
                <a:tc hMerge="1">
                  <a:txBody>
                    <a:bodyPr/>
                    <a:lstStyle/>
                    <a:p>
                      <a:endParaRPr lang="cs-CZ" dirty="0"/>
                    </a:p>
                  </a:txBody>
                  <a:tcPr/>
                </a:tc>
                <a:tc hMerge="1">
                  <a:txBody>
                    <a:bodyPr/>
                    <a:lstStyle/>
                    <a:p>
                      <a:endParaRPr lang="cs-CZ" dirty="0"/>
                    </a:p>
                  </a:txBody>
                  <a:tcPr/>
                </a:tc>
                <a:tc hMerge="1">
                  <a:txBody>
                    <a:bodyPr/>
                    <a:lstStyle/>
                    <a:p>
                      <a:endParaRPr lang="cs-CZ" dirty="0"/>
                    </a:p>
                  </a:txBody>
                  <a:tcPr/>
                </a:tc>
                <a:tc hMerge="1">
                  <a:txBody>
                    <a:bodyPr/>
                    <a:lstStyle/>
                    <a:p>
                      <a:endParaRPr lang="cs-CZ" dirty="0"/>
                    </a:p>
                  </a:txBody>
                  <a:tcPr/>
                </a:tc>
                <a:tc hMerge="1">
                  <a:txBody>
                    <a:bodyPr/>
                    <a:lstStyle/>
                    <a:p>
                      <a:endParaRPr lang="cs-CZ" dirty="0"/>
                    </a:p>
                  </a:txBody>
                  <a:tcPr/>
                </a:tc>
                <a:extLst>
                  <a:ext uri="{0D108BD9-81ED-4DB2-BD59-A6C34878D82A}">
                    <a16:rowId xmlns:a16="http://schemas.microsoft.com/office/drawing/2014/main" val="10002"/>
                  </a:ext>
                </a:extLst>
              </a:tr>
              <a:tr h="322107">
                <a:tc gridSpan="6">
                  <a:txBody>
                    <a:bodyPr/>
                    <a:lstStyle/>
                    <a:p>
                      <a:r>
                        <a:rPr lang="cs-CZ" sz="1200" dirty="0"/>
                        <a:t>Uživatelské pohodlí:                         V které fázi spočívají největší překážky uživatelského</a:t>
                      </a:r>
                      <a:r>
                        <a:rPr lang="cs-CZ" sz="1200" baseline="0" dirty="0"/>
                        <a:t> pohodlí?</a:t>
                      </a:r>
                      <a:endParaRPr lang="cs-CZ" sz="1200" dirty="0"/>
                    </a:p>
                  </a:txBody>
                  <a:tcPr marL="68580" marR="68580" marT="39712" marB="39712">
                    <a:solidFill>
                      <a:schemeClr val="bg1">
                        <a:lumMod val="65000"/>
                      </a:schemeClr>
                    </a:solidFill>
                  </a:tcPr>
                </a:tc>
                <a:tc hMerge="1">
                  <a:txBody>
                    <a:bodyPr/>
                    <a:lstStyle/>
                    <a:p>
                      <a:endParaRPr lang="cs-CZ" dirty="0"/>
                    </a:p>
                  </a:txBody>
                  <a:tcPr/>
                </a:tc>
                <a:tc hMerge="1">
                  <a:txBody>
                    <a:bodyPr/>
                    <a:lstStyle/>
                    <a:p>
                      <a:endParaRPr lang="cs-CZ" dirty="0"/>
                    </a:p>
                  </a:txBody>
                  <a:tcPr/>
                </a:tc>
                <a:tc hMerge="1">
                  <a:txBody>
                    <a:bodyPr/>
                    <a:lstStyle/>
                    <a:p>
                      <a:endParaRPr lang="cs-CZ" dirty="0"/>
                    </a:p>
                  </a:txBody>
                  <a:tcPr/>
                </a:tc>
                <a:tc hMerge="1">
                  <a:txBody>
                    <a:bodyPr/>
                    <a:lstStyle/>
                    <a:p>
                      <a:endParaRPr lang="cs-CZ"/>
                    </a:p>
                  </a:txBody>
                  <a:tcPr/>
                </a:tc>
                <a:tc hMerge="1">
                  <a:txBody>
                    <a:bodyPr/>
                    <a:lstStyle/>
                    <a:p>
                      <a:endParaRPr lang="cs-CZ" dirty="0"/>
                    </a:p>
                  </a:txBody>
                  <a:tcPr/>
                </a:tc>
                <a:extLst>
                  <a:ext uri="{0D108BD9-81ED-4DB2-BD59-A6C34878D82A}">
                    <a16:rowId xmlns:a16="http://schemas.microsoft.com/office/drawing/2014/main" val="10003"/>
                  </a:ext>
                </a:extLst>
              </a:tr>
              <a:tr h="322107">
                <a:tc gridSpan="6">
                  <a:txBody>
                    <a:bodyPr/>
                    <a:lstStyle/>
                    <a:p>
                      <a:r>
                        <a:rPr lang="cs-CZ" sz="1200" dirty="0"/>
                        <a:t>Riziko:                                             V</a:t>
                      </a:r>
                      <a:r>
                        <a:rPr lang="cs-CZ" sz="1200" baseline="0" dirty="0"/>
                        <a:t> které fázi spočívají největší překážky snižování rizika?</a:t>
                      </a:r>
                      <a:endParaRPr lang="cs-CZ" sz="1200" dirty="0"/>
                    </a:p>
                  </a:txBody>
                  <a:tcPr marL="68580" marR="68580" marT="39712" marB="39712">
                    <a:solidFill>
                      <a:schemeClr val="bg1">
                        <a:lumMod val="85000"/>
                      </a:schemeClr>
                    </a:solidFill>
                  </a:tcPr>
                </a:tc>
                <a:tc hMerge="1">
                  <a:txBody>
                    <a:bodyPr/>
                    <a:lstStyle/>
                    <a:p>
                      <a:endParaRPr lang="cs-CZ" dirty="0"/>
                    </a:p>
                  </a:txBody>
                  <a:tcPr/>
                </a:tc>
                <a:tc hMerge="1">
                  <a:txBody>
                    <a:bodyPr/>
                    <a:lstStyle/>
                    <a:p>
                      <a:endParaRPr lang="cs-CZ" dirty="0"/>
                    </a:p>
                  </a:txBody>
                  <a:tcPr/>
                </a:tc>
                <a:tc hMerge="1">
                  <a:txBody>
                    <a:bodyPr/>
                    <a:lstStyle/>
                    <a:p>
                      <a:endParaRPr lang="cs-CZ" dirty="0"/>
                    </a:p>
                  </a:txBody>
                  <a:tcPr/>
                </a:tc>
                <a:tc hMerge="1">
                  <a:txBody>
                    <a:bodyPr/>
                    <a:lstStyle/>
                    <a:p>
                      <a:endParaRPr lang="cs-CZ" dirty="0"/>
                    </a:p>
                  </a:txBody>
                  <a:tcPr/>
                </a:tc>
                <a:tc hMerge="1">
                  <a:txBody>
                    <a:bodyPr/>
                    <a:lstStyle/>
                    <a:p>
                      <a:endParaRPr lang="cs-CZ" dirty="0"/>
                    </a:p>
                  </a:txBody>
                  <a:tcPr/>
                </a:tc>
                <a:extLst>
                  <a:ext uri="{0D108BD9-81ED-4DB2-BD59-A6C34878D82A}">
                    <a16:rowId xmlns:a16="http://schemas.microsoft.com/office/drawing/2014/main" val="10004"/>
                  </a:ext>
                </a:extLst>
              </a:tr>
              <a:tr h="555965">
                <a:tc gridSpan="6">
                  <a:txBody>
                    <a:bodyPr/>
                    <a:lstStyle/>
                    <a:p>
                      <a:r>
                        <a:rPr lang="cs-CZ" sz="1200" dirty="0"/>
                        <a:t>Zábavnost a prvky utvářející image:  V které fázi spočívají největší překážky zábavnosti a prvků? utvářejících image?</a:t>
                      </a:r>
                    </a:p>
                  </a:txBody>
                  <a:tcPr marL="68580" marR="68580" marT="39712" marB="39712">
                    <a:solidFill>
                      <a:schemeClr val="bg1">
                        <a:lumMod val="65000"/>
                      </a:schemeClr>
                    </a:solidFill>
                  </a:tcPr>
                </a:tc>
                <a:tc hMerge="1">
                  <a:txBody>
                    <a:bodyPr/>
                    <a:lstStyle/>
                    <a:p>
                      <a:endParaRPr lang="cs-CZ" dirty="0"/>
                    </a:p>
                  </a:txBody>
                  <a:tcPr/>
                </a:tc>
                <a:tc hMerge="1">
                  <a:txBody>
                    <a:bodyPr/>
                    <a:lstStyle/>
                    <a:p>
                      <a:endParaRPr lang="cs-CZ" dirty="0"/>
                    </a:p>
                  </a:txBody>
                  <a:tcPr/>
                </a:tc>
                <a:tc hMerge="1">
                  <a:txBody>
                    <a:bodyPr/>
                    <a:lstStyle/>
                    <a:p>
                      <a:endParaRPr lang="cs-CZ" dirty="0"/>
                    </a:p>
                  </a:txBody>
                  <a:tcPr/>
                </a:tc>
                <a:tc hMerge="1">
                  <a:txBody>
                    <a:bodyPr/>
                    <a:lstStyle/>
                    <a:p>
                      <a:endParaRPr lang="cs-CZ" dirty="0"/>
                    </a:p>
                  </a:txBody>
                  <a:tcPr/>
                </a:tc>
                <a:tc hMerge="1">
                  <a:txBody>
                    <a:bodyPr/>
                    <a:lstStyle/>
                    <a:p>
                      <a:endParaRPr lang="cs-CZ" dirty="0"/>
                    </a:p>
                  </a:txBody>
                  <a:tcPr/>
                </a:tc>
                <a:extLst>
                  <a:ext uri="{0D108BD9-81ED-4DB2-BD59-A6C34878D82A}">
                    <a16:rowId xmlns:a16="http://schemas.microsoft.com/office/drawing/2014/main" val="10005"/>
                  </a:ext>
                </a:extLst>
              </a:tr>
              <a:tr h="555965">
                <a:tc gridSpan="6">
                  <a:txBody>
                    <a:bodyPr/>
                    <a:lstStyle/>
                    <a:p>
                      <a:r>
                        <a:rPr lang="cs-CZ" sz="1200" dirty="0"/>
                        <a:t>Šetrnost vůči životnímu prostředí:     V které fázi spočívají největší překážky šetrnosti vůči životnímu</a:t>
                      </a:r>
                    </a:p>
                    <a:p>
                      <a:r>
                        <a:rPr lang="cs-CZ" sz="1200" dirty="0"/>
                        <a:t>                                                        prostředí?</a:t>
                      </a:r>
                    </a:p>
                  </a:txBody>
                  <a:tcPr marL="68580" marR="68580" marT="39712" marB="39712">
                    <a:solidFill>
                      <a:schemeClr val="bg1">
                        <a:lumMod val="85000"/>
                      </a:schemeClr>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6"/>
                  </a:ext>
                </a:extLst>
              </a:tr>
            </a:tbl>
          </a:graphicData>
        </a:graphic>
      </p:graphicFrame>
      <p:sp>
        <p:nvSpPr>
          <p:cNvPr id="35871" name="TextovéPole 4"/>
          <p:cNvSpPr txBox="1">
            <a:spLocks noChangeArrowheads="1"/>
          </p:cNvSpPr>
          <p:nvPr/>
        </p:nvSpPr>
        <p:spPr bwMode="auto">
          <a:xfrm>
            <a:off x="685801" y="1770460"/>
            <a:ext cx="7004447" cy="715581"/>
          </a:xfrm>
          <a:prstGeom prst="rect">
            <a:avLst/>
          </a:prstGeom>
          <a:noFill/>
          <a:ln w="9525">
            <a:noFill/>
            <a:miter lim="800000"/>
            <a:headEnd/>
            <a:tailEnd/>
          </a:ln>
        </p:spPr>
        <p:txBody>
          <a:bodyPr>
            <a:spAutoFit/>
          </a:bodyPr>
          <a:lstStyle/>
          <a:p>
            <a:pPr marL="257175" indent="-257175" algn="just">
              <a:buFont typeface="Wingdings" pitchFamily="2" charset="2"/>
              <a:buChar char="Ø"/>
            </a:pPr>
            <a:r>
              <a:rPr lang="cs-CZ" altLang="cs-CZ" sz="1350"/>
              <a:t>Firma odhaluje místa, v nichž lze otevřít a uvolnit výjimečnou hodnotu viz obr. Kde leží největší překážky užitku v celém cyklu zkušenosti a to pro vaše zákazníky a nezákazníky?</a:t>
            </a:r>
          </a:p>
          <a:p>
            <a:pPr marL="257175" indent="-257175" algn="just">
              <a:buFont typeface="Wingdings" pitchFamily="2" charset="2"/>
              <a:buChar char="Ø"/>
            </a:pPr>
            <a:endParaRPr lang="cs-CZ" altLang="cs-CZ" sz="1350"/>
          </a:p>
        </p:txBody>
      </p:sp>
      <p:sp>
        <p:nvSpPr>
          <p:cNvPr id="35872" name="TextovéPole 5"/>
          <p:cNvSpPr txBox="1">
            <a:spLocks noChangeArrowheads="1"/>
          </p:cNvSpPr>
          <p:nvPr/>
        </p:nvSpPr>
        <p:spPr bwMode="auto">
          <a:xfrm>
            <a:off x="548879" y="2434828"/>
            <a:ext cx="4625578" cy="300082"/>
          </a:xfrm>
          <a:prstGeom prst="rect">
            <a:avLst/>
          </a:prstGeom>
          <a:noFill/>
          <a:ln w="9525">
            <a:noFill/>
            <a:miter lim="800000"/>
            <a:headEnd/>
            <a:tailEnd/>
          </a:ln>
        </p:spPr>
        <p:txBody>
          <a:bodyPr>
            <a:spAutoFit/>
          </a:bodyPr>
          <a:lstStyle/>
          <a:p>
            <a:r>
              <a:rPr lang="cs-CZ" altLang="cs-CZ" sz="1350"/>
              <a:t>Obr. 8 Odhalení překážek užitku pro zákazníka</a:t>
            </a:r>
          </a:p>
        </p:txBody>
      </p:sp>
      <p:sp>
        <p:nvSpPr>
          <p:cNvPr id="35873" name="TextovéPole 6"/>
          <p:cNvSpPr txBox="1">
            <a:spLocks noChangeArrowheads="1"/>
          </p:cNvSpPr>
          <p:nvPr/>
        </p:nvSpPr>
        <p:spPr bwMode="auto">
          <a:xfrm>
            <a:off x="481013" y="5769769"/>
            <a:ext cx="2468166" cy="253916"/>
          </a:xfrm>
          <a:prstGeom prst="rect">
            <a:avLst/>
          </a:prstGeom>
          <a:noFill/>
          <a:ln w="9525">
            <a:noFill/>
            <a:miter lim="800000"/>
            <a:headEnd/>
            <a:tailEnd/>
          </a:ln>
        </p:spPr>
        <p:txBody>
          <a:bodyPr>
            <a:spAutoFit/>
          </a:bodyPr>
          <a:lstStyle/>
          <a:p>
            <a:r>
              <a:rPr lang="cs-CZ" altLang="cs-CZ" sz="1050"/>
              <a:t>(Kim a Mauborgne, 2015)</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685800" y="1321594"/>
            <a:ext cx="7772400" cy="485775"/>
          </a:xfrm>
          <a:ln>
            <a:solidFill>
              <a:schemeClr val="tx1"/>
            </a:solidFill>
          </a:ln>
        </p:spPr>
        <p:txBody>
          <a:bodyPr/>
          <a:lstStyle/>
          <a:p>
            <a:pPr>
              <a:defRPr/>
            </a:pPr>
            <a:r>
              <a:rPr lang="cs-CZ" sz="1800" dirty="0"/>
              <a:t>Strategická tvorba ceny</a:t>
            </a:r>
          </a:p>
        </p:txBody>
      </p:sp>
      <p:sp>
        <p:nvSpPr>
          <p:cNvPr id="3" name="Zástupný symbol pro obsah 2"/>
          <p:cNvSpPr>
            <a:spLocks noGrp="1"/>
          </p:cNvSpPr>
          <p:nvPr>
            <p:ph sz="quarter" idx="13"/>
          </p:nvPr>
        </p:nvSpPr>
        <p:spPr>
          <a:xfrm>
            <a:off x="685800" y="1807369"/>
            <a:ext cx="7772400" cy="4329480"/>
          </a:xfrm>
          <a:ln>
            <a:solidFill>
              <a:schemeClr val="tx1"/>
            </a:solidFill>
          </a:ln>
        </p:spPr>
        <p:txBody>
          <a:bodyPr>
            <a:normAutofit/>
          </a:bodyPr>
          <a:lstStyle/>
          <a:p>
            <a:pPr>
              <a:buFont typeface="Tw Cen MT" pitchFamily="34" charset="-18"/>
              <a:buNone/>
              <a:defRPr/>
            </a:pPr>
            <a:r>
              <a:rPr lang="cs-CZ" dirty="0"/>
              <a:t>Cenový koridor velkého množství. Tvorba zahrnuje dva kroky:</a:t>
            </a:r>
          </a:p>
          <a:p>
            <a:pPr marL="342900" indent="-342900" algn="just">
              <a:buClr>
                <a:schemeClr val="accent6"/>
              </a:buClr>
              <a:buFont typeface="+mj-lt"/>
              <a:buAutoNum type="arabicPeriod"/>
              <a:defRPr/>
            </a:pPr>
            <a:r>
              <a:rPr lang="cs-CZ" dirty="0"/>
              <a:t>Krok: určete cenový koridor velkého množství – vypracovává se seznam výrobků a služeb, které spadají do dvou kategorií: jde o ty, které mají různou formu, avšak plní stejnou funkci, a o ty, jež mají různou formu a funkci, avšak spojuje je stejný cíl.</a:t>
            </a:r>
          </a:p>
          <a:p>
            <a:pPr marL="342900" indent="-342900" algn="just">
              <a:buClr>
                <a:schemeClr val="accent6"/>
              </a:buClr>
              <a:buFont typeface="+mj-lt"/>
              <a:buAutoNum type="arabicPeriod"/>
              <a:defRPr/>
            </a:pPr>
            <a:r>
              <a:rPr lang="cs-CZ" dirty="0"/>
              <a:t>Krok: určete konkrétní cenovou úroveň v rámci cenového koridoru – určit takovou cenu v rámci cenového koridoru, kterou si může firma dovolit, aniž by přilákala konkurenci napodobenin svých výrobků a služeb. Při stanovení ceny se musí zohlednit míra, v níž výrobek či služba používají právní ochrany v podobě chráněných patentů nebo ochrany autorských práv. a míra výlučnosti vlastnictví určitého aktiva nebo určité klíčové způsobilosti, které brání napodobování.</a:t>
            </a:r>
          </a:p>
          <a:p>
            <a:pPr marL="342900" indent="-342900">
              <a:buNone/>
              <a:defRPr/>
            </a:pPr>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TextovéPole 1"/>
          <p:cNvSpPr txBox="1">
            <a:spLocks noChangeArrowheads="1"/>
          </p:cNvSpPr>
          <p:nvPr/>
        </p:nvSpPr>
        <p:spPr bwMode="auto">
          <a:xfrm>
            <a:off x="625079" y="1665685"/>
            <a:ext cx="5917406" cy="323165"/>
          </a:xfrm>
          <a:prstGeom prst="rect">
            <a:avLst/>
          </a:prstGeom>
          <a:noFill/>
          <a:ln w="9525">
            <a:noFill/>
            <a:miter lim="800000"/>
            <a:headEnd/>
            <a:tailEnd/>
          </a:ln>
        </p:spPr>
        <p:txBody>
          <a:bodyPr>
            <a:spAutoFit/>
          </a:bodyPr>
          <a:lstStyle/>
          <a:p>
            <a:r>
              <a:rPr lang="cs-CZ" altLang="cs-CZ" sz="1500"/>
              <a:t>Obr. 9 Cenový koridor velkého množství</a:t>
            </a:r>
          </a:p>
        </p:txBody>
      </p:sp>
      <p:pic>
        <p:nvPicPr>
          <p:cNvPr id="37891" name="Obrázek 2"/>
          <p:cNvPicPr>
            <a:picLocks noChangeAspect="1"/>
          </p:cNvPicPr>
          <p:nvPr/>
        </p:nvPicPr>
        <p:blipFill>
          <a:blip r:embed="rId2" cstate="print"/>
          <a:srcRect/>
          <a:stretch>
            <a:fillRect/>
          </a:stretch>
        </p:blipFill>
        <p:spPr bwMode="auto">
          <a:xfrm>
            <a:off x="1666875" y="1965723"/>
            <a:ext cx="4758929" cy="3339703"/>
          </a:xfrm>
          <a:prstGeom prst="rect">
            <a:avLst/>
          </a:prstGeom>
          <a:noFill/>
          <a:ln w="9525">
            <a:noFill/>
            <a:miter lim="800000"/>
            <a:headEnd/>
            <a:tailEnd/>
          </a:ln>
        </p:spPr>
      </p:pic>
      <p:sp>
        <p:nvSpPr>
          <p:cNvPr id="37892" name="TextovéPole 3"/>
          <p:cNvSpPr txBox="1">
            <a:spLocks noChangeArrowheads="1"/>
          </p:cNvSpPr>
          <p:nvPr/>
        </p:nvSpPr>
        <p:spPr bwMode="auto">
          <a:xfrm>
            <a:off x="536973" y="5491163"/>
            <a:ext cx="2468165" cy="253916"/>
          </a:xfrm>
          <a:prstGeom prst="rect">
            <a:avLst/>
          </a:prstGeom>
          <a:noFill/>
          <a:ln w="9525">
            <a:noFill/>
            <a:miter lim="800000"/>
            <a:headEnd/>
            <a:tailEnd/>
          </a:ln>
        </p:spPr>
        <p:txBody>
          <a:bodyPr>
            <a:spAutoFit/>
          </a:bodyPr>
          <a:lstStyle/>
          <a:p>
            <a:r>
              <a:rPr lang="cs-CZ" altLang="cs-CZ" sz="1050"/>
              <a:t>(Kim a Mauborgne, 2015)</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marL="342900" indent="-342900">
              <a:buFont typeface="Wingdings" pitchFamily="2" charset="2"/>
              <a:buChar char="Ø"/>
              <a:defRPr/>
            </a:pPr>
            <a:r>
              <a:rPr lang="cs-CZ" sz="1800" dirty="0"/>
              <a:t>Určení cílových nákladů</a:t>
            </a:r>
            <a:br>
              <a:rPr lang="cs-CZ" dirty="0"/>
            </a:br>
            <a:r>
              <a:rPr lang="cs-CZ" sz="1800" dirty="0"/>
              <a:t>Základem je odečítací postup od určení ceny a zisku k určení cílových nákladů (nahrazení postupu od kalkulace nákladů k určení zisku a ceny)</a:t>
            </a:r>
            <a:endParaRPr lang="cs-CZ" cap="none" dirty="0"/>
          </a:p>
        </p:txBody>
      </p:sp>
      <p:sp>
        <p:nvSpPr>
          <p:cNvPr id="3" name="Zástupný symbol pro obsah 2"/>
          <p:cNvSpPr>
            <a:spLocks noGrp="1"/>
          </p:cNvSpPr>
          <p:nvPr>
            <p:ph sz="quarter" idx="13"/>
          </p:nvPr>
        </p:nvSpPr>
        <p:spPr>
          <a:xfrm>
            <a:off x="685800" y="1793487"/>
            <a:ext cx="7772400" cy="2568178"/>
          </a:xfrm>
        </p:spPr>
        <p:txBody>
          <a:bodyPr>
            <a:normAutofit fontScale="70000" lnSpcReduction="20000"/>
          </a:bodyPr>
          <a:lstStyle/>
          <a:p>
            <a:pPr>
              <a:buFont typeface="Tw Cen MT" pitchFamily="34" charset="-18"/>
              <a:buNone/>
              <a:defRPr/>
            </a:pPr>
            <a:r>
              <a:rPr lang="cs-CZ" dirty="0"/>
              <a:t>Nákladové cíle lze dosáhnout třemi způsoby:</a:t>
            </a:r>
          </a:p>
          <a:p>
            <a:pPr algn="just">
              <a:defRPr/>
            </a:pPr>
            <a:r>
              <a:rPr lang="cs-CZ" sz="1950" dirty="0"/>
              <a:t>Zjednodušení a zefektivnění provozních postupů a zavedení inovací v oblasti nákladů od výroby až po distribuci (např. vstupy výrobku nahradit levnějšími to je záměna kovů plasty nebo fyzické prostředí přenést z míst, v nichž jsou nemovitosti nejdražší do levnějších míst atd.). Příklad firmy </a:t>
            </a:r>
            <a:r>
              <a:rPr lang="cs-CZ" sz="1950" dirty="0" err="1"/>
              <a:t>Swatch</a:t>
            </a:r>
            <a:endParaRPr lang="cs-CZ" sz="1950" dirty="0"/>
          </a:p>
          <a:p>
            <a:pPr algn="just">
              <a:defRPr/>
            </a:pPr>
            <a:r>
              <a:rPr lang="cs-CZ" sz="1950" dirty="0"/>
              <a:t>Navazování partnerství poskytuje firmám způsob, jak si zajistit rychle a efektivně potřebné způsobilosti a snížit přitom vlastní náklady. Využívá odborné způsobilosti jiných firem, přičemž nedostatky ve způsobilostech může překlenout pomocí akvizic. Příklad IKEA</a:t>
            </a:r>
          </a:p>
          <a:p>
            <a:pPr algn="just">
              <a:defRPr/>
            </a:pPr>
            <a:r>
              <a:rPr lang="cs-CZ" sz="1950" dirty="0"/>
              <a:t>Změna modelu tvorby ceny v odvětví: model výpůjček Příklad firmy na videokazety, model sdílení času firma </a:t>
            </a:r>
            <a:r>
              <a:rPr lang="cs-CZ" sz="1950" dirty="0" err="1"/>
              <a:t>NetJets</a:t>
            </a:r>
            <a:r>
              <a:rPr lang="cs-CZ" sz="1950" dirty="0"/>
              <a:t>, která zpřístupnila používání letadel dlouhé řadě podnikových zákazníků, kteří si kupují právo po určitý čas letadla užívat, takže si nemusí letadlo kupovat, nebo opuštění od koncepce ceny. Poskytují své produkty zákazníkům výměnou za vlastnický podíl na podniku zákazníka. Příklad firmy Hewlett-Packard. </a:t>
            </a:r>
          </a:p>
          <a:p>
            <a:pPr>
              <a:buFont typeface="Tw Cen MT" pitchFamily="34" charset="-18"/>
              <a:buNone/>
              <a:defRPr/>
            </a:pPr>
            <a:endParaRPr lang="cs-CZ" dirty="0"/>
          </a:p>
          <a:p>
            <a:pPr>
              <a:buFont typeface="Tw Cen MT" pitchFamily="34" charset="-18"/>
              <a:buNone/>
              <a:defRPr/>
            </a:pPr>
            <a:endParaRPr lang="cs-CZ" dirty="0"/>
          </a:p>
          <a:p>
            <a:pPr>
              <a:buFont typeface="Tw Cen MT" pitchFamily="34" charset="-18"/>
              <a:buNone/>
              <a:defRPr/>
            </a:pPr>
            <a:endParaRPr lang="cs-CZ"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TextovéPole 1"/>
          <p:cNvSpPr txBox="1">
            <a:spLocks noChangeArrowheads="1"/>
          </p:cNvSpPr>
          <p:nvPr/>
        </p:nvSpPr>
        <p:spPr bwMode="auto">
          <a:xfrm>
            <a:off x="1116806" y="1494235"/>
            <a:ext cx="5986463" cy="323165"/>
          </a:xfrm>
          <a:prstGeom prst="rect">
            <a:avLst/>
          </a:prstGeom>
          <a:noFill/>
          <a:ln w="9525">
            <a:noFill/>
            <a:miter lim="800000"/>
            <a:headEnd/>
            <a:tailEnd/>
          </a:ln>
        </p:spPr>
        <p:txBody>
          <a:bodyPr>
            <a:spAutoFit/>
          </a:bodyPr>
          <a:lstStyle/>
          <a:p>
            <a:r>
              <a:rPr lang="cs-CZ" altLang="cs-CZ" sz="1500"/>
              <a:t>Obr. 10 Ziskový model strategie modrého oceánu</a:t>
            </a:r>
          </a:p>
        </p:txBody>
      </p:sp>
      <p:pic>
        <p:nvPicPr>
          <p:cNvPr id="39939" name="Obrázek 2"/>
          <p:cNvPicPr>
            <a:picLocks noChangeAspect="1"/>
          </p:cNvPicPr>
          <p:nvPr/>
        </p:nvPicPr>
        <p:blipFill>
          <a:blip r:embed="rId2" cstate="print"/>
          <a:srcRect/>
          <a:stretch>
            <a:fillRect/>
          </a:stretch>
        </p:blipFill>
        <p:spPr bwMode="auto">
          <a:xfrm>
            <a:off x="1763316" y="1794272"/>
            <a:ext cx="3740944" cy="3709988"/>
          </a:xfrm>
          <a:prstGeom prst="rect">
            <a:avLst/>
          </a:prstGeom>
          <a:noFill/>
          <a:ln w="9525">
            <a:noFill/>
            <a:miter lim="800000"/>
            <a:headEnd/>
            <a:tailEnd/>
          </a:ln>
        </p:spPr>
      </p:pic>
      <p:sp>
        <p:nvSpPr>
          <p:cNvPr id="39940" name="TextovéPole 3"/>
          <p:cNvSpPr txBox="1">
            <a:spLocks noChangeArrowheads="1"/>
          </p:cNvSpPr>
          <p:nvPr/>
        </p:nvSpPr>
        <p:spPr bwMode="auto">
          <a:xfrm>
            <a:off x="5753101" y="2709863"/>
            <a:ext cx="2013347" cy="1338828"/>
          </a:xfrm>
          <a:prstGeom prst="rect">
            <a:avLst/>
          </a:prstGeom>
          <a:noFill/>
          <a:ln w="9525">
            <a:noFill/>
            <a:miter lim="800000"/>
            <a:headEnd/>
            <a:tailEnd/>
          </a:ln>
        </p:spPr>
        <p:txBody>
          <a:bodyPr>
            <a:spAutoFit/>
          </a:bodyPr>
          <a:lstStyle/>
          <a:p>
            <a:pPr algn="just"/>
            <a:r>
              <a:rPr lang="cs-CZ" altLang="cs-CZ" sz="1350"/>
              <a:t>Firma vychází  od určení strategické ceny, od níž odečte cílovou ziskovou marži, aby dospěla k cílovým nákladům.</a:t>
            </a:r>
          </a:p>
          <a:p>
            <a:endParaRPr lang="cs-CZ" altLang="cs-CZ" sz="1350"/>
          </a:p>
        </p:txBody>
      </p:sp>
      <p:sp>
        <p:nvSpPr>
          <p:cNvPr id="39941" name="TextovéPole 4"/>
          <p:cNvSpPr txBox="1">
            <a:spLocks noChangeArrowheads="1"/>
          </p:cNvSpPr>
          <p:nvPr/>
        </p:nvSpPr>
        <p:spPr bwMode="auto">
          <a:xfrm>
            <a:off x="536973" y="5491163"/>
            <a:ext cx="2468165" cy="253916"/>
          </a:xfrm>
          <a:prstGeom prst="rect">
            <a:avLst/>
          </a:prstGeom>
          <a:noFill/>
          <a:ln w="9525">
            <a:noFill/>
            <a:miter lim="800000"/>
            <a:headEnd/>
            <a:tailEnd/>
          </a:ln>
        </p:spPr>
        <p:txBody>
          <a:bodyPr>
            <a:spAutoFit/>
          </a:bodyPr>
          <a:lstStyle/>
          <a:p>
            <a:r>
              <a:rPr lang="cs-CZ" altLang="cs-CZ" sz="1050"/>
              <a:t>(Kim a Mauborgne, 2015)</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TextovéPole 1"/>
          <p:cNvSpPr txBox="1">
            <a:spLocks noChangeArrowheads="1"/>
          </p:cNvSpPr>
          <p:nvPr/>
        </p:nvSpPr>
        <p:spPr bwMode="auto">
          <a:xfrm>
            <a:off x="882254" y="1797844"/>
            <a:ext cx="6849665" cy="623248"/>
          </a:xfrm>
          <a:prstGeom prst="rect">
            <a:avLst/>
          </a:prstGeom>
          <a:noFill/>
          <a:ln w="9525">
            <a:noFill/>
            <a:miter lim="800000"/>
            <a:headEnd/>
            <a:tailEnd/>
          </a:ln>
        </p:spPr>
        <p:txBody>
          <a:bodyPr>
            <a:spAutoFit/>
          </a:bodyPr>
          <a:lstStyle/>
          <a:p>
            <a:r>
              <a:rPr lang="cs-CZ" altLang="cs-CZ" sz="2100"/>
              <a:t>Organizační překážky</a:t>
            </a:r>
          </a:p>
          <a:p>
            <a:r>
              <a:rPr lang="cs-CZ" altLang="cs-CZ" sz="1350"/>
              <a:t>Obr. 11 Čtyři organizační překážky stojící v cestě realizaci strategie</a:t>
            </a:r>
          </a:p>
        </p:txBody>
      </p:sp>
      <p:pic>
        <p:nvPicPr>
          <p:cNvPr id="40963" name="Obrázek 2"/>
          <p:cNvPicPr>
            <a:picLocks noChangeAspect="1"/>
          </p:cNvPicPr>
          <p:nvPr/>
        </p:nvPicPr>
        <p:blipFill>
          <a:blip r:embed="rId2" cstate="print"/>
          <a:srcRect/>
          <a:stretch>
            <a:fillRect/>
          </a:stretch>
        </p:blipFill>
        <p:spPr bwMode="auto">
          <a:xfrm>
            <a:off x="1781176" y="2397919"/>
            <a:ext cx="6480570" cy="3976246"/>
          </a:xfrm>
          <a:prstGeom prst="rect">
            <a:avLst/>
          </a:prstGeom>
          <a:noFill/>
          <a:ln w="9525">
            <a:noFill/>
            <a:miter lim="800000"/>
            <a:headEnd/>
            <a:tailEnd/>
          </a:ln>
        </p:spPr>
      </p:pic>
      <p:sp>
        <p:nvSpPr>
          <p:cNvPr id="40964" name="TextovéPole 7"/>
          <p:cNvSpPr txBox="1">
            <a:spLocks noChangeArrowheads="1"/>
          </p:cNvSpPr>
          <p:nvPr/>
        </p:nvSpPr>
        <p:spPr bwMode="auto">
          <a:xfrm>
            <a:off x="536973" y="5491163"/>
            <a:ext cx="2468165" cy="253916"/>
          </a:xfrm>
          <a:prstGeom prst="rect">
            <a:avLst/>
          </a:prstGeom>
          <a:noFill/>
          <a:ln w="9525">
            <a:noFill/>
            <a:miter lim="800000"/>
            <a:headEnd/>
            <a:tailEnd/>
          </a:ln>
        </p:spPr>
        <p:txBody>
          <a:bodyPr>
            <a:spAutoFit/>
          </a:bodyPr>
          <a:lstStyle/>
          <a:p>
            <a:r>
              <a:rPr lang="cs-CZ" altLang="cs-CZ" sz="1050"/>
              <a:t>(Kim a Mauborgne, 2015)</a:t>
            </a:r>
          </a:p>
        </p:txBody>
      </p:sp>
      <p:sp>
        <p:nvSpPr>
          <p:cNvPr id="2" name="TextovéPole 1"/>
          <p:cNvSpPr txBox="1"/>
          <p:nvPr/>
        </p:nvSpPr>
        <p:spPr>
          <a:xfrm>
            <a:off x="882254" y="1257910"/>
            <a:ext cx="6838950" cy="415498"/>
          </a:xfrm>
          <a:prstGeom prst="rect">
            <a:avLst/>
          </a:prstGeom>
          <a:noFill/>
        </p:spPr>
        <p:txBody>
          <a:bodyPr>
            <a:spAutoFit/>
          </a:bodyPr>
          <a:lstStyle/>
          <a:p>
            <a:pPr>
              <a:defRPr/>
            </a:pPr>
            <a:r>
              <a:rPr lang="cs-CZ" sz="2100" b="1" dirty="0">
                <a:solidFill>
                  <a:srgbClr val="C00000"/>
                </a:solidFill>
              </a:rPr>
              <a:t>5. Realizační principy strategie modrého oceánu</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685800" y="1321594"/>
            <a:ext cx="7772400" cy="595313"/>
          </a:xfrm>
          <a:ln>
            <a:solidFill>
              <a:schemeClr val="tx1"/>
            </a:solidFill>
          </a:ln>
        </p:spPr>
        <p:txBody>
          <a:bodyPr/>
          <a:lstStyle/>
          <a:p>
            <a:pPr>
              <a:defRPr/>
            </a:pPr>
            <a:r>
              <a:rPr lang="cs-CZ" sz="2100" dirty="0"/>
              <a:t>Realizace spravedlivého procesu</a:t>
            </a:r>
          </a:p>
        </p:txBody>
      </p:sp>
      <p:sp>
        <p:nvSpPr>
          <p:cNvPr id="3" name="Zástupný symbol pro obsah 2"/>
          <p:cNvSpPr>
            <a:spLocks noGrp="1"/>
          </p:cNvSpPr>
          <p:nvPr>
            <p:ph sz="quarter" idx="13"/>
          </p:nvPr>
        </p:nvSpPr>
        <p:spPr>
          <a:xfrm>
            <a:off x="685800" y="1916907"/>
            <a:ext cx="7772400" cy="4097394"/>
          </a:xfrm>
          <a:ln>
            <a:solidFill>
              <a:schemeClr val="tx1"/>
            </a:solidFill>
          </a:ln>
        </p:spPr>
        <p:txBody>
          <a:bodyPr>
            <a:noAutofit/>
          </a:bodyPr>
          <a:lstStyle/>
          <a:p>
            <a:pPr marL="0" indent="0" algn="just">
              <a:buNone/>
              <a:defRPr/>
            </a:pPr>
            <a:r>
              <a:rPr lang="cs-CZ" sz="2000" dirty="0"/>
              <a:t>Existují tři vzájemně se posilující prvky, které vymezují spravedlivý proces: </a:t>
            </a:r>
          </a:p>
          <a:p>
            <a:pPr algn="just">
              <a:buClr>
                <a:schemeClr val="accent6"/>
              </a:buClr>
              <a:buFont typeface="Wingdings" panose="05000000000000000000" pitchFamily="2" charset="2"/>
              <a:buChar char="Ø"/>
              <a:defRPr/>
            </a:pPr>
            <a:r>
              <a:rPr lang="cs-CZ" sz="2000" dirty="0"/>
              <a:t>Zapojení - umožňuje jednotlivcům zúčastnit se přípravy rozhodnutí, která se jich budou týkat, požádat je o názor a přispění a dát jim možnost kriticky se vyjádřit k názorům.</a:t>
            </a:r>
          </a:p>
          <a:p>
            <a:pPr algn="just">
              <a:buClr>
                <a:schemeClr val="accent6"/>
              </a:buClr>
              <a:buFont typeface="Wingdings" panose="05000000000000000000" pitchFamily="2" charset="2"/>
              <a:buChar char="Ø"/>
              <a:defRPr/>
            </a:pPr>
            <a:r>
              <a:rPr lang="cs-CZ" sz="2000" dirty="0"/>
              <a:t>Vysvětlení - kdo se přípravy rozhodnutí zúčastnil a koho se bude toto rozhodnutí dotýkat, by měl chápat, proč konečná strategická rozhodnutí mají právě tuto podobu.</a:t>
            </a:r>
          </a:p>
          <a:p>
            <a:pPr algn="just">
              <a:buClr>
                <a:schemeClr val="accent6"/>
              </a:buClr>
              <a:buFont typeface="Wingdings" panose="05000000000000000000" pitchFamily="2" charset="2"/>
              <a:buChar char="Ø"/>
              <a:defRPr/>
            </a:pPr>
            <a:r>
              <a:rPr lang="cs-CZ" sz="2000" dirty="0"/>
              <a:t>Jasnost očekávání - po formulování strategie manažeři musí stanovit nová pravidla hry.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4F5FEF-8250-4D5C-BC3E-793C29AE4A26}"/>
              </a:ext>
            </a:extLst>
          </p:cNvPr>
          <p:cNvSpPr>
            <a:spLocks noGrp="1"/>
          </p:cNvSpPr>
          <p:nvPr>
            <p:ph type="title"/>
          </p:nvPr>
        </p:nvSpPr>
        <p:spPr>
          <a:xfrm>
            <a:off x="540000" y="346275"/>
            <a:ext cx="8064000" cy="1325563"/>
          </a:xfrm>
          <a:ln>
            <a:solidFill>
              <a:schemeClr val="tx1"/>
            </a:solidFill>
          </a:ln>
        </p:spPr>
        <p:txBody>
          <a:bodyPr/>
          <a:lstStyle/>
          <a:p>
            <a:r>
              <a:rPr lang="cs-CZ" dirty="0"/>
              <a:t>1. Inovace podnikatelských modelů</a:t>
            </a:r>
          </a:p>
        </p:txBody>
      </p:sp>
      <p:sp>
        <p:nvSpPr>
          <p:cNvPr id="3" name="Zástupný obsah 2">
            <a:extLst>
              <a:ext uri="{FF2B5EF4-FFF2-40B4-BE49-F238E27FC236}">
                <a16:creationId xmlns:a16="http://schemas.microsoft.com/office/drawing/2014/main" id="{3D425628-D385-4D8E-A973-65EC3723FF45}"/>
              </a:ext>
            </a:extLst>
          </p:cNvPr>
          <p:cNvSpPr>
            <a:spLocks noGrp="1"/>
          </p:cNvSpPr>
          <p:nvPr>
            <p:ph idx="1"/>
          </p:nvPr>
        </p:nvSpPr>
        <p:spPr>
          <a:ln>
            <a:solidFill>
              <a:schemeClr val="tx1"/>
            </a:solidFill>
          </a:ln>
        </p:spPr>
        <p:txBody>
          <a:bodyPr>
            <a:normAutofit fontScale="85000" lnSpcReduction="20000"/>
          </a:bodyPr>
          <a:lstStyle/>
          <a:p>
            <a:pPr marL="0" indent="0">
              <a:buNone/>
            </a:pPr>
            <a:r>
              <a:rPr lang="cs-CZ" dirty="0"/>
              <a:t>1.1 Vymezení podnikatelského modelu</a:t>
            </a:r>
          </a:p>
          <a:p>
            <a:pPr marL="0" indent="0">
              <a:buNone/>
            </a:pPr>
            <a:r>
              <a:rPr lang="cs-CZ" sz="2200" b="1" dirty="0">
                <a:solidFill>
                  <a:srgbClr val="222222"/>
                </a:solidFill>
                <a:effectLst/>
                <a:latin typeface="Times New Roman" panose="02020603050405020304" pitchFamily="18" charset="0"/>
                <a:ea typeface="Calibri" panose="020F0502020204030204" pitchFamily="34" charset="0"/>
              </a:rPr>
              <a:t>Podnikatelský </a:t>
            </a:r>
            <a:r>
              <a:rPr lang="cs-CZ" sz="2200" b="1" dirty="0">
                <a:solidFill>
                  <a:srgbClr val="000000"/>
                </a:solidFill>
                <a:effectLst/>
                <a:latin typeface="Times New Roman" panose="02020603050405020304" pitchFamily="18" charset="0"/>
                <a:ea typeface="Calibri" panose="020F0502020204030204" pitchFamily="34" charset="0"/>
              </a:rPr>
              <a:t>model představuje základní princip, jak firma vytváří </a:t>
            </a:r>
            <a:br>
              <a:rPr lang="cs-CZ" sz="2200" b="1" dirty="0">
                <a:solidFill>
                  <a:srgbClr val="000000"/>
                </a:solidFill>
                <a:effectLst/>
                <a:latin typeface="Times New Roman" panose="02020603050405020304" pitchFamily="18" charset="0"/>
                <a:ea typeface="Calibri" panose="020F0502020204030204" pitchFamily="34" charset="0"/>
              </a:rPr>
            </a:br>
            <a:r>
              <a:rPr lang="cs-CZ" sz="2200" b="1" dirty="0">
                <a:solidFill>
                  <a:srgbClr val="000000"/>
                </a:solidFill>
                <a:effectLst/>
                <a:latin typeface="Times New Roman" panose="02020603050405020304" pitchFamily="18" charset="0"/>
                <a:ea typeface="Calibri" panose="020F0502020204030204" pitchFamily="34" charset="0"/>
              </a:rPr>
              <a:t>a předává užitnou hodnotu a získává hodnotu v ekonomickém smyslu</a:t>
            </a:r>
            <a:r>
              <a:rPr lang="cs-CZ" sz="2200" b="1" i="1" dirty="0">
                <a:solidFill>
                  <a:srgbClr val="000000"/>
                </a:solidFill>
                <a:effectLst/>
                <a:latin typeface="Times New Roman" panose="02020603050405020304" pitchFamily="18" charset="0"/>
                <a:ea typeface="Calibri" panose="020F0502020204030204" pitchFamily="34" charset="0"/>
              </a:rPr>
              <a:t>.</a:t>
            </a:r>
            <a:r>
              <a:rPr lang="cs-CZ" sz="2200" b="1" dirty="0">
                <a:solidFill>
                  <a:srgbClr val="000000"/>
                </a:solidFill>
                <a:effectLst/>
                <a:latin typeface="Times New Roman" panose="02020603050405020304" pitchFamily="18" charset="0"/>
                <a:ea typeface="Calibri" panose="020F0502020204030204" pitchFamily="34" charset="0"/>
              </a:rPr>
              <a:t> </a:t>
            </a:r>
          </a:p>
          <a:p>
            <a:pPr marL="0" indent="0">
              <a:buNone/>
            </a:pPr>
            <a:r>
              <a:rPr lang="cs-CZ" sz="2200" dirty="0">
                <a:solidFill>
                  <a:srgbClr val="000000"/>
                </a:solidFill>
                <a:effectLst/>
                <a:latin typeface="Times New Roman" panose="02020603050405020304" pitchFamily="18" charset="0"/>
                <a:ea typeface="Calibri" panose="020F0502020204030204" pitchFamily="34" charset="0"/>
              </a:rPr>
              <a:t>Důvody pro změnu či vznik nového podnikatelského modelu: </a:t>
            </a:r>
            <a:endParaRPr lang="cs-CZ" sz="2200" dirty="0">
              <a:effectLst/>
              <a:latin typeface="Times New Roman" panose="02020603050405020304" pitchFamily="18" charset="0"/>
              <a:ea typeface="Calibri" panose="020F0502020204030204" pitchFamily="34" charset="0"/>
            </a:endParaRPr>
          </a:p>
          <a:p>
            <a:pPr marL="342900" lvl="0" indent="-342900" algn="just">
              <a:spcAft>
                <a:spcPts val="300"/>
              </a:spcAft>
              <a:buFont typeface="Symbol" panose="05050102010706020507" pitchFamily="18" charset="2"/>
              <a:buChar char=""/>
            </a:pPr>
            <a:r>
              <a:rPr lang="cs-CZ" sz="2200" dirty="0">
                <a:effectLst/>
                <a:latin typeface="Times New Roman" panose="02020603050405020304" pitchFamily="18" charset="0"/>
                <a:ea typeface="Calibri" panose="020F0502020204030204" pitchFamily="34" charset="0"/>
              </a:rPr>
              <a:t>příležitost využít novou technologii v novém podnikatelském modelu nebo využít novou technologii na zcela novém trhu,</a:t>
            </a:r>
          </a:p>
          <a:p>
            <a:pPr marL="342900" lvl="0" indent="-342900" algn="just">
              <a:spcAft>
                <a:spcPts val="300"/>
              </a:spcAft>
              <a:buFont typeface="Symbol" panose="05050102010706020507" pitchFamily="18" charset="2"/>
              <a:buChar char=""/>
            </a:pPr>
            <a:r>
              <a:rPr lang="cs-CZ" sz="2200" dirty="0">
                <a:effectLst/>
                <a:latin typeface="Times New Roman" panose="02020603050405020304" pitchFamily="18" charset="0"/>
                <a:ea typeface="Calibri" panose="020F0502020204030204" pitchFamily="34" charset="0"/>
              </a:rPr>
              <a:t>příležitost uspokojit potřeby velké skupiny zákazníků, kteří jsou zatím vyloučeni z trhu; existující řešení je příliš drahé nebo příliš složité,</a:t>
            </a:r>
          </a:p>
          <a:p>
            <a:pPr marL="342900" lvl="0" indent="-342900" algn="just">
              <a:spcAft>
                <a:spcPts val="300"/>
              </a:spcAft>
              <a:buFont typeface="Symbol" panose="05050102010706020507" pitchFamily="18" charset="2"/>
              <a:buChar char=""/>
            </a:pPr>
            <a:r>
              <a:rPr lang="cs-CZ" sz="2200" dirty="0">
                <a:effectLst/>
                <a:latin typeface="Times New Roman" panose="02020603050405020304" pitchFamily="18" charset="0"/>
                <a:ea typeface="Calibri" panose="020F0502020204030204" pitchFamily="34" charset="0"/>
              </a:rPr>
              <a:t>příležitost soustředit se na činnost, která prozatím neexistuje,</a:t>
            </a:r>
          </a:p>
          <a:p>
            <a:pPr marL="342900" lvl="0" indent="-342900" algn="just">
              <a:spcAft>
                <a:spcPts val="300"/>
              </a:spcAft>
              <a:buFont typeface="Symbol" panose="05050102010706020507" pitchFamily="18" charset="2"/>
              <a:buChar char=""/>
            </a:pPr>
            <a:r>
              <a:rPr lang="cs-CZ" sz="2200" dirty="0">
                <a:effectLst/>
                <a:latin typeface="Times New Roman" panose="02020603050405020304" pitchFamily="18" charset="0"/>
                <a:ea typeface="Calibri" panose="020F0502020204030204" pitchFamily="34" charset="0"/>
              </a:rPr>
              <a:t>potřeba reagovat na měnící se bázi konkurence,</a:t>
            </a:r>
          </a:p>
          <a:p>
            <a:pPr marL="342900" lvl="0" indent="-342900" algn="just">
              <a:spcAft>
                <a:spcPts val="300"/>
              </a:spcAft>
              <a:buFont typeface="Symbol" panose="05050102010706020507" pitchFamily="18" charset="2"/>
              <a:buChar char=""/>
            </a:pPr>
            <a:r>
              <a:rPr lang="cs-CZ" sz="2200" dirty="0">
                <a:effectLst/>
                <a:latin typeface="Times New Roman" panose="02020603050405020304" pitchFamily="18" charset="0"/>
                <a:ea typeface="Calibri" panose="020F0502020204030204" pitchFamily="34" charset="0"/>
              </a:rPr>
              <a:t>potřeba odrazit nápor nízkonákladových konkurentů,</a:t>
            </a:r>
          </a:p>
          <a:p>
            <a:pPr marL="342900" lvl="0" indent="-342900" algn="just">
              <a:spcAft>
                <a:spcPts val="600"/>
              </a:spcAft>
              <a:buFont typeface="Symbol" panose="05050102010706020507" pitchFamily="18" charset="2"/>
              <a:buChar char=""/>
            </a:pPr>
            <a:r>
              <a:rPr lang="cs-CZ" sz="2200" dirty="0">
                <a:effectLst/>
                <a:latin typeface="Times New Roman" panose="02020603050405020304" pitchFamily="18" charset="0"/>
                <a:ea typeface="Calibri" panose="020F0502020204030204" pitchFamily="34" charset="0"/>
              </a:rPr>
              <a:t>atd.</a:t>
            </a:r>
          </a:p>
          <a:p>
            <a:pPr marL="0" indent="0">
              <a:buNone/>
            </a:pPr>
            <a:endParaRPr lang="cs-CZ" dirty="0"/>
          </a:p>
        </p:txBody>
      </p:sp>
    </p:spTree>
    <p:extLst>
      <p:ext uri="{BB962C8B-B14F-4D97-AF65-F5344CB8AC3E}">
        <p14:creationId xmlns:p14="http://schemas.microsoft.com/office/powerpoint/2010/main" val="17630325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703660" y="1143000"/>
            <a:ext cx="7772400" cy="747713"/>
          </a:xfrm>
        </p:spPr>
        <p:txBody>
          <a:bodyPr/>
          <a:lstStyle/>
          <a:p>
            <a:pPr defTabSz="342900">
              <a:defRPr/>
            </a:pPr>
            <a:r>
              <a:rPr lang="cs-CZ" sz="1350" dirty="0">
                <a:ea typeface="+mn-ea"/>
                <a:cs typeface="+mn-cs"/>
              </a:rPr>
              <a:t>Obr. 12 Jak spravedlivý proces ovlivňuje postoje a jednání lidí</a:t>
            </a:r>
          </a:p>
        </p:txBody>
      </p:sp>
      <p:pic>
        <p:nvPicPr>
          <p:cNvPr id="43011" name="Obrázek 3"/>
          <p:cNvPicPr>
            <a:picLocks noChangeAspect="1"/>
          </p:cNvPicPr>
          <p:nvPr/>
        </p:nvPicPr>
        <p:blipFill>
          <a:blip r:embed="rId2" cstate="print"/>
          <a:srcRect/>
          <a:stretch>
            <a:fillRect/>
          </a:stretch>
        </p:blipFill>
        <p:spPr bwMode="auto">
          <a:xfrm>
            <a:off x="1415653" y="1787129"/>
            <a:ext cx="4447819" cy="4700146"/>
          </a:xfrm>
          <a:prstGeom prst="rect">
            <a:avLst/>
          </a:prstGeom>
          <a:noFill/>
          <a:ln w="9525">
            <a:noFill/>
            <a:miter lim="800000"/>
            <a:headEnd/>
            <a:tailEnd/>
          </a:ln>
        </p:spPr>
      </p:pic>
      <p:sp>
        <p:nvSpPr>
          <p:cNvPr id="43012" name="TextovéPole 4"/>
          <p:cNvSpPr txBox="1">
            <a:spLocks noChangeArrowheads="1"/>
          </p:cNvSpPr>
          <p:nvPr/>
        </p:nvSpPr>
        <p:spPr bwMode="auto">
          <a:xfrm>
            <a:off x="1415654" y="5769769"/>
            <a:ext cx="2468165" cy="253916"/>
          </a:xfrm>
          <a:prstGeom prst="rect">
            <a:avLst/>
          </a:prstGeom>
          <a:noFill/>
          <a:ln w="9525">
            <a:noFill/>
            <a:miter lim="800000"/>
            <a:headEnd/>
            <a:tailEnd/>
          </a:ln>
        </p:spPr>
        <p:txBody>
          <a:bodyPr>
            <a:spAutoFit/>
          </a:bodyPr>
          <a:lstStyle/>
          <a:p>
            <a:r>
              <a:rPr lang="cs-CZ" altLang="cs-CZ" sz="1050"/>
              <a:t>(Kim a Mauborgne, 2015)</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685800" y="1321594"/>
            <a:ext cx="7772400" cy="551260"/>
          </a:xfrm>
          <a:ln>
            <a:solidFill>
              <a:schemeClr val="tx1"/>
            </a:solidFill>
          </a:ln>
        </p:spPr>
        <p:txBody>
          <a:bodyPr/>
          <a:lstStyle/>
          <a:p>
            <a:pPr>
              <a:defRPr/>
            </a:pPr>
            <a:r>
              <a:rPr lang="cs-CZ" sz="2100" dirty="0"/>
              <a:t>Slaďte nabídku hodnoty, zisku a lidí</a:t>
            </a:r>
          </a:p>
        </p:txBody>
      </p:sp>
      <p:sp>
        <p:nvSpPr>
          <p:cNvPr id="63491" name="Zástupný symbol pro obsah 2"/>
          <p:cNvSpPr>
            <a:spLocks noGrp="1"/>
          </p:cNvSpPr>
          <p:nvPr>
            <p:ph sz="quarter" idx="13"/>
          </p:nvPr>
        </p:nvSpPr>
        <p:spPr>
          <a:xfrm>
            <a:off x="685800" y="1872853"/>
            <a:ext cx="7772400" cy="3327797"/>
          </a:xfrm>
          <a:ln>
            <a:solidFill>
              <a:schemeClr val="tx1"/>
            </a:solidFill>
          </a:ln>
        </p:spPr>
        <p:txBody>
          <a:bodyPr/>
          <a:lstStyle/>
          <a:p>
            <a:pPr marL="0" indent="0" algn="just">
              <a:buNone/>
              <a:defRPr/>
            </a:pPr>
            <a:r>
              <a:rPr lang="cs-CZ" altLang="cs-CZ" sz="1800" dirty="0"/>
              <a:t>Pro úspěch strategie je důležité sladit tři nabídky:</a:t>
            </a:r>
          </a:p>
          <a:p>
            <a:pPr marL="342900" indent="-342900" algn="just">
              <a:buClr>
                <a:schemeClr val="accent6"/>
              </a:buClr>
              <a:buFont typeface="+mj-lt"/>
              <a:buAutoNum type="arabicPeriod"/>
              <a:defRPr/>
            </a:pPr>
            <a:r>
              <a:rPr lang="cs-CZ" altLang="cs-CZ" sz="1800" dirty="0"/>
              <a:t>Nabídku hodnoty – užitek, který získá kupující z nabídky, snížený o cenu, kterou musel zaplatit.</a:t>
            </a:r>
          </a:p>
          <a:p>
            <a:pPr marL="342900" indent="-342900" algn="just">
              <a:buClr>
                <a:schemeClr val="accent6"/>
              </a:buClr>
              <a:buFont typeface="+mj-lt"/>
              <a:buAutoNum type="arabicPeriod"/>
              <a:defRPr/>
            </a:pPr>
            <a:r>
              <a:rPr lang="cs-CZ" altLang="cs-CZ" sz="1800" dirty="0"/>
              <a:t>Nabídku zisku – výnosy, které firma generuje z nabídky, snížené o výrobní a přepravní náklady.</a:t>
            </a:r>
          </a:p>
          <a:p>
            <a:pPr marL="342900" indent="-342900" algn="just">
              <a:buClr>
                <a:schemeClr val="accent6"/>
              </a:buClr>
              <a:buFont typeface="+mj-lt"/>
              <a:buAutoNum type="arabicPeriod"/>
              <a:defRPr/>
            </a:pPr>
            <a:r>
              <a:rPr lang="cs-CZ" altLang="cs-CZ" sz="1800" dirty="0"/>
              <a:t>Nabídku pro lidi – pozitivní motivace a pobídky, které jsou nabízeny lidem.</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5058" name="Obrázek 1"/>
          <p:cNvPicPr>
            <a:picLocks noChangeAspect="1"/>
          </p:cNvPicPr>
          <p:nvPr/>
        </p:nvPicPr>
        <p:blipFill>
          <a:blip r:embed="rId2" cstate="print"/>
          <a:srcRect/>
          <a:stretch>
            <a:fillRect/>
          </a:stretch>
        </p:blipFill>
        <p:spPr bwMode="auto">
          <a:xfrm>
            <a:off x="1113235" y="2087166"/>
            <a:ext cx="6701586" cy="4539126"/>
          </a:xfrm>
          <a:prstGeom prst="rect">
            <a:avLst/>
          </a:prstGeom>
          <a:noFill/>
          <a:ln w="9525">
            <a:noFill/>
            <a:miter lim="800000"/>
            <a:headEnd/>
            <a:tailEnd/>
          </a:ln>
        </p:spPr>
      </p:pic>
      <p:sp>
        <p:nvSpPr>
          <p:cNvPr id="3" name="Nadpis 1"/>
          <p:cNvSpPr txBox="1">
            <a:spLocks/>
          </p:cNvSpPr>
          <p:nvPr/>
        </p:nvSpPr>
        <p:spPr>
          <a:xfrm>
            <a:off x="801292" y="1713310"/>
            <a:ext cx="7773590" cy="746522"/>
          </a:xfrm>
          <a:prstGeom prst="rect">
            <a:avLst/>
          </a:prstGeom>
        </p:spPr>
        <p:txBody>
          <a:bodyPr>
            <a:normAutofit/>
          </a:bodyPr>
          <a:lst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a:lstStyle>
          <a:p>
            <a:pPr algn="l" defTabSz="342900">
              <a:defRPr/>
            </a:pPr>
            <a:r>
              <a:rPr lang="cs-CZ" sz="1350" cap="none" dirty="0">
                <a:latin typeface="+mn-lt"/>
                <a:ea typeface="+mn-ea"/>
                <a:cs typeface="+mn-cs"/>
              </a:rPr>
              <a:t>Obr. 17 Dosažení souladu všech součástí firemní strategie</a:t>
            </a:r>
          </a:p>
        </p:txBody>
      </p:sp>
      <p:sp>
        <p:nvSpPr>
          <p:cNvPr id="45060" name="TextovéPole 4"/>
          <p:cNvSpPr txBox="1">
            <a:spLocks noChangeArrowheads="1"/>
          </p:cNvSpPr>
          <p:nvPr/>
        </p:nvSpPr>
        <p:spPr bwMode="auto">
          <a:xfrm>
            <a:off x="915272" y="2086571"/>
            <a:ext cx="2468165" cy="253916"/>
          </a:xfrm>
          <a:prstGeom prst="rect">
            <a:avLst/>
          </a:prstGeom>
          <a:noFill/>
          <a:ln w="9525">
            <a:noFill/>
            <a:miter lim="800000"/>
            <a:headEnd/>
            <a:tailEnd/>
          </a:ln>
        </p:spPr>
        <p:txBody>
          <a:bodyPr>
            <a:spAutoFit/>
          </a:bodyPr>
          <a:lstStyle/>
          <a:p>
            <a:r>
              <a:rPr lang="cs-CZ" altLang="cs-CZ" sz="1050" dirty="0"/>
              <a:t>(Kim a </a:t>
            </a:r>
            <a:r>
              <a:rPr lang="cs-CZ" altLang="cs-CZ" sz="1050" dirty="0" err="1"/>
              <a:t>Mauborgne</a:t>
            </a:r>
            <a:r>
              <a:rPr lang="cs-CZ" altLang="cs-CZ" sz="1050" dirty="0"/>
              <a:t>, 2015)</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ln>
            <a:solidFill>
              <a:schemeClr val="tx1"/>
            </a:solidFill>
          </a:ln>
        </p:spPr>
        <p:txBody>
          <a:bodyPr>
            <a:normAutofit/>
          </a:bodyPr>
          <a:lstStyle/>
          <a:p>
            <a:r>
              <a:rPr lang="cs-CZ" sz="2400" b="1" dirty="0">
                <a:solidFill>
                  <a:srgbClr val="C00000"/>
                </a:solidFill>
              </a:rPr>
              <a:t>Otázky k zamyšlení</a:t>
            </a:r>
          </a:p>
        </p:txBody>
      </p:sp>
      <p:sp>
        <p:nvSpPr>
          <p:cNvPr id="3" name="Zástupný symbol pro obsah 2"/>
          <p:cNvSpPr>
            <a:spLocks noGrp="1"/>
          </p:cNvSpPr>
          <p:nvPr>
            <p:ph idx="1"/>
          </p:nvPr>
        </p:nvSpPr>
        <p:spPr>
          <a:ln>
            <a:solidFill>
              <a:schemeClr val="tx1"/>
            </a:solidFill>
          </a:ln>
        </p:spPr>
        <p:txBody>
          <a:bodyPr/>
          <a:lstStyle/>
          <a:p>
            <a:pPr marL="385763" indent="-385763">
              <a:buClrTx/>
              <a:buFont typeface="+mj-lt"/>
              <a:buAutoNum type="arabicPeriod"/>
            </a:pPr>
            <a:r>
              <a:rPr lang="cs-CZ" sz="1800" dirty="0"/>
              <a:t>Definujte rozdíly mezi rudým a modrým oceánem.</a:t>
            </a:r>
          </a:p>
          <a:p>
            <a:pPr marL="385763" indent="-385763">
              <a:buClrTx/>
              <a:buFont typeface="+mj-lt"/>
              <a:buAutoNum type="arabicPeriod"/>
            </a:pPr>
            <a:r>
              <a:rPr lang="cs-CZ" sz="1800" dirty="0"/>
              <a:t>Popište důvody realizace modrého oceánu.</a:t>
            </a:r>
          </a:p>
          <a:p>
            <a:pPr marL="385763" indent="-385763">
              <a:buClrTx/>
              <a:buFont typeface="+mj-lt"/>
              <a:buAutoNum type="arabicPeriod"/>
            </a:pPr>
            <a:r>
              <a:rPr lang="cs-CZ" sz="1800" dirty="0"/>
              <a:t>Jaké analytické nástroje a systémové rámce jsou uplatňovány v rámci strategie modrého oceánu.</a:t>
            </a:r>
          </a:p>
          <a:p>
            <a:pPr marL="385763" indent="-385763">
              <a:buClrTx/>
              <a:buFont typeface="+mj-lt"/>
              <a:buAutoNum type="arabicPeriod"/>
            </a:pPr>
            <a:r>
              <a:rPr lang="cs-CZ" sz="1800" dirty="0"/>
              <a:t>Popište formulační principy strategie modrého oceánu.</a:t>
            </a:r>
          </a:p>
          <a:p>
            <a:pPr marL="385763" indent="-385763">
              <a:buClrTx/>
              <a:buFont typeface="+mj-lt"/>
              <a:buAutoNum type="arabicPeriod"/>
            </a:pPr>
            <a:r>
              <a:rPr lang="cs-CZ" sz="1800" dirty="0"/>
              <a:t>Popište realizační principy strategie modrého oceánu.</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ln>
            <a:solidFill>
              <a:schemeClr val="tx1"/>
            </a:solidFill>
          </a:ln>
        </p:spPr>
        <p:txBody>
          <a:bodyPr/>
          <a:lstStyle/>
          <a:p>
            <a:pPr>
              <a:defRPr/>
            </a:pPr>
            <a:r>
              <a:rPr lang="cs-CZ" sz="2400" b="1" dirty="0">
                <a:solidFill>
                  <a:srgbClr val="C00000"/>
                </a:solidFill>
              </a:rPr>
              <a:t>Literatura</a:t>
            </a:r>
          </a:p>
        </p:txBody>
      </p:sp>
      <p:sp>
        <p:nvSpPr>
          <p:cNvPr id="46083" name="Zástupný symbol pro obsah 2"/>
          <p:cNvSpPr>
            <a:spLocks noGrp="1"/>
          </p:cNvSpPr>
          <p:nvPr>
            <p:ph idx="1"/>
          </p:nvPr>
        </p:nvSpPr>
        <p:spPr>
          <a:ln>
            <a:solidFill>
              <a:schemeClr val="tx1"/>
            </a:solidFill>
          </a:ln>
        </p:spPr>
        <p:txBody>
          <a:bodyPr/>
          <a:lstStyle/>
          <a:p>
            <a:r>
              <a:rPr lang="cs-CZ" dirty="0" err="1"/>
              <a:t>Kim</a:t>
            </a:r>
            <a:r>
              <a:rPr lang="cs-CZ" dirty="0"/>
              <a:t>, W. Ch a R. </a:t>
            </a:r>
            <a:r>
              <a:rPr lang="cs-CZ" dirty="0" err="1"/>
              <a:t>Mauborgne</a:t>
            </a:r>
            <a:r>
              <a:rPr lang="cs-CZ" dirty="0"/>
              <a:t>. Strategie modrého oceánu. Brno: Management </a:t>
            </a:r>
            <a:r>
              <a:rPr lang="cs-CZ" dirty="0" err="1"/>
              <a:t>Press</a:t>
            </a:r>
            <a:r>
              <a:rPr lang="cs-CZ" dirty="0"/>
              <a:t>, 2015. ISBN 978-80-7261-295-6.</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A70F347F-83FA-4654-95E5-3552D41F6477}"/>
              </a:ext>
            </a:extLst>
          </p:cNvPr>
          <p:cNvSpPr>
            <a:spLocks noGrp="1"/>
          </p:cNvSpPr>
          <p:nvPr>
            <p:ph idx="1"/>
          </p:nvPr>
        </p:nvSpPr>
        <p:spPr>
          <a:xfrm>
            <a:off x="540000" y="735291"/>
            <a:ext cx="8064000" cy="5863472"/>
          </a:xfrm>
        </p:spPr>
        <p:txBody>
          <a:bodyPr>
            <a:normAutofit fontScale="92500" lnSpcReduction="20000"/>
          </a:bodyPr>
          <a:lstStyle/>
          <a:p>
            <a:pPr marL="0" indent="0">
              <a:buNone/>
            </a:pPr>
            <a:r>
              <a:rPr lang="cs-CZ" dirty="0"/>
              <a:t>1.2 Ukázky podnikatelských modelů</a:t>
            </a:r>
          </a:p>
          <a:p>
            <a:pPr marL="0" indent="0">
              <a:buNone/>
            </a:pPr>
            <a:endParaRPr lang="cs-CZ" sz="1800" dirty="0">
              <a:latin typeface="Times New Roman" panose="02020603050405020304" pitchFamily="18" charset="0"/>
              <a:ea typeface="Times New Roman" panose="02020603050405020304" pitchFamily="18" charset="0"/>
            </a:endParaRPr>
          </a:p>
          <a:p>
            <a:pPr marL="0" indent="0">
              <a:buNone/>
            </a:pPr>
            <a:endParaRPr lang="cs-CZ" sz="1800" dirty="0">
              <a:effectLst/>
              <a:latin typeface="Times New Roman" panose="02020603050405020304" pitchFamily="18" charset="0"/>
              <a:ea typeface="Times New Roman" panose="02020603050405020304" pitchFamily="18" charset="0"/>
            </a:endParaRPr>
          </a:p>
          <a:p>
            <a:pPr marL="0" indent="0">
              <a:buNone/>
            </a:pPr>
            <a:endParaRPr lang="cs-CZ" sz="1800" dirty="0">
              <a:latin typeface="Times New Roman" panose="02020603050405020304" pitchFamily="18" charset="0"/>
              <a:ea typeface="Times New Roman" panose="02020603050405020304" pitchFamily="18" charset="0"/>
            </a:endParaRPr>
          </a:p>
          <a:p>
            <a:pPr marL="0" indent="0">
              <a:buNone/>
            </a:pPr>
            <a:endParaRPr lang="cs-CZ" sz="1800" dirty="0">
              <a:effectLst/>
              <a:latin typeface="Times New Roman" panose="02020603050405020304" pitchFamily="18" charset="0"/>
              <a:ea typeface="Times New Roman" panose="02020603050405020304" pitchFamily="18" charset="0"/>
            </a:endParaRPr>
          </a:p>
          <a:p>
            <a:pPr marL="0" indent="0">
              <a:buNone/>
            </a:pPr>
            <a:endParaRPr lang="cs-CZ" sz="1800" dirty="0">
              <a:effectLst/>
              <a:latin typeface="Times New Roman" panose="02020603050405020304" pitchFamily="18" charset="0"/>
              <a:ea typeface="Times New Roman" panose="02020603050405020304" pitchFamily="18" charset="0"/>
            </a:endParaRPr>
          </a:p>
          <a:p>
            <a:pPr marL="0" indent="0">
              <a:buNone/>
            </a:pPr>
            <a:endParaRPr lang="cs-CZ" sz="1800" dirty="0">
              <a:latin typeface="Times New Roman" panose="02020603050405020304" pitchFamily="18" charset="0"/>
              <a:ea typeface="Times New Roman" panose="02020603050405020304" pitchFamily="18" charset="0"/>
            </a:endParaRPr>
          </a:p>
          <a:p>
            <a:pPr marL="0" indent="0">
              <a:buNone/>
            </a:pPr>
            <a:endParaRPr lang="cs-CZ" sz="1800" dirty="0">
              <a:effectLst/>
              <a:latin typeface="Times New Roman" panose="02020603050405020304" pitchFamily="18" charset="0"/>
              <a:ea typeface="Times New Roman" panose="02020603050405020304" pitchFamily="18" charset="0"/>
            </a:endParaRPr>
          </a:p>
          <a:p>
            <a:pPr marL="0" indent="0">
              <a:buNone/>
            </a:pPr>
            <a:endParaRPr lang="cs-CZ" sz="1800" dirty="0">
              <a:latin typeface="Times New Roman" panose="02020603050405020304" pitchFamily="18" charset="0"/>
              <a:ea typeface="Times New Roman" panose="02020603050405020304" pitchFamily="18" charset="0"/>
            </a:endParaRPr>
          </a:p>
          <a:p>
            <a:pPr marL="0" indent="0">
              <a:buNone/>
            </a:pPr>
            <a:endParaRPr lang="cs-CZ" sz="1800" dirty="0">
              <a:effectLst/>
              <a:latin typeface="Times New Roman" panose="02020603050405020304" pitchFamily="18" charset="0"/>
              <a:ea typeface="Times New Roman" panose="02020603050405020304" pitchFamily="18" charset="0"/>
            </a:endParaRPr>
          </a:p>
          <a:p>
            <a:pPr marL="0" indent="0">
              <a:buNone/>
            </a:pPr>
            <a:endParaRPr lang="cs-CZ" sz="1800" dirty="0">
              <a:latin typeface="Times New Roman" panose="02020603050405020304" pitchFamily="18" charset="0"/>
              <a:ea typeface="Times New Roman" panose="02020603050405020304" pitchFamily="18" charset="0"/>
            </a:endParaRPr>
          </a:p>
          <a:p>
            <a:pPr marL="0" indent="0">
              <a:buNone/>
            </a:pPr>
            <a:endParaRPr lang="cs-CZ" sz="1800" dirty="0">
              <a:effectLst/>
              <a:latin typeface="Times New Roman" panose="02020603050405020304" pitchFamily="18" charset="0"/>
              <a:ea typeface="Times New Roman" panose="02020603050405020304" pitchFamily="18" charset="0"/>
            </a:endParaRPr>
          </a:p>
          <a:p>
            <a:pPr marL="0" indent="0">
              <a:buNone/>
            </a:pPr>
            <a:endParaRPr lang="cs-CZ" sz="1800" dirty="0">
              <a:effectLst/>
              <a:latin typeface="Times New Roman" panose="02020603050405020304" pitchFamily="18" charset="0"/>
              <a:ea typeface="Times New Roman" panose="02020603050405020304" pitchFamily="18" charset="0"/>
            </a:endParaRPr>
          </a:p>
          <a:p>
            <a:pPr marL="0" indent="0">
              <a:buNone/>
            </a:pPr>
            <a:endParaRPr lang="cs-CZ" sz="1800" dirty="0">
              <a:latin typeface="Times New Roman" panose="02020603050405020304" pitchFamily="18" charset="0"/>
              <a:ea typeface="Times New Roman" panose="02020603050405020304" pitchFamily="18" charset="0"/>
            </a:endParaRPr>
          </a:p>
          <a:p>
            <a:pPr marL="0" indent="0">
              <a:buNone/>
            </a:pPr>
            <a:endParaRPr lang="cs-CZ" sz="1800" dirty="0">
              <a:effectLst/>
              <a:latin typeface="Times New Roman" panose="02020603050405020304" pitchFamily="18" charset="0"/>
              <a:ea typeface="Times New Roman" panose="02020603050405020304" pitchFamily="18" charset="0"/>
            </a:endParaRPr>
          </a:p>
          <a:p>
            <a:pPr marL="0" indent="0">
              <a:buNone/>
            </a:pPr>
            <a:endParaRPr lang="cs-CZ" sz="1800" dirty="0">
              <a:latin typeface="Times New Roman" panose="02020603050405020304" pitchFamily="18" charset="0"/>
              <a:ea typeface="Times New Roman" panose="02020603050405020304" pitchFamily="18" charset="0"/>
            </a:endParaRPr>
          </a:p>
          <a:p>
            <a:pPr marL="0" indent="0">
              <a:buNone/>
            </a:pPr>
            <a:r>
              <a:rPr lang="cs-CZ" sz="1800" dirty="0">
                <a:effectLst/>
                <a:latin typeface="Times New Roman" panose="02020603050405020304" pitchFamily="18" charset="0"/>
                <a:ea typeface="Times New Roman" panose="02020603050405020304" pitchFamily="18" charset="0"/>
              </a:rPr>
              <a:t>Podnikatelský model podle Johnsona a kol. (2009) tvoří čtyři prvky vzájemně se ovlivňujících a jako celek vytvářejících a nabízejících hodnotu pro zákazníka.</a:t>
            </a:r>
            <a:endParaRPr lang="cs-CZ" dirty="0"/>
          </a:p>
        </p:txBody>
      </p:sp>
      <p:pic>
        <p:nvPicPr>
          <p:cNvPr id="5" name="Obrázek 4">
            <a:extLst>
              <a:ext uri="{FF2B5EF4-FFF2-40B4-BE49-F238E27FC236}">
                <a16:creationId xmlns:a16="http://schemas.microsoft.com/office/drawing/2014/main" id="{992511DD-B7FE-4C66-B268-64B6577DFCF7}"/>
              </a:ext>
            </a:extLst>
          </p:cNvPr>
          <p:cNvPicPr>
            <a:picLocks noChangeAspect="1"/>
          </p:cNvPicPr>
          <p:nvPr/>
        </p:nvPicPr>
        <p:blipFill>
          <a:blip r:embed="rId2"/>
          <a:stretch>
            <a:fillRect/>
          </a:stretch>
        </p:blipFill>
        <p:spPr>
          <a:xfrm>
            <a:off x="985837" y="1219200"/>
            <a:ext cx="7172325" cy="4419600"/>
          </a:xfrm>
          <a:prstGeom prst="rect">
            <a:avLst/>
          </a:prstGeom>
        </p:spPr>
      </p:pic>
    </p:spTree>
    <p:extLst>
      <p:ext uri="{BB962C8B-B14F-4D97-AF65-F5344CB8AC3E}">
        <p14:creationId xmlns:p14="http://schemas.microsoft.com/office/powerpoint/2010/main" val="3335064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Zástupný obsah 4">
            <a:extLst>
              <a:ext uri="{FF2B5EF4-FFF2-40B4-BE49-F238E27FC236}">
                <a16:creationId xmlns:a16="http://schemas.microsoft.com/office/drawing/2014/main" id="{E2AED91E-B76C-4161-92D2-0087BEFD609F}"/>
              </a:ext>
            </a:extLst>
          </p:cNvPr>
          <p:cNvPicPr>
            <a:picLocks noGrp="1" noChangeAspect="1"/>
          </p:cNvPicPr>
          <p:nvPr>
            <p:ph idx="1"/>
          </p:nvPr>
        </p:nvPicPr>
        <p:blipFill>
          <a:blip r:embed="rId2"/>
          <a:stretch>
            <a:fillRect/>
          </a:stretch>
        </p:blipFill>
        <p:spPr>
          <a:xfrm>
            <a:off x="1019175" y="978694"/>
            <a:ext cx="7105650" cy="4581525"/>
          </a:xfrm>
        </p:spPr>
      </p:pic>
      <p:sp>
        <p:nvSpPr>
          <p:cNvPr id="7" name="TextovéPole 6">
            <a:extLst>
              <a:ext uri="{FF2B5EF4-FFF2-40B4-BE49-F238E27FC236}">
                <a16:creationId xmlns:a16="http://schemas.microsoft.com/office/drawing/2014/main" id="{2650CBE2-7A2B-4AC2-9199-214624CC1EF4}"/>
              </a:ext>
            </a:extLst>
          </p:cNvPr>
          <p:cNvSpPr txBox="1"/>
          <p:nvPr/>
        </p:nvSpPr>
        <p:spPr>
          <a:xfrm>
            <a:off x="1019174" y="5380672"/>
            <a:ext cx="7304693" cy="923330"/>
          </a:xfrm>
          <a:prstGeom prst="rect">
            <a:avLst/>
          </a:prstGeom>
          <a:noFill/>
        </p:spPr>
        <p:txBody>
          <a:bodyPr wrap="square">
            <a:spAutoFit/>
          </a:bodyPr>
          <a:lstStyle/>
          <a:p>
            <a:r>
              <a:rPr lang="cs-CZ" sz="1800" dirty="0">
                <a:effectLst/>
                <a:latin typeface="Times New Roman" panose="02020603050405020304" pitchFamily="18" charset="0"/>
                <a:ea typeface="Times New Roman" panose="02020603050405020304" pitchFamily="18" charset="0"/>
              </a:rPr>
              <a:t>Obdobný pohled na podnikatelský model podává Kaplan (2012). Podnikatelský model pojímá procesně jako příběh o tom, jak podnik vytváří, dodává a zachycuje hodnotu.</a:t>
            </a:r>
            <a:endParaRPr lang="cs-CZ" dirty="0"/>
          </a:p>
        </p:txBody>
      </p:sp>
    </p:spTree>
    <p:extLst>
      <p:ext uri="{BB962C8B-B14F-4D97-AF65-F5344CB8AC3E}">
        <p14:creationId xmlns:p14="http://schemas.microsoft.com/office/powerpoint/2010/main" val="407138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8B85F1-0553-49F1-9D52-404D819C8236}"/>
              </a:ext>
            </a:extLst>
          </p:cNvPr>
          <p:cNvSpPr>
            <a:spLocks noGrp="1"/>
          </p:cNvSpPr>
          <p:nvPr>
            <p:ph type="title"/>
          </p:nvPr>
        </p:nvSpPr>
        <p:spPr>
          <a:xfrm>
            <a:off x="685800" y="1321594"/>
            <a:ext cx="7772400" cy="789385"/>
          </a:xfrm>
          <a:ln>
            <a:solidFill>
              <a:schemeClr val="tx1"/>
            </a:solidFill>
          </a:ln>
        </p:spPr>
        <p:txBody>
          <a:bodyPr>
            <a:normAutofit/>
          </a:bodyPr>
          <a:lstStyle/>
          <a:p>
            <a:pPr>
              <a:defRPr/>
            </a:pPr>
            <a:r>
              <a:rPr lang="cs-CZ" sz="2400" b="1" dirty="0">
                <a:solidFill>
                  <a:srgbClr val="C00000"/>
                </a:solidFill>
              </a:rPr>
              <a:t>2. volba strategie rudého nebo modrého oceánu</a:t>
            </a:r>
          </a:p>
        </p:txBody>
      </p:sp>
      <p:sp>
        <p:nvSpPr>
          <p:cNvPr id="20483" name="Zástupný symbol pro obsah 2"/>
          <p:cNvSpPr>
            <a:spLocks noGrp="1"/>
          </p:cNvSpPr>
          <p:nvPr>
            <p:ph sz="quarter" idx="13"/>
          </p:nvPr>
        </p:nvSpPr>
        <p:spPr>
          <a:xfrm>
            <a:off x="685800" y="2110978"/>
            <a:ext cx="7772400" cy="3089672"/>
          </a:xfrm>
          <a:ln>
            <a:solidFill>
              <a:schemeClr val="tx1"/>
            </a:solidFill>
          </a:ln>
        </p:spPr>
        <p:txBody>
          <a:bodyPr/>
          <a:lstStyle/>
          <a:p>
            <a:pPr marL="0" indent="0" algn="just">
              <a:buClr>
                <a:srgbClr val="FF0000"/>
              </a:buClr>
              <a:buNone/>
              <a:defRPr/>
            </a:pPr>
            <a:r>
              <a:rPr lang="cs-CZ" sz="2000" dirty="0"/>
              <a:t>Rozdíly mezi rudým a modrým oceánem</a:t>
            </a:r>
            <a:endParaRPr lang="cs-CZ" altLang="cs-CZ" sz="2000" b="1" dirty="0">
              <a:solidFill>
                <a:srgbClr val="FF0000"/>
              </a:solidFill>
            </a:endParaRPr>
          </a:p>
          <a:p>
            <a:pPr algn="just">
              <a:buClr>
                <a:srgbClr val="FF0000"/>
              </a:buClr>
              <a:buFont typeface="Wingdings" panose="05000000000000000000" pitchFamily="2" charset="2"/>
              <a:buChar char="Ø"/>
              <a:defRPr/>
            </a:pPr>
            <a:r>
              <a:rPr lang="cs-CZ" altLang="cs-CZ" sz="2000" b="1" dirty="0">
                <a:solidFill>
                  <a:srgbClr val="FF0000"/>
                </a:solidFill>
              </a:rPr>
              <a:t>Rudé oceány </a:t>
            </a:r>
            <a:r>
              <a:rPr lang="cs-CZ" altLang="cs-CZ" sz="2000" dirty="0"/>
              <a:t>= dnes existující odvětví, známý tržní prostor, hranice odvětví jsou pevně vymezené, známá konkurenční pravidla hry, výrobky se stávají zaměnitelnými, soupeření o větší podíl na existující poptávce, snižují se vyhlídky na zisk a na růst.</a:t>
            </a:r>
          </a:p>
          <a:p>
            <a:pPr algn="just">
              <a:buClr>
                <a:srgbClr val="0070C0"/>
              </a:buClr>
              <a:buFont typeface="Wingdings" panose="05000000000000000000" pitchFamily="2" charset="2"/>
              <a:buChar char="Ø"/>
              <a:defRPr/>
            </a:pPr>
            <a:r>
              <a:rPr lang="cs-CZ" altLang="cs-CZ" sz="2000" b="1" dirty="0">
                <a:solidFill>
                  <a:schemeClr val="accent1"/>
                </a:solidFill>
              </a:rPr>
              <a:t>Modré oceány </a:t>
            </a:r>
            <a:r>
              <a:rPr lang="cs-CZ" altLang="cs-CZ" sz="2000" dirty="0"/>
              <a:t>= dnes neexistující odvětví, neznámý tržní prostor, vytváření poptávky a příležitostí k vysoce ziskovému růstu, hranice existujících odvětví se rozšiřují, neexistují konkurenční pravidla hry.</a:t>
            </a:r>
          </a:p>
          <a:p>
            <a:pPr>
              <a:defRPr/>
            </a:pPr>
            <a:endParaRPr lang="cs-CZ" alt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Tabulka 1">
            <a:extLst>
              <a:ext uri="{FF2B5EF4-FFF2-40B4-BE49-F238E27FC236}">
                <a16:creationId xmlns:a16="http://schemas.microsoft.com/office/drawing/2014/main" id="{6C6C1C55-929E-4485-A1E8-2F75F4480355}"/>
              </a:ext>
            </a:extLst>
          </p:cNvPr>
          <p:cNvGraphicFramePr>
            <a:graphicFrameLocks noGrp="1"/>
          </p:cNvGraphicFramePr>
          <p:nvPr>
            <p:extLst>
              <p:ext uri="{D42A27DB-BD31-4B8C-83A1-F6EECF244321}">
                <p14:modId xmlns:p14="http://schemas.microsoft.com/office/powerpoint/2010/main" val="2218177949"/>
              </p:ext>
            </p:extLst>
          </p:nvPr>
        </p:nvGraphicFramePr>
        <p:xfrm>
          <a:off x="1164431" y="1871662"/>
          <a:ext cx="6518414" cy="4057798"/>
        </p:xfrm>
        <a:graphic>
          <a:graphicData uri="http://schemas.openxmlformats.org/drawingml/2006/table">
            <a:tbl>
              <a:tblPr firstRow="1" bandRow="1">
                <a:tableStyleId>{5C22544A-7EE6-4342-B048-85BDC9FD1C3A}</a:tableStyleId>
              </a:tblPr>
              <a:tblGrid>
                <a:gridCol w="3259207">
                  <a:extLst>
                    <a:ext uri="{9D8B030D-6E8A-4147-A177-3AD203B41FA5}">
                      <a16:colId xmlns:a16="http://schemas.microsoft.com/office/drawing/2014/main" val="1678782963"/>
                    </a:ext>
                  </a:extLst>
                </a:gridCol>
                <a:gridCol w="3259207">
                  <a:extLst>
                    <a:ext uri="{9D8B030D-6E8A-4147-A177-3AD203B41FA5}">
                      <a16:colId xmlns:a16="http://schemas.microsoft.com/office/drawing/2014/main" val="901180878"/>
                    </a:ext>
                  </a:extLst>
                </a:gridCol>
              </a:tblGrid>
              <a:tr h="433943">
                <a:tc>
                  <a:txBody>
                    <a:bodyPr/>
                    <a:lstStyle/>
                    <a:p>
                      <a:r>
                        <a:rPr lang="cs-CZ" sz="1500" dirty="0">
                          <a:solidFill>
                            <a:srgbClr val="FF0000"/>
                          </a:solidFill>
                        </a:rPr>
                        <a:t>Strategie rudého oceánu</a:t>
                      </a:r>
                    </a:p>
                  </a:txBody>
                  <a:tcPr marL="68584" marR="68584" marT="35072" marB="35072">
                    <a:solidFill>
                      <a:schemeClr val="bg1">
                        <a:lumMod val="50000"/>
                      </a:schemeClr>
                    </a:solidFill>
                  </a:tcPr>
                </a:tc>
                <a:tc>
                  <a:txBody>
                    <a:bodyPr/>
                    <a:lstStyle/>
                    <a:p>
                      <a:r>
                        <a:rPr lang="cs-CZ" sz="1500" dirty="0">
                          <a:solidFill>
                            <a:schemeClr val="accent1"/>
                          </a:solidFill>
                        </a:rPr>
                        <a:t>Strategie modrého oceánu</a:t>
                      </a:r>
                    </a:p>
                  </a:txBody>
                  <a:tcPr marL="68584" marR="68584" marT="35072" marB="35072">
                    <a:solidFill>
                      <a:schemeClr val="bg1">
                        <a:lumMod val="50000"/>
                      </a:schemeClr>
                    </a:solidFill>
                  </a:tcPr>
                </a:tc>
                <a:extLst>
                  <a:ext uri="{0D108BD9-81ED-4DB2-BD59-A6C34878D82A}">
                    <a16:rowId xmlns:a16="http://schemas.microsoft.com/office/drawing/2014/main" val="623882113"/>
                  </a:ext>
                </a:extLst>
              </a:tr>
              <a:tr h="748998">
                <a:tc>
                  <a:txBody>
                    <a:bodyPr/>
                    <a:lstStyle/>
                    <a:p>
                      <a:r>
                        <a:rPr lang="cs-CZ" sz="1500" dirty="0"/>
                        <a:t>Soutěžte v rámci existujícího tržního prostoru.</a:t>
                      </a:r>
                    </a:p>
                  </a:txBody>
                  <a:tcPr marL="68584" marR="68584" marT="35072" marB="35072">
                    <a:solidFill>
                      <a:schemeClr val="bg1">
                        <a:lumMod val="85000"/>
                      </a:schemeClr>
                    </a:solidFill>
                  </a:tcPr>
                </a:tc>
                <a:tc>
                  <a:txBody>
                    <a:bodyPr/>
                    <a:lstStyle/>
                    <a:p>
                      <a:r>
                        <a:rPr lang="cs-CZ" sz="1500" dirty="0"/>
                        <a:t>Vytvořte svrchovaný tržní prostor.</a:t>
                      </a:r>
                    </a:p>
                  </a:txBody>
                  <a:tcPr marL="68584" marR="68584" marT="35072" marB="35072">
                    <a:solidFill>
                      <a:schemeClr val="bg1">
                        <a:lumMod val="85000"/>
                      </a:schemeClr>
                    </a:solidFill>
                  </a:tcPr>
                </a:tc>
                <a:extLst>
                  <a:ext uri="{0D108BD9-81ED-4DB2-BD59-A6C34878D82A}">
                    <a16:rowId xmlns:a16="http://schemas.microsoft.com/office/drawing/2014/main" val="2052987718"/>
                  </a:ext>
                </a:extLst>
              </a:tr>
              <a:tr h="433943">
                <a:tc>
                  <a:txBody>
                    <a:bodyPr/>
                    <a:lstStyle/>
                    <a:p>
                      <a:r>
                        <a:rPr lang="cs-CZ" sz="1500" dirty="0"/>
                        <a:t>Porazte konkurenty.</a:t>
                      </a:r>
                    </a:p>
                  </a:txBody>
                  <a:tcPr marL="68584" marR="68584" marT="35072" marB="35072">
                    <a:solidFill>
                      <a:schemeClr val="bg1">
                        <a:lumMod val="95000"/>
                      </a:schemeClr>
                    </a:solidFill>
                  </a:tcPr>
                </a:tc>
                <a:tc>
                  <a:txBody>
                    <a:bodyPr/>
                    <a:lstStyle/>
                    <a:p>
                      <a:r>
                        <a:rPr lang="cs-CZ" sz="1500" dirty="0"/>
                        <a:t>Vyřaďte konkurenty ze hry.</a:t>
                      </a:r>
                    </a:p>
                  </a:txBody>
                  <a:tcPr marL="68584" marR="68584" marT="35072" marB="35072">
                    <a:solidFill>
                      <a:schemeClr val="bg1">
                        <a:lumMod val="95000"/>
                      </a:schemeClr>
                    </a:solidFill>
                  </a:tcPr>
                </a:tc>
                <a:extLst>
                  <a:ext uri="{0D108BD9-81ED-4DB2-BD59-A6C34878D82A}">
                    <a16:rowId xmlns:a16="http://schemas.microsoft.com/office/drawing/2014/main" val="2650549574"/>
                  </a:ext>
                </a:extLst>
              </a:tr>
              <a:tr h="621917">
                <a:tc>
                  <a:txBody>
                    <a:bodyPr/>
                    <a:lstStyle/>
                    <a:p>
                      <a:r>
                        <a:rPr lang="cs-CZ" sz="1500" dirty="0"/>
                        <a:t>Využijte existující poptávky.</a:t>
                      </a:r>
                    </a:p>
                  </a:txBody>
                  <a:tcPr marL="68584" marR="68584" marT="35072" marB="35072">
                    <a:solidFill>
                      <a:schemeClr val="bg1">
                        <a:lumMod val="85000"/>
                      </a:schemeClr>
                    </a:solidFill>
                  </a:tcPr>
                </a:tc>
                <a:tc>
                  <a:txBody>
                    <a:bodyPr/>
                    <a:lstStyle/>
                    <a:p>
                      <a:r>
                        <a:rPr lang="cs-CZ" sz="1500" dirty="0"/>
                        <a:t>Vytvořte novou poptávku a využijte ji.</a:t>
                      </a:r>
                    </a:p>
                  </a:txBody>
                  <a:tcPr marL="68584" marR="68584" marT="35072" marB="35072">
                    <a:solidFill>
                      <a:schemeClr val="bg1">
                        <a:lumMod val="85000"/>
                      </a:schemeClr>
                    </a:solidFill>
                  </a:tcPr>
                </a:tc>
                <a:extLst>
                  <a:ext uri="{0D108BD9-81ED-4DB2-BD59-A6C34878D82A}">
                    <a16:rowId xmlns:a16="http://schemas.microsoft.com/office/drawing/2014/main" val="3749400403"/>
                  </a:ext>
                </a:extLst>
              </a:tr>
              <a:tr h="748998">
                <a:tc>
                  <a:txBody>
                    <a:bodyPr/>
                    <a:lstStyle/>
                    <a:p>
                      <a:r>
                        <a:rPr lang="cs-CZ" sz="1500" dirty="0"/>
                        <a:t>Volte mezi hodnotou a náklady.</a:t>
                      </a:r>
                    </a:p>
                  </a:txBody>
                  <a:tcPr marL="68584" marR="68584" marT="35072" marB="35072">
                    <a:solidFill>
                      <a:schemeClr val="bg1">
                        <a:lumMod val="95000"/>
                      </a:schemeClr>
                    </a:solidFill>
                  </a:tcPr>
                </a:tc>
                <a:tc>
                  <a:txBody>
                    <a:bodyPr/>
                    <a:lstStyle/>
                    <a:p>
                      <a:r>
                        <a:rPr lang="cs-CZ" sz="1500" dirty="0"/>
                        <a:t>Prolomte dilema rozhodování mezi hodnotou a náklady.</a:t>
                      </a:r>
                    </a:p>
                  </a:txBody>
                  <a:tcPr marL="68584" marR="68584" marT="35072" marB="35072">
                    <a:solidFill>
                      <a:schemeClr val="bg1">
                        <a:lumMod val="95000"/>
                      </a:schemeClr>
                    </a:solidFill>
                  </a:tcPr>
                </a:tc>
                <a:extLst>
                  <a:ext uri="{0D108BD9-81ED-4DB2-BD59-A6C34878D82A}">
                    <a16:rowId xmlns:a16="http://schemas.microsoft.com/office/drawing/2014/main" val="3681227319"/>
                  </a:ext>
                </a:extLst>
              </a:tr>
              <a:tr h="1069999">
                <a:tc>
                  <a:txBody>
                    <a:bodyPr/>
                    <a:lstStyle/>
                    <a:p>
                      <a:r>
                        <a:rPr lang="cs-CZ" sz="1500" dirty="0"/>
                        <a:t>Uveďte celý systém činností firmy do souladu se strategickou volbou odlišení nebo nízkých nákladů.</a:t>
                      </a:r>
                    </a:p>
                  </a:txBody>
                  <a:tcPr marL="68584" marR="68584" marT="35072" marB="35072">
                    <a:solidFill>
                      <a:schemeClr val="bg1">
                        <a:lumMod val="85000"/>
                      </a:schemeClr>
                    </a:solidFill>
                  </a:tcPr>
                </a:tc>
                <a:tc>
                  <a:txBody>
                    <a:bodyPr/>
                    <a:lstStyle/>
                    <a:p>
                      <a:r>
                        <a:rPr lang="cs-CZ" sz="1500" dirty="0"/>
                        <a:t>Uveďte celý systém činností firmy do souladu se zaměřením na odlišení a nízké náklady.</a:t>
                      </a:r>
                    </a:p>
                  </a:txBody>
                  <a:tcPr marL="68584" marR="68584" marT="35072" marB="35072">
                    <a:solidFill>
                      <a:schemeClr val="bg1">
                        <a:lumMod val="85000"/>
                      </a:schemeClr>
                    </a:solidFill>
                  </a:tcPr>
                </a:tc>
                <a:extLst>
                  <a:ext uri="{0D108BD9-81ED-4DB2-BD59-A6C34878D82A}">
                    <a16:rowId xmlns:a16="http://schemas.microsoft.com/office/drawing/2014/main" val="2170575851"/>
                  </a:ext>
                </a:extLst>
              </a:tr>
            </a:tbl>
          </a:graphicData>
        </a:graphic>
      </p:graphicFrame>
      <p:sp>
        <p:nvSpPr>
          <p:cNvPr id="19481" name="TextovéPole 2"/>
          <p:cNvSpPr txBox="1">
            <a:spLocks noChangeArrowheads="1"/>
          </p:cNvSpPr>
          <p:nvPr/>
        </p:nvSpPr>
        <p:spPr bwMode="auto">
          <a:xfrm>
            <a:off x="1164431" y="1407319"/>
            <a:ext cx="5135166" cy="300082"/>
          </a:xfrm>
          <a:prstGeom prst="rect">
            <a:avLst/>
          </a:prstGeom>
          <a:noFill/>
          <a:ln w="9525">
            <a:noFill/>
            <a:miter lim="800000"/>
            <a:headEnd/>
            <a:tailEnd/>
          </a:ln>
        </p:spPr>
        <p:txBody>
          <a:bodyPr>
            <a:spAutoFit/>
          </a:bodyPr>
          <a:lstStyle/>
          <a:p>
            <a:r>
              <a:rPr lang="cs-CZ" altLang="cs-CZ" sz="1350"/>
              <a:t>Tab. 1 Strategie rudého oceánu versus strategie modrého oceánu</a:t>
            </a:r>
          </a:p>
        </p:txBody>
      </p:sp>
      <p:sp>
        <p:nvSpPr>
          <p:cNvPr id="19482" name="TextovéPole 3"/>
          <p:cNvSpPr txBox="1">
            <a:spLocks noChangeArrowheads="1"/>
          </p:cNvSpPr>
          <p:nvPr/>
        </p:nvSpPr>
        <p:spPr bwMode="auto">
          <a:xfrm>
            <a:off x="1164431" y="6016683"/>
            <a:ext cx="2468166" cy="253916"/>
          </a:xfrm>
          <a:prstGeom prst="rect">
            <a:avLst/>
          </a:prstGeom>
          <a:noFill/>
          <a:ln w="9525">
            <a:noFill/>
            <a:miter lim="800000"/>
            <a:headEnd/>
            <a:tailEnd/>
          </a:ln>
        </p:spPr>
        <p:txBody>
          <a:bodyPr>
            <a:spAutoFit/>
          </a:bodyPr>
          <a:lstStyle/>
          <a:p>
            <a:r>
              <a:rPr lang="cs-CZ" altLang="cs-CZ" sz="1050" dirty="0"/>
              <a:t>(Kim a </a:t>
            </a:r>
            <a:r>
              <a:rPr lang="cs-CZ" altLang="cs-CZ" sz="1050" dirty="0" err="1"/>
              <a:t>Mauborgne</a:t>
            </a:r>
            <a:r>
              <a:rPr lang="cs-CZ" altLang="cs-CZ" sz="1050" dirty="0"/>
              <a:t>, 2015)</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7CFCCD-21FF-4E2D-85D4-FFCBDD3895E9}"/>
              </a:ext>
            </a:extLst>
          </p:cNvPr>
          <p:cNvSpPr>
            <a:spLocks noGrp="1"/>
          </p:cNvSpPr>
          <p:nvPr>
            <p:ph type="title"/>
          </p:nvPr>
        </p:nvSpPr>
        <p:spPr>
          <a:xfrm>
            <a:off x="685800" y="1321594"/>
            <a:ext cx="7772400" cy="838200"/>
          </a:xfrm>
          <a:ln>
            <a:solidFill>
              <a:schemeClr val="tx1"/>
            </a:solidFill>
          </a:ln>
        </p:spPr>
        <p:txBody>
          <a:bodyPr>
            <a:normAutofit/>
          </a:bodyPr>
          <a:lstStyle/>
          <a:p>
            <a:pPr>
              <a:defRPr/>
            </a:pPr>
            <a:r>
              <a:rPr lang="cs-CZ" sz="2400" b="1" dirty="0">
                <a:solidFill>
                  <a:srgbClr val="C00000"/>
                </a:solidFill>
              </a:rPr>
              <a:t>2.1 Důvody realizace modrých oceánů</a:t>
            </a:r>
          </a:p>
        </p:txBody>
      </p:sp>
      <p:sp>
        <p:nvSpPr>
          <p:cNvPr id="3" name="Zástupný symbol pro obsah 2">
            <a:extLst>
              <a:ext uri="{FF2B5EF4-FFF2-40B4-BE49-F238E27FC236}">
                <a16:creationId xmlns:a16="http://schemas.microsoft.com/office/drawing/2014/main" id="{37510850-AA7D-444C-A5EE-A7C1789BE38D}"/>
              </a:ext>
            </a:extLst>
          </p:cNvPr>
          <p:cNvSpPr>
            <a:spLocks noGrp="1"/>
          </p:cNvSpPr>
          <p:nvPr>
            <p:ph sz="quarter" idx="13"/>
          </p:nvPr>
        </p:nvSpPr>
        <p:spPr>
          <a:xfrm>
            <a:off x="685800" y="2159794"/>
            <a:ext cx="7772400" cy="3263504"/>
          </a:xfrm>
          <a:ln>
            <a:solidFill>
              <a:schemeClr val="tx1"/>
            </a:solidFill>
          </a:ln>
        </p:spPr>
        <p:txBody>
          <a:bodyPr>
            <a:normAutofit/>
          </a:bodyPr>
          <a:lstStyle/>
          <a:p>
            <a:pPr marL="0" indent="0" algn="just">
              <a:buClr>
                <a:schemeClr val="accent6"/>
              </a:buClr>
              <a:buNone/>
              <a:defRPr/>
            </a:pPr>
            <a:endParaRPr lang="cs-CZ" dirty="0"/>
          </a:p>
          <a:p>
            <a:pPr algn="just">
              <a:buClr>
                <a:schemeClr val="accent6"/>
              </a:buClr>
              <a:buFont typeface="Wingdings" pitchFamily="2" charset="2"/>
              <a:buChar char="Ø"/>
              <a:defRPr/>
            </a:pPr>
            <a:r>
              <a:rPr lang="cs-CZ" sz="2400" dirty="0"/>
              <a:t>Zrychlující se tempo technologického rozvoje</a:t>
            </a:r>
          </a:p>
          <a:p>
            <a:pPr algn="just">
              <a:buClr>
                <a:schemeClr val="accent6"/>
              </a:buClr>
              <a:buFont typeface="Wingdings" pitchFamily="2" charset="2"/>
              <a:buChar char="Ø"/>
              <a:defRPr/>
            </a:pPr>
            <a:r>
              <a:rPr lang="cs-CZ" sz="2400" dirty="0"/>
              <a:t>Trend směřující ke globalizaci</a:t>
            </a:r>
          </a:p>
          <a:p>
            <a:pPr algn="just">
              <a:buClr>
                <a:schemeClr val="accent6"/>
              </a:buClr>
              <a:buFont typeface="Wingdings" pitchFamily="2" charset="2"/>
              <a:buChar char="Ø"/>
              <a:defRPr/>
            </a:pPr>
            <a:r>
              <a:rPr lang="cs-CZ" sz="2400" dirty="0"/>
              <a:t>Růst nabídky není doprovázen růstem poptávky</a:t>
            </a:r>
          </a:p>
          <a:p>
            <a:pPr algn="just">
              <a:buClr>
                <a:schemeClr val="accent6"/>
              </a:buClr>
              <a:buFont typeface="Wingdings" pitchFamily="2" charset="2"/>
              <a:buChar char="Ø"/>
              <a:defRPr/>
            </a:pPr>
            <a:r>
              <a:rPr lang="cs-CZ" sz="2400" dirty="0"/>
              <a:t>Stírají se rozdíly mezi výrobky a poskytovanými službami s ohledem na jejich funkční vlastnosti a kvalitu</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1D76CE-2BA6-4B41-AD03-43C349E8FA9E}"/>
              </a:ext>
            </a:extLst>
          </p:cNvPr>
          <p:cNvSpPr>
            <a:spLocks noGrp="1"/>
          </p:cNvSpPr>
          <p:nvPr>
            <p:ph type="title"/>
          </p:nvPr>
        </p:nvSpPr>
        <p:spPr>
          <a:xfrm>
            <a:off x="685800" y="1321594"/>
            <a:ext cx="7772400" cy="907256"/>
          </a:xfrm>
          <a:ln>
            <a:solidFill>
              <a:schemeClr val="tx1"/>
            </a:solidFill>
          </a:ln>
        </p:spPr>
        <p:txBody>
          <a:bodyPr/>
          <a:lstStyle/>
          <a:p>
            <a:pPr>
              <a:defRPr/>
            </a:pPr>
            <a:r>
              <a:rPr lang="cs-CZ" sz="2100" b="1" dirty="0">
                <a:solidFill>
                  <a:srgbClr val="C00000"/>
                </a:solidFill>
              </a:rPr>
              <a:t>2.2 Hodnotová inovace</a:t>
            </a:r>
          </a:p>
        </p:txBody>
      </p:sp>
      <p:sp>
        <p:nvSpPr>
          <p:cNvPr id="3" name="Zástupný symbol pro obsah 2">
            <a:extLst>
              <a:ext uri="{FF2B5EF4-FFF2-40B4-BE49-F238E27FC236}">
                <a16:creationId xmlns:a16="http://schemas.microsoft.com/office/drawing/2014/main" id="{6848F123-F882-438C-99E0-9AB742C0E896}"/>
              </a:ext>
            </a:extLst>
          </p:cNvPr>
          <p:cNvSpPr>
            <a:spLocks noGrp="1"/>
          </p:cNvSpPr>
          <p:nvPr>
            <p:ph sz="quarter" idx="13"/>
          </p:nvPr>
        </p:nvSpPr>
        <p:spPr>
          <a:xfrm>
            <a:off x="685800" y="2228850"/>
            <a:ext cx="7772400" cy="3700609"/>
          </a:xfrm>
          <a:ln>
            <a:solidFill>
              <a:schemeClr val="tx1"/>
            </a:solidFill>
          </a:ln>
        </p:spPr>
        <p:txBody>
          <a:bodyPr>
            <a:normAutofit fontScale="92500"/>
          </a:bodyPr>
          <a:lstStyle/>
          <a:p>
            <a:pPr algn="just">
              <a:buClr>
                <a:schemeClr val="accent6"/>
              </a:buClr>
              <a:buFont typeface="Wingdings" pitchFamily="2" charset="2"/>
              <a:buChar char="Ø"/>
              <a:defRPr/>
            </a:pPr>
            <a:endParaRPr lang="cs-CZ" sz="1800" dirty="0"/>
          </a:p>
          <a:p>
            <a:pPr algn="just">
              <a:buClr>
                <a:schemeClr val="accent6"/>
              </a:buClr>
              <a:buFont typeface="Wingdings" pitchFamily="2" charset="2"/>
              <a:buChar char="Ø"/>
              <a:defRPr/>
            </a:pPr>
            <a:r>
              <a:rPr lang="cs-CZ" sz="2400" dirty="0"/>
              <a:t>Představuje nový způsob uvažování o strategii i nový způsob její realizace. K hodnotové inovaci dochází tehdy, když firmy uvedou inovaci do souladu s užitnou hodnotou, s cenou a s nákladovým postavením. </a:t>
            </a:r>
          </a:p>
          <a:p>
            <a:pPr algn="just">
              <a:buClr>
                <a:schemeClr val="accent6"/>
              </a:buClr>
              <a:buFont typeface="Wingdings" pitchFamily="2" charset="2"/>
              <a:buChar char="Ø"/>
              <a:defRPr/>
            </a:pPr>
            <a:r>
              <a:rPr lang="cs-CZ" sz="2400" dirty="0"/>
              <a:t>Dochází k současnému snižování nákladů a zvyšování hodnoty pro zákazníka.</a:t>
            </a:r>
          </a:p>
          <a:p>
            <a:pPr algn="just">
              <a:buClr>
                <a:schemeClr val="accent6"/>
              </a:buClr>
              <a:buFont typeface="Wingdings" pitchFamily="2" charset="2"/>
              <a:buChar char="Ø"/>
              <a:defRPr/>
            </a:pPr>
            <a:r>
              <a:rPr lang="cs-CZ" sz="2400" dirty="0"/>
              <a:t>Hodnota pro zákazníka je určována užitkem a cenou.</a:t>
            </a:r>
          </a:p>
          <a:p>
            <a:pPr algn="just">
              <a:buClr>
                <a:schemeClr val="accent6"/>
              </a:buClr>
              <a:buFont typeface="Wingdings" pitchFamily="2" charset="2"/>
              <a:buChar char="Ø"/>
              <a:defRPr/>
            </a:pPr>
            <a:r>
              <a:rPr lang="cs-CZ" sz="2400" dirty="0"/>
              <a:t>Zdrojem hodnoty pro firmu je cena a vlastní nákladová struktura.</a:t>
            </a:r>
          </a:p>
          <a:p>
            <a:pPr marL="0" indent="0">
              <a:buNone/>
              <a:defRPr/>
            </a:pPr>
            <a:endParaRPr lang="cs-CZ" dirty="0"/>
          </a:p>
        </p:txBody>
      </p:sp>
    </p:spTree>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2" id="{42B34AD4-CC8C-42C8-A123-A24A28B23F52}" vid="{CAA84E04-F411-4E5F-9AFE-C1503F826B3B}"/>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Sablona PPT_základní_CZ</Template>
  <TotalTime>1868</TotalTime>
  <Words>2326</Words>
  <Application>Microsoft Office PowerPoint</Application>
  <PresentationFormat>Předvádění na obrazovce (4:3)</PresentationFormat>
  <Paragraphs>226</Paragraphs>
  <Slides>34</Slides>
  <Notes>1</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34</vt:i4>
      </vt:variant>
    </vt:vector>
  </HeadingPairs>
  <TitlesOfParts>
    <vt:vector size="43" baseType="lpstr">
      <vt:lpstr>Arial</vt:lpstr>
      <vt:lpstr>Calibri</vt:lpstr>
      <vt:lpstr>Calibri Light</vt:lpstr>
      <vt:lpstr>Century Gothic</vt:lpstr>
      <vt:lpstr>Symbol</vt:lpstr>
      <vt:lpstr>Times New Roman</vt:lpstr>
      <vt:lpstr>Tw Cen MT</vt:lpstr>
      <vt:lpstr>Wingdings</vt:lpstr>
      <vt:lpstr>Motiv Office</vt:lpstr>
      <vt:lpstr>Tvorba podnikatelských modelů  T2. inovace podnikatelských modelů T3. vytváření hodnotových inovací</vt:lpstr>
      <vt:lpstr>OBSAH</vt:lpstr>
      <vt:lpstr>1. Inovace podnikatelských modelů</vt:lpstr>
      <vt:lpstr>Prezentace aplikace PowerPoint</vt:lpstr>
      <vt:lpstr>Prezentace aplikace PowerPoint</vt:lpstr>
      <vt:lpstr>2. volba strategie rudého nebo modrého oceánu</vt:lpstr>
      <vt:lpstr>Prezentace aplikace PowerPoint</vt:lpstr>
      <vt:lpstr>2.1 Důvody realizace modrých oceánů</vt:lpstr>
      <vt:lpstr>2.2 Hodnotová inovace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4. Formulační principy strategie modrého oceánu</vt:lpstr>
      <vt:lpstr>Prezentace aplikace PowerPoint</vt:lpstr>
      <vt:lpstr>Zaměřte se na celkový obraz, nikoli na podrobné číselné údaje</vt:lpstr>
      <vt:lpstr>Přesáhněte dosavadní poptávku</vt:lpstr>
      <vt:lpstr>Proveďte správně sled strategických kroků</vt:lpstr>
      <vt:lpstr>Prezentace aplikace PowerPoint</vt:lpstr>
      <vt:lpstr>Ověření výjimečnosti užitku pro zákazníka</vt:lpstr>
      <vt:lpstr>Odhalení překážek užitku pro zákazníka</vt:lpstr>
      <vt:lpstr>Strategická tvorba ceny</vt:lpstr>
      <vt:lpstr>Prezentace aplikace PowerPoint</vt:lpstr>
      <vt:lpstr>Určení cílových nákladů Základem je odečítací postup od určení ceny a zisku k určení cílových nákladů (nahrazení postupu od kalkulace nákladů k určení zisku a ceny)</vt:lpstr>
      <vt:lpstr>Prezentace aplikace PowerPoint</vt:lpstr>
      <vt:lpstr>Prezentace aplikace PowerPoint</vt:lpstr>
      <vt:lpstr>Realizace spravedlivého procesu</vt:lpstr>
      <vt:lpstr>Obr. 12 Jak spravedlivý proces ovlivňuje postoje a jednání lidí</vt:lpstr>
      <vt:lpstr>Slaďte nabídku hodnoty, zisku a lidí</vt:lpstr>
      <vt:lpstr>Prezentace aplikace PowerPoint</vt:lpstr>
      <vt:lpstr>Otázky k zamyšlení</vt:lpstr>
      <vt:lpstr>Literatura</vt:lpstr>
    </vt:vector>
  </TitlesOfParts>
  <Company>TESCO SW,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Ameir Omar</dc:creator>
  <cp:lastModifiedBy>Peterková Jindra</cp:lastModifiedBy>
  <cp:revision>129</cp:revision>
  <dcterms:created xsi:type="dcterms:W3CDTF">2017-08-29T14:48:16Z</dcterms:created>
  <dcterms:modified xsi:type="dcterms:W3CDTF">2022-05-02T13:39:19Z</dcterms:modified>
</cp:coreProperties>
</file>