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418" r:id="rId3"/>
    <p:sldId id="311" r:id="rId4"/>
    <p:sldId id="312" r:id="rId5"/>
    <p:sldId id="262" r:id="rId6"/>
    <p:sldId id="419" r:id="rId7"/>
    <p:sldId id="420" r:id="rId8"/>
    <p:sldId id="421" r:id="rId9"/>
    <p:sldId id="295" r:id="rId10"/>
    <p:sldId id="422" r:id="rId11"/>
    <p:sldId id="423" r:id="rId12"/>
    <p:sldId id="424" r:id="rId13"/>
    <p:sldId id="425" r:id="rId14"/>
    <p:sldId id="426" r:id="rId15"/>
    <p:sldId id="427" r:id="rId16"/>
    <p:sldId id="428" r:id="rId17"/>
    <p:sldId id="430" r:id="rId18"/>
    <p:sldId id="431" r:id="rId19"/>
    <p:sldId id="432" r:id="rId20"/>
    <p:sldId id="433" r:id="rId21"/>
    <p:sldId id="434" r:id="rId22"/>
    <p:sldId id="435" r:id="rId23"/>
    <p:sldId id="436" r:id="rId24"/>
    <p:sldId id="437" r:id="rId25"/>
    <p:sldId id="417" r:id="rId26"/>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snapToGrid="0" snapToObjects="1">
      <p:cViewPr varScale="1">
        <p:scale>
          <a:sx n="128" d="100"/>
          <a:sy n="128" d="100"/>
        </p:scale>
        <p:origin x="1140" y="12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5" d="100"/>
          <a:sy n="95" d="100"/>
        </p:scale>
        <p:origin x="368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495C41D-602A-478D-956A-76E15DD87747}" type="datetimeFigureOut">
              <a:rPr lang="cs-CZ" smtClean="0"/>
              <a:t>01.03.2022</a:t>
            </a:fld>
            <a:endParaRPr lang="cs-CZ"/>
          </a:p>
        </p:txBody>
      </p:sp>
      <p:sp>
        <p:nvSpPr>
          <p:cNvPr id="4" name="Zástupný symbol pro zápatí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12CA51F-CF2D-4E92-887C-07DBD671E9C8}" type="slidenum">
              <a:rPr lang="cs-CZ" smtClean="0"/>
              <a:t>‹#›</a:t>
            </a:fld>
            <a:endParaRPr lang="cs-CZ"/>
          </a:p>
        </p:txBody>
      </p:sp>
    </p:spTree>
    <p:extLst>
      <p:ext uri="{BB962C8B-B14F-4D97-AF65-F5344CB8AC3E}">
        <p14:creationId xmlns:p14="http://schemas.microsoft.com/office/powerpoint/2010/main" val="1516966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A39094A-79D9-4DF0-B2D2-B4F09192D6EA}" type="datetimeFigureOut">
              <a:rPr lang="cs-CZ" smtClean="0"/>
              <a:t>01.03.2022</a:t>
            </a:fld>
            <a:endParaRPr lang="cs-CZ"/>
          </a:p>
        </p:txBody>
      </p:sp>
      <p:sp>
        <p:nvSpPr>
          <p:cNvPr id="4" name="Zástupný symbol pro obrázek snímk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4B9934E-E08D-457D-BE4B-44811F36A6F0}" type="slidenum">
              <a:rPr lang="cs-CZ" smtClean="0"/>
              <a:t>‹#›</a:t>
            </a:fld>
            <a:endParaRPr lang="cs-CZ"/>
          </a:p>
        </p:txBody>
      </p:sp>
    </p:spTree>
    <p:extLst>
      <p:ext uri="{BB962C8B-B14F-4D97-AF65-F5344CB8AC3E}">
        <p14:creationId xmlns:p14="http://schemas.microsoft.com/office/powerpoint/2010/main" val="366384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E2D2DB78-4593-4F0F-86C1-B9B4765C6D15}" type="datetime1">
              <a:rPr lang="en-US" smtClean="0"/>
              <a:t>3/1/2022</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D10202"/>
                </a:solidFill>
              </a:defRPr>
            </a:lvl1pPr>
          </a:lstStyle>
          <a:p>
            <a:r>
              <a:rPr lang="cs-CZ" dirty="0" err="1"/>
              <a:t>Click</a:t>
            </a:r>
            <a:r>
              <a:rPr lang="cs-CZ" dirty="0"/>
              <a:t> to </a:t>
            </a:r>
            <a:r>
              <a:rPr lang="cs-CZ" dirty="0" err="1"/>
              <a:t>edit</a:t>
            </a:r>
            <a:r>
              <a:rPr lang="cs-CZ" dirty="0"/>
              <a:t> Master </a:t>
            </a:r>
            <a:r>
              <a:rPr lang="cs-CZ" dirty="0" err="1"/>
              <a:t>title</a:t>
            </a:r>
            <a:r>
              <a:rPr lang="cs-CZ" dirty="0"/>
              <a:t> style</a:t>
            </a:r>
            <a:endParaRPr lang="en-US" dirty="0"/>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F8CF3F20-D0C7-4635-8CEC-7C408F5EC22E}" type="datetime1">
              <a:rPr lang="en-US" smtClean="0"/>
              <a:t>3/1/2022</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9062A-2FB7-421C-9F4B-462C67C87076}" type="datetime1">
              <a:rPr lang="en-US" smtClean="0"/>
              <a:t>3/1/2022</a:t>
            </a:fld>
            <a:endParaRPr lang="en-US"/>
          </a:p>
        </p:txBody>
      </p:sp>
      <p:sp>
        <p:nvSpPr>
          <p:cNvPr id="3" name="Footer Placeholder 2"/>
          <p:cNvSpPr>
            <a:spLocks noGrp="1"/>
          </p:cNvSpPr>
          <p:nvPr>
            <p:ph type="ftr" sz="quarter" idx="11"/>
          </p:nvPr>
        </p:nvSpPr>
        <p:spPr/>
        <p:txBody>
          <a:bodyPr/>
          <a:lstStyle/>
          <a:p>
            <a:r>
              <a:rPr lang="en-US"/>
              <a:t>Metodologie, výzkum, interpretace_Ivanová, Ludvíková</a:t>
            </a:r>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7A21F-17FD-4525-A6A9-4E414F8E7531}" type="datetime1">
              <a:rPr lang="en-US" smtClean="0"/>
              <a:t>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Metodologie, výzkum, interpretace_Ivanová, Ludvíková</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8483" y="2234231"/>
            <a:ext cx="8278317" cy="1978212"/>
          </a:xfrm>
        </p:spPr>
        <p:txBody>
          <a:bodyPr lIns="0" tIns="0" rIns="0" bIns="0" anchor="t" anchorCtr="0">
            <a:noAutofit/>
          </a:bodyPr>
          <a:lstStyle/>
          <a:p>
            <a:pPr algn="l"/>
            <a:r>
              <a:rPr lang="cs-CZ" sz="5400" b="1" dirty="0">
                <a:solidFill>
                  <a:srgbClr val="D50202"/>
                </a:solidFill>
              </a:rPr>
              <a:t>Testové</a:t>
            </a:r>
            <a:br>
              <a:rPr lang="cs-CZ" sz="5400" b="1" dirty="0">
                <a:solidFill>
                  <a:srgbClr val="D50202"/>
                </a:solidFill>
              </a:rPr>
            </a:br>
            <a:r>
              <a:rPr lang="cs-CZ" sz="5400" b="1" dirty="0">
                <a:solidFill>
                  <a:srgbClr val="D50202"/>
                </a:solidFill>
              </a:rPr>
              <a:t>psychodiagnostické metody</a:t>
            </a:r>
            <a:br>
              <a:rPr lang="cs-CZ" sz="5400" b="1" dirty="0">
                <a:solidFill>
                  <a:srgbClr val="D50202"/>
                </a:solidFill>
              </a:rPr>
            </a:br>
            <a:r>
              <a:rPr lang="cs-CZ" sz="5400" b="1" dirty="0">
                <a:solidFill>
                  <a:srgbClr val="D50202"/>
                </a:solidFill>
              </a:rPr>
              <a:t>pro výběr zaměstnanců</a:t>
            </a:r>
            <a:endParaRPr lang="en-US" sz="5400" b="1" dirty="0">
              <a:solidFill>
                <a:srgbClr val="D50202"/>
              </a:solidFill>
            </a:endParaRPr>
          </a:p>
        </p:txBody>
      </p:sp>
      <p:sp>
        <p:nvSpPr>
          <p:cNvPr id="3" name="Title 1"/>
          <p:cNvSpPr txBox="1">
            <a:spLocks/>
          </p:cNvSpPr>
          <p:nvPr/>
        </p:nvSpPr>
        <p:spPr>
          <a:xfrm>
            <a:off x="513414" y="5284664"/>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800" b="1" dirty="0">
                <a:cs typeface="Arial"/>
              </a:rPr>
              <a:t>Martin Fink</a:t>
            </a:r>
          </a:p>
          <a:p>
            <a:pPr algn="l"/>
            <a:r>
              <a:rPr lang="cs-CZ" sz="1800" b="1" dirty="0">
                <a:cs typeface="Arial"/>
              </a:rPr>
              <a:t>martin.fink@mvso.cz</a:t>
            </a:r>
            <a:endParaRPr lang="en-US" sz="1400" b="1" dirty="0"/>
          </a:p>
        </p:txBody>
      </p:sp>
      <p:sp>
        <p:nvSpPr>
          <p:cNvPr id="4" name="Zástupný symbol pro číslo snímku 3">
            <a:extLst>
              <a:ext uri="{FF2B5EF4-FFF2-40B4-BE49-F238E27FC236}">
                <a16:creationId xmlns:a16="http://schemas.microsoft.com/office/drawing/2014/main" id="{2577ACA3-5A6E-46FE-B9E3-319C8ACCE9D5}"/>
              </a:ext>
            </a:extLst>
          </p:cNvPr>
          <p:cNvSpPr>
            <a:spLocks noGrp="1"/>
          </p:cNvSpPr>
          <p:nvPr>
            <p:ph type="sldNum" sz="quarter" idx="12"/>
          </p:nvPr>
        </p:nvSpPr>
        <p:spPr/>
        <p:txBody>
          <a:bodyPr/>
          <a:lstStyle/>
          <a:p>
            <a:fld id="{2988AB19-9DFA-5149-B5A7-89AF79578156}" type="slidenum">
              <a:rPr lang="en-US" smtClean="0"/>
              <a:t>1</a:t>
            </a:fld>
            <a:endParaRPr lang="en-US"/>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02302"/>
            <a:ext cx="9361356" cy="1131419"/>
          </a:xfrm>
        </p:spPr>
        <p:txBody>
          <a:bodyPr>
            <a:normAutofit/>
          </a:bodyPr>
          <a:lstStyle/>
          <a:p>
            <a:pPr eaLnBrk="1" fontAlgn="auto" hangingPunct="1">
              <a:spcAft>
                <a:spcPts val="0"/>
              </a:spcAft>
              <a:defRPr/>
            </a:pPr>
            <a:r>
              <a:rPr lang="cs-CZ" altLang="en-US" sz="4000" b="1" dirty="0">
                <a:solidFill>
                  <a:srgbClr val="D50202"/>
                </a:solidFill>
              </a:rPr>
              <a:t>Výběrové strategie</a:t>
            </a:r>
          </a:p>
        </p:txBody>
      </p:sp>
      <p:sp>
        <p:nvSpPr>
          <p:cNvPr id="3" name="Zástupný symbol pro obsah 2"/>
          <p:cNvSpPr>
            <a:spLocks noGrp="1"/>
          </p:cNvSpPr>
          <p:nvPr>
            <p:ph idx="1"/>
          </p:nvPr>
        </p:nvSpPr>
        <p:spPr>
          <a:xfrm>
            <a:off x="457200" y="1131757"/>
            <a:ext cx="8229600" cy="4994407"/>
          </a:xfrm>
        </p:spPr>
        <p:txBody>
          <a:bodyPr rtlCol="0">
            <a:noAutofit/>
          </a:bodyPr>
          <a:lstStyle/>
          <a:p>
            <a:pPr marL="0" indent="0" algn="just">
              <a:buNone/>
            </a:pPr>
            <a:r>
              <a:rPr lang="cs-CZ" sz="2000" b="0" i="0" u="none" strike="noStrike" baseline="0" dirty="0">
                <a:solidFill>
                  <a:srgbClr val="000000"/>
                </a:solidFill>
              </a:rPr>
              <a:t>Výběrové strategie zahrnují řadu metod, jejichž cílem je vybrat mezi uchazeči získanými z náboru toho </a:t>
            </a:r>
            <a:r>
              <a:rPr lang="cs-CZ" sz="2000" b="1" i="0" u="none" strike="noStrike" baseline="0" dirty="0">
                <a:solidFill>
                  <a:srgbClr val="000000"/>
                </a:solidFill>
              </a:rPr>
              <a:t>nejvhodnějšího</a:t>
            </a:r>
            <a:r>
              <a:rPr lang="cs-CZ" sz="2000" b="0" i="0" u="none" strike="noStrike" baseline="0" dirty="0">
                <a:solidFill>
                  <a:srgbClr val="000000"/>
                </a:solidFill>
              </a:rPr>
              <a:t> pro obsazovanou pozici. Záměrně je uvedeno „nejvhodnějšího“ namísto „nejlepšího“. Druhý pojem snadno obrací pozornost pouze k výkonovým souvislostem, které nejsou jediným předpokladem úspěšnosti zaměstnance na jeho pozici. V základu se výběrové strategie zaměřují na: </a:t>
            </a:r>
          </a:p>
          <a:p>
            <a:pPr algn="just"/>
            <a:r>
              <a:rPr lang="cs-CZ" sz="2000" b="0" i="0" u="none" strike="noStrike" baseline="0" dirty="0">
                <a:solidFill>
                  <a:srgbClr val="000000"/>
                </a:solidFill>
              </a:rPr>
              <a:t>1. soulad uchazeče s pozicí nebo rolí, </a:t>
            </a:r>
          </a:p>
          <a:p>
            <a:pPr algn="just"/>
            <a:r>
              <a:rPr lang="en-US" sz="2000" b="0" i="0" u="none" strike="noStrike" baseline="0" dirty="0">
                <a:solidFill>
                  <a:srgbClr val="000000"/>
                </a:solidFill>
              </a:rPr>
              <a:t>2. </a:t>
            </a:r>
            <a:r>
              <a:rPr lang="en-US" sz="2000" b="0" i="0" u="none" strike="noStrike" baseline="0" dirty="0" err="1">
                <a:solidFill>
                  <a:srgbClr val="000000"/>
                </a:solidFill>
              </a:rPr>
              <a:t>soulad</a:t>
            </a:r>
            <a:r>
              <a:rPr lang="en-US" sz="2000" b="0" i="0" u="none" strike="noStrike" baseline="0" dirty="0">
                <a:solidFill>
                  <a:srgbClr val="000000"/>
                </a:solidFill>
              </a:rPr>
              <a:t> </a:t>
            </a:r>
            <a:r>
              <a:rPr lang="en-US" sz="2000" b="0" i="0" u="none" strike="noStrike" baseline="0" dirty="0" err="1">
                <a:solidFill>
                  <a:srgbClr val="000000"/>
                </a:solidFill>
              </a:rPr>
              <a:t>uchazeče</a:t>
            </a:r>
            <a:r>
              <a:rPr lang="en-US" sz="2000" b="0" i="0" u="none" strike="noStrike" baseline="0" dirty="0">
                <a:solidFill>
                  <a:srgbClr val="000000"/>
                </a:solidFill>
              </a:rPr>
              <a:t> s </a:t>
            </a:r>
            <a:r>
              <a:rPr lang="en-US" sz="2000" b="0" i="0" u="none" strike="noStrike" baseline="0" dirty="0" err="1">
                <a:solidFill>
                  <a:srgbClr val="000000"/>
                </a:solidFill>
              </a:rPr>
              <a:t>leaderem</a:t>
            </a:r>
            <a:r>
              <a:rPr lang="en-US" sz="2000" b="0" i="0" u="none" strike="noStrike" baseline="0" dirty="0">
                <a:solidFill>
                  <a:srgbClr val="000000"/>
                </a:solidFill>
              </a:rPr>
              <a:t>, </a:t>
            </a:r>
          </a:p>
          <a:p>
            <a:pPr algn="just"/>
            <a:r>
              <a:rPr lang="cs-CZ" sz="2000" b="0" i="0" u="none" strike="noStrike" baseline="0" dirty="0">
                <a:solidFill>
                  <a:srgbClr val="000000"/>
                </a:solidFill>
              </a:rPr>
              <a:t>3. soulad uchazeče s týmem, </a:t>
            </a:r>
          </a:p>
          <a:p>
            <a:pPr algn="just"/>
            <a:r>
              <a:rPr lang="cs-CZ" sz="2000" b="0" i="0" u="none" strike="noStrike" baseline="0" dirty="0">
                <a:solidFill>
                  <a:srgbClr val="000000"/>
                </a:solidFill>
              </a:rPr>
              <a:t>4. soulad uchazeče s organizací, </a:t>
            </a:r>
          </a:p>
          <a:p>
            <a:pPr algn="just"/>
            <a:r>
              <a:rPr lang="cs-CZ" sz="2000" b="0" i="0" u="none" strike="noStrike" baseline="0" dirty="0">
                <a:solidFill>
                  <a:srgbClr val="000000"/>
                </a:solidFill>
              </a:rPr>
              <a:t>5. soulad uchazeče s prostředím. </a:t>
            </a:r>
          </a:p>
          <a:p>
            <a:pPr marL="0" indent="0" algn="just">
              <a:buNone/>
            </a:pPr>
            <a:r>
              <a:rPr lang="cs-CZ" sz="2000" b="0" i="0" u="none" strike="noStrike" baseline="0" dirty="0">
                <a:solidFill>
                  <a:srgbClr val="000000"/>
                </a:solidFill>
              </a:rPr>
              <a:t>Obecně pak platí, že pro ověření výše uvedených souladů uchazeče s hledaným profilem je třeba věnovat pozornost kvalifikaci, praktickým dovednostem a psychickým vlastnostem. U některých fyzicky exponovaných pozic se dále přidává tělesná a zdravotní způsobilost (Kuruc, 1976). </a:t>
            </a:r>
            <a:endParaRPr lang="cs-CZ" sz="20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595368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02302"/>
            <a:ext cx="9361356" cy="1131419"/>
          </a:xfrm>
        </p:spPr>
        <p:txBody>
          <a:bodyPr>
            <a:normAutofit/>
          </a:bodyPr>
          <a:lstStyle/>
          <a:p>
            <a:pPr eaLnBrk="1" fontAlgn="auto" hangingPunct="1">
              <a:spcAft>
                <a:spcPts val="0"/>
              </a:spcAft>
              <a:defRPr/>
            </a:pPr>
            <a:r>
              <a:rPr lang="cs-CZ" altLang="en-US" sz="4000" b="1" dirty="0">
                <a:solidFill>
                  <a:srgbClr val="D50202"/>
                </a:solidFill>
              </a:rPr>
              <a:t>Výběrové strategie</a:t>
            </a:r>
          </a:p>
        </p:txBody>
      </p:sp>
      <p:sp>
        <p:nvSpPr>
          <p:cNvPr id="3" name="Zástupný symbol pro obsah 2"/>
          <p:cNvSpPr>
            <a:spLocks noGrp="1"/>
          </p:cNvSpPr>
          <p:nvPr>
            <p:ph idx="1"/>
          </p:nvPr>
        </p:nvSpPr>
        <p:spPr>
          <a:xfrm>
            <a:off x="457200" y="1131757"/>
            <a:ext cx="8229600" cy="4994407"/>
          </a:xfrm>
        </p:spPr>
        <p:txBody>
          <a:bodyPr rtlCol="0">
            <a:noAutofit/>
          </a:bodyPr>
          <a:lstStyle/>
          <a:p>
            <a:pPr marL="0" indent="0" algn="just">
              <a:buNone/>
            </a:pPr>
            <a:r>
              <a:rPr lang="cs-CZ" sz="2000" b="0" i="0" u="none" strike="noStrike" baseline="0" dirty="0">
                <a:solidFill>
                  <a:srgbClr val="000000"/>
                </a:solidFill>
              </a:rPr>
              <a:t>Výběrové strategie zahrnují řadu metod, jejichž cílem je vybrat mezi uchazeči získanými z náboru toho </a:t>
            </a:r>
            <a:r>
              <a:rPr lang="cs-CZ" sz="2000" b="1" i="0" u="none" strike="noStrike" baseline="0" dirty="0">
                <a:solidFill>
                  <a:srgbClr val="000000"/>
                </a:solidFill>
              </a:rPr>
              <a:t>nejvhodnějšího</a:t>
            </a:r>
            <a:r>
              <a:rPr lang="cs-CZ" sz="2000" b="0" i="0" u="none" strike="noStrike" baseline="0" dirty="0">
                <a:solidFill>
                  <a:srgbClr val="000000"/>
                </a:solidFill>
              </a:rPr>
              <a:t> pro obsazovanou pozici. Záměrně je uvedeno „nejvhodnějšího“ namísto „nejlepšího“. Druhý pojem snadno obrací pozornost pouze k výkonovým souvislostem, které nejsou jediným předpokladem úspěšnosti zaměstnance na jeho pozici. V základu se výběrové strategie zaměřují na: </a:t>
            </a:r>
          </a:p>
          <a:p>
            <a:pPr algn="just"/>
            <a:r>
              <a:rPr lang="cs-CZ" sz="2000" b="0" i="0" u="none" strike="noStrike" baseline="0" dirty="0">
                <a:solidFill>
                  <a:srgbClr val="000000"/>
                </a:solidFill>
              </a:rPr>
              <a:t>1. soulad uchazeče s pozicí nebo rolí, </a:t>
            </a:r>
          </a:p>
          <a:p>
            <a:pPr algn="just"/>
            <a:r>
              <a:rPr lang="en-US" sz="2000" b="0" i="0" u="none" strike="noStrike" baseline="0" dirty="0">
                <a:solidFill>
                  <a:srgbClr val="000000"/>
                </a:solidFill>
              </a:rPr>
              <a:t>2. </a:t>
            </a:r>
            <a:r>
              <a:rPr lang="en-US" sz="2000" b="0" i="0" u="none" strike="noStrike" baseline="0" dirty="0" err="1">
                <a:solidFill>
                  <a:srgbClr val="000000"/>
                </a:solidFill>
              </a:rPr>
              <a:t>soulad</a:t>
            </a:r>
            <a:r>
              <a:rPr lang="en-US" sz="2000" b="0" i="0" u="none" strike="noStrike" baseline="0" dirty="0">
                <a:solidFill>
                  <a:srgbClr val="000000"/>
                </a:solidFill>
              </a:rPr>
              <a:t> </a:t>
            </a:r>
            <a:r>
              <a:rPr lang="en-US" sz="2000" b="0" i="0" u="none" strike="noStrike" baseline="0" dirty="0" err="1">
                <a:solidFill>
                  <a:srgbClr val="000000"/>
                </a:solidFill>
              </a:rPr>
              <a:t>uchazeče</a:t>
            </a:r>
            <a:r>
              <a:rPr lang="en-US" sz="2000" b="0" i="0" u="none" strike="noStrike" baseline="0" dirty="0">
                <a:solidFill>
                  <a:srgbClr val="000000"/>
                </a:solidFill>
              </a:rPr>
              <a:t> s </a:t>
            </a:r>
            <a:r>
              <a:rPr lang="en-US" sz="2000" b="0" i="0" u="none" strike="noStrike" baseline="0" dirty="0" err="1">
                <a:solidFill>
                  <a:srgbClr val="000000"/>
                </a:solidFill>
              </a:rPr>
              <a:t>leaderem</a:t>
            </a:r>
            <a:r>
              <a:rPr lang="en-US" sz="2000" b="0" i="0" u="none" strike="noStrike" baseline="0" dirty="0">
                <a:solidFill>
                  <a:srgbClr val="000000"/>
                </a:solidFill>
              </a:rPr>
              <a:t>, </a:t>
            </a:r>
          </a:p>
          <a:p>
            <a:pPr algn="just"/>
            <a:r>
              <a:rPr lang="cs-CZ" sz="2000" b="0" i="0" u="none" strike="noStrike" baseline="0" dirty="0">
                <a:solidFill>
                  <a:srgbClr val="000000"/>
                </a:solidFill>
              </a:rPr>
              <a:t>3. soulad uchazeče s týmem, </a:t>
            </a:r>
          </a:p>
          <a:p>
            <a:pPr algn="just"/>
            <a:r>
              <a:rPr lang="cs-CZ" sz="2000" b="0" i="0" u="none" strike="noStrike" baseline="0" dirty="0">
                <a:solidFill>
                  <a:srgbClr val="000000"/>
                </a:solidFill>
              </a:rPr>
              <a:t>4. soulad uchazeče s organizací, </a:t>
            </a:r>
          </a:p>
          <a:p>
            <a:pPr algn="just"/>
            <a:r>
              <a:rPr lang="cs-CZ" sz="2000" b="0" i="0" u="none" strike="noStrike" baseline="0" dirty="0">
                <a:solidFill>
                  <a:srgbClr val="000000"/>
                </a:solidFill>
              </a:rPr>
              <a:t>5. soulad uchazeče s prostředím. </a:t>
            </a:r>
          </a:p>
          <a:p>
            <a:pPr marL="0" indent="0" algn="just">
              <a:buNone/>
            </a:pPr>
            <a:r>
              <a:rPr lang="cs-CZ" sz="2000" b="0" i="0" u="none" strike="noStrike" baseline="0" dirty="0">
                <a:solidFill>
                  <a:srgbClr val="000000"/>
                </a:solidFill>
              </a:rPr>
              <a:t>Obecně pak platí, že pro ověření výše uvedených souladů uchazeče s hledaným profilem je třeba věnovat pozornost kvalifikaci, praktickým dovednostem a psychickým vlastnostem. U některých fyzicky exponovaných pozic se dále přidává tělesná a zdravotní způsobilost (Kuruc, 1976). </a:t>
            </a:r>
            <a:endParaRPr lang="cs-CZ" sz="20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068127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02302"/>
            <a:ext cx="9361356" cy="1131419"/>
          </a:xfrm>
        </p:spPr>
        <p:txBody>
          <a:bodyPr>
            <a:normAutofit/>
          </a:bodyPr>
          <a:lstStyle/>
          <a:p>
            <a:pPr eaLnBrk="1" fontAlgn="auto" hangingPunct="1">
              <a:spcAft>
                <a:spcPts val="0"/>
              </a:spcAft>
              <a:defRPr/>
            </a:pPr>
            <a:r>
              <a:rPr lang="cs-CZ" altLang="en-US" sz="4000" b="1" dirty="0">
                <a:solidFill>
                  <a:srgbClr val="D50202"/>
                </a:solidFill>
              </a:rPr>
              <a:t>Psychologické posouzení</a:t>
            </a:r>
          </a:p>
        </p:txBody>
      </p:sp>
      <p:sp>
        <p:nvSpPr>
          <p:cNvPr id="3" name="Zástupný symbol pro obsah 2"/>
          <p:cNvSpPr>
            <a:spLocks noGrp="1"/>
          </p:cNvSpPr>
          <p:nvPr>
            <p:ph idx="1"/>
          </p:nvPr>
        </p:nvSpPr>
        <p:spPr>
          <a:xfrm>
            <a:off x="457200" y="1742058"/>
            <a:ext cx="8229600" cy="4994407"/>
          </a:xfrm>
        </p:spPr>
        <p:txBody>
          <a:bodyPr rtlCol="0">
            <a:noAutofit/>
          </a:bodyPr>
          <a:lstStyle/>
          <a:p>
            <a:pPr marL="0" indent="0" algn="just">
              <a:buNone/>
            </a:pPr>
            <a:r>
              <a:rPr lang="cs-CZ" sz="2500" b="0" i="0" u="none" strike="noStrike" baseline="0" dirty="0">
                <a:solidFill>
                  <a:srgbClr val="000000"/>
                </a:solidFill>
              </a:rPr>
              <a:t>Součástí individuálního psychologického posouzení jsou následující metody: </a:t>
            </a:r>
          </a:p>
          <a:p>
            <a:pPr marL="0" indent="0" algn="just">
              <a:buNone/>
            </a:pPr>
            <a:r>
              <a:rPr lang="cs-CZ" sz="2500" b="0" i="0" u="none" strike="noStrike" baseline="0" dirty="0">
                <a:solidFill>
                  <a:srgbClr val="000000"/>
                </a:solidFill>
              </a:rPr>
              <a:t>	a) testy schopností, </a:t>
            </a:r>
          </a:p>
          <a:p>
            <a:pPr marL="0" indent="0" algn="just">
              <a:buNone/>
            </a:pPr>
            <a:r>
              <a:rPr lang="cs-CZ" sz="2500" b="0" i="0" u="none" strike="noStrike" baseline="0" dirty="0">
                <a:solidFill>
                  <a:srgbClr val="000000"/>
                </a:solidFill>
              </a:rPr>
              <a:t>	b) metody pro zjišťování zájmů, </a:t>
            </a:r>
          </a:p>
          <a:p>
            <a:pPr marL="0" indent="0" algn="just">
              <a:buNone/>
            </a:pPr>
            <a:r>
              <a:rPr lang="cs-CZ" sz="2500" b="0" i="0" u="none" strike="noStrike" baseline="0" dirty="0">
                <a:solidFill>
                  <a:srgbClr val="000000"/>
                </a:solidFill>
              </a:rPr>
              <a:t>	c) metody pro zjišťování osobnostních charakteristik, </a:t>
            </a:r>
          </a:p>
          <a:p>
            <a:pPr marL="0" indent="0" algn="just">
              <a:buNone/>
            </a:pPr>
            <a:r>
              <a:rPr lang="cs-CZ" sz="2500" b="0" i="0" u="none" strike="noStrike" baseline="0" dirty="0">
                <a:solidFill>
                  <a:srgbClr val="000000"/>
                </a:solidFill>
              </a:rPr>
              <a:t>	d) hraní rolí a případové studie, </a:t>
            </a:r>
          </a:p>
          <a:p>
            <a:pPr marL="0" indent="0" algn="just">
              <a:buNone/>
            </a:pPr>
            <a:r>
              <a:rPr lang="cs-CZ" sz="2500" b="0" i="0" u="none" strike="noStrike" baseline="0" dirty="0">
                <a:solidFill>
                  <a:srgbClr val="000000"/>
                </a:solidFill>
              </a:rPr>
              <a:t>	e) výběrový pohovor, </a:t>
            </a:r>
          </a:p>
          <a:p>
            <a:pPr marL="0" indent="0" algn="just">
              <a:buNone/>
            </a:pPr>
            <a:r>
              <a:rPr lang="cs-CZ" sz="2500" b="0" i="0" u="none" strike="noStrike" baseline="0" dirty="0">
                <a:solidFill>
                  <a:srgbClr val="000000"/>
                </a:solidFill>
              </a:rPr>
              <a:t>	f) sebehodnocení, </a:t>
            </a:r>
          </a:p>
          <a:p>
            <a:pPr marL="0" indent="0" algn="just">
              <a:buNone/>
            </a:pPr>
            <a:r>
              <a:rPr lang="cs-CZ" sz="2500" b="0" i="0" u="none" strike="noStrike" baseline="0" dirty="0">
                <a:solidFill>
                  <a:srgbClr val="000000"/>
                </a:solidFill>
              </a:rPr>
              <a:t>	g) metody zaměřené na zjišťování informací z vnějších 	zdrojů. </a:t>
            </a:r>
            <a:endParaRPr lang="cs-CZ" sz="25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599386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02302"/>
            <a:ext cx="9361356" cy="1131419"/>
          </a:xfrm>
        </p:spPr>
        <p:txBody>
          <a:bodyPr>
            <a:normAutofit/>
          </a:bodyPr>
          <a:lstStyle/>
          <a:p>
            <a:pPr eaLnBrk="1" fontAlgn="auto" hangingPunct="1">
              <a:spcAft>
                <a:spcPts val="0"/>
              </a:spcAft>
              <a:defRPr/>
            </a:pPr>
            <a:r>
              <a:rPr lang="cs-CZ" altLang="en-US" dirty="0">
                <a:solidFill>
                  <a:srgbClr val="D50202"/>
                </a:solidFill>
              </a:rPr>
              <a:t>Účel a role psychodiagnostiky ve výběru</a:t>
            </a:r>
            <a:endParaRPr lang="cs-CZ" altLang="en-US" sz="4000" b="1" dirty="0">
              <a:solidFill>
                <a:srgbClr val="D50202"/>
              </a:solidFill>
            </a:endParaRPr>
          </a:p>
        </p:txBody>
      </p:sp>
      <p:sp>
        <p:nvSpPr>
          <p:cNvPr id="3" name="Zástupný symbol pro obsah 2"/>
          <p:cNvSpPr>
            <a:spLocks noGrp="1"/>
          </p:cNvSpPr>
          <p:nvPr>
            <p:ph idx="1"/>
          </p:nvPr>
        </p:nvSpPr>
        <p:spPr>
          <a:xfrm>
            <a:off x="457200" y="1742058"/>
            <a:ext cx="8229600" cy="4994407"/>
          </a:xfrm>
        </p:spPr>
        <p:txBody>
          <a:bodyPr rtlCol="0">
            <a:noAutofit/>
          </a:bodyPr>
          <a:lstStyle/>
          <a:p>
            <a:pPr marL="0" indent="0" algn="just">
              <a:buNone/>
            </a:pPr>
            <a:r>
              <a:rPr lang="cs-CZ" sz="2000" b="1" i="0" u="none" strike="noStrike" baseline="0" dirty="0">
                <a:solidFill>
                  <a:srgbClr val="000000"/>
                </a:solidFill>
              </a:rPr>
              <a:t>U dobrých metod se obecně předpokládá, že budou </a:t>
            </a:r>
            <a:r>
              <a:rPr lang="cs-CZ" sz="2000" b="0" i="0" u="none" strike="noStrike" baseline="0" dirty="0">
                <a:solidFill>
                  <a:srgbClr val="000000"/>
                </a:solidFill>
              </a:rPr>
              <a:t>(Armstrong, 2007): </a:t>
            </a:r>
          </a:p>
          <a:p>
            <a:pPr lvl="1" algn="just">
              <a:buFont typeface="Arial" panose="020B0604020202020204" pitchFamily="34" charset="0"/>
              <a:buChar char="•"/>
            </a:pPr>
            <a:r>
              <a:rPr lang="cs-CZ" sz="2000" b="0" i="0" u="none" strike="noStrike" baseline="0" dirty="0">
                <a:solidFill>
                  <a:srgbClr val="000000"/>
                </a:solidFill>
              </a:rPr>
              <a:t>dobře rozlišovat mezi jedinci; </a:t>
            </a:r>
          </a:p>
          <a:p>
            <a:pPr lvl="1" algn="just">
              <a:buFont typeface="Arial" panose="020B0604020202020204" pitchFamily="34" charset="0"/>
              <a:buChar char="•"/>
            </a:pPr>
            <a:r>
              <a:rPr lang="cs-CZ" sz="2000" b="0" i="0" u="none" strike="noStrike" baseline="0" dirty="0">
                <a:solidFill>
                  <a:srgbClr val="000000"/>
                </a:solidFill>
              </a:rPr>
              <a:t>standardizované na populaci, vůči které je smysluplné srovnávat uchazeče; </a:t>
            </a:r>
          </a:p>
          <a:p>
            <a:pPr lvl="1" algn="just">
              <a:buFont typeface="Arial" panose="020B0604020202020204" pitchFamily="34" charset="0"/>
              <a:buChar char="•"/>
            </a:pPr>
            <a:r>
              <a:rPr lang="cs-CZ" sz="2000" b="0" i="0" u="none" strike="noStrike" baseline="0" dirty="0">
                <a:solidFill>
                  <a:srgbClr val="000000"/>
                </a:solidFill>
              </a:rPr>
              <a:t>spolehlivé (</a:t>
            </a:r>
            <a:r>
              <a:rPr lang="cs-CZ" sz="2000" b="0" i="0" u="none" strike="noStrike" baseline="0" dirty="0" err="1">
                <a:solidFill>
                  <a:srgbClr val="000000"/>
                </a:solidFill>
              </a:rPr>
              <a:t>reliabilní</a:t>
            </a:r>
            <a:r>
              <a:rPr lang="cs-CZ" sz="2000" b="0" i="0" u="none" strike="noStrike" baseline="0" dirty="0">
                <a:solidFill>
                  <a:srgbClr val="000000"/>
                </a:solidFill>
              </a:rPr>
              <a:t>), a budou tedy měřit vždy to stejné; </a:t>
            </a:r>
          </a:p>
          <a:p>
            <a:pPr lvl="1" algn="just">
              <a:buFont typeface="Arial" panose="020B0604020202020204" pitchFamily="34" charset="0"/>
              <a:buChar char="•"/>
            </a:pPr>
            <a:r>
              <a:rPr lang="cs-CZ" sz="2000" b="0" i="0" u="none" strike="noStrike" baseline="0" dirty="0">
                <a:solidFill>
                  <a:srgbClr val="000000"/>
                </a:solidFill>
              </a:rPr>
              <a:t>validní, tedy zjišťují to, co zjišťovat mají. </a:t>
            </a:r>
          </a:p>
          <a:p>
            <a:pPr lvl="1" algn="just">
              <a:buFont typeface="Arial" panose="020B0604020202020204" pitchFamily="34" charset="0"/>
              <a:buChar char="•"/>
            </a:pPr>
            <a:r>
              <a:rPr lang="cs-CZ" sz="2000" b="0" i="0" u="none" strike="noStrike" baseline="0" dirty="0">
                <a:solidFill>
                  <a:srgbClr val="000000"/>
                </a:solidFill>
              </a:rPr>
              <a:t>byla nastavena reálná očekávání od metody; </a:t>
            </a:r>
          </a:p>
          <a:p>
            <a:pPr lvl="1" algn="just">
              <a:buFont typeface="Arial" panose="020B0604020202020204" pitchFamily="34" charset="0"/>
              <a:buChar char="•"/>
            </a:pPr>
            <a:r>
              <a:rPr lang="cs-CZ" sz="2000" b="0" i="0" u="none" strike="noStrike" baseline="0" dirty="0">
                <a:solidFill>
                  <a:srgbClr val="000000"/>
                </a:solidFill>
              </a:rPr>
              <a:t>byla zvolena vhodná metoda podle konkrétních požadavků situace; </a:t>
            </a:r>
          </a:p>
          <a:p>
            <a:pPr lvl="1" algn="just">
              <a:buFont typeface="Arial" panose="020B0604020202020204" pitchFamily="34" charset="0"/>
              <a:buChar char="•"/>
            </a:pPr>
            <a:r>
              <a:rPr lang="cs-CZ" sz="2000" b="0" i="0" u="none" strike="noStrike" baseline="0" dirty="0">
                <a:solidFill>
                  <a:srgbClr val="000000"/>
                </a:solidFill>
              </a:rPr>
              <a:t>byla metoda správně použita (zařazena do výběrového procesu); </a:t>
            </a:r>
          </a:p>
          <a:p>
            <a:pPr lvl="1" algn="just">
              <a:buFont typeface="Arial" panose="020B0604020202020204" pitchFamily="34" charset="0"/>
              <a:buChar char="•"/>
            </a:pPr>
            <a:r>
              <a:rPr lang="cs-CZ" sz="2000" b="0" i="0" u="none" strike="noStrike" baseline="0" dirty="0">
                <a:solidFill>
                  <a:srgbClr val="000000"/>
                </a:solidFill>
              </a:rPr>
              <a:t>byla metoda vyhodnocena (na straně specialisty) a interpretována (na straně výběrového komise) ve směru svých možností kvalifikovaným personálem. </a:t>
            </a:r>
            <a:endParaRPr lang="cs-CZ" sz="20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818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34911" y="566946"/>
            <a:ext cx="8874177" cy="1143000"/>
          </a:xfrm>
        </p:spPr>
        <p:txBody>
          <a:bodyPr>
            <a:normAutofit fontScale="90000"/>
          </a:bodyPr>
          <a:lstStyle/>
          <a:p>
            <a:pPr eaLnBrk="1" fontAlgn="auto" hangingPunct="1">
              <a:spcAft>
                <a:spcPts val="0"/>
              </a:spcAft>
              <a:defRPr/>
            </a:pPr>
            <a:r>
              <a:rPr lang="cs-CZ" altLang="en-US" b="1" dirty="0">
                <a:solidFill>
                  <a:srgbClr val="D50202"/>
                </a:solidFill>
              </a:rPr>
              <a:t>Účel a role psychodiagnostiky ve výběru</a:t>
            </a:r>
            <a:endParaRPr lang="cs-CZ" altLang="en-US" sz="4000" b="1" dirty="0">
              <a:solidFill>
                <a:srgbClr val="D50202"/>
              </a:solidFill>
            </a:endParaRPr>
          </a:p>
        </p:txBody>
      </p:sp>
      <p:pic>
        <p:nvPicPr>
          <p:cNvPr id="4" name="Zástupný obsah 3">
            <a:extLst>
              <a:ext uri="{FF2B5EF4-FFF2-40B4-BE49-F238E27FC236}">
                <a16:creationId xmlns:a16="http://schemas.microsoft.com/office/drawing/2014/main" id="{09CCCE5E-6D70-433F-972E-85B328282D4C}"/>
              </a:ext>
            </a:extLst>
          </p:cNvPr>
          <p:cNvPicPr>
            <a:picLocks noGrp="1" noChangeAspect="1"/>
          </p:cNvPicPr>
          <p:nvPr>
            <p:ph sz="half" idx="1"/>
          </p:nvPr>
        </p:nvPicPr>
        <p:blipFill>
          <a:blip r:embed="rId2"/>
          <a:stretch>
            <a:fillRect/>
          </a:stretch>
        </p:blipFill>
        <p:spPr>
          <a:xfrm>
            <a:off x="457200" y="2038662"/>
            <a:ext cx="4282354" cy="3452519"/>
          </a:xfrm>
        </p:spPr>
      </p:pic>
      <p:sp>
        <p:nvSpPr>
          <p:cNvPr id="6" name="Zástupný obsah 5">
            <a:extLst>
              <a:ext uri="{FF2B5EF4-FFF2-40B4-BE49-F238E27FC236}">
                <a16:creationId xmlns:a16="http://schemas.microsoft.com/office/drawing/2014/main" id="{87802DEE-3CE4-48B9-9170-CBF23351E975}"/>
              </a:ext>
            </a:extLst>
          </p:cNvPr>
          <p:cNvSpPr>
            <a:spLocks noGrp="1"/>
          </p:cNvSpPr>
          <p:nvPr>
            <p:ph sz="half" idx="2"/>
          </p:nvPr>
        </p:nvSpPr>
        <p:spPr>
          <a:xfrm>
            <a:off x="4708161" y="2044056"/>
            <a:ext cx="4038600" cy="4525963"/>
          </a:xfrm>
        </p:spPr>
        <p:txBody>
          <a:bodyPr>
            <a:normAutofit/>
          </a:bodyPr>
          <a:lstStyle/>
          <a:p>
            <a:r>
              <a:rPr lang="cs-CZ" sz="2000" u="none" strike="noStrike" baseline="0" dirty="0">
                <a:solidFill>
                  <a:srgbClr val="000000"/>
                </a:solidFill>
              </a:rPr>
              <a:t>Psychodiagnostické metody pro výběr zaměstnanců jsou součástí celkového souboru metod výběru. </a:t>
            </a:r>
          </a:p>
          <a:p>
            <a:r>
              <a:rPr lang="cs-CZ" sz="2000" u="none" strike="noStrike" baseline="0" dirty="0">
                <a:solidFill>
                  <a:srgbClr val="000000"/>
                </a:solidFill>
              </a:rPr>
              <a:t>Přinášejí data, která není možné zcela nahradit z jiného zdroje, a současně nejsou schopny nahradit data z jiných zdrojů.</a:t>
            </a:r>
          </a:p>
          <a:p>
            <a:r>
              <a:rPr lang="cs-CZ" sz="2000" u="none" strike="noStrike" baseline="0" dirty="0">
                <a:solidFill>
                  <a:srgbClr val="000000"/>
                </a:solidFill>
              </a:rPr>
              <a:t>Účelné jsou jako součást celku, ve kterém se jejich význam liší podle typu obsazované pozice</a:t>
            </a:r>
            <a:r>
              <a:rPr lang="cs-CZ" sz="2000" b="1" u="none" strike="noStrike" baseline="0" dirty="0">
                <a:solidFill>
                  <a:srgbClr val="000000"/>
                </a:solidFill>
              </a:rPr>
              <a:t>. </a:t>
            </a:r>
            <a:endParaRPr lang="cs-CZ" sz="2000" dirty="0"/>
          </a:p>
        </p:txBody>
      </p:sp>
      <p:sp>
        <p:nvSpPr>
          <p:cNvPr id="13318" name="Zástupný symbol pro číslo snímku 5"/>
          <p:cNvSpPr>
            <a:spLocks noGrp="1"/>
          </p:cNvSpPr>
          <p:nvPr>
            <p:ph type="sldNum" sz="quarter" idx="4294967295"/>
          </p:nvPr>
        </p:nvSpPr>
        <p:spPr bwMode="auto">
          <a:xfrm>
            <a:off x="70104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693340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02302"/>
            <a:ext cx="9361356" cy="1131419"/>
          </a:xfrm>
        </p:spPr>
        <p:txBody>
          <a:bodyPr>
            <a:normAutofit/>
          </a:bodyPr>
          <a:lstStyle/>
          <a:p>
            <a:pPr eaLnBrk="1" fontAlgn="auto" hangingPunct="1">
              <a:spcAft>
                <a:spcPts val="0"/>
              </a:spcAft>
              <a:defRPr/>
            </a:pPr>
            <a:r>
              <a:rPr lang="cs-CZ" altLang="en-US" dirty="0">
                <a:solidFill>
                  <a:srgbClr val="D50202"/>
                </a:solidFill>
              </a:rPr>
              <a:t>Psychické vlastnosti: význam </a:t>
            </a:r>
            <a:endParaRPr lang="cs-CZ" altLang="en-US" sz="4000" b="1" dirty="0">
              <a:solidFill>
                <a:srgbClr val="D50202"/>
              </a:solidFill>
            </a:endParaRPr>
          </a:p>
        </p:txBody>
      </p:sp>
      <p:sp>
        <p:nvSpPr>
          <p:cNvPr id="3" name="Zástupný symbol pro obsah 2"/>
          <p:cNvSpPr>
            <a:spLocks noGrp="1"/>
          </p:cNvSpPr>
          <p:nvPr>
            <p:ph idx="1"/>
          </p:nvPr>
        </p:nvSpPr>
        <p:spPr>
          <a:xfrm>
            <a:off x="457200" y="1281660"/>
            <a:ext cx="8619344" cy="5454806"/>
          </a:xfrm>
        </p:spPr>
        <p:txBody>
          <a:bodyPr rtlCol="0">
            <a:noAutofit/>
          </a:bodyPr>
          <a:lstStyle/>
          <a:p>
            <a:pPr marL="0" indent="0">
              <a:buNone/>
            </a:pPr>
            <a:r>
              <a:rPr lang="cs-CZ" sz="2000" dirty="0"/>
              <a:t>Psychické  vlastnosti ověřované prostřednictvím testových psychodiagnostických metod lze rozdělit do tří skupin: </a:t>
            </a:r>
          </a:p>
          <a:p>
            <a:pPr algn="just"/>
            <a:r>
              <a:rPr lang="cs-CZ" sz="2000" b="0" i="0" u="none" strike="noStrike" baseline="0" dirty="0">
                <a:solidFill>
                  <a:srgbClr val="000000"/>
                </a:solidFill>
              </a:rPr>
              <a:t>1. Vlastnosti vyžadované </a:t>
            </a:r>
            <a:r>
              <a:rPr lang="cs-CZ" sz="2000" b="1" i="0" u="none" strike="noStrike" baseline="0" dirty="0">
                <a:solidFill>
                  <a:srgbClr val="000000"/>
                </a:solidFill>
              </a:rPr>
              <a:t>napříč všemi pracovními pozicemi </a:t>
            </a:r>
            <a:r>
              <a:rPr lang="cs-CZ" sz="2000" b="0" i="0" u="none" strike="noStrike" baseline="0" dirty="0">
                <a:solidFill>
                  <a:srgbClr val="000000"/>
                </a:solidFill>
              </a:rPr>
              <a:t>(například určitá míra intelektu, paměti, pozornosti, energetičnost či svědomitost)</a:t>
            </a:r>
          </a:p>
          <a:p>
            <a:pPr algn="just"/>
            <a:r>
              <a:rPr lang="cs-CZ" sz="2000" b="0" i="0" u="none" strike="noStrike" baseline="0" dirty="0">
                <a:solidFill>
                  <a:srgbClr val="000000"/>
                </a:solidFill>
              </a:rPr>
              <a:t>2. Vlastnosti vyžadované na základě činností vykonávaných na </a:t>
            </a:r>
            <a:r>
              <a:rPr lang="cs-CZ" sz="2000" b="1" i="0" u="none" strike="noStrike" baseline="0" dirty="0">
                <a:solidFill>
                  <a:srgbClr val="000000"/>
                </a:solidFill>
              </a:rPr>
              <a:t>specifické pozici </a:t>
            </a:r>
            <a:r>
              <a:rPr lang="cs-CZ" sz="2000" b="0" i="0" u="none" strike="noStrike" baseline="0" dirty="0">
                <a:solidFill>
                  <a:srgbClr val="000000"/>
                </a:solidFill>
              </a:rPr>
              <a:t>(například numerická inteligence, reakční čas či extraverze nebo přívětivost) </a:t>
            </a:r>
          </a:p>
          <a:p>
            <a:pPr algn="just"/>
            <a:r>
              <a:rPr lang="cs-CZ" sz="2000" b="0" i="0" u="none" strike="noStrike" baseline="0" dirty="0">
                <a:solidFill>
                  <a:srgbClr val="000000"/>
                </a:solidFill>
              </a:rPr>
              <a:t>3. Vlastnosti vyžadované jako </a:t>
            </a:r>
            <a:r>
              <a:rPr lang="cs-CZ" sz="2000" b="1" i="0" u="none" strike="noStrike" baseline="0" dirty="0">
                <a:solidFill>
                  <a:srgbClr val="000000"/>
                </a:solidFill>
              </a:rPr>
              <a:t>prostředek k vytvoření vztahu </a:t>
            </a:r>
            <a:r>
              <a:rPr lang="cs-CZ" sz="2000" b="0" i="0" u="none" strike="noStrike" baseline="0" dirty="0">
                <a:solidFill>
                  <a:srgbClr val="000000"/>
                </a:solidFill>
              </a:rPr>
              <a:t>(například hodnoty, aspirace či motivace)</a:t>
            </a:r>
          </a:p>
          <a:p>
            <a:pPr marL="0" indent="0" algn="just">
              <a:buNone/>
            </a:pPr>
            <a:endParaRPr lang="cs-CZ" sz="2000" b="1" dirty="0">
              <a:solidFill>
                <a:srgbClr val="000000"/>
              </a:solidFill>
            </a:endParaRPr>
          </a:p>
          <a:p>
            <a:pPr marL="0" indent="0" algn="just">
              <a:buNone/>
            </a:pPr>
            <a:r>
              <a:rPr lang="cs-CZ" sz="2400" b="1" dirty="0">
                <a:solidFill>
                  <a:srgbClr val="000000"/>
                </a:solidFill>
              </a:rPr>
              <a:t>Význam pro výběr:</a:t>
            </a:r>
            <a:endParaRPr lang="cs-CZ" sz="2400" b="1" i="0" u="none" strike="noStrike" baseline="0" dirty="0">
              <a:solidFill>
                <a:srgbClr val="000000"/>
              </a:solidFill>
            </a:endParaRPr>
          </a:p>
          <a:p>
            <a:pPr algn="just"/>
            <a:r>
              <a:rPr lang="cs-CZ" sz="2000" dirty="0">
                <a:solidFill>
                  <a:srgbClr val="000000"/>
                </a:solidFill>
              </a:rPr>
              <a:t>Doplňkový význam</a:t>
            </a:r>
          </a:p>
          <a:p>
            <a:pPr algn="just"/>
            <a:r>
              <a:rPr lang="cs-CZ" sz="2000" dirty="0">
                <a:solidFill>
                  <a:srgbClr val="000000"/>
                </a:solidFill>
              </a:rPr>
              <a:t>Zvláštní význam</a:t>
            </a:r>
          </a:p>
          <a:p>
            <a:pPr algn="just"/>
            <a:r>
              <a:rPr lang="cs-CZ" sz="2000" dirty="0">
                <a:solidFill>
                  <a:srgbClr val="000000"/>
                </a:solidFill>
              </a:rPr>
              <a:t>Požadavek (vyhláška či zákon)</a:t>
            </a:r>
          </a:p>
          <a:p>
            <a:pPr algn="just"/>
            <a:endParaRPr lang="cs-CZ" sz="20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618214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579620"/>
            <a:ext cx="9361356" cy="1131419"/>
          </a:xfrm>
        </p:spPr>
        <p:txBody>
          <a:bodyPr>
            <a:normAutofit fontScale="90000"/>
          </a:bodyPr>
          <a:lstStyle/>
          <a:p>
            <a:pPr eaLnBrk="1" fontAlgn="auto" hangingPunct="1">
              <a:spcAft>
                <a:spcPts val="0"/>
              </a:spcAft>
              <a:defRPr/>
            </a:pPr>
            <a:r>
              <a:rPr lang="cs-CZ" altLang="en-US" dirty="0">
                <a:solidFill>
                  <a:srgbClr val="D50202"/>
                </a:solidFill>
              </a:rPr>
              <a:t>Testové psychodiagnostické metody pro výběr zaměstnanců:</a:t>
            </a:r>
            <a:endParaRPr lang="cs-CZ" altLang="en-US" sz="4000" b="1" dirty="0">
              <a:solidFill>
                <a:srgbClr val="D50202"/>
              </a:solidFill>
            </a:endParaRPr>
          </a:p>
        </p:txBody>
      </p:sp>
      <p:sp>
        <p:nvSpPr>
          <p:cNvPr id="3" name="Zástupný symbol pro obsah 2"/>
          <p:cNvSpPr>
            <a:spLocks noGrp="1"/>
          </p:cNvSpPr>
          <p:nvPr>
            <p:ph idx="1"/>
          </p:nvPr>
        </p:nvSpPr>
        <p:spPr>
          <a:xfrm>
            <a:off x="667061" y="1836295"/>
            <a:ext cx="7450111" cy="3677053"/>
          </a:xfrm>
        </p:spPr>
        <p:txBody>
          <a:bodyPr rtlCol="0">
            <a:noAutofit/>
          </a:bodyPr>
          <a:lstStyle/>
          <a:p>
            <a:pPr marL="0" indent="0" algn="just">
              <a:buNone/>
            </a:pPr>
            <a:r>
              <a:rPr lang="cs-CZ" sz="2400" b="1" i="0" u="none" strike="noStrike" baseline="0" dirty="0">
                <a:solidFill>
                  <a:srgbClr val="000000"/>
                </a:solidFill>
              </a:rPr>
              <a:t>I</a:t>
            </a:r>
            <a:r>
              <a:rPr lang="cs-CZ" sz="1800" b="1" i="0" u="none" strike="noStrike" baseline="0" dirty="0">
                <a:solidFill>
                  <a:srgbClr val="000000"/>
                </a:solidFill>
                <a:latin typeface="Palatino Linotype" panose="02040502050505030304" pitchFamily="18" charset="0"/>
              </a:rPr>
              <a:t>. </a:t>
            </a:r>
            <a:r>
              <a:rPr lang="cs-CZ" sz="2400" b="1" i="0" u="none" strike="noStrike" baseline="0" dirty="0">
                <a:solidFill>
                  <a:srgbClr val="000000"/>
                </a:solidFill>
              </a:rPr>
              <a:t>Výkonové metody </a:t>
            </a:r>
            <a:endParaRPr lang="cs-CZ" sz="2400" b="0" i="0" u="none" strike="noStrike" baseline="0" dirty="0">
              <a:solidFill>
                <a:srgbClr val="000000"/>
              </a:solidFill>
            </a:endParaRPr>
          </a:p>
          <a:p>
            <a:pPr algn="just"/>
            <a:r>
              <a:rPr lang="cs-CZ" sz="2400" b="0" i="0" u="none" strike="noStrike" baseline="0" dirty="0">
                <a:solidFill>
                  <a:srgbClr val="000000"/>
                </a:solidFill>
              </a:rPr>
              <a:t>Testy inteligence </a:t>
            </a:r>
          </a:p>
          <a:p>
            <a:pPr algn="just"/>
            <a:r>
              <a:rPr lang="cs-CZ" sz="2400" b="0" i="0" u="none" strike="noStrike" baseline="0" dirty="0">
                <a:solidFill>
                  <a:srgbClr val="000000"/>
                </a:solidFill>
              </a:rPr>
              <a:t>Testy specifických kognitivních funkcí </a:t>
            </a:r>
          </a:p>
          <a:p>
            <a:pPr marL="0" indent="0" algn="just">
              <a:buNone/>
            </a:pPr>
            <a:r>
              <a:rPr lang="cs-CZ" sz="2400" b="1" i="0" u="none" strike="noStrike" baseline="0" dirty="0">
                <a:solidFill>
                  <a:srgbClr val="000000"/>
                </a:solidFill>
              </a:rPr>
              <a:t>II. Testy osobnosti </a:t>
            </a:r>
            <a:endParaRPr lang="cs-CZ" sz="2400" b="0" i="0" u="none" strike="noStrike" baseline="0" dirty="0">
              <a:solidFill>
                <a:srgbClr val="000000"/>
              </a:solidFill>
            </a:endParaRPr>
          </a:p>
          <a:p>
            <a:pPr algn="just"/>
            <a:r>
              <a:rPr lang="cs-CZ" sz="2400" b="0" i="0" u="none" strike="noStrike" baseline="0" dirty="0">
                <a:solidFill>
                  <a:srgbClr val="000000"/>
                </a:solidFill>
              </a:rPr>
              <a:t>Osobnostní dotazníky </a:t>
            </a:r>
          </a:p>
          <a:p>
            <a:pPr algn="just"/>
            <a:r>
              <a:rPr lang="cs-CZ" sz="2400" b="0" i="0" u="none" strike="noStrike" baseline="0" dirty="0">
                <a:solidFill>
                  <a:srgbClr val="000000"/>
                </a:solidFill>
              </a:rPr>
              <a:t>Projektivní metody </a:t>
            </a:r>
          </a:p>
          <a:p>
            <a:pPr algn="just"/>
            <a:r>
              <a:rPr lang="cs-CZ" sz="2400" b="0" i="0" u="none" strike="noStrike" baseline="0" dirty="0">
                <a:solidFill>
                  <a:srgbClr val="000000"/>
                </a:solidFill>
              </a:rPr>
              <a:t>Objektivní testy osobnosti </a:t>
            </a:r>
          </a:p>
          <a:p>
            <a:pPr algn="just"/>
            <a:r>
              <a:rPr lang="cs-CZ" sz="2400" b="0" i="0" u="none" strike="noStrike" baseline="0" dirty="0">
                <a:solidFill>
                  <a:srgbClr val="000000"/>
                </a:solidFill>
              </a:rPr>
              <a:t>Testy integrity </a:t>
            </a:r>
          </a:p>
          <a:p>
            <a:pPr algn="just"/>
            <a:r>
              <a:rPr lang="pt-BR" sz="2400" b="0" i="0" u="none" strike="noStrike" baseline="0" dirty="0">
                <a:solidFill>
                  <a:srgbClr val="000000"/>
                </a:solidFill>
              </a:rPr>
              <a:t>Testy situačního úsudku a kompetencí </a:t>
            </a:r>
            <a:endParaRPr lang="cs-CZ" sz="24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859707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Výkonové metody 1</a:t>
            </a:r>
            <a:endParaRPr lang="cs-CZ" altLang="en-US" sz="4000" b="1" dirty="0">
              <a:solidFill>
                <a:srgbClr val="D50202"/>
              </a:solidFill>
            </a:endParaRPr>
          </a:p>
        </p:txBody>
      </p:sp>
      <p:sp>
        <p:nvSpPr>
          <p:cNvPr id="3" name="Zástupný symbol pro obsah 2"/>
          <p:cNvSpPr>
            <a:spLocks noGrp="1"/>
          </p:cNvSpPr>
          <p:nvPr>
            <p:ph idx="1"/>
          </p:nvPr>
        </p:nvSpPr>
        <p:spPr>
          <a:xfrm>
            <a:off x="460947" y="1064303"/>
            <a:ext cx="8184631" cy="4856812"/>
          </a:xfrm>
        </p:spPr>
        <p:txBody>
          <a:bodyPr rtlCol="0">
            <a:noAutofit/>
          </a:bodyPr>
          <a:lstStyle/>
          <a:p>
            <a:pPr algn="just"/>
            <a:r>
              <a:rPr lang="cs-CZ" sz="2000" b="0" i="0" u="none" strike="noStrike" baseline="0" dirty="0">
                <a:solidFill>
                  <a:srgbClr val="000000"/>
                </a:solidFill>
              </a:rPr>
              <a:t>Metody zaměřené na diagnostiku obecných či specifických schopností jedince jsou charakteristické správnou či špatnou odpovědí na podnět. Správná odpověď zůstává správnou za všech okolností. </a:t>
            </a:r>
          </a:p>
          <a:p>
            <a:pPr algn="just"/>
            <a:r>
              <a:rPr lang="cs-CZ" sz="2000" b="0" i="0" u="none" strike="noStrike" baseline="0" dirty="0">
                <a:solidFill>
                  <a:srgbClr val="000000"/>
                </a:solidFill>
              </a:rPr>
              <a:t>Nejznámějšími zástupci jsou testy inteligence. </a:t>
            </a:r>
          </a:p>
          <a:p>
            <a:pPr algn="just"/>
            <a:r>
              <a:rPr lang="cs-CZ" sz="2000" b="0" i="0" u="none" strike="noStrike" baseline="0" dirty="0">
                <a:solidFill>
                  <a:srgbClr val="000000"/>
                </a:solidFill>
              </a:rPr>
              <a:t>Pro pozice s činnostmi, které vyžadují specifické schopnosti, jsou dále k dispozici metody měřící úroveň percepce, reakčního času apod. </a:t>
            </a:r>
            <a:endParaRPr lang="cs-CZ" sz="2000" b="1" i="1" u="none" strike="noStrike" baseline="0" dirty="0">
              <a:solidFill>
                <a:srgbClr val="000000"/>
              </a:solidFill>
            </a:endParaRPr>
          </a:p>
          <a:p>
            <a:pPr marL="400050" indent="-400050" algn="just">
              <a:buFont typeface="+mj-lt"/>
              <a:buAutoNum type="romanUcPeriod"/>
            </a:pPr>
            <a:r>
              <a:rPr lang="cs-CZ" sz="2000" b="1" i="1" u="none" strike="noStrike" baseline="0" dirty="0">
                <a:solidFill>
                  <a:srgbClr val="000000"/>
                </a:solidFill>
              </a:rPr>
              <a:t>Testy inteligence </a:t>
            </a:r>
            <a:endParaRPr lang="cs-CZ" sz="2000" b="0" i="0" u="none" strike="noStrike" baseline="0" dirty="0">
              <a:solidFill>
                <a:srgbClr val="000000"/>
              </a:solidFill>
            </a:endParaRPr>
          </a:p>
          <a:p>
            <a:pPr algn="just"/>
            <a:r>
              <a:rPr lang="cs-CZ" sz="2000" b="0" i="0" u="none" strike="noStrike" baseline="0" dirty="0">
                <a:solidFill>
                  <a:srgbClr val="000000"/>
                </a:solidFill>
              </a:rPr>
              <a:t>Rozsáhlá skupina metod je rozdělena do dvou podkategorií, které jsou klíčové pro volbu kritéria úspěšnosti. První skupina je zaměřena na obecnou inteligenci neboli General </a:t>
            </a:r>
            <a:r>
              <a:rPr lang="cs-CZ" sz="2000" b="0" i="0" u="none" strike="noStrike" baseline="0" dirty="0" err="1">
                <a:solidFill>
                  <a:srgbClr val="000000"/>
                </a:solidFill>
              </a:rPr>
              <a:t>Mental</a:t>
            </a:r>
            <a:r>
              <a:rPr lang="cs-CZ" sz="2000" b="0" i="0" u="none" strike="noStrike" baseline="0" dirty="0">
                <a:solidFill>
                  <a:srgbClr val="000000"/>
                </a:solidFill>
              </a:rPr>
              <a:t> </a:t>
            </a:r>
            <a:r>
              <a:rPr lang="cs-CZ" sz="2000" b="0" i="0" u="none" strike="noStrike" baseline="0" dirty="0" err="1">
                <a:solidFill>
                  <a:srgbClr val="000000"/>
                </a:solidFill>
              </a:rPr>
              <a:t>Ability</a:t>
            </a:r>
            <a:r>
              <a:rPr lang="cs-CZ" sz="2000" b="0" i="0" u="none" strike="noStrike" baseline="0" dirty="0">
                <a:solidFill>
                  <a:srgbClr val="000000"/>
                </a:solidFill>
              </a:rPr>
              <a:t> (</a:t>
            </a:r>
            <a:r>
              <a:rPr lang="cs-CZ" sz="2000" b="1" i="0" u="none" strike="noStrike" baseline="0" dirty="0">
                <a:solidFill>
                  <a:srgbClr val="000000"/>
                </a:solidFill>
              </a:rPr>
              <a:t>GMA</a:t>
            </a:r>
            <a:r>
              <a:rPr lang="cs-CZ" sz="2000" b="0" i="0" u="none" strike="noStrike" baseline="0" dirty="0">
                <a:solidFill>
                  <a:srgbClr val="000000"/>
                </a:solidFill>
              </a:rPr>
              <a:t>). </a:t>
            </a:r>
          </a:p>
          <a:p>
            <a:pPr algn="just"/>
            <a:r>
              <a:rPr lang="cs-CZ" sz="2000" b="0" i="0" u="none" strike="noStrike" baseline="0" dirty="0">
                <a:solidFill>
                  <a:srgbClr val="000000"/>
                </a:solidFill>
              </a:rPr>
              <a:t>Druhá skupina se věnuje dílčím složkám inteligence, jako je inteligence prostorová, verbální, numerická, fluidní či krystalická. Nevelká skupina metod (např. IST či ISA) umožňuje měřit jak GMA, tak i dílčí složky inteligence. </a:t>
            </a:r>
          </a:p>
          <a:p>
            <a:pPr marL="0" indent="0" algn="just">
              <a:buNone/>
            </a:pPr>
            <a:endParaRPr lang="cs-CZ" sz="24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229674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Výkonové metody 2</a:t>
            </a:r>
            <a:endParaRPr lang="cs-CZ" altLang="en-US" sz="4000" b="1" dirty="0">
              <a:solidFill>
                <a:srgbClr val="D50202"/>
              </a:solidFill>
            </a:endParaRPr>
          </a:p>
        </p:txBody>
      </p:sp>
      <p:sp>
        <p:nvSpPr>
          <p:cNvPr id="3" name="Zástupný symbol pro obsah 2"/>
          <p:cNvSpPr>
            <a:spLocks noGrp="1"/>
          </p:cNvSpPr>
          <p:nvPr>
            <p:ph idx="1"/>
          </p:nvPr>
        </p:nvSpPr>
        <p:spPr>
          <a:xfrm>
            <a:off x="667061" y="1296649"/>
            <a:ext cx="7450111" cy="4456542"/>
          </a:xfrm>
        </p:spPr>
        <p:txBody>
          <a:bodyPr rtlCol="0">
            <a:noAutofit/>
          </a:bodyPr>
          <a:lstStyle/>
          <a:p>
            <a:pPr marL="400050" indent="-400050" algn="just">
              <a:buFont typeface="+mj-lt"/>
              <a:buAutoNum type="romanUcPeriod" startAt="2"/>
            </a:pPr>
            <a:r>
              <a:rPr lang="cs-CZ" sz="2400" b="1" i="1" u="none" strike="noStrike" baseline="0" dirty="0">
                <a:solidFill>
                  <a:srgbClr val="000000"/>
                </a:solidFill>
              </a:rPr>
              <a:t>Testy specifických kognitivních funkcí </a:t>
            </a:r>
            <a:endParaRPr lang="cs-CZ" sz="2400" b="0" i="0" u="none" strike="noStrike" baseline="0" dirty="0">
              <a:solidFill>
                <a:srgbClr val="000000"/>
              </a:solidFill>
            </a:endParaRPr>
          </a:p>
          <a:p>
            <a:pPr algn="just"/>
            <a:r>
              <a:rPr lang="cs-CZ" sz="2400" b="0" i="0" u="none" strike="noStrike" baseline="0" dirty="0">
                <a:solidFill>
                  <a:srgbClr val="000000"/>
                </a:solidFill>
              </a:rPr>
              <a:t>Skupinu metod lze opět rozdělit na několik dílčích podkategorií, a to podle kognitivních funkcí, na které se zaměřují. Mnohem častěji než v případě inteligence se však u těchto metod setkáváme s kombinovanými výstupy, tj. výsledek jedné metody se týká většího množství kognitivních funkcí. </a:t>
            </a:r>
          </a:p>
          <a:p>
            <a:pPr algn="just"/>
            <a:r>
              <a:rPr lang="cs-CZ" sz="2400" b="0" i="0" u="none" strike="noStrike" baseline="0" dirty="0">
                <a:solidFill>
                  <a:srgbClr val="000000"/>
                </a:solidFill>
              </a:rPr>
              <a:t>Mezi specifické kognitivní funkce zde řadím především pozornost, reakční čas, paměť, psychomotorické tempo a odolnost vůči monotonii. </a:t>
            </a:r>
          </a:p>
          <a:p>
            <a:pPr algn="just"/>
            <a:r>
              <a:rPr lang="cs-CZ" sz="2400" b="0" i="0" u="none" strike="noStrike" baseline="0" dirty="0">
                <a:solidFill>
                  <a:srgbClr val="000000"/>
                </a:solidFill>
              </a:rPr>
              <a:t>Vedle uvedených funkcí do kategorie náleží také kreativita. </a:t>
            </a:r>
          </a:p>
          <a:p>
            <a:pPr marL="0" indent="0" algn="just">
              <a:buNone/>
            </a:pPr>
            <a:endParaRPr lang="cs-CZ" sz="24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18</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685401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Testy osobnosti 1</a:t>
            </a:r>
            <a:endParaRPr lang="cs-CZ" altLang="en-US" sz="4000" b="1" dirty="0">
              <a:solidFill>
                <a:srgbClr val="D50202"/>
              </a:solidFill>
            </a:endParaRPr>
          </a:p>
        </p:txBody>
      </p:sp>
      <p:sp>
        <p:nvSpPr>
          <p:cNvPr id="3" name="Zástupný symbol pro obsah 2"/>
          <p:cNvSpPr>
            <a:spLocks noGrp="1"/>
          </p:cNvSpPr>
          <p:nvPr>
            <p:ph idx="1"/>
          </p:nvPr>
        </p:nvSpPr>
        <p:spPr>
          <a:xfrm>
            <a:off x="667061" y="1296649"/>
            <a:ext cx="7450111" cy="4886794"/>
          </a:xfrm>
        </p:spPr>
        <p:txBody>
          <a:bodyPr rtlCol="0">
            <a:noAutofit/>
          </a:bodyPr>
          <a:lstStyle/>
          <a:p>
            <a:pPr algn="just"/>
            <a:r>
              <a:rPr lang="cs-CZ" sz="2000" b="0" i="0" u="none" strike="noStrike" baseline="0" dirty="0">
                <a:solidFill>
                  <a:srgbClr val="000000"/>
                </a:solidFill>
              </a:rPr>
              <a:t>Různorodá skupina metod, které jsou zaměřeny na diagnostiku rysů, charakteristik či dispozic osobnosti. Víceméně všechny metody zařazené mezi testy osobnosti předpokládají, že existuje </a:t>
            </a:r>
            <a:r>
              <a:rPr lang="cs-CZ" sz="2000" b="1" i="0" u="none" strike="noStrike" baseline="0" dirty="0">
                <a:solidFill>
                  <a:srgbClr val="000000"/>
                </a:solidFill>
              </a:rPr>
              <a:t>stabilní soubor charakteristik osobnosti </a:t>
            </a:r>
            <a:r>
              <a:rPr lang="cs-CZ" sz="2000" b="0" i="0" u="none" strike="noStrike" baseline="0" dirty="0">
                <a:solidFill>
                  <a:srgbClr val="000000"/>
                </a:solidFill>
              </a:rPr>
              <a:t>a každý jedinec má ve své osobnosti jednotlivé charakteristiky na nějaké úrovni zastoupeny, např.:</a:t>
            </a:r>
          </a:p>
          <a:p>
            <a:pPr lvl="1" algn="just"/>
            <a:r>
              <a:rPr lang="cs-CZ" sz="2000" b="0" i="0" u="none" strike="noStrike" baseline="0" dirty="0">
                <a:solidFill>
                  <a:srgbClr val="000000"/>
                </a:solidFill>
              </a:rPr>
              <a:t>extraverze, </a:t>
            </a:r>
          </a:p>
          <a:p>
            <a:pPr lvl="1" algn="just"/>
            <a:r>
              <a:rPr lang="cs-CZ" sz="2000" b="0" i="0" u="none" strike="noStrike" baseline="0" dirty="0">
                <a:solidFill>
                  <a:srgbClr val="000000"/>
                </a:solidFill>
              </a:rPr>
              <a:t>svědomitost, </a:t>
            </a:r>
          </a:p>
          <a:p>
            <a:pPr lvl="1" algn="just"/>
            <a:r>
              <a:rPr lang="cs-CZ" sz="2000" b="0" i="0" u="none" strike="noStrike" baseline="0" dirty="0">
                <a:solidFill>
                  <a:srgbClr val="000000"/>
                </a:solidFill>
              </a:rPr>
              <a:t>výkonová motivace </a:t>
            </a:r>
          </a:p>
          <a:p>
            <a:pPr lvl="1" algn="just"/>
            <a:r>
              <a:rPr lang="cs-CZ" sz="2000" dirty="0">
                <a:solidFill>
                  <a:srgbClr val="000000"/>
                </a:solidFill>
              </a:rPr>
              <a:t>a</a:t>
            </a:r>
            <a:r>
              <a:rPr lang="cs-CZ" sz="2000" b="0" i="0" u="none" strike="noStrike" baseline="0" dirty="0">
                <a:solidFill>
                  <a:srgbClr val="000000"/>
                </a:solidFill>
              </a:rPr>
              <a:t>gresivita</a:t>
            </a:r>
          </a:p>
          <a:p>
            <a:pPr lvl="1" algn="just"/>
            <a:r>
              <a:rPr lang="cs-CZ" sz="2000" b="0" i="0" u="none" strike="noStrike" baseline="0" dirty="0">
                <a:solidFill>
                  <a:srgbClr val="000000"/>
                </a:solidFill>
              </a:rPr>
              <a:t>tendence riskovat a jiné</a:t>
            </a:r>
          </a:p>
          <a:p>
            <a:pPr algn="just"/>
            <a:r>
              <a:rPr lang="cs-CZ" sz="2000" b="0" i="0" u="none" strike="noStrike" baseline="0" dirty="0">
                <a:solidFill>
                  <a:srgbClr val="000000"/>
                </a:solidFill>
              </a:rPr>
              <a:t> Na podněty obsažené v metodách neexistuje obvykle jednoznačně správná nebo špatná odpověď, protože interpretace odpovědí je závislá na situaci. </a:t>
            </a:r>
            <a:endParaRPr lang="cs-CZ" sz="20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09400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7" y="152400"/>
            <a:ext cx="8576325" cy="1592580"/>
          </a:xfrm>
        </p:spPr>
        <p:txBody>
          <a:bodyPr>
            <a:normAutofit/>
          </a:bodyPr>
          <a:lstStyle/>
          <a:p>
            <a:pPr>
              <a:defRPr/>
            </a:pPr>
            <a:r>
              <a:rPr lang="cs-CZ" altLang="en-US" sz="4000" b="1" dirty="0">
                <a:solidFill>
                  <a:srgbClr val="D50202"/>
                </a:solidFill>
              </a:rPr>
              <a:t>Psychodiagnostika</a:t>
            </a:r>
          </a:p>
        </p:txBody>
      </p:sp>
      <p:sp>
        <p:nvSpPr>
          <p:cNvPr id="3" name="Zástupný symbol pro obsah 2"/>
          <p:cNvSpPr>
            <a:spLocks noGrp="1"/>
          </p:cNvSpPr>
          <p:nvPr>
            <p:ph idx="1"/>
          </p:nvPr>
        </p:nvSpPr>
        <p:spPr/>
        <p:txBody>
          <a:bodyPr rtlCol="0">
            <a:normAutofit fontScale="92500" lnSpcReduction="20000"/>
          </a:bodyPr>
          <a:lstStyle/>
          <a:p>
            <a:pPr>
              <a:defRPr/>
            </a:pPr>
            <a:r>
              <a:rPr lang="cs-CZ" i="1" dirty="0"/>
              <a:t>"Psychodiagnostika je soubor metod a postupů postihujících úroveň vývoje člověka, vlastnosti jeho osobnosti, jeho aktuální stav, přítomnost symptomů a syndromů, potenciální možnosti dalšího rozvoje." (Hartl, Hartlová, 2004, s. 424)</a:t>
            </a:r>
          </a:p>
          <a:p>
            <a:pPr>
              <a:defRPr/>
            </a:pPr>
            <a:r>
              <a:rPr lang="cs-CZ" i="1" dirty="0"/>
              <a:t>Psychodiagnostika patří mezi aplikované psychologické disciplíny; jejím úkolem je zjišťování a měření duševních vlastností, stavů a dalších charakteristik jedince. Psychodiagnostika je těsně spjata s psychologií osobnosti a s diferenciální psychologií. (Svoboda, 2009, s. 13)</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866738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Testy osobnosti 2</a:t>
            </a:r>
            <a:endParaRPr lang="cs-CZ" altLang="en-US" sz="4000" b="1" dirty="0">
              <a:solidFill>
                <a:srgbClr val="D50202"/>
              </a:solidFill>
            </a:endParaRPr>
          </a:p>
        </p:txBody>
      </p:sp>
      <p:sp>
        <p:nvSpPr>
          <p:cNvPr id="3" name="Zástupný symbol pro obsah 2"/>
          <p:cNvSpPr>
            <a:spLocks noGrp="1"/>
          </p:cNvSpPr>
          <p:nvPr>
            <p:ph idx="1"/>
          </p:nvPr>
        </p:nvSpPr>
        <p:spPr>
          <a:xfrm>
            <a:off x="828207" y="1169753"/>
            <a:ext cx="7450111" cy="5186597"/>
          </a:xfrm>
        </p:spPr>
        <p:txBody>
          <a:bodyPr rtlCol="0">
            <a:noAutofit/>
          </a:bodyPr>
          <a:lstStyle/>
          <a:p>
            <a:pPr marL="0" indent="0" algn="just">
              <a:buNone/>
            </a:pPr>
            <a:r>
              <a:rPr lang="cs-CZ" sz="2400" b="1" i="1" u="none" strike="noStrike" baseline="0" dirty="0">
                <a:solidFill>
                  <a:srgbClr val="000000"/>
                </a:solidFill>
              </a:rPr>
              <a:t>Osobnostní dotazníky </a:t>
            </a:r>
            <a:endParaRPr lang="cs-CZ" sz="2400" b="0" i="0" u="none" strike="noStrike" baseline="0" dirty="0">
              <a:solidFill>
                <a:srgbClr val="000000"/>
              </a:solidFill>
            </a:endParaRPr>
          </a:p>
          <a:p>
            <a:pPr algn="just"/>
            <a:r>
              <a:rPr lang="cs-CZ" sz="1800" b="0" i="0" u="none" strike="noStrike" baseline="0" dirty="0">
                <a:solidFill>
                  <a:srgbClr val="000000"/>
                </a:solidFill>
              </a:rPr>
              <a:t>Jde o soustavu výroků či otázek, na které uchazeč odpovídá prostřednictvím škály (obvykle v rozsahu 3– 7 bodů, které jsou zakotveny hodnotami „zcela vystihuje“ a „vůbec nevystihuje“) či variantami ano/ne.</a:t>
            </a:r>
          </a:p>
          <a:p>
            <a:pPr algn="just"/>
            <a:r>
              <a:rPr lang="cs-CZ" sz="1800" b="0" i="0" u="none" strike="noStrike" baseline="0" dirty="0">
                <a:solidFill>
                  <a:srgbClr val="000000"/>
                </a:solidFill>
              </a:rPr>
              <a:t>Dotazníky jsou psanou a standardizovanou formou strukturovaného rozhovoru. </a:t>
            </a:r>
          </a:p>
          <a:p>
            <a:pPr algn="just"/>
            <a:r>
              <a:rPr lang="cs-CZ" sz="1800" b="0" i="0" u="none" strike="noStrike" baseline="0" dirty="0">
                <a:solidFill>
                  <a:srgbClr val="000000"/>
                </a:solidFill>
              </a:rPr>
              <a:t>Existují jednorozměrné a vícerozměrné dotazníky, ty první se věnují vždy pouze jedné charakteristice osobnosti a pro účely výběru zaměstnanců je takových dotazníků minimální množství. Vícerozměrné dotazníky obsahují výroky, které se sdružují do odlišných škál, přičemž každá vypovídá o jiné charakteristice (rysech, dispozicích, hodnotách apod.). </a:t>
            </a:r>
          </a:p>
          <a:p>
            <a:pPr algn="just"/>
            <a:r>
              <a:rPr lang="cs-CZ" sz="1800" b="0" i="0" u="none" strike="noStrike" baseline="0" dirty="0">
                <a:solidFill>
                  <a:srgbClr val="000000"/>
                </a:solidFill>
              </a:rPr>
              <a:t>Tento typ metod může obsahovat až několik stovek výroků. Výhodou dotazníků je jejich obvykle jednodušší vyhodnocení a relativně velké množství informací získaných za krátký čas. </a:t>
            </a:r>
          </a:p>
          <a:p>
            <a:pPr algn="just"/>
            <a:r>
              <a:rPr lang="cs-CZ" sz="1800" b="0" i="0" u="none" strike="noStrike" baseline="0" dirty="0">
                <a:solidFill>
                  <a:srgbClr val="000000"/>
                </a:solidFill>
              </a:rPr>
              <a:t>Ze všech podkategorií testů osobnosti jsou dotazníky ale nejvíce náchylné ke kreslení ze strany uchazeče. Značná část metod proto disponuje tzv. lži-škálou, která umožňuje zkreslení odhalit. </a:t>
            </a:r>
            <a:endParaRPr lang="cs-CZ" sz="20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721255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Testy osobnosti 3</a:t>
            </a:r>
            <a:endParaRPr lang="cs-CZ" altLang="en-US" sz="4000" b="1" dirty="0">
              <a:solidFill>
                <a:srgbClr val="D50202"/>
              </a:solidFill>
            </a:endParaRPr>
          </a:p>
        </p:txBody>
      </p:sp>
      <p:sp>
        <p:nvSpPr>
          <p:cNvPr id="3" name="Zástupný symbol pro obsah 2"/>
          <p:cNvSpPr>
            <a:spLocks noGrp="1"/>
          </p:cNvSpPr>
          <p:nvPr>
            <p:ph idx="1"/>
          </p:nvPr>
        </p:nvSpPr>
        <p:spPr>
          <a:xfrm>
            <a:off x="828207" y="1169753"/>
            <a:ext cx="7450111" cy="5186597"/>
          </a:xfrm>
        </p:spPr>
        <p:txBody>
          <a:bodyPr rtlCol="0">
            <a:noAutofit/>
          </a:bodyPr>
          <a:lstStyle/>
          <a:p>
            <a:pPr marL="0" indent="0" algn="just">
              <a:buNone/>
            </a:pPr>
            <a:r>
              <a:rPr lang="cs-CZ" sz="2400" b="1" i="1" u="none" strike="noStrike" baseline="0" dirty="0">
                <a:solidFill>
                  <a:srgbClr val="000000"/>
                </a:solidFill>
              </a:rPr>
              <a:t>Projektivní metody </a:t>
            </a:r>
            <a:endParaRPr lang="cs-CZ" sz="2400" b="0" i="0" u="none" strike="noStrike" baseline="0" dirty="0">
              <a:solidFill>
                <a:srgbClr val="000000"/>
              </a:solidFill>
            </a:endParaRPr>
          </a:p>
          <a:p>
            <a:pPr algn="just"/>
            <a:r>
              <a:rPr lang="cs-CZ" sz="1800" b="0" i="0" u="none" strike="noStrike" baseline="0" dirty="0">
                <a:solidFill>
                  <a:srgbClr val="000000"/>
                </a:solidFill>
              </a:rPr>
              <a:t>pro účely výběru zaměstnanců se jedná pouze o několik jednotlivých metod. </a:t>
            </a:r>
          </a:p>
          <a:p>
            <a:pPr algn="just"/>
            <a:r>
              <a:rPr lang="cs-CZ" sz="1800" b="0" i="0" u="none" strike="noStrike" baseline="0" dirty="0">
                <a:solidFill>
                  <a:srgbClr val="000000"/>
                </a:solidFill>
              </a:rPr>
              <a:t>Projektivní metody jsou založeny na málo strukturovaných podnětech, které umožňují relativně široké spektrum odpovědí uchazeče. Úkolem uchazeče je interpretovat význam více či méně konkrétních obrazových podnětů či barev, případně něco nakreslit a následně to interpretovat. </a:t>
            </a:r>
          </a:p>
          <a:p>
            <a:pPr algn="just"/>
            <a:r>
              <a:rPr lang="cs-CZ" sz="1800" b="0" i="0" u="none" strike="noStrike" baseline="0" dirty="0">
                <a:solidFill>
                  <a:srgbClr val="000000"/>
                </a:solidFill>
              </a:rPr>
              <a:t>Zásadní předností projektivních metod je jejich schopnost zaznamenat údaje o značném množství osobnostních charakteristik, a to zejména v oblastech, které metody v jiných kategoriích zaznamenávají jen </a:t>
            </a:r>
            <a:r>
              <a:rPr lang="cs-CZ" sz="1800" dirty="0">
                <a:solidFill>
                  <a:srgbClr val="000000"/>
                </a:solidFill>
              </a:rPr>
              <a:t>obtížně (motivace, interpersonální vztahy, intrapsychické konflikty, úrovně zralosti, zdroje adaptace apod.)</a:t>
            </a:r>
            <a:endParaRPr lang="cs-CZ" sz="1800" b="0" i="0" u="none" strike="noStrike" baseline="0" dirty="0">
              <a:solidFill>
                <a:srgbClr val="000000"/>
              </a:solidFill>
            </a:endParaRPr>
          </a:p>
          <a:p>
            <a:pPr algn="just"/>
            <a:r>
              <a:rPr lang="cs-CZ" sz="1800" b="0" i="0" u="none" strike="noStrike" baseline="0" dirty="0">
                <a:solidFill>
                  <a:srgbClr val="000000"/>
                </a:solidFill>
              </a:rPr>
              <a:t>Mezi výhody projektivních metod bývá řazena minimální možnost zkreslení odpovědí uchazečem</a:t>
            </a:r>
          </a:p>
          <a:p>
            <a:pPr algn="just"/>
            <a:r>
              <a:rPr lang="cs-CZ" sz="1800" b="0" i="0" u="none" strike="noStrike" baseline="0" dirty="0">
                <a:solidFill>
                  <a:srgbClr val="000000"/>
                </a:solidFill>
              </a:rPr>
              <a:t>Náročnost administrace, vyhodnocení a interpretace vyžaduje </a:t>
            </a:r>
            <a:r>
              <a:rPr lang="cs-CZ" sz="1800" b="1" i="0" u="none" strike="noStrike" baseline="0" dirty="0">
                <a:solidFill>
                  <a:srgbClr val="000000"/>
                </a:solidFill>
              </a:rPr>
              <a:t>specializovaného psychologa </a:t>
            </a:r>
            <a:r>
              <a:rPr lang="cs-CZ" sz="1800" b="0" i="0" u="none" strike="noStrike" baseline="0" dirty="0">
                <a:solidFill>
                  <a:srgbClr val="000000"/>
                </a:solidFill>
              </a:rPr>
              <a:t>s postgraduálním vzděláním právě v práci s příslušnými metodami. </a:t>
            </a:r>
            <a:endParaRPr lang="cs-CZ" sz="20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823594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Testy osobnosti 4</a:t>
            </a:r>
            <a:endParaRPr lang="cs-CZ" altLang="en-US" sz="4000" b="1" dirty="0">
              <a:solidFill>
                <a:srgbClr val="D50202"/>
              </a:solidFill>
            </a:endParaRPr>
          </a:p>
        </p:txBody>
      </p:sp>
      <p:sp>
        <p:nvSpPr>
          <p:cNvPr id="3" name="Zástupný symbol pro obsah 2"/>
          <p:cNvSpPr>
            <a:spLocks noGrp="1"/>
          </p:cNvSpPr>
          <p:nvPr>
            <p:ph idx="1"/>
          </p:nvPr>
        </p:nvSpPr>
        <p:spPr>
          <a:xfrm>
            <a:off x="828207" y="1049311"/>
            <a:ext cx="7450111" cy="5307039"/>
          </a:xfrm>
        </p:spPr>
        <p:txBody>
          <a:bodyPr rtlCol="0">
            <a:noAutofit/>
          </a:bodyPr>
          <a:lstStyle/>
          <a:p>
            <a:pPr marL="0" indent="0" algn="just">
              <a:buNone/>
            </a:pPr>
            <a:r>
              <a:rPr lang="cs-CZ" sz="2400" b="1" i="1" u="none" strike="noStrike" baseline="0" dirty="0">
                <a:solidFill>
                  <a:srgbClr val="000000"/>
                </a:solidFill>
              </a:rPr>
              <a:t>Objektivní testy osobnosti </a:t>
            </a:r>
            <a:endParaRPr lang="cs-CZ" sz="2400" b="0" i="0" u="none" strike="noStrike" baseline="0" dirty="0">
              <a:solidFill>
                <a:srgbClr val="000000"/>
              </a:solidFill>
            </a:endParaRPr>
          </a:p>
          <a:p>
            <a:pPr algn="just"/>
            <a:r>
              <a:rPr lang="cs-CZ" sz="2000" dirty="0">
                <a:solidFill>
                  <a:srgbClr val="000000"/>
                </a:solidFill>
              </a:rPr>
              <a:t>Objektivní testy osobnosti měří osobnostní charakteristiky, ale způsobem, který umožňuje jen minimální zkreslení reakce nebo zkreslení vyžaduje velmi silnou sebekontrolu.</a:t>
            </a:r>
          </a:p>
          <a:p>
            <a:pPr algn="just"/>
            <a:r>
              <a:rPr lang="cs-CZ" sz="2000" b="0" i="0" u="none" strike="noStrike" baseline="0" dirty="0">
                <a:solidFill>
                  <a:srgbClr val="000000"/>
                </a:solidFill>
              </a:rPr>
              <a:t>Nevelká skupina metod, která je v českém prostředí používána ve výběrových řízeních spíše ojediněle a především ve spojitosti se specifickými požadavky pozice, pro kterou jsou uchazeči vybíráni.</a:t>
            </a:r>
          </a:p>
          <a:p>
            <a:pPr algn="just"/>
            <a:r>
              <a:rPr lang="cs-CZ" sz="2000" dirty="0">
                <a:solidFill>
                  <a:srgbClr val="000000"/>
                </a:solidFill>
              </a:rPr>
              <a:t>Metody užívané v českém prostředí jsou obvykle zaměřeny na izolované charakteristiky osobnosti, jako je zvládání zátěže nebo tendence riskovat. </a:t>
            </a:r>
            <a:endParaRPr lang="cs-CZ" sz="2000" i="1" dirty="0"/>
          </a:p>
          <a:p>
            <a:pPr algn="just"/>
            <a:r>
              <a:rPr lang="cs-CZ" sz="2000" b="0" i="0" u="none" strike="noStrike" baseline="0" dirty="0">
                <a:solidFill>
                  <a:srgbClr val="000000"/>
                </a:solidFill>
              </a:rPr>
              <a:t>V zahraničí mají ale některé metody z této skupiny velkou popularitu.</a:t>
            </a:r>
          </a:p>
          <a:p>
            <a:pPr algn="just"/>
            <a:r>
              <a:rPr lang="cs-CZ" sz="2000" b="0" i="0" u="none" strike="noStrike" baseline="0" dirty="0">
                <a:solidFill>
                  <a:srgbClr val="000000"/>
                </a:solidFill>
              </a:rPr>
              <a:t>U některých metod jsou zaznamenávány nejen běžné odpovědi uchazečů, ale také jejich fyziologické reakce (detektor lži) </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525215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Testy osobnosti 5</a:t>
            </a:r>
            <a:endParaRPr lang="cs-CZ" altLang="en-US" sz="4000" b="1" dirty="0">
              <a:solidFill>
                <a:srgbClr val="D50202"/>
              </a:solidFill>
            </a:endParaRPr>
          </a:p>
        </p:txBody>
      </p:sp>
      <p:sp>
        <p:nvSpPr>
          <p:cNvPr id="3" name="Zástupný symbol pro obsah 2"/>
          <p:cNvSpPr>
            <a:spLocks noGrp="1"/>
          </p:cNvSpPr>
          <p:nvPr>
            <p:ph idx="1"/>
          </p:nvPr>
        </p:nvSpPr>
        <p:spPr>
          <a:xfrm>
            <a:off x="828207" y="1049311"/>
            <a:ext cx="7450111" cy="5307039"/>
          </a:xfrm>
        </p:spPr>
        <p:txBody>
          <a:bodyPr rtlCol="0">
            <a:noAutofit/>
          </a:bodyPr>
          <a:lstStyle/>
          <a:p>
            <a:pPr marL="0" indent="0" algn="just">
              <a:buNone/>
            </a:pPr>
            <a:r>
              <a:rPr lang="cs-CZ" sz="2400" b="1" i="1" u="none" strike="noStrike" baseline="0" dirty="0">
                <a:solidFill>
                  <a:srgbClr val="000000"/>
                </a:solidFill>
              </a:rPr>
              <a:t>Testy integrity </a:t>
            </a:r>
            <a:endParaRPr lang="cs-CZ" sz="2400" b="0" i="0" u="none" strike="noStrike" baseline="0" dirty="0">
              <a:solidFill>
                <a:srgbClr val="000000"/>
              </a:solidFill>
            </a:endParaRPr>
          </a:p>
          <a:p>
            <a:pPr algn="just"/>
            <a:r>
              <a:rPr lang="cs-CZ" sz="1800" b="0" i="0" u="none" strike="noStrike" baseline="0" dirty="0">
                <a:solidFill>
                  <a:srgbClr val="000000"/>
                </a:solidFill>
              </a:rPr>
              <a:t>Metody patří v ČR a Evropě dosud mezi spíše ojedinělé, přesto lze konstatovat, že jejich popularita značně stoupá. Naopak jsou již déle vyvíjeny v USA. Jejich vymezení se částečně překrývá s objektivními testy osobnosti a v některých publikacích jsou řazeny jako jejich podkategorie (Hroník, 2007). </a:t>
            </a:r>
          </a:p>
          <a:p>
            <a:pPr algn="just"/>
            <a:r>
              <a:rPr lang="cs-CZ" sz="1800" b="0" i="0" u="none" strike="noStrike" baseline="0" dirty="0">
                <a:solidFill>
                  <a:srgbClr val="000000"/>
                </a:solidFill>
              </a:rPr>
              <a:t>Hlavním účelem těchto metod je ověřování důvěryhodnosti, morálního a etického cítění i tendence ke kontraproduktivnímu pracovnímu chování (CWB). </a:t>
            </a:r>
          </a:p>
          <a:p>
            <a:pPr algn="just"/>
            <a:r>
              <a:rPr lang="cs-CZ" sz="1800" b="0" i="0" u="none" strike="noStrike" baseline="0" dirty="0">
                <a:solidFill>
                  <a:srgbClr val="000000"/>
                </a:solidFill>
              </a:rPr>
              <a:t>V tomto případě jde o nesoulad se současným trendem „pozitivního ověřování“, protože cílem je rozpoznat u uchazeče negativní charakteristiky, přičemž jejich identifikace snižuje šance uchazeče na přijetí. </a:t>
            </a:r>
          </a:p>
          <a:p>
            <a:pPr algn="just"/>
            <a:r>
              <a:rPr lang="cs-CZ" sz="1800" b="0" i="0" u="none" strike="noStrike" baseline="0" dirty="0">
                <a:solidFill>
                  <a:srgbClr val="000000"/>
                </a:solidFill>
              </a:rPr>
              <a:t>Testy integrity lze rozdělit do dvou skupin, a to na metody zjevné a metody skryté. Zatímco metody zjevné se zaměřují přímo na postoje a minulé morální chování, metody skryté sledují osobnostní rysy, které jsou na základě pozitivních zjištění z výzkumů spojeny s různými složkami CWB. </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678462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57431"/>
            <a:ext cx="9361356" cy="878363"/>
          </a:xfrm>
        </p:spPr>
        <p:txBody>
          <a:bodyPr>
            <a:normAutofit/>
          </a:bodyPr>
          <a:lstStyle/>
          <a:p>
            <a:pPr eaLnBrk="1" fontAlgn="auto" hangingPunct="1">
              <a:spcAft>
                <a:spcPts val="0"/>
              </a:spcAft>
              <a:defRPr/>
            </a:pPr>
            <a:r>
              <a:rPr lang="cs-CZ" altLang="en-US" dirty="0">
                <a:solidFill>
                  <a:srgbClr val="D50202"/>
                </a:solidFill>
              </a:rPr>
              <a:t>Testy osobnosti 6</a:t>
            </a:r>
            <a:endParaRPr lang="cs-CZ" altLang="en-US" sz="4000" b="1" dirty="0">
              <a:solidFill>
                <a:srgbClr val="D50202"/>
              </a:solidFill>
            </a:endParaRPr>
          </a:p>
        </p:txBody>
      </p:sp>
      <p:sp>
        <p:nvSpPr>
          <p:cNvPr id="3" name="Zástupný symbol pro obsah 2"/>
          <p:cNvSpPr>
            <a:spLocks noGrp="1"/>
          </p:cNvSpPr>
          <p:nvPr>
            <p:ph idx="1"/>
          </p:nvPr>
        </p:nvSpPr>
        <p:spPr>
          <a:xfrm>
            <a:off x="828207" y="1049311"/>
            <a:ext cx="7450111" cy="5307039"/>
          </a:xfrm>
        </p:spPr>
        <p:txBody>
          <a:bodyPr rtlCol="0">
            <a:noAutofit/>
          </a:bodyPr>
          <a:lstStyle/>
          <a:p>
            <a:pPr marL="0" indent="0" algn="just">
              <a:buNone/>
            </a:pPr>
            <a:r>
              <a:rPr lang="cs-CZ" sz="2400" b="1" i="1" u="none" strike="noStrike" baseline="0" dirty="0">
                <a:solidFill>
                  <a:srgbClr val="000000"/>
                </a:solidFill>
              </a:rPr>
              <a:t>Testy situačního úsudku </a:t>
            </a:r>
            <a:endParaRPr lang="cs-CZ" sz="2400" b="0" i="0" u="none" strike="noStrike" baseline="0" dirty="0">
              <a:solidFill>
                <a:srgbClr val="000000"/>
              </a:solidFill>
            </a:endParaRPr>
          </a:p>
          <a:p>
            <a:pPr algn="just"/>
            <a:r>
              <a:rPr lang="cs-CZ" sz="2000" b="0" i="0" u="none" strike="noStrike" baseline="0" dirty="0">
                <a:solidFill>
                  <a:srgbClr val="000000"/>
                </a:solidFill>
              </a:rPr>
              <a:t>Opět nevelká skupina metod, která má však značnou výhodu díky kombinaci pozitiv dotazníku a situačního testu. </a:t>
            </a:r>
          </a:p>
          <a:p>
            <a:pPr algn="just"/>
            <a:r>
              <a:rPr lang="cs-CZ" sz="2000" b="0" i="0" u="none" strike="noStrike" baseline="0" dirty="0">
                <a:solidFill>
                  <a:srgbClr val="000000"/>
                </a:solidFill>
              </a:rPr>
              <a:t>Nejčastější formou je popis konkrétní problematické situace, ke které náleží několik variant možného řešení. Úkolem uchazeče je zvolit tu variantu, o níž je přesvědčen, že je pro řešení daného problému nejvhodnější. </a:t>
            </a:r>
          </a:p>
          <a:p>
            <a:pPr algn="just"/>
            <a:r>
              <a:rPr lang="cs-CZ" sz="2000" b="0" i="0" u="none" strike="noStrike" baseline="0" dirty="0">
                <a:solidFill>
                  <a:srgbClr val="000000"/>
                </a:solidFill>
              </a:rPr>
              <a:t>Testy situačního úsudku se snaží navodit představu reálné situace a přitom zachovat rychlost administrace, vyhodnocení a interpretace.</a:t>
            </a:r>
          </a:p>
          <a:p>
            <a:pPr algn="just"/>
            <a:r>
              <a:rPr lang="cs-CZ" sz="2000" dirty="0">
                <a:solidFill>
                  <a:srgbClr val="000000"/>
                </a:solidFill>
              </a:rPr>
              <a:t>T</a:t>
            </a:r>
            <a:r>
              <a:rPr lang="cs-CZ" sz="2000" b="0" i="0" u="none" strike="noStrike" baseline="0" dirty="0">
                <a:solidFill>
                  <a:srgbClr val="000000"/>
                </a:solidFill>
              </a:rPr>
              <a:t>esty situačního úsudku nejsou typicky zaměřeny na jednotlivé charakteristiky či rysy osobnosti, ale spíše na jejich </a:t>
            </a:r>
            <a:r>
              <a:rPr lang="cs-CZ" sz="2000" b="1" i="0" u="none" strike="noStrike" baseline="0" dirty="0">
                <a:solidFill>
                  <a:srgbClr val="000000"/>
                </a:solidFill>
              </a:rPr>
              <a:t>komplexní uspořádání do kompetencí</a:t>
            </a:r>
            <a:r>
              <a:rPr lang="cs-CZ" sz="2000" b="0" i="0" u="none" strike="noStrike" baseline="0" dirty="0">
                <a:solidFill>
                  <a:srgbClr val="000000"/>
                </a:solidFill>
              </a:rPr>
              <a:t>, které může uchazeč projevit v uceleném chování. </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4016431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pPr marL="0" indent="0">
              <a:buNone/>
            </a:pPr>
            <a:endParaRPr lang="cs-CZ" dirty="0"/>
          </a:p>
          <a:p>
            <a:pPr marL="0" indent="0" algn="ctr">
              <a:buNone/>
            </a:pPr>
            <a:r>
              <a:rPr lang="cs-CZ" sz="6000" b="1" dirty="0"/>
              <a:t>Děkuji vám za pozornost.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7" y="152400"/>
            <a:ext cx="8576325" cy="1121764"/>
          </a:xfrm>
        </p:spPr>
        <p:txBody>
          <a:bodyPr>
            <a:normAutofit/>
          </a:bodyPr>
          <a:lstStyle/>
          <a:p>
            <a:pPr>
              <a:defRPr/>
            </a:pPr>
            <a:r>
              <a:rPr lang="cs-CZ" altLang="en-US" sz="4000" b="1" dirty="0">
                <a:solidFill>
                  <a:srgbClr val="D50202"/>
                </a:solidFill>
              </a:rPr>
              <a:t>Psychodiagnostika</a:t>
            </a:r>
          </a:p>
        </p:txBody>
      </p:sp>
      <p:sp>
        <p:nvSpPr>
          <p:cNvPr id="3" name="Zástupný symbol pro obsah 2"/>
          <p:cNvSpPr>
            <a:spLocks noGrp="1"/>
          </p:cNvSpPr>
          <p:nvPr>
            <p:ph idx="1"/>
          </p:nvPr>
        </p:nvSpPr>
        <p:spPr>
          <a:xfrm>
            <a:off x="457200" y="1049313"/>
            <a:ext cx="8229600" cy="5142146"/>
          </a:xfrm>
        </p:spPr>
        <p:txBody>
          <a:bodyPr rtlCol="0">
            <a:noAutofit/>
          </a:bodyPr>
          <a:lstStyle/>
          <a:p>
            <a:r>
              <a:rPr lang="cs-CZ" sz="2500" b="0" i="0" dirty="0">
                <a:solidFill>
                  <a:srgbClr val="212529"/>
                </a:solidFill>
                <a:effectLst/>
              </a:rPr>
              <a:t>Psychologická diagnostika se nezabývá pouze patologií, ale zejména zjištěním, popisem a utříděním všech charakteristik jedince. </a:t>
            </a:r>
          </a:p>
          <a:p>
            <a:r>
              <a:rPr lang="cs-CZ" sz="2500" b="0" i="0" dirty="0">
                <a:solidFill>
                  <a:srgbClr val="212529"/>
                </a:solidFill>
                <a:effectLst/>
              </a:rPr>
              <a:t>Diagnostickou činnost lze označit za soubor operací, postupů a technik, jejímž cílem je stanovit diagnózu - psychický stav jedince, a to podle konkrétního cíle, kterým může být:</a:t>
            </a:r>
          </a:p>
          <a:p>
            <a:pPr algn="just">
              <a:buFont typeface="+mj-lt"/>
              <a:buAutoNum type="arabicPeriod"/>
            </a:pPr>
            <a:r>
              <a:rPr lang="cs-CZ" sz="2500" b="0" i="0" dirty="0">
                <a:solidFill>
                  <a:srgbClr val="212529"/>
                </a:solidFill>
                <a:effectLst/>
              </a:rPr>
              <a:t>určení stupně vývoje,</a:t>
            </a:r>
          </a:p>
          <a:p>
            <a:pPr algn="just">
              <a:buFont typeface="+mj-lt"/>
              <a:buAutoNum type="arabicPeriod"/>
            </a:pPr>
            <a:r>
              <a:rPr lang="cs-CZ" sz="2500" b="0" i="0" dirty="0">
                <a:solidFill>
                  <a:srgbClr val="212529"/>
                </a:solidFill>
                <a:effectLst/>
              </a:rPr>
              <a:t>zjištění příčin odchylného vývoje od věkové normy,</a:t>
            </a:r>
          </a:p>
          <a:p>
            <a:pPr algn="just">
              <a:buFont typeface="+mj-lt"/>
              <a:buAutoNum type="arabicPeriod"/>
            </a:pPr>
            <a:r>
              <a:rPr lang="cs-CZ" sz="2500" b="1" i="0" dirty="0">
                <a:solidFill>
                  <a:srgbClr val="212529"/>
                </a:solidFill>
                <a:effectLst/>
              </a:rPr>
              <a:t>zjištění individuálních zvláštností osobnosti jedince</a:t>
            </a:r>
            <a:r>
              <a:rPr lang="cs-CZ" sz="2500" b="0" i="0" dirty="0">
                <a:solidFill>
                  <a:srgbClr val="212529"/>
                </a:solidFill>
                <a:effectLst/>
              </a:rPr>
              <a:t>,</a:t>
            </a:r>
          </a:p>
          <a:p>
            <a:pPr algn="just">
              <a:buFont typeface="+mj-lt"/>
              <a:buAutoNum type="arabicPeriod"/>
            </a:pPr>
            <a:r>
              <a:rPr lang="cs-CZ" sz="2500" b="0" i="0" dirty="0">
                <a:solidFill>
                  <a:srgbClr val="212529"/>
                </a:solidFill>
                <a:effectLst/>
              </a:rPr>
              <a:t>zjištění podstaty, podmínek a příčin individuálních rozdílů,</a:t>
            </a:r>
          </a:p>
          <a:p>
            <a:pPr algn="just">
              <a:buFont typeface="+mj-lt"/>
              <a:buAutoNum type="arabicPeriod"/>
            </a:pPr>
            <a:r>
              <a:rPr lang="cs-CZ" sz="2500" b="1" i="0" dirty="0">
                <a:solidFill>
                  <a:srgbClr val="212529"/>
                </a:solidFill>
                <a:effectLst/>
              </a:rPr>
              <a:t>prognóza nebo predikce</a:t>
            </a:r>
            <a:r>
              <a:rPr lang="cs-CZ" sz="2500" b="0" i="0" dirty="0">
                <a:solidFill>
                  <a:srgbClr val="212529"/>
                </a:solidFill>
                <a:effectLst/>
              </a:rPr>
              <a:t>.    </a:t>
            </a:r>
          </a:p>
          <a:p>
            <a:pPr marL="0" indent="0" algn="just">
              <a:buNone/>
            </a:pPr>
            <a:r>
              <a:rPr lang="cs-CZ" sz="2500" b="0" i="0" dirty="0">
                <a:solidFill>
                  <a:srgbClr val="212529"/>
                </a:solidFill>
                <a:effectLst/>
              </a:rPr>
              <a:t>  </a:t>
            </a:r>
          </a:p>
          <a:p>
            <a:pPr marL="0" indent="0">
              <a:buNone/>
              <a:defRPr/>
            </a:pPr>
            <a:endParaRPr lang="cs-CZ" sz="28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38333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7" y="152400"/>
            <a:ext cx="8576325" cy="1592580"/>
          </a:xfrm>
        </p:spPr>
        <p:txBody>
          <a:bodyPr>
            <a:normAutofit/>
          </a:bodyPr>
          <a:lstStyle/>
          <a:p>
            <a:pPr>
              <a:defRPr/>
            </a:pPr>
            <a:r>
              <a:rPr lang="cs-CZ" altLang="en-US" sz="4000" b="1" dirty="0">
                <a:solidFill>
                  <a:srgbClr val="D50202"/>
                </a:solidFill>
              </a:rPr>
              <a:t>Diagnostické postupy</a:t>
            </a:r>
          </a:p>
        </p:txBody>
      </p:sp>
      <p:sp>
        <p:nvSpPr>
          <p:cNvPr id="3" name="Zástupný symbol pro obsah 2"/>
          <p:cNvSpPr>
            <a:spLocks noGrp="1"/>
          </p:cNvSpPr>
          <p:nvPr>
            <p:ph idx="1"/>
          </p:nvPr>
        </p:nvSpPr>
        <p:spPr>
          <a:xfrm>
            <a:off x="457200" y="1274164"/>
            <a:ext cx="8229600" cy="4961744"/>
          </a:xfrm>
        </p:spPr>
        <p:txBody>
          <a:bodyPr rtlCol="0">
            <a:normAutofit fontScale="55000" lnSpcReduction="20000"/>
          </a:bodyPr>
          <a:lstStyle/>
          <a:p>
            <a:pPr marL="0" indent="0" algn="just">
              <a:buNone/>
            </a:pPr>
            <a:r>
              <a:rPr lang="cs-CZ" sz="3600" b="1" i="0" dirty="0">
                <a:solidFill>
                  <a:srgbClr val="D50202"/>
                </a:solidFill>
                <a:effectLst/>
              </a:rPr>
              <a:t>Klinické postupy</a:t>
            </a:r>
          </a:p>
          <a:p>
            <a:pPr algn="l"/>
            <a:r>
              <a:rPr lang="cs-CZ" sz="3600" b="0" i="0" dirty="0">
                <a:solidFill>
                  <a:srgbClr val="212529"/>
                </a:solidFill>
                <a:effectLst/>
              </a:rPr>
              <a:t>Klinické postupy nejsou vázány přísnými pravidly, nemají statistický základ, jsou pružné a umožňují lépe poznat konkrétní případ obměňováním svých postupů. Jedná se tedy o nestandardní postupy, které nejsou psychometricky podloženy. Jsou orientovány na poznání konkrétního jedince v jeho celistvosti a jedinečnosti. Během používání klinických vyšetřovacích metod je bezprostřednější a přirozenější kontakt mezi psychologem a klientem. Mezi klinické metody řadíme: pozorování, rozhovor, anamnézu a analýzu spontánních produktů. (Svoboda, 2009, s. 15- 31)</a:t>
            </a:r>
          </a:p>
          <a:p>
            <a:pPr marL="0" indent="0" algn="just">
              <a:buNone/>
            </a:pPr>
            <a:r>
              <a:rPr lang="cs-CZ" sz="3600" b="1" i="0" dirty="0">
                <a:solidFill>
                  <a:srgbClr val="D50202"/>
                </a:solidFill>
                <a:effectLst/>
              </a:rPr>
              <a:t>Testové postupy</a:t>
            </a:r>
            <a:endParaRPr lang="cs-CZ" sz="3600" b="0" i="0" dirty="0">
              <a:solidFill>
                <a:srgbClr val="D50202"/>
              </a:solidFill>
              <a:effectLst/>
            </a:endParaRPr>
          </a:p>
          <a:p>
            <a:pPr algn="l"/>
            <a:r>
              <a:rPr lang="cs-CZ" sz="3600" b="0" i="0" dirty="0">
                <a:solidFill>
                  <a:srgbClr val="212529"/>
                </a:solidFill>
                <a:effectLst/>
              </a:rPr>
              <a:t>Testové metody využívají standardizovaný způsob vyšetření. U všech zkoumaných osob se předkládá stejný podnětový materiál za stejných podmínek. Odpovědi se zaznamenávají předepsaným způsobem a jednotně se vyhodnocují. Mezi testové metody řadíme: vývojové škály, testy inteligence, testy speciálních schopností, neuropsychologické metody, projektivní metody (verbální, grafické, metody volby), kresebné metody, dotazníky, objektivní testy osobnosti a posuzovací škály. (Svoboda, 2009, s. 15-30)</a:t>
            </a:r>
          </a:p>
          <a:p>
            <a:pPr marL="0" indent="0">
              <a:buNone/>
              <a:defRPr/>
            </a:pPr>
            <a:endParaRPr lang="cs-CZ"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981827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77931" y="272322"/>
            <a:ext cx="8966069" cy="1592580"/>
          </a:xfrm>
        </p:spPr>
        <p:txBody>
          <a:bodyPr>
            <a:normAutofit/>
          </a:bodyPr>
          <a:lstStyle/>
          <a:p>
            <a:pPr>
              <a:defRPr/>
            </a:pPr>
            <a:r>
              <a:rPr lang="cs-CZ" altLang="en-US" sz="4000" b="1" dirty="0">
                <a:solidFill>
                  <a:srgbClr val="D50202"/>
                </a:solidFill>
              </a:rPr>
              <a:t>Historie aplikace psychodiagnostických metod ve výběru zaměstnanců</a:t>
            </a:r>
          </a:p>
        </p:txBody>
      </p:sp>
      <p:sp>
        <p:nvSpPr>
          <p:cNvPr id="3" name="Zástupný symbol pro obsah 2"/>
          <p:cNvSpPr>
            <a:spLocks noGrp="1"/>
          </p:cNvSpPr>
          <p:nvPr>
            <p:ph idx="1"/>
          </p:nvPr>
        </p:nvSpPr>
        <p:spPr>
          <a:xfrm>
            <a:off x="457200" y="1731364"/>
            <a:ext cx="8229600" cy="4394799"/>
          </a:xfrm>
        </p:spPr>
        <p:txBody>
          <a:bodyPr rtlCol="0">
            <a:normAutofit/>
          </a:bodyPr>
          <a:lstStyle/>
          <a:p>
            <a:pPr marL="514350" indent="-514350">
              <a:buFont typeface="+mj-lt"/>
              <a:buAutoNum type="arabicPeriod"/>
              <a:defRPr/>
            </a:pPr>
            <a:r>
              <a:rPr lang="cs-CZ" sz="2400" b="1" i="0" u="none" strike="noStrike" baseline="0" dirty="0">
                <a:solidFill>
                  <a:srgbClr val="000000"/>
                </a:solidFill>
              </a:rPr>
              <a:t>Období rozvoje testové psychodiagnostiky pro výběr zaměstnanců </a:t>
            </a:r>
          </a:p>
          <a:p>
            <a:pPr>
              <a:defRPr/>
            </a:pPr>
            <a:r>
              <a:rPr lang="cs-CZ" sz="2400" dirty="0">
                <a:solidFill>
                  <a:srgbClr val="000000"/>
                </a:solidFill>
              </a:rPr>
              <a:t>Mezi světovými válkami a v průběhu 2. světové války</a:t>
            </a:r>
          </a:p>
          <a:p>
            <a:pPr>
              <a:defRPr/>
            </a:pPr>
            <a:r>
              <a:rPr lang="cs-CZ" sz="2400" dirty="0">
                <a:solidFill>
                  <a:srgbClr val="000000"/>
                </a:solidFill>
              </a:rPr>
              <a:t>uplatnění teorie Fredericka </a:t>
            </a:r>
            <a:r>
              <a:rPr lang="cs-CZ" sz="2400" dirty="0" err="1">
                <a:solidFill>
                  <a:srgbClr val="000000"/>
                </a:solidFill>
              </a:rPr>
              <a:t>Winslowa</a:t>
            </a:r>
            <a:r>
              <a:rPr lang="cs-CZ" sz="2400" dirty="0">
                <a:solidFill>
                  <a:srgbClr val="000000"/>
                </a:solidFill>
              </a:rPr>
              <a:t> </a:t>
            </a:r>
            <a:r>
              <a:rPr lang="cs-CZ" sz="2400" b="1" dirty="0">
                <a:solidFill>
                  <a:srgbClr val="000000"/>
                </a:solidFill>
              </a:rPr>
              <a:t>Taylora</a:t>
            </a:r>
            <a:r>
              <a:rPr lang="cs-CZ" sz="2400" dirty="0">
                <a:solidFill>
                  <a:srgbClr val="000000"/>
                </a:solidFill>
              </a:rPr>
              <a:t> o vědeckém řízení organizací (</a:t>
            </a:r>
            <a:r>
              <a:rPr lang="cs-CZ" sz="2400" dirty="0" err="1">
                <a:solidFill>
                  <a:srgbClr val="000000"/>
                </a:solidFill>
              </a:rPr>
              <a:t>Principles</a:t>
            </a:r>
            <a:r>
              <a:rPr lang="cs-CZ" sz="2400" dirty="0">
                <a:solidFill>
                  <a:srgbClr val="000000"/>
                </a:solidFill>
              </a:rPr>
              <a:t> </a:t>
            </a:r>
            <a:r>
              <a:rPr lang="cs-CZ" sz="2400" dirty="0" err="1">
                <a:solidFill>
                  <a:srgbClr val="000000"/>
                </a:solidFill>
              </a:rPr>
              <a:t>of</a:t>
            </a:r>
            <a:r>
              <a:rPr lang="cs-CZ" sz="2400" dirty="0">
                <a:solidFill>
                  <a:srgbClr val="000000"/>
                </a:solidFill>
              </a:rPr>
              <a:t> </a:t>
            </a:r>
            <a:r>
              <a:rPr lang="cs-CZ" sz="2400" dirty="0" err="1">
                <a:solidFill>
                  <a:srgbClr val="000000"/>
                </a:solidFill>
              </a:rPr>
              <a:t>Scientific</a:t>
            </a:r>
            <a:r>
              <a:rPr lang="cs-CZ" sz="2400" dirty="0">
                <a:solidFill>
                  <a:srgbClr val="000000"/>
                </a:solidFill>
              </a:rPr>
              <a:t> Management)</a:t>
            </a:r>
          </a:p>
          <a:p>
            <a:pPr>
              <a:defRPr/>
            </a:pPr>
            <a:r>
              <a:rPr lang="cs-CZ" sz="2400" dirty="0" err="1">
                <a:solidFill>
                  <a:srgbClr val="000000"/>
                </a:solidFill>
              </a:rPr>
              <a:t>Taylorova</a:t>
            </a:r>
            <a:r>
              <a:rPr lang="cs-CZ" sz="2400" dirty="0">
                <a:solidFill>
                  <a:srgbClr val="000000"/>
                </a:solidFill>
              </a:rPr>
              <a:t> teorie výrazně posílila zájem o osobnost i inteligenci coby </a:t>
            </a:r>
            <a:r>
              <a:rPr lang="cs-CZ" sz="2400" b="1" dirty="0">
                <a:solidFill>
                  <a:srgbClr val="000000"/>
                </a:solidFill>
              </a:rPr>
              <a:t>prediktorů </a:t>
            </a:r>
            <a:r>
              <a:rPr lang="cs-CZ" sz="2400" dirty="0">
                <a:solidFill>
                  <a:srgbClr val="000000"/>
                </a:solidFill>
              </a:rPr>
              <a:t>pracovního chování </a:t>
            </a:r>
          </a:p>
          <a:p>
            <a:pPr>
              <a:defRPr/>
            </a:pPr>
            <a:r>
              <a:rPr lang="cs-CZ" sz="2400" dirty="0">
                <a:solidFill>
                  <a:srgbClr val="000000"/>
                </a:solidFill>
              </a:rPr>
              <a:t>Testové metody (testy inteligence, MMPI)</a:t>
            </a:r>
          </a:p>
          <a:p>
            <a:pPr>
              <a:defRPr/>
            </a:pPr>
            <a:r>
              <a:rPr lang="cs-CZ" sz="2400" dirty="0">
                <a:solidFill>
                  <a:srgbClr val="000000"/>
                </a:solidFill>
              </a:rPr>
              <a:t>Projektivní metody (slovní asociace; ROR,TAT)</a:t>
            </a:r>
          </a:p>
          <a:p>
            <a:pPr marL="0" indent="0">
              <a:buNone/>
              <a:defRPr/>
            </a:pPr>
            <a:endParaRPr lang="cs-CZ" b="1"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832215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77931" y="272322"/>
            <a:ext cx="8966069" cy="1592580"/>
          </a:xfrm>
        </p:spPr>
        <p:txBody>
          <a:bodyPr>
            <a:normAutofit/>
          </a:bodyPr>
          <a:lstStyle/>
          <a:p>
            <a:pPr>
              <a:defRPr/>
            </a:pPr>
            <a:r>
              <a:rPr lang="cs-CZ" altLang="en-US" sz="4000" b="1" dirty="0">
                <a:solidFill>
                  <a:srgbClr val="D50202"/>
                </a:solidFill>
              </a:rPr>
              <a:t>Historie aplikace psychodiagnostických metod ve výběru zaměstnanců</a:t>
            </a:r>
          </a:p>
        </p:txBody>
      </p:sp>
      <p:sp>
        <p:nvSpPr>
          <p:cNvPr id="3" name="Zástupný symbol pro obsah 2"/>
          <p:cNvSpPr>
            <a:spLocks noGrp="1"/>
          </p:cNvSpPr>
          <p:nvPr>
            <p:ph idx="1"/>
          </p:nvPr>
        </p:nvSpPr>
        <p:spPr>
          <a:xfrm>
            <a:off x="457200" y="1731364"/>
            <a:ext cx="8229600" cy="4394799"/>
          </a:xfrm>
        </p:spPr>
        <p:txBody>
          <a:bodyPr rtlCol="0">
            <a:normAutofit/>
          </a:bodyPr>
          <a:lstStyle/>
          <a:p>
            <a:pPr marL="514350" indent="-514350">
              <a:buFont typeface="+mj-lt"/>
              <a:buAutoNum type="arabicPeriod" startAt="2"/>
              <a:defRPr/>
            </a:pPr>
            <a:r>
              <a:rPr lang="cs-CZ" sz="2400" b="1" i="0" u="none" strike="noStrike" baseline="0" dirty="0">
                <a:solidFill>
                  <a:srgbClr val="000000"/>
                </a:solidFill>
              </a:rPr>
              <a:t>Temné období</a:t>
            </a:r>
          </a:p>
          <a:p>
            <a:pPr>
              <a:defRPr/>
            </a:pPr>
            <a:r>
              <a:rPr lang="cs-CZ" sz="2400" dirty="0">
                <a:solidFill>
                  <a:srgbClr val="000000"/>
                </a:solidFill>
              </a:rPr>
              <a:t>50. – 80. léta 20. století</a:t>
            </a:r>
          </a:p>
          <a:p>
            <a:pPr>
              <a:defRPr/>
            </a:pPr>
            <a:r>
              <a:rPr lang="cs-CZ" sz="2400" dirty="0">
                <a:solidFill>
                  <a:srgbClr val="000000"/>
                </a:solidFill>
              </a:rPr>
              <a:t>Kritika malé prediktivní validity a reliability</a:t>
            </a:r>
          </a:p>
          <a:p>
            <a:pPr>
              <a:defRPr/>
            </a:pPr>
            <a:r>
              <a:rPr lang="cs-CZ" sz="2400" dirty="0">
                <a:solidFill>
                  <a:srgbClr val="000000"/>
                </a:solidFill>
              </a:rPr>
              <a:t>výsledky ověřovacích studií nepřinesly pozitivní zjištění</a:t>
            </a:r>
          </a:p>
          <a:p>
            <a:pPr marL="0" indent="0">
              <a:buNone/>
              <a:defRPr/>
            </a:pPr>
            <a:r>
              <a:rPr lang="cs-CZ" sz="2400" dirty="0">
                <a:solidFill>
                  <a:srgbClr val="000000"/>
                </a:solidFill>
              </a:rPr>
              <a:t>	o obecné platnosti psychodiagnostických metod a jejich 	přidané hodnotě.</a:t>
            </a:r>
          </a:p>
          <a:p>
            <a:pPr>
              <a:defRPr/>
            </a:pPr>
            <a:r>
              <a:rPr lang="cs-CZ" sz="2400" dirty="0">
                <a:solidFill>
                  <a:srgbClr val="000000"/>
                </a:solidFill>
              </a:rPr>
              <a:t>Svoji platnost prokázaly v té době ze všech užívaných</a:t>
            </a:r>
          </a:p>
          <a:p>
            <a:pPr marL="0" indent="0">
              <a:buNone/>
              <a:defRPr/>
            </a:pPr>
            <a:r>
              <a:rPr lang="cs-CZ" sz="2400" dirty="0">
                <a:solidFill>
                  <a:srgbClr val="000000"/>
                </a:solidFill>
              </a:rPr>
              <a:t>	metod v největší míře </a:t>
            </a:r>
            <a:r>
              <a:rPr lang="cs-CZ" sz="2400" b="1" dirty="0">
                <a:solidFill>
                  <a:srgbClr val="000000"/>
                </a:solidFill>
              </a:rPr>
              <a:t>testy schopností</a:t>
            </a:r>
          </a:p>
          <a:p>
            <a:pPr marL="0" indent="0">
              <a:buNone/>
              <a:defRPr/>
            </a:pPr>
            <a:endParaRPr lang="cs-CZ" b="1"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933387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77931" y="272322"/>
            <a:ext cx="8966069" cy="1592580"/>
          </a:xfrm>
        </p:spPr>
        <p:txBody>
          <a:bodyPr>
            <a:normAutofit/>
          </a:bodyPr>
          <a:lstStyle/>
          <a:p>
            <a:pPr>
              <a:defRPr/>
            </a:pPr>
            <a:r>
              <a:rPr lang="cs-CZ" altLang="en-US" sz="4000" b="1" dirty="0">
                <a:solidFill>
                  <a:srgbClr val="D50202"/>
                </a:solidFill>
              </a:rPr>
              <a:t>Historie aplikace psychodiagnostických metod ve výběru zaměstnanců</a:t>
            </a:r>
          </a:p>
        </p:txBody>
      </p:sp>
      <p:sp>
        <p:nvSpPr>
          <p:cNvPr id="3" name="Zástupný symbol pro obsah 2"/>
          <p:cNvSpPr>
            <a:spLocks noGrp="1"/>
          </p:cNvSpPr>
          <p:nvPr>
            <p:ph idx="1"/>
          </p:nvPr>
        </p:nvSpPr>
        <p:spPr>
          <a:xfrm>
            <a:off x="457200" y="1731364"/>
            <a:ext cx="8229600" cy="4394799"/>
          </a:xfrm>
        </p:spPr>
        <p:txBody>
          <a:bodyPr rtlCol="0">
            <a:normAutofit/>
          </a:bodyPr>
          <a:lstStyle/>
          <a:p>
            <a:pPr marL="514350" indent="-514350">
              <a:buFont typeface="+mj-lt"/>
              <a:buAutoNum type="arabicPeriod" startAt="3"/>
              <a:defRPr/>
            </a:pPr>
            <a:r>
              <a:rPr lang="cs-CZ" sz="2400" b="1" i="0" u="none" strike="noStrike" baseline="0" dirty="0">
                <a:solidFill>
                  <a:srgbClr val="000000"/>
                </a:solidFill>
              </a:rPr>
              <a:t>Období renesance</a:t>
            </a:r>
          </a:p>
          <a:p>
            <a:pPr>
              <a:defRPr/>
            </a:pPr>
            <a:r>
              <a:rPr lang="cs-CZ" sz="2400" dirty="0">
                <a:solidFill>
                  <a:srgbClr val="000000"/>
                </a:solidFill>
              </a:rPr>
              <a:t>na začátku 90. let se popularita psychodiagnostických metod začíná opět posilovat</a:t>
            </a:r>
          </a:p>
          <a:p>
            <a:pPr>
              <a:defRPr/>
            </a:pPr>
            <a:r>
              <a:rPr lang="cs-CZ" sz="2400" dirty="0">
                <a:solidFill>
                  <a:srgbClr val="000000"/>
                </a:solidFill>
              </a:rPr>
              <a:t>zdokonalování existujících nástrojů</a:t>
            </a:r>
          </a:p>
          <a:p>
            <a:pPr>
              <a:defRPr/>
            </a:pPr>
            <a:r>
              <a:rPr lang="cs-CZ" sz="2400" dirty="0">
                <a:solidFill>
                  <a:srgbClr val="000000"/>
                </a:solidFill>
              </a:rPr>
              <a:t>pronikání moderních technologií do psychologické diagnostiky</a:t>
            </a:r>
          </a:p>
          <a:p>
            <a:pPr>
              <a:defRPr/>
            </a:pPr>
            <a:endParaRPr lang="cs-CZ" sz="2400" dirty="0">
              <a:solidFill>
                <a:srgbClr val="000000"/>
              </a:solidFill>
            </a:endParaRPr>
          </a:p>
          <a:p>
            <a:pPr>
              <a:defRPr/>
            </a:pPr>
            <a:endParaRPr lang="cs-CZ" b="1"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648390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77931" y="272322"/>
            <a:ext cx="8966069" cy="1592580"/>
          </a:xfrm>
        </p:spPr>
        <p:txBody>
          <a:bodyPr>
            <a:normAutofit/>
          </a:bodyPr>
          <a:lstStyle/>
          <a:p>
            <a:pPr>
              <a:defRPr/>
            </a:pPr>
            <a:r>
              <a:rPr lang="cs-CZ" altLang="en-US" sz="4000" b="1" dirty="0">
                <a:solidFill>
                  <a:srgbClr val="D50202"/>
                </a:solidFill>
              </a:rPr>
              <a:t>Historie aplikace psychodiagnostických metod ve výběru zaměstnanců</a:t>
            </a:r>
          </a:p>
        </p:txBody>
      </p:sp>
      <p:sp>
        <p:nvSpPr>
          <p:cNvPr id="3" name="Zástupný symbol pro obsah 2"/>
          <p:cNvSpPr>
            <a:spLocks noGrp="1"/>
          </p:cNvSpPr>
          <p:nvPr>
            <p:ph idx="1"/>
          </p:nvPr>
        </p:nvSpPr>
        <p:spPr>
          <a:xfrm>
            <a:off x="457200" y="1731364"/>
            <a:ext cx="8229600" cy="4394799"/>
          </a:xfrm>
        </p:spPr>
        <p:txBody>
          <a:bodyPr rtlCol="0">
            <a:normAutofit fontScale="92500"/>
          </a:bodyPr>
          <a:lstStyle/>
          <a:p>
            <a:pPr marL="514350" indent="-514350">
              <a:buFont typeface="+mj-lt"/>
              <a:buAutoNum type="arabicPeriod" startAt="4"/>
              <a:defRPr/>
            </a:pPr>
            <a:r>
              <a:rPr lang="cs-CZ" sz="2400" b="1" i="0" u="none" strike="noStrike" baseline="0" dirty="0">
                <a:solidFill>
                  <a:srgbClr val="000000"/>
                </a:solidFill>
              </a:rPr>
              <a:t>Současný trend</a:t>
            </a:r>
          </a:p>
          <a:p>
            <a:pPr algn="just"/>
            <a:r>
              <a:rPr lang="cs-CZ" sz="2000" b="1" i="0" u="none" strike="noStrike" baseline="0" dirty="0">
                <a:solidFill>
                  <a:srgbClr val="000000"/>
                </a:solidFill>
              </a:rPr>
              <a:t>Posun od negativního (vylučujícího) k pozitivnímu (potvrzujícímu) hodnocení výsledků. </a:t>
            </a:r>
            <a:r>
              <a:rPr lang="cs-CZ" sz="2000" b="0" i="0" u="none" strike="noStrike" baseline="0" dirty="0">
                <a:solidFill>
                  <a:srgbClr val="000000"/>
                </a:solidFill>
              </a:rPr>
              <a:t>Psychodiagnostika při výběru zaměstnanců se nyní mnohem více zaměřuje na to, čím uchazeč disponuje, než na to, co mu chybí. Psychologové se soustředí na zdroje uchazečů, nikoli na jejich deficity. </a:t>
            </a:r>
          </a:p>
          <a:p>
            <a:pPr algn="just"/>
            <a:r>
              <a:rPr lang="cs-CZ" sz="2000" b="1" i="0" u="none" strike="noStrike" baseline="0" dirty="0">
                <a:solidFill>
                  <a:srgbClr val="000000"/>
                </a:solidFill>
              </a:rPr>
              <a:t>Posun od orientace na práci k orientaci na člověka. </a:t>
            </a:r>
            <a:r>
              <a:rPr lang="cs-CZ" sz="2000" b="0" i="0" u="none" strike="noStrike" baseline="0" dirty="0">
                <a:solidFill>
                  <a:srgbClr val="000000"/>
                </a:solidFill>
              </a:rPr>
              <a:t>Při použití psychodiagnostiky u výběrových řízení je věnována menší pozornost požadavkům konkrétního pracovního místa a souladu uchazeče s těmito požadavky. Větší pozornost je věnována schopnostem, motivaci a zdrojům uchazeče, jejichž prostřednictvím může přinést do organizace něco nového, užitečného. </a:t>
            </a:r>
          </a:p>
          <a:p>
            <a:pPr algn="just"/>
            <a:r>
              <a:rPr lang="cs-CZ" sz="2000" b="1" i="0" u="none" strike="noStrike" baseline="0" dirty="0">
                <a:solidFill>
                  <a:srgbClr val="000000"/>
                </a:solidFill>
              </a:rPr>
              <a:t>Posun od interpretace k popisu. </a:t>
            </a:r>
            <a:r>
              <a:rPr lang="cs-CZ" sz="2000" b="0" i="0" u="none" strike="noStrike" baseline="0" dirty="0">
                <a:solidFill>
                  <a:srgbClr val="000000"/>
                </a:solidFill>
              </a:rPr>
              <a:t>Při vyhodnocení psychodiagnostiky je důraz mnohem více kladen na popis současného a budoucího chování než na vysvětlení jeho příčin. </a:t>
            </a:r>
            <a:endParaRPr lang="cs-CZ" sz="2000" b="1"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8</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0021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27415" y="302302"/>
            <a:ext cx="9361356" cy="1592580"/>
          </a:xfrm>
        </p:spPr>
        <p:txBody>
          <a:bodyPr>
            <a:normAutofit/>
          </a:bodyPr>
          <a:lstStyle/>
          <a:p>
            <a:pPr eaLnBrk="1" fontAlgn="auto" hangingPunct="1">
              <a:spcAft>
                <a:spcPts val="0"/>
              </a:spcAft>
              <a:defRPr/>
            </a:pPr>
            <a:r>
              <a:rPr lang="cs-CZ" altLang="en-US" sz="4000" b="1" dirty="0">
                <a:solidFill>
                  <a:srgbClr val="D50202"/>
                </a:solidFill>
              </a:rPr>
              <a:t>Nábor a výběr</a:t>
            </a:r>
          </a:p>
        </p:txBody>
      </p:sp>
      <p:sp>
        <p:nvSpPr>
          <p:cNvPr id="3" name="Zástupný symbol pro obsah 2"/>
          <p:cNvSpPr>
            <a:spLocks noGrp="1"/>
          </p:cNvSpPr>
          <p:nvPr>
            <p:ph idx="1"/>
          </p:nvPr>
        </p:nvSpPr>
        <p:spPr>
          <a:xfrm>
            <a:off x="457200" y="1663908"/>
            <a:ext cx="8229600" cy="4462255"/>
          </a:xfrm>
        </p:spPr>
        <p:txBody>
          <a:bodyPr rtlCol="0">
            <a:normAutofit/>
          </a:bodyPr>
          <a:lstStyle/>
          <a:p>
            <a:pPr>
              <a:buFont typeface="Arial" panose="020B0604020202020204" pitchFamily="34" charset="0"/>
              <a:buChar char="•"/>
              <a:defRPr/>
            </a:pPr>
            <a:r>
              <a:rPr lang="cs-CZ" sz="2800" b="0" i="0" u="none" strike="noStrike" baseline="0" dirty="0">
                <a:solidFill>
                  <a:srgbClr val="000000"/>
                </a:solidFill>
              </a:rPr>
              <a:t>Prvním a klíčovým faktorem ovlivňujícím kvalitu zaměstnanců je jejich nábor a výběr</a:t>
            </a:r>
          </a:p>
          <a:p>
            <a:pPr>
              <a:buFont typeface="Arial" panose="020B0604020202020204" pitchFamily="34" charset="0"/>
              <a:buChar char="•"/>
              <a:defRPr/>
            </a:pPr>
            <a:r>
              <a:rPr lang="cs-CZ" sz="2800" b="0" i="0" u="none" strike="noStrike" baseline="0" dirty="0">
                <a:solidFill>
                  <a:srgbClr val="000000"/>
                </a:solidFill>
              </a:rPr>
              <a:t>u </a:t>
            </a:r>
            <a:r>
              <a:rPr lang="cs-CZ" sz="2800" b="1" i="0" u="none" strike="noStrike" baseline="0" dirty="0">
                <a:solidFill>
                  <a:srgbClr val="000000"/>
                </a:solidFill>
              </a:rPr>
              <a:t>náboru</a:t>
            </a:r>
            <a:r>
              <a:rPr lang="cs-CZ" sz="2800" b="0" i="0" u="none" strike="noStrike" baseline="0" dirty="0">
                <a:solidFill>
                  <a:srgbClr val="000000"/>
                </a:solidFill>
              </a:rPr>
              <a:t> je sofistikovanost strategií zaměřena především na uchazeče z vnějšku (</a:t>
            </a:r>
            <a:r>
              <a:rPr lang="cs-CZ" sz="2800" b="0" i="0" u="none" strike="noStrike" baseline="0" dirty="0" err="1">
                <a:solidFill>
                  <a:srgbClr val="000000"/>
                </a:solidFill>
              </a:rPr>
              <a:t>Breaugh</a:t>
            </a:r>
            <a:r>
              <a:rPr lang="cs-CZ" sz="2800" b="0" i="0" u="none" strike="noStrike" baseline="0" dirty="0">
                <a:solidFill>
                  <a:srgbClr val="000000"/>
                </a:solidFill>
              </a:rPr>
              <a:t>, 2012), </a:t>
            </a:r>
          </a:p>
          <a:p>
            <a:pPr>
              <a:buFont typeface="Arial" panose="020B0604020202020204" pitchFamily="34" charset="0"/>
              <a:buChar char="•"/>
              <a:defRPr/>
            </a:pPr>
            <a:r>
              <a:rPr lang="cs-CZ" sz="2800" b="0" i="0" u="none" strike="noStrike" baseline="0" dirty="0">
                <a:solidFill>
                  <a:srgbClr val="000000"/>
                </a:solidFill>
              </a:rPr>
              <a:t>strategie</a:t>
            </a:r>
            <a:r>
              <a:rPr lang="cs-CZ" sz="2800" b="1" i="0" u="none" strike="noStrike" baseline="0" dirty="0">
                <a:solidFill>
                  <a:srgbClr val="000000"/>
                </a:solidFill>
              </a:rPr>
              <a:t> výběru </a:t>
            </a:r>
            <a:r>
              <a:rPr lang="cs-CZ" sz="2800" b="0" i="0" u="none" strike="noStrike" baseline="0" dirty="0">
                <a:solidFill>
                  <a:srgbClr val="000000"/>
                </a:solidFill>
              </a:rPr>
              <a:t>se obvykle zaměřují jak na externí výběr nových zaměstnanců, tak na interní rozvoj při obsazování náročnějších pozic stávajícími zaměstnanci organizace (</a:t>
            </a:r>
            <a:r>
              <a:rPr lang="cs-CZ" sz="2800" b="0" i="0" u="none" strike="noStrike" baseline="0" dirty="0" err="1">
                <a:solidFill>
                  <a:srgbClr val="000000"/>
                </a:solidFill>
              </a:rPr>
              <a:t>McPhail</a:t>
            </a:r>
            <a:r>
              <a:rPr lang="cs-CZ" sz="2800" b="0" i="0" u="none" strike="noStrike" baseline="0" dirty="0">
                <a:solidFill>
                  <a:srgbClr val="000000"/>
                </a:solidFill>
              </a:rPr>
              <a:t> &amp; </a:t>
            </a:r>
            <a:r>
              <a:rPr lang="cs-CZ" sz="2800" b="0" i="0" u="none" strike="noStrike" baseline="0" dirty="0" err="1">
                <a:solidFill>
                  <a:srgbClr val="000000"/>
                </a:solidFill>
              </a:rPr>
              <a:t>Jeanneret</a:t>
            </a:r>
            <a:r>
              <a:rPr lang="cs-CZ" sz="2800" b="0" i="0" u="none" strike="noStrike" baseline="0" dirty="0">
                <a:solidFill>
                  <a:srgbClr val="000000"/>
                </a:solidFill>
              </a:rPr>
              <a:t>, 2012). </a:t>
            </a:r>
            <a:endParaRPr lang="cs-CZ" sz="2800"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75939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1316</TotalTime>
  <Words>2360</Words>
  <Application>Microsoft Office PowerPoint</Application>
  <PresentationFormat>Předvádění na obrazovce (4:3)</PresentationFormat>
  <Paragraphs>188</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Palatino Linotype</vt:lpstr>
      <vt:lpstr>Times New Roman</vt:lpstr>
      <vt:lpstr>Office Theme</vt:lpstr>
      <vt:lpstr>Testové psychodiagnostické metody pro výběr zaměstnanců</vt:lpstr>
      <vt:lpstr>Psychodiagnostika</vt:lpstr>
      <vt:lpstr>Psychodiagnostika</vt:lpstr>
      <vt:lpstr>Diagnostické postupy</vt:lpstr>
      <vt:lpstr>Historie aplikace psychodiagnostických metod ve výběru zaměstnanců</vt:lpstr>
      <vt:lpstr>Historie aplikace psychodiagnostických metod ve výběru zaměstnanců</vt:lpstr>
      <vt:lpstr>Historie aplikace psychodiagnostických metod ve výběru zaměstnanců</vt:lpstr>
      <vt:lpstr>Historie aplikace psychodiagnostických metod ve výběru zaměstnanců</vt:lpstr>
      <vt:lpstr>Nábor a výběr</vt:lpstr>
      <vt:lpstr>Výběrové strategie</vt:lpstr>
      <vt:lpstr>Výběrové strategie</vt:lpstr>
      <vt:lpstr>Psychologické posouzení</vt:lpstr>
      <vt:lpstr>Účel a role psychodiagnostiky ve výběru</vt:lpstr>
      <vt:lpstr>Účel a role psychodiagnostiky ve výběru</vt:lpstr>
      <vt:lpstr>Psychické vlastnosti: význam </vt:lpstr>
      <vt:lpstr>Testové psychodiagnostické metody pro výběr zaměstnanců:</vt:lpstr>
      <vt:lpstr>Výkonové metody 1</vt:lpstr>
      <vt:lpstr>Výkonové metody 2</vt:lpstr>
      <vt:lpstr>Testy osobnosti 1</vt:lpstr>
      <vt:lpstr>Testy osobnosti 2</vt:lpstr>
      <vt:lpstr>Testy osobnosti 3</vt:lpstr>
      <vt:lpstr>Testy osobnosti 4</vt:lpstr>
      <vt:lpstr>Testy osobnosti 5</vt:lpstr>
      <vt:lpstr>Testy osobnosti 6</vt:lpstr>
      <vt:lpstr>Prezentace aplikace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Ludvíková Pavla</dc:creator>
  <cp:keywords/>
  <dc:description/>
  <cp:lastModifiedBy>Fink Martin</cp:lastModifiedBy>
  <cp:revision>87</cp:revision>
  <cp:lastPrinted>2017-09-20T13:14:00Z</cp:lastPrinted>
  <dcterms:created xsi:type="dcterms:W3CDTF">2012-07-19T22:32:54Z</dcterms:created>
  <dcterms:modified xsi:type="dcterms:W3CDTF">2022-03-01T13:44:28Z</dcterms:modified>
  <cp:category/>
</cp:coreProperties>
</file>