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6" r:id="rId2"/>
    <p:sldId id="420" r:id="rId3"/>
    <p:sldId id="421" r:id="rId4"/>
    <p:sldId id="418" r:id="rId5"/>
    <p:sldId id="311" r:id="rId6"/>
    <p:sldId id="312" r:id="rId7"/>
    <p:sldId id="262" r:id="rId8"/>
    <p:sldId id="419" r:id="rId9"/>
    <p:sldId id="295" r:id="rId10"/>
    <p:sldId id="422" r:id="rId11"/>
    <p:sldId id="423" r:id="rId12"/>
    <p:sldId id="424" r:id="rId13"/>
    <p:sldId id="425" r:id="rId14"/>
  </p:sldIdLst>
  <p:sldSz cx="9144000" cy="6858000" type="screen4x3"/>
  <p:notesSz cx="6797675" cy="99282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50202"/>
    <a:srgbClr val="D1020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17" autoAdjust="0"/>
    <p:restoredTop sz="94660"/>
  </p:normalViewPr>
  <p:slideViewPr>
    <p:cSldViewPr snapToGrid="0" snapToObjects="1">
      <p:cViewPr varScale="1">
        <p:scale>
          <a:sx n="128" d="100"/>
          <a:sy n="128" d="100"/>
        </p:scale>
        <p:origin x="1140" y="1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>
      <p:cViewPr varScale="1">
        <p:scale>
          <a:sx n="95" d="100"/>
          <a:sy n="95" d="100"/>
        </p:scale>
        <p:origin x="3684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95C41D-602A-478D-956A-76E15DD87747}" type="datetimeFigureOut">
              <a:rPr lang="cs-CZ" smtClean="0"/>
              <a:t>03.05.2022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2CA51F-CF2D-4E92-887C-07DBD671E9C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169668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39094A-79D9-4DF0-B2D2-B4F09192D6EA}" type="datetimeFigureOut">
              <a:rPr lang="cs-CZ" smtClean="0"/>
              <a:t>03.05.2022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B9934E-E08D-457D-BE4B-44811F36A6F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63844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4B9934E-E08D-457D-BE4B-44811F36A6F0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515590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2DB78-4593-4F0F-86C1-B9B4765C6D15}" type="datetime1">
              <a:rPr lang="en-US" smtClean="0"/>
              <a:t>5/3/2022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Metodologie, výzkum, interpretace_Ivanová, Ludvíková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37243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8226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80586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 b="1">
                <a:solidFill>
                  <a:srgbClr val="D10202"/>
                </a:solidFill>
              </a:defRPr>
            </a:lvl1pPr>
          </a:lstStyle>
          <a:p>
            <a:r>
              <a:rPr lang="cs-CZ" dirty="0" err="1"/>
              <a:t>Click</a:t>
            </a:r>
            <a:r>
              <a:rPr lang="cs-CZ" dirty="0"/>
              <a:t> to </a:t>
            </a:r>
            <a:r>
              <a:rPr lang="cs-CZ" dirty="0" err="1"/>
              <a:t>edit</a:t>
            </a:r>
            <a:r>
              <a:rPr lang="cs-CZ" dirty="0"/>
              <a:t> Master </a:t>
            </a:r>
            <a:r>
              <a:rPr lang="cs-CZ" dirty="0" err="1"/>
              <a:t>title</a:t>
            </a:r>
            <a:r>
              <a:rPr lang="cs-CZ" dirty="0"/>
              <a:t>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68077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F3F20-D0C7-4635-8CEC-7C408F5EC22E}" type="datetime1">
              <a:rPr lang="en-US" smtClean="0"/>
              <a:t>5/3/2022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Metodologie, výzkum, interpretace_Ivanová, Ludvíková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50234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874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52235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46510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49062A-2FB7-421C-9F4B-462C67C87076}" type="datetime1">
              <a:rPr lang="en-US" smtClean="0"/>
              <a:t>5/3/2022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Metodologie, výzkum, interpretace_Ivanová, Ludvíková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1002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64378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601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27A21F-17FD-4525-A6A9-4E414F8E7531}" type="datetime1">
              <a:rPr lang="en-US" smtClean="0"/>
              <a:t>5/3/2022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Metodologie, výzkum, interpretace_Ivanová, Ludvíková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7048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kompetence.nsp.cz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8483" y="3429000"/>
            <a:ext cx="8278317" cy="1978212"/>
          </a:xfrm>
        </p:spPr>
        <p:txBody>
          <a:bodyPr lIns="0" tIns="0" rIns="0" bIns="0" anchor="t" anchorCtr="0">
            <a:noAutofit/>
          </a:bodyPr>
          <a:lstStyle/>
          <a:p>
            <a:pPr algn="l"/>
            <a:r>
              <a:rPr lang="cs-CZ" sz="6000" b="1" dirty="0">
                <a:solidFill>
                  <a:srgbClr val="D50202"/>
                </a:solidFill>
              </a:rPr>
              <a:t>ASSESSMENT CENTRUM</a:t>
            </a:r>
            <a:br>
              <a:rPr lang="cs-CZ" sz="6000" b="1" dirty="0">
                <a:solidFill>
                  <a:srgbClr val="D50202"/>
                </a:solidFill>
              </a:rPr>
            </a:br>
            <a:endParaRPr lang="en-US" sz="1100" b="1" dirty="0">
              <a:solidFill>
                <a:srgbClr val="D50202"/>
              </a:solidFill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513414" y="5284664"/>
            <a:ext cx="6718685" cy="1071686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1800" b="1" dirty="0">
                <a:cs typeface="Arial"/>
              </a:rPr>
              <a:t>Martin Fink</a:t>
            </a:r>
          </a:p>
          <a:p>
            <a:pPr algn="l"/>
            <a:r>
              <a:rPr lang="cs-CZ" sz="1800" b="1" dirty="0">
                <a:cs typeface="Arial"/>
              </a:rPr>
              <a:t>martin.fink@mvso.cz</a:t>
            </a:r>
            <a:endParaRPr lang="en-US" sz="1400" b="1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2577ACA3-5A6E-46FE-B9E3-319C8ACCE9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50848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/>
          <p:cNvSpPr>
            <a:spLocks noGrp="1"/>
          </p:cNvSpPr>
          <p:nvPr>
            <p:ph type="title"/>
          </p:nvPr>
        </p:nvSpPr>
        <p:spPr>
          <a:xfrm>
            <a:off x="-127415" y="302302"/>
            <a:ext cx="9361356" cy="1131419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altLang="en-US" sz="4000" b="1" dirty="0">
                <a:solidFill>
                  <a:srgbClr val="D50202"/>
                </a:solidFill>
              </a:rPr>
              <a:t>Typy skupinových diskusí</a:t>
            </a:r>
          </a:p>
        </p:txBody>
      </p:sp>
      <p:pic>
        <p:nvPicPr>
          <p:cNvPr id="4" name="Zástupný obsah 3">
            <a:extLst>
              <a:ext uri="{FF2B5EF4-FFF2-40B4-BE49-F238E27FC236}">
                <a16:creationId xmlns:a16="http://schemas.microsoft.com/office/drawing/2014/main" id="{CCA33507-6185-440F-989F-02A286B6F2C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4832" y="1752582"/>
            <a:ext cx="8954335" cy="3568566"/>
          </a:xfrm>
        </p:spPr>
      </p:pic>
      <p:sp>
        <p:nvSpPr>
          <p:cNvPr id="13318" name="Zástupný symbol pro číslo snímku 5"/>
          <p:cNvSpPr>
            <a:spLocks noGrp="1"/>
          </p:cNvSpPr>
          <p:nvPr>
            <p:ph type="sldNum" sz="quarter" idx="4294967295"/>
          </p:nvPr>
        </p:nvSpPr>
        <p:spPr bwMode="auto">
          <a:xfrm>
            <a:off x="6553200" y="6356350"/>
            <a:ext cx="2133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C2473FFD-13E6-4DB9-8E41-0F99B31630AA}" type="slidenum">
              <a:rPr lang="en-CA" altLang="en-US" sz="1400" smtClean="0">
                <a:latin typeface="Times New Roman" panose="02020603050405020304" pitchFamily="18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10</a:t>
            </a:fld>
            <a:endParaRPr lang="en-CA" altLang="en-US" sz="140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53689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/>
          <p:cNvSpPr>
            <a:spLocks noGrp="1"/>
          </p:cNvSpPr>
          <p:nvPr>
            <p:ph type="title"/>
          </p:nvPr>
        </p:nvSpPr>
        <p:spPr>
          <a:xfrm>
            <a:off x="-108678" y="312298"/>
            <a:ext cx="9361356" cy="919396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altLang="en-US" sz="4000" b="1" dirty="0">
                <a:solidFill>
                  <a:srgbClr val="D50202"/>
                </a:solidFill>
              </a:rPr>
              <a:t>Sociometrie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31757"/>
            <a:ext cx="8229600" cy="4994407"/>
          </a:xfrm>
        </p:spPr>
        <p:txBody>
          <a:bodyPr rtlCol="0">
            <a:noAutofit/>
          </a:bodyPr>
          <a:lstStyle/>
          <a:p>
            <a:pPr marL="0" indent="0" algn="l">
              <a:buNone/>
            </a:pPr>
            <a:r>
              <a:rPr lang="cs-CZ" sz="2000" b="0" i="0" u="none" strike="noStrike" baseline="0" dirty="0"/>
              <a:t>Pohled kandidátů na sebe sama i ostatní. Sociometrie měří mezilidské vztahy a vychází z typologie sociálních pozic ve skupině. Základními rolemi jsou: </a:t>
            </a:r>
          </a:p>
          <a:p>
            <a:pPr algn="l">
              <a:buFont typeface="+mj-lt"/>
              <a:buAutoNum type="arabicPeriod"/>
            </a:pPr>
            <a:r>
              <a:rPr lang="cs-CZ" sz="2000" b="1" i="0" u="none" strike="noStrike" baseline="0" dirty="0"/>
              <a:t>Vůdce</a:t>
            </a:r>
            <a:r>
              <a:rPr lang="cs-CZ" sz="2000" b="0" i="0" u="none" strike="noStrike" baseline="0" dirty="0"/>
              <a:t> nejvýrazněji ovlivňuje dění ve skupině. </a:t>
            </a:r>
          </a:p>
          <a:p>
            <a:pPr algn="l">
              <a:buFont typeface="+mj-lt"/>
              <a:buAutoNum type="arabicPeriod"/>
            </a:pPr>
            <a:r>
              <a:rPr lang="cs-CZ" sz="2000" b="1" i="0" u="none" strike="noStrike" baseline="0" dirty="0"/>
              <a:t>Hvězda</a:t>
            </a:r>
            <a:r>
              <a:rPr lang="cs-CZ" sz="2000" b="0" i="0" u="none" strike="noStrike" baseline="0" dirty="0"/>
              <a:t> je nejsympatičtějším členem týmu, ale nemívá tolik rozhodovacích pravomocí jako vůdce. </a:t>
            </a:r>
          </a:p>
          <a:p>
            <a:pPr algn="l">
              <a:buFont typeface="+mj-lt"/>
              <a:buAutoNum type="arabicPeriod"/>
            </a:pPr>
            <a:r>
              <a:rPr lang="cs-CZ" sz="2000" b="1" i="0" u="none" strike="noStrike" baseline="0" dirty="0"/>
              <a:t>Černá ovce </a:t>
            </a:r>
            <a:r>
              <a:rPr lang="cs-CZ" sz="2000" b="0" i="0" u="none" strike="noStrike" baseline="0" dirty="0"/>
              <a:t>se sama neidentifikuje se skupinou, do které je začleněna, </a:t>
            </a:r>
            <a:r>
              <a:rPr lang="pl-PL" sz="2000" b="0" i="0" u="none" strike="noStrike" baseline="0" dirty="0"/>
              <a:t>a i skupina tuto osobu vyčleňuje.</a:t>
            </a:r>
          </a:p>
          <a:p>
            <a:pPr marL="0" indent="0" algn="l">
              <a:buNone/>
            </a:pPr>
            <a:r>
              <a:rPr lang="cs-CZ" sz="2000" b="0" i="0" u="none" strike="noStrike" baseline="0" dirty="0"/>
              <a:t>Existují i vedlejší skupinové role, mezi které patří: </a:t>
            </a:r>
          </a:p>
          <a:p>
            <a:pPr lvl="1"/>
            <a:r>
              <a:rPr lang="cs-CZ" sz="2000" b="1" i="0" u="none" strike="noStrike" baseline="0" dirty="0" err="1"/>
              <a:t>Ambivalent</a:t>
            </a:r>
            <a:r>
              <a:rPr lang="cs-CZ" sz="2000" b="1" i="0" u="none" strike="noStrike" baseline="0" dirty="0"/>
              <a:t> </a:t>
            </a:r>
            <a:r>
              <a:rPr lang="cs-CZ" sz="2000" b="0" i="0" u="none" strike="noStrike" baseline="0" dirty="0"/>
              <a:t>je jedinec s odlišnými názory než má skupina.</a:t>
            </a:r>
          </a:p>
          <a:p>
            <a:pPr lvl="1"/>
            <a:r>
              <a:rPr lang="cs-CZ" sz="2000" b="1" i="0" u="none" strike="noStrike" baseline="0" dirty="0"/>
              <a:t>Šedá eminence </a:t>
            </a:r>
            <a:r>
              <a:rPr lang="cs-CZ" sz="2000" b="0" i="0" u="none" strike="noStrike" baseline="0" dirty="0"/>
              <a:t>je jedinec, který hýbe se skupinovým rozhodováním, aniž by to ostatní tak viděli.</a:t>
            </a:r>
          </a:p>
          <a:p>
            <a:pPr lvl="1"/>
            <a:r>
              <a:rPr lang="cs-CZ" sz="2000" b="1" i="0" u="none" strike="noStrike" baseline="0" dirty="0"/>
              <a:t>Outsider</a:t>
            </a:r>
            <a:r>
              <a:rPr lang="cs-CZ" sz="2000" b="0" i="0" u="none" strike="noStrike" baseline="0" dirty="0"/>
              <a:t> se cítí součástí skupiny, ale skupina ho vyděluje.</a:t>
            </a:r>
          </a:p>
          <a:p>
            <a:pPr lvl="1"/>
            <a:r>
              <a:rPr lang="cs-CZ" sz="2000" b="0" i="0" u="none" strike="noStrike" baseline="0" dirty="0"/>
              <a:t>Jako </a:t>
            </a:r>
            <a:r>
              <a:rPr lang="cs-CZ" sz="2000" b="1" i="0" u="none" strike="noStrike" baseline="0" dirty="0"/>
              <a:t>lid </a:t>
            </a:r>
            <a:r>
              <a:rPr lang="cs-CZ" sz="2000" b="0" i="0" u="none" strike="noStrike" baseline="0" dirty="0"/>
              <a:t>můžeme označit jedince, který není označován ve skupině ani pozitivně, ani negativně. Většinou zůstává nepovšimnut.</a:t>
            </a:r>
          </a:p>
        </p:txBody>
      </p:sp>
      <p:sp>
        <p:nvSpPr>
          <p:cNvPr id="13318" name="Zástupný symbol pro číslo snímku 5"/>
          <p:cNvSpPr>
            <a:spLocks noGrp="1"/>
          </p:cNvSpPr>
          <p:nvPr>
            <p:ph type="sldNum" sz="quarter" idx="4294967295"/>
          </p:nvPr>
        </p:nvSpPr>
        <p:spPr bwMode="auto">
          <a:xfrm>
            <a:off x="6553200" y="6356350"/>
            <a:ext cx="2133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C2473FFD-13E6-4DB9-8E41-0F99B31630AA}" type="slidenum">
              <a:rPr lang="en-CA" altLang="en-US" sz="1400" smtClean="0">
                <a:latin typeface="Times New Roman" panose="02020603050405020304" pitchFamily="18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11</a:t>
            </a:fld>
            <a:endParaRPr lang="en-CA" altLang="en-US" sz="140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812703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/>
          <p:cNvSpPr>
            <a:spLocks noGrp="1"/>
          </p:cNvSpPr>
          <p:nvPr>
            <p:ph type="title"/>
          </p:nvPr>
        </p:nvSpPr>
        <p:spPr>
          <a:xfrm>
            <a:off x="-127415" y="227351"/>
            <a:ext cx="9361356" cy="1131419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altLang="en-US" sz="4000" b="1" dirty="0">
                <a:solidFill>
                  <a:srgbClr val="D50202"/>
                </a:solidFill>
              </a:rPr>
              <a:t>Třídění došlé pošty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46748"/>
            <a:ext cx="8229600" cy="5589717"/>
          </a:xfrm>
        </p:spPr>
        <p:txBody>
          <a:bodyPr rtlCol="0">
            <a:noAutofit/>
          </a:bodyPr>
          <a:lstStyle/>
          <a:p>
            <a:pPr algn="l"/>
            <a:r>
              <a:rPr lang="cs-CZ" sz="1800" b="0" i="0" u="none" strike="noStrike" baseline="0" dirty="0"/>
              <a:t>úkol zpracovává kandidát individuálně a většinou z něj odevzdává písemný výstup.</a:t>
            </a:r>
          </a:p>
          <a:p>
            <a:pPr algn="l"/>
            <a:r>
              <a:rPr lang="cs-CZ" sz="1800" b="0" i="0" u="none" strike="noStrike" baseline="0" dirty="0"/>
              <a:t>zadání úkolu vypadá většinou tak, že uchazeč je postaven do pozice určitého</a:t>
            </a:r>
          </a:p>
          <a:p>
            <a:pPr marL="0" indent="0" algn="l">
              <a:buNone/>
            </a:pPr>
            <a:r>
              <a:rPr lang="cs-CZ" sz="1800" b="0" i="0" u="none" strike="noStrike" baseline="0" dirty="0"/>
              <a:t>	zaměstnance (většinou třeba na manažerské pozici), který má své povinnosti</a:t>
            </a:r>
          </a:p>
          <a:p>
            <a:pPr marL="0" indent="0" algn="l">
              <a:buNone/>
            </a:pPr>
            <a:r>
              <a:rPr lang="cs-CZ" sz="1800" b="0" i="0" u="none" strike="noStrike" baseline="0" dirty="0"/>
              <a:t>	a kompetence. </a:t>
            </a:r>
          </a:p>
          <a:p>
            <a:pPr algn="l"/>
            <a:r>
              <a:rPr lang="cs-CZ" sz="1800" b="0" i="1" u="none" strike="noStrike" baseline="0" dirty="0"/>
              <a:t>Dnes v určitou hodinu odjíždí např. na dovolenou nebo služební cestu a během jednoho pracovního dne nebo jeho části má vyřešit velké množství úkolů, které jsou uvedeny v seznamu a blíže popsány</a:t>
            </a:r>
            <a:r>
              <a:rPr lang="cs-CZ" sz="1800" b="0" i="0" u="none" strike="noStrike" baseline="0" dirty="0"/>
              <a:t>. </a:t>
            </a:r>
          </a:p>
          <a:p>
            <a:pPr algn="l"/>
            <a:r>
              <a:rPr lang="cs-CZ" sz="1800" b="0" i="0" u="none" strike="noStrike" baseline="0" dirty="0"/>
              <a:t>úkoly mají pracovní i soukromou povahu a může se třeba jednat o zasedání,</a:t>
            </a:r>
          </a:p>
          <a:p>
            <a:pPr marL="0" indent="0" algn="l">
              <a:buNone/>
            </a:pPr>
            <a:r>
              <a:rPr lang="cs-CZ" sz="1800" b="0" i="0" u="none" strike="noStrike" baseline="0" dirty="0"/>
              <a:t>	porady, schůzky, telefonáty, cesty, nákupy, zpracování úkolů, jednání, řešení</a:t>
            </a:r>
          </a:p>
          <a:p>
            <a:pPr marL="0" indent="0" algn="l">
              <a:buNone/>
            </a:pPr>
            <a:r>
              <a:rPr lang="cs-CZ" sz="1800" b="0" i="0" u="none" strike="noStrike" baseline="0" dirty="0"/>
              <a:t>	rodinných záležitostí a podobně. </a:t>
            </a:r>
          </a:p>
          <a:p>
            <a:r>
              <a:rPr lang="cs-CZ" sz="1800" b="0" i="0" u="none" strike="noStrike" baseline="0" dirty="0"/>
              <a:t>Výstupem z této metody by měl být kandidátem navržený harmonogram dne:</a:t>
            </a:r>
          </a:p>
          <a:p>
            <a:pPr lvl="1"/>
            <a:r>
              <a:rPr lang="cs-CZ" sz="1400" b="0" i="0" u="none" strike="noStrike" baseline="0" dirty="0"/>
              <a:t>od kdy do kdy bude které úkoly řešit, </a:t>
            </a:r>
          </a:p>
          <a:p>
            <a:pPr lvl="1"/>
            <a:r>
              <a:rPr lang="cs-CZ" sz="1400" dirty="0"/>
              <a:t>jakou jim přikládá důležitost </a:t>
            </a:r>
          </a:p>
          <a:p>
            <a:pPr lvl="1"/>
            <a:r>
              <a:rPr lang="cs-CZ" sz="1400" dirty="0"/>
              <a:t>v jakém pořadí s nimi bude pracovat. </a:t>
            </a:r>
          </a:p>
          <a:p>
            <a:r>
              <a:rPr lang="cs-CZ" sz="1800" b="0" i="0" u="none" strike="noStrike" baseline="0" dirty="0"/>
              <a:t>Někdy je také zajímavé uchazeče požádat, aby k harmonogramu ještě připsali, které tři body považují za nejdůležitější a naopak které tři body vidí jako nejméně důležité.</a:t>
            </a:r>
          </a:p>
        </p:txBody>
      </p:sp>
      <p:sp>
        <p:nvSpPr>
          <p:cNvPr id="13318" name="Zástupný symbol pro číslo snímku 5"/>
          <p:cNvSpPr>
            <a:spLocks noGrp="1"/>
          </p:cNvSpPr>
          <p:nvPr>
            <p:ph type="sldNum" sz="quarter" idx="4294967295"/>
          </p:nvPr>
        </p:nvSpPr>
        <p:spPr bwMode="auto">
          <a:xfrm>
            <a:off x="6553200" y="6356350"/>
            <a:ext cx="2133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C2473FFD-13E6-4DB9-8E41-0F99B31630AA}" type="slidenum">
              <a:rPr lang="en-CA" altLang="en-US" sz="1400" smtClean="0">
                <a:latin typeface="Times New Roman" panose="02020603050405020304" pitchFamily="18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12</a:t>
            </a:fld>
            <a:endParaRPr lang="en-CA" altLang="en-US" sz="140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938624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/>
          <p:cNvSpPr>
            <a:spLocks noGrp="1"/>
          </p:cNvSpPr>
          <p:nvPr>
            <p:ph type="title"/>
          </p:nvPr>
        </p:nvSpPr>
        <p:spPr>
          <a:xfrm>
            <a:off x="-127415" y="302302"/>
            <a:ext cx="9361356" cy="1131419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altLang="en-US" dirty="0">
                <a:solidFill>
                  <a:srgbClr val="D50202"/>
                </a:solidFill>
              </a:rPr>
              <a:t>Seminární práce: </a:t>
            </a:r>
            <a:r>
              <a:rPr lang="cs-CZ" sz="4000" b="1" dirty="0"/>
              <a:t>Příprava AC</a:t>
            </a:r>
            <a:endParaRPr lang="cs-CZ" altLang="en-US" sz="4000" b="1" dirty="0">
              <a:solidFill>
                <a:srgbClr val="D50202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14204"/>
            <a:ext cx="8574374" cy="5522262"/>
          </a:xfrm>
        </p:spPr>
        <p:txBody>
          <a:bodyPr rtlCol="0">
            <a:noAutofit/>
          </a:bodyPr>
          <a:lstStyle/>
          <a:p>
            <a:pPr marL="457200" indent="-457200" algn="just">
              <a:buFont typeface="+mj-lt"/>
              <a:buAutoNum type="arabicPeriod"/>
            </a:pPr>
            <a:r>
              <a:rPr lang="cs-CZ" sz="2200" b="1" dirty="0">
                <a:solidFill>
                  <a:srgbClr val="FF0000"/>
                </a:solidFill>
              </a:rPr>
              <a:t>Analýza pozice</a:t>
            </a:r>
            <a:r>
              <a:rPr lang="cs-CZ" sz="2200" b="1" dirty="0"/>
              <a:t>:</a:t>
            </a:r>
          </a:p>
          <a:p>
            <a:pPr lvl="1" fontAlgn="base"/>
            <a:r>
              <a:rPr lang="cs-CZ" sz="2200" b="0" i="0" dirty="0">
                <a:solidFill>
                  <a:srgbClr val="000000"/>
                </a:solidFill>
                <a:effectLst/>
              </a:rPr>
              <a:t>Hlavním účelem analýzy pracovní pozice je příprava pro vytvoření popisu a specifikace práce. </a:t>
            </a:r>
          </a:p>
          <a:p>
            <a:pPr lvl="1" fontAlgn="base"/>
            <a:r>
              <a:rPr lang="cs-CZ" sz="2200" b="0" i="0" dirty="0">
                <a:solidFill>
                  <a:srgbClr val="000000"/>
                </a:solidFill>
                <a:effectLst/>
              </a:rPr>
              <a:t>Existuje více důvodů, proč společnosti provádějí analýzu pracovních míst. Jde zejména o popis nových pracovních pozic, které ve společnosti dříve neexistovaly nebo v případech, že efektivita vybraných pracovních pozic je významně za očekáváním </a:t>
            </a:r>
          </a:p>
          <a:p>
            <a:pPr lvl="1" fontAlgn="base"/>
            <a:r>
              <a:rPr lang="cs-CZ" sz="2200" b="0" i="0" dirty="0">
                <a:solidFill>
                  <a:srgbClr val="000000"/>
                </a:solidFill>
                <a:effectLst/>
              </a:rPr>
              <a:t>Při analýze pracovní pozice se definují konkrétní pracovní úkoly jednotlivce, které vykonává na dané pozici.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cs-CZ" sz="2200" b="1" dirty="0">
                <a:solidFill>
                  <a:srgbClr val="FF0000"/>
                </a:solidFill>
              </a:rPr>
              <a:t>Kompetenční model </a:t>
            </a:r>
            <a:r>
              <a:rPr lang="cs-CZ" sz="2200" dirty="0"/>
              <a:t>(</a:t>
            </a:r>
            <a:r>
              <a:rPr lang="cs-CZ" sz="2200" dirty="0">
                <a:hlinkClick r:id="rId3"/>
              </a:rPr>
              <a:t>kompetence</a:t>
            </a:r>
            <a:r>
              <a:rPr lang="cs-CZ" sz="2200" dirty="0"/>
              <a:t>)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cs-CZ" sz="2200" b="1" dirty="0"/>
              <a:t>Organizační záležitosti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cs-CZ" sz="2200" b="1" dirty="0">
                <a:solidFill>
                  <a:srgbClr val="FF0000"/>
                </a:solidFill>
              </a:rPr>
              <a:t>Program AC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cs-CZ" sz="2200" b="1" dirty="0"/>
              <a:t>Vyhodnocení AC</a:t>
            </a:r>
          </a:p>
        </p:txBody>
      </p:sp>
      <p:sp>
        <p:nvSpPr>
          <p:cNvPr id="13318" name="Zástupný symbol pro číslo snímku 5"/>
          <p:cNvSpPr>
            <a:spLocks noGrp="1"/>
          </p:cNvSpPr>
          <p:nvPr>
            <p:ph type="sldNum" sz="quarter" idx="4294967295"/>
          </p:nvPr>
        </p:nvSpPr>
        <p:spPr bwMode="auto">
          <a:xfrm>
            <a:off x="6553200" y="6356350"/>
            <a:ext cx="2133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C2473FFD-13E6-4DB9-8E41-0F99B31630AA}" type="slidenum">
              <a:rPr lang="en-CA" altLang="en-US" sz="1400" smtClean="0">
                <a:latin typeface="Times New Roman" panose="02020603050405020304" pitchFamily="18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13</a:t>
            </a:fld>
            <a:endParaRPr lang="en-CA" altLang="en-US" sz="140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81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/>
          <p:cNvSpPr>
            <a:spLocks noGrp="1"/>
          </p:cNvSpPr>
          <p:nvPr>
            <p:ph type="title"/>
          </p:nvPr>
        </p:nvSpPr>
        <p:spPr>
          <a:xfrm>
            <a:off x="177931" y="272322"/>
            <a:ext cx="8966069" cy="159258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cs-CZ" altLang="en-US" sz="4000" b="1" dirty="0">
                <a:solidFill>
                  <a:srgbClr val="D50202"/>
                </a:solidFill>
              </a:rPr>
              <a:t>Metody výběru zaměstnanců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31364"/>
            <a:ext cx="8229600" cy="4394799"/>
          </a:xfrm>
        </p:spPr>
        <p:txBody>
          <a:bodyPr rtlCol="0">
            <a:normAutofit/>
          </a:bodyPr>
          <a:lstStyle/>
          <a:p>
            <a:pPr marL="0" indent="0">
              <a:buNone/>
              <a:defRPr/>
            </a:pPr>
            <a:endParaRPr lang="cs-CZ" sz="2400" dirty="0">
              <a:solidFill>
                <a:srgbClr val="000000"/>
              </a:solidFill>
            </a:endParaRPr>
          </a:p>
          <a:p>
            <a:pPr>
              <a:defRPr/>
            </a:pPr>
            <a:endParaRPr lang="cs-CZ" b="1" i="1" dirty="0"/>
          </a:p>
        </p:txBody>
      </p:sp>
      <p:sp>
        <p:nvSpPr>
          <p:cNvPr id="13318" name="Zástupný symbol pro číslo snímku 5"/>
          <p:cNvSpPr>
            <a:spLocks noGrp="1"/>
          </p:cNvSpPr>
          <p:nvPr>
            <p:ph type="sldNum" sz="quarter" idx="4294967295"/>
          </p:nvPr>
        </p:nvSpPr>
        <p:spPr bwMode="auto">
          <a:xfrm>
            <a:off x="6553200" y="6356350"/>
            <a:ext cx="2133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C2473FFD-13E6-4DB9-8E41-0F99B31630AA}" type="slidenum">
              <a:rPr lang="en-CA" altLang="en-US" sz="1400" smtClean="0">
                <a:latin typeface="Times New Roman" panose="02020603050405020304" pitchFamily="18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en-CA" altLang="en-US" sz="1400">
              <a:latin typeface="Times New Roman" panose="02020603050405020304" pitchFamily="18" charset="0"/>
            </a:endParaRP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34589862-9936-4B25-9B3C-CE74A7CC999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074" t="9033" r="4231" b="2399"/>
          <a:stretch/>
        </p:blipFill>
        <p:spPr>
          <a:xfrm>
            <a:off x="1985574" y="1611515"/>
            <a:ext cx="5172852" cy="43706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83900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/>
          <p:cNvSpPr>
            <a:spLocks noGrp="1"/>
          </p:cNvSpPr>
          <p:nvPr>
            <p:ph type="title"/>
          </p:nvPr>
        </p:nvSpPr>
        <p:spPr>
          <a:xfrm>
            <a:off x="177931" y="476115"/>
            <a:ext cx="8966069" cy="1137837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cs-CZ" altLang="en-US" sz="4000" b="1" dirty="0">
                <a:solidFill>
                  <a:srgbClr val="D50202"/>
                </a:solidFill>
              </a:rPr>
              <a:t>Predikční validita výběrových metod</a:t>
            </a:r>
          </a:p>
        </p:txBody>
      </p:sp>
      <p:pic>
        <p:nvPicPr>
          <p:cNvPr id="4" name="Zástupný obsah 3">
            <a:extLst>
              <a:ext uri="{FF2B5EF4-FFF2-40B4-BE49-F238E27FC236}">
                <a16:creationId xmlns:a16="http://schemas.microsoft.com/office/drawing/2014/main" id="{50565998-D0E2-4203-BD30-EAF2A42FC89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25768" y="1613952"/>
            <a:ext cx="8492464" cy="4197425"/>
          </a:xfrm>
        </p:spPr>
      </p:pic>
      <p:sp>
        <p:nvSpPr>
          <p:cNvPr id="13318" name="Zástupný symbol pro číslo snímku 5"/>
          <p:cNvSpPr>
            <a:spLocks noGrp="1"/>
          </p:cNvSpPr>
          <p:nvPr>
            <p:ph type="sldNum" sz="quarter" idx="4294967295"/>
          </p:nvPr>
        </p:nvSpPr>
        <p:spPr bwMode="auto">
          <a:xfrm>
            <a:off x="6553200" y="6356350"/>
            <a:ext cx="2133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C2473FFD-13E6-4DB9-8E41-0F99B31630AA}" type="slidenum">
              <a:rPr lang="en-CA" altLang="en-US" sz="1400" smtClean="0">
                <a:latin typeface="Times New Roman" panose="02020603050405020304" pitchFamily="18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en-CA" altLang="en-US" sz="140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2123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/>
          <p:cNvSpPr>
            <a:spLocks noGrp="1"/>
          </p:cNvSpPr>
          <p:nvPr>
            <p:ph type="title"/>
          </p:nvPr>
        </p:nvSpPr>
        <p:spPr>
          <a:xfrm>
            <a:off x="395287" y="152400"/>
            <a:ext cx="8576325" cy="159258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cs-CZ" altLang="en-US" sz="4000" b="1" dirty="0" err="1">
                <a:solidFill>
                  <a:srgbClr val="D50202"/>
                </a:solidFill>
              </a:rPr>
              <a:t>Assessment</a:t>
            </a:r>
            <a:r>
              <a:rPr lang="cs-CZ" altLang="en-US" sz="4000" b="1" dirty="0">
                <a:solidFill>
                  <a:srgbClr val="D50202"/>
                </a:solidFill>
              </a:rPr>
              <a:t> centrum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0" indent="0">
              <a:buNone/>
              <a:defRPr/>
            </a:pPr>
            <a:r>
              <a:rPr lang="cs-CZ" dirty="0" err="1"/>
              <a:t>Assessment</a:t>
            </a:r>
            <a:r>
              <a:rPr lang="cs-CZ" dirty="0"/>
              <a:t>:</a:t>
            </a:r>
          </a:p>
          <a:p>
            <a:pPr>
              <a:defRPr/>
            </a:pPr>
            <a:r>
              <a:rPr lang="cs-CZ" b="1" dirty="0"/>
              <a:t>posouzení</a:t>
            </a:r>
          </a:p>
          <a:p>
            <a:pPr>
              <a:defRPr/>
            </a:pPr>
            <a:r>
              <a:rPr lang="cs-CZ" dirty="0"/>
              <a:t>stanovení</a:t>
            </a:r>
          </a:p>
          <a:p>
            <a:pPr>
              <a:defRPr/>
            </a:pPr>
            <a:r>
              <a:rPr lang="cs-CZ" dirty="0"/>
              <a:t>odhad</a:t>
            </a:r>
          </a:p>
          <a:p>
            <a:pPr>
              <a:defRPr/>
            </a:pPr>
            <a:r>
              <a:rPr lang="cs-CZ" dirty="0"/>
              <a:t>ohodnocení</a:t>
            </a:r>
          </a:p>
          <a:p>
            <a:pPr marL="0" indent="0">
              <a:buNone/>
              <a:defRPr/>
            </a:pPr>
            <a:r>
              <a:rPr lang="cs-CZ" b="0" i="1" dirty="0">
                <a:effectLst/>
                <a:latin typeface="Roboto" panose="02000000000000000000" pitchFamily="2" charset="0"/>
              </a:rPr>
              <a:t>„</a:t>
            </a:r>
            <a:r>
              <a:rPr lang="en-US" b="0" i="1" dirty="0">
                <a:effectLst/>
                <a:latin typeface="Roboto" panose="02000000000000000000" pitchFamily="2" charset="0"/>
              </a:rPr>
              <a:t>the evaluation or estimation of the nature, quality, or ability of someone or something</a:t>
            </a:r>
            <a:r>
              <a:rPr lang="cs-CZ" dirty="0">
                <a:latin typeface="Roboto" panose="02000000000000000000" pitchFamily="2" charset="0"/>
              </a:rPr>
              <a:t>“.</a:t>
            </a:r>
            <a:endParaRPr lang="cs-CZ" dirty="0"/>
          </a:p>
        </p:txBody>
      </p:sp>
      <p:sp>
        <p:nvSpPr>
          <p:cNvPr id="13318" name="Zástupný symbol pro číslo snímku 5"/>
          <p:cNvSpPr>
            <a:spLocks noGrp="1"/>
          </p:cNvSpPr>
          <p:nvPr>
            <p:ph type="sldNum" sz="quarter" idx="4294967295"/>
          </p:nvPr>
        </p:nvSpPr>
        <p:spPr bwMode="auto">
          <a:xfrm>
            <a:off x="6553200" y="6356350"/>
            <a:ext cx="2133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C2473FFD-13E6-4DB9-8E41-0F99B31630AA}" type="slidenum">
              <a:rPr lang="en-CA" altLang="en-US" sz="1400" smtClean="0">
                <a:latin typeface="Times New Roman" panose="02020603050405020304" pitchFamily="18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en-CA" altLang="en-US" sz="140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67388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/>
          <p:cNvSpPr>
            <a:spLocks noGrp="1"/>
          </p:cNvSpPr>
          <p:nvPr>
            <p:ph type="title"/>
          </p:nvPr>
        </p:nvSpPr>
        <p:spPr>
          <a:xfrm>
            <a:off x="395287" y="152400"/>
            <a:ext cx="8576325" cy="1121764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cs-CZ" altLang="en-US" sz="4000" b="1" dirty="0">
                <a:solidFill>
                  <a:srgbClr val="D50202"/>
                </a:solidFill>
              </a:rPr>
              <a:t>Kdo?</a:t>
            </a:r>
          </a:p>
        </p:txBody>
      </p:sp>
      <p:pic>
        <p:nvPicPr>
          <p:cNvPr id="4" name="Zástupný obsah 3">
            <a:extLst>
              <a:ext uri="{FF2B5EF4-FFF2-40B4-BE49-F238E27FC236}">
                <a16:creationId xmlns:a16="http://schemas.microsoft.com/office/drawing/2014/main" id="{57716D2F-2DC6-4F15-88B9-B6CE9FEDF15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7200" y="1056976"/>
            <a:ext cx="8229600" cy="5126636"/>
          </a:xfrm>
        </p:spPr>
      </p:pic>
      <p:sp>
        <p:nvSpPr>
          <p:cNvPr id="13318" name="Zástupný symbol pro číslo snímku 5"/>
          <p:cNvSpPr>
            <a:spLocks noGrp="1"/>
          </p:cNvSpPr>
          <p:nvPr>
            <p:ph type="sldNum" sz="quarter" idx="4294967295"/>
          </p:nvPr>
        </p:nvSpPr>
        <p:spPr bwMode="auto">
          <a:xfrm>
            <a:off x="6553200" y="6356350"/>
            <a:ext cx="2133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C2473FFD-13E6-4DB9-8E41-0F99B31630AA}" type="slidenum">
              <a:rPr lang="en-CA" altLang="en-US" sz="1400" smtClean="0">
                <a:latin typeface="Times New Roman" panose="02020603050405020304" pitchFamily="18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en-CA" altLang="en-US" sz="140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33356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/>
          <p:cNvSpPr>
            <a:spLocks noGrp="1"/>
          </p:cNvSpPr>
          <p:nvPr>
            <p:ph type="title"/>
          </p:nvPr>
        </p:nvSpPr>
        <p:spPr>
          <a:xfrm>
            <a:off x="395287" y="152400"/>
            <a:ext cx="8576325" cy="159258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cs-CZ" altLang="en-US" sz="4000" b="1" dirty="0">
                <a:solidFill>
                  <a:srgbClr val="D50202"/>
                </a:solidFill>
              </a:rPr>
              <a:t>Nejčastější metody</a:t>
            </a:r>
          </a:p>
        </p:txBody>
      </p:sp>
      <p:pic>
        <p:nvPicPr>
          <p:cNvPr id="4" name="Zástupný obsah 3">
            <a:extLst>
              <a:ext uri="{FF2B5EF4-FFF2-40B4-BE49-F238E27FC236}">
                <a16:creationId xmlns:a16="http://schemas.microsoft.com/office/drawing/2014/main" id="{11A620B9-3563-4A0E-B75A-9BB4FA4AE14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38777" y="1274763"/>
            <a:ext cx="6266446" cy="4960937"/>
          </a:xfrm>
        </p:spPr>
      </p:pic>
      <p:sp>
        <p:nvSpPr>
          <p:cNvPr id="13318" name="Zástupný symbol pro číslo snímku 5"/>
          <p:cNvSpPr>
            <a:spLocks noGrp="1"/>
          </p:cNvSpPr>
          <p:nvPr>
            <p:ph type="sldNum" sz="quarter" idx="4294967295"/>
          </p:nvPr>
        </p:nvSpPr>
        <p:spPr bwMode="auto">
          <a:xfrm>
            <a:off x="6553200" y="6356350"/>
            <a:ext cx="2133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C2473FFD-13E6-4DB9-8E41-0F99B31630AA}" type="slidenum">
              <a:rPr lang="en-CA" altLang="en-US" sz="1400" smtClean="0">
                <a:latin typeface="Times New Roman" panose="02020603050405020304" pitchFamily="18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en-CA" altLang="en-US" sz="140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18278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/>
          <p:cNvSpPr>
            <a:spLocks noGrp="1"/>
          </p:cNvSpPr>
          <p:nvPr>
            <p:ph type="title"/>
          </p:nvPr>
        </p:nvSpPr>
        <p:spPr>
          <a:xfrm>
            <a:off x="88965" y="382472"/>
            <a:ext cx="8966069" cy="95055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cs-CZ" altLang="en-US" sz="4000" b="1" dirty="0">
                <a:solidFill>
                  <a:srgbClr val="D50202"/>
                </a:solidFill>
              </a:rPr>
              <a:t>Hodnocená kritéria</a:t>
            </a:r>
          </a:p>
        </p:txBody>
      </p:sp>
      <p:pic>
        <p:nvPicPr>
          <p:cNvPr id="4" name="Zástupný obsah 3">
            <a:extLst>
              <a:ext uri="{FF2B5EF4-FFF2-40B4-BE49-F238E27FC236}">
                <a16:creationId xmlns:a16="http://schemas.microsoft.com/office/drawing/2014/main" id="{9C2E485A-307E-4B75-9BD1-B0706085B13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020462" y="1355037"/>
            <a:ext cx="5103073" cy="4793141"/>
          </a:xfrm>
        </p:spPr>
      </p:pic>
      <p:sp>
        <p:nvSpPr>
          <p:cNvPr id="13318" name="Zástupný symbol pro číslo snímku 5"/>
          <p:cNvSpPr>
            <a:spLocks noGrp="1"/>
          </p:cNvSpPr>
          <p:nvPr>
            <p:ph type="sldNum" sz="quarter" idx="4294967295"/>
          </p:nvPr>
        </p:nvSpPr>
        <p:spPr bwMode="auto">
          <a:xfrm>
            <a:off x="6553200" y="6356350"/>
            <a:ext cx="2133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C2473FFD-13E6-4DB9-8E41-0F99B31630AA}" type="slidenum">
              <a:rPr lang="en-CA" altLang="en-US" sz="1400" smtClean="0">
                <a:latin typeface="Times New Roman" panose="02020603050405020304" pitchFamily="18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en-CA" altLang="en-US" sz="140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22150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/>
          <p:cNvSpPr>
            <a:spLocks noGrp="1"/>
          </p:cNvSpPr>
          <p:nvPr>
            <p:ph type="title"/>
          </p:nvPr>
        </p:nvSpPr>
        <p:spPr>
          <a:xfrm>
            <a:off x="177931" y="490078"/>
            <a:ext cx="8966069" cy="917882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cs-CZ" altLang="en-US" sz="4000" b="1" dirty="0">
                <a:solidFill>
                  <a:srgbClr val="D50202"/>
                </a:solidFill>
              </a:rPr>
              <a:t>Výhody AC</a:t>
            </a:r>
          </a:p>
        </p:txBody>
      </p:sp>
      <p:pic>
        <p:nvPicPr>
          <p:cNvPr id="4" name="Zástupný obsah 3">
            <a:extLst>
              <a:ext uri="{FF2B5EF4-FFF2-40B4-BE49-F238E27FC236}">
                <a16:creationId xmlns:a16="http://schemas.microsoft.com/office/drawing/2014/main" id="{FFD0F1B6-846B-4FCD-BA6B-8121EF9AD8F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14503" y="1407960"/>
            <a:ext cx="6314994" cy="4718203"/>
          </a:xfrm>
        </p:spPr>
      </p:pic>
      <p:sp>
        <p:nvSpPr>
          <p:cNvPr id="13318" name="Zástupný symbol pro číslo snímku 5"/>
          <p:cNvSpPr>
            <a:spLocks noGrp="1"/>
          </p:cNvSpPr>
          <p:nvPr>
            <p:ph type="sldNum" sz="quarter" idx="4294967295"/>
          </p:nvPr>
        </p:nvSpPr>
        <p:spPr bwMode="auto">
          <a:xfrm>
            <a:off x="6553200" y="6356350"/>
            <a:ext cx="2133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C2473FFD-13E6-4DB9-8E41-0F99B31630AA}" type="slidenum">
              <a:rPr lang="en-CA" altLang="en-US" sz="1400" smtClean="0">
                <a:latin typeface="Times New Roman" panose="02020603050405020304" pitchFamily="18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en-CA" altLang="en-US" sz="140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33872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/>
          <p:cNvSpPr>
            <a:spLocks noGrp="1"/>
          </p:cNvSpPr>
          <p:nvPr>
            <p:ph type="title"/>
          </p:nvPr>
        </p:nvSpPr>
        <p:spPr>
          <a:xfrm>
            <a:off x="-162531" y="182644"/>
            <a:ext cx="9361356" cy="1145754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altLang="en-US" sz="4000" b="1" dirty="0">
                <a:solidFill>
                  <a:srgbClr val="D50202"/>
                </a:solidFill>
              </a:rPr>
              <a:t>Metody AC</a:t>
            </a:r>
          </a:p>
        </p:txBody>
      </p:sp>
      <p:pic>
        <p:nvPicPr>
          <p:cNvPr id="4" name="Zástupný obsah 3">
            <a:extLst>
              <a:ext uri="{FF2B5EF4-FFF2-40B4-BE49-F238E27FC236}">
                <a16:creationId xmlns:a16="http://schemas.microsoft.com/office/drawing/2014/main" id="{A844F3DF-2251-49B8-A261-D93E60A8C62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1475" t="13690" r="2639" b="11595"/>
          <a:stretch/>
        </p:blipFill>
        <p:spPr>
          <a:xfrm>
            <a:off x="1339781" y="1035587"/>
            <a:ext cx="6356732" cy="1145754"/>
          </a:xfrm>
        </p:spPr>
      </p:pic>
      <p:sp>
        <p:nvSpPr>
          <p:cNvPr id="13318" name="Zástupný symbol pro číslo snímku 5"/>
          <p:cNvSpPr>
            <a:spLocks noGrp="1"/>
          </p:cNvSpPr>
          <p:nvPr>
            <p:ph type="sldNum" sz="quarter" idx="4294967295"/>
          </p:nvPr>
        </p:nvSpPr>
        <p:spPr bwMode="auto">
          <a:xfrm>
            <a:off x="6553200" y="6356350"/>
            <a:ext cx="2133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C2473FFD-13E6-4DB9-8E41-0F99B31630AA}" type="slidenum">
              <a:rPr lang="en-CA" altLang="en-US" sz="1400" smtClean="0">
                <a:latin typeface="Times New Roman" panose="02020603050405020304" pitchFamily="18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9</a:t>
            </a:fld>
            <a:endParaRPr lang="en-CA" altLang="en-US" sz="1400">
              <a:latin typeface="Times New Roman" panose="02020603050405020304" pitchFamily="18" charset="0"/>
            </a:endParaRP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69CBB3FF-C7F8-41AA-8DD7-F589967B5DF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74897" y="2159308"/>
            <a:ext cx="6286500" cy="3762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59391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1533</TotalTime>
  <Words>475</Words>
  <Application>Microsoft Office PowerPoint</Application>
  <PresentationFormat>Předvádění na obrazovce (4:3)</PresentationFormat>
  <Paragraphs>65</Paragraphs>
  <Slides>13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8" baseType="lpstr">
      <vt:lpstr>Arial</vt:lpstr>
      <vt:lpstr>Calibri</vt:lpstr>
      <vt:lpstr>Roboto</vt:lpstr>
      <vt:lpstr>Times New Roman</vt:lpstr>
      <vt:lpstr>Office Theme</vt:lpstr>
      <vt:lpstr>ASSESSMENT CENTRUM </vt:lpstr>
      <vt:lpstr>Metody výběru zaměstnanců</vt:lpstr>
      <vt:lpstr>Predikční validita výběrových metod</vt:lpstr>
      <vt:lpstr>Assessment centrum</vt:lpstr>
      <vt:lpstr>Kdo?</vt:lpstr>
      <vt:lpstr>Nejčastější metody</vt:lpstr>
      <vt:lpstr>Hodnocená kritéria</vt:lpstr>
      <vt:lpstr>Výhody AC</vt:lpstr>
      <vt:lpstr>Metody AC</vt:lpstr>
      <vt:lpstr>Typy skupinových diskusí</vt:lpstr>
      <vt:lpstr>Sociometrie</vt:lpstr>
      <vt:lpstr>Třídění došlé pošty</vt:lpstr>
      <vt:lpstr>Seminární práce: Příprava AC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Ludvíková Pavla</dc:creator>
  <cp:keywords/>
  <dc:description/>
  <cp:lastModifiedBy>Fink Martin</cp:lastModifiedBy>
  <cp:revision>101</cp:revision>
  <cp:lastPrinted>2017-09-20T13:14:00Z</cp:lastPrinted>
  <dcterms:created xsi:type="dcterms:W3CDTF">2012-07-19T22:32:54Z</dcterms:created>
  <dcterms:modified xsi:type="dcterms:W3CDTF">2022-05-03T10:56:48Z</dcterms:modified>
  <cp:category/>
</cp:coreProperties>
</file>