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80" r:id="rId3"/>
    <p:sldMasterId id="2147483804" r:id="rId4"/>
  </p:sldMasterIdLst>
  <p:notesMasterIdLst>
    <p:notesMasterId r:id="rId31"/>
  </p:notesMasterIdLst>
  <p:sldIdLst>
    <p:sldId id="346" r:id="rId5"/>
    <p:sldId id="359" r:id="rId6"/>
    <p:sldId id="377" r:id="rId7"/>
    <p:sldId id="365" r:id="rId8"/>
    <p:sldId id="394" r:id="rId9"/>
    <p:sldId id="398" r:id="rId10"/>
    <p:sldId id="369" r:id="rId11"/>
    <p:sldId id="395" r:id="rId12"/>
    <p:sldId id="379" r:id="rId13"/>
    <p:sldId id="366" r:id="rId14"/>
    <p:sldId id="397" r:id="rId15"/>
    <p:sldId id="368" r:id="rId16"/>
    <p:sldId id="367" r:id="rId17"/>
    <p:sldId id="363" r:id="rId18"/>
    <p:sldId id="362" r:id="rId19"/>
    <p:sldId id="381" r:id="rId20"/>
    <p:sldId id="385" r:id="rId21"/>
    <p:sldId id="384" r:id="rId22"/>
    <p:sldId id="383" r:id="rId23"/>
    <p:sldId id="382" r:id="rId24"/>
    <p:sldId id="387" r:id="rId25"/>
    <p:sldId id="396" r:id="rId26"/>
    <p:sldId id="399" r:id="rId27"/>
    <p:sldId id="361" r:id="rId28"/>
    <p:sldId id="392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>
        <p:scale>
          <a:sx n="60" d="100"/>
          <a:sy n="60" d="100"/>
        </p:scale>
        <p:origin x="-176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5/7/2022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6388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 smtClean="0"/>
              <a:t>PSYCHOLOGIE  ZÁKAZNÍKA</a:t>
            </a:r>
            <a:endParaRPr lang="en-US" sz="32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49530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000" b="1" dirty="0" smtClean="0">
                <a:solidFill>
                  <a:schemeClr val="tx1"/>
                </a:solidFill>
              </a:rPr>
              <a:t>Nákupní rozhodovací proces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019800"/>
            <a:ext cx="2514600" cy="533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i="1" dirty="0" smtClean="0"/>
              <a:t>Renáta Pavlíčková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62626"/>
                </a:solidFill>
                <a:ea typeface="굴림" pitchFamily="34" charset="-127"/>
              </a:rPr>
              <a:t>Členění dle zainteresovanosti spotřebitele:</a:t>
            </a:r>
            <a:endParaRPr lang="cs-CZ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zvykové,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komplexní,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variantní,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disonančně-redukční.</a:t>
            </a:r>
            <a:endParaRPr 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2438400"/>
            <a:ext cx="3928281" cy="26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711667"/>
            <a:ext cx="5242272" cy="384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233410"/>
            <a:ext cx="1510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Významné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48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Minimální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197589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Vysoká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203681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Nízká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krátkodobé a každodenní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nakupování </a:t>
            </a:r>
            <a:r>
              <a:rPr lang="cs-CZ" sz="2000" dirty="0">
                <a:solidFill>
                  <a:srgbClr val="000000"/>
                </a:solidFill>
              </a:rPr>
              <a:t>stejné značky,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ze </a:t>
            </a:r>
            <a:r>
              <a:rPr lang="cs-CZ" sz="2000" dirty="0" smtClean="0">
                <a:solidFill>
                  <a:srgbClr val="000000"/>
                </a:solidFill>
              </a:rPr>
              <a:t>zvyku,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nakupuje </a:t>
            </a:r>
            <a:r>
              <a:rPr lang="cs-CZ" sz="2000" dirty="0">
                <a:solidFill>
                  <a:srgbClr val="000000"/>
                </a:solidFill>
              </a:rPr>
              <a:t>automaticky,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potřebuje </a:t>
            </a:r>
            <a:r>
              <a:rPr lang="cs-CZ" sz="2000" dirty="0">
                <a:solidFill>
                  <a:srgbClr val="000000"/>
                </a:solidFill>
              </a:rPr>
              <a:t>výrobek,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toto </a:t>
            </a:r>
            <a:r>
              <a:rPr lang="cs-CZ" sz="2000" dirty="0">
                <a:solidFill>
                  <a:srgbClr val="000000"/>
                </a:solidFill>
              </a:rPr>
              <a:t>zboží se prodává bez dodatečných služeb, servisu,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jde </a:t>
            </a:r>
            <a:r>
              <a:rPr lang="cs-CZ" sz="2000" dirty="0">
                <a:solidFill>
                  <a:srgbClr val="000000"/>
                </a:solidFill>
              </a:rPr>
              <a:t>o zboží nižší cenové </a:t>
            </a:r>
            <a:r>
              <a:rPr lang="cs-CZ" sz="2000" dirty="0" smtClean="0">
                <a:solidFill>
                  <a:srgbClr val="000000"/>
                </a:solidFill>
              </a:rPr>
              <a:t>skupiny.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1. Zvykové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nákladnější</a:t>
            </a:r>
            <a:r>
              <a:rPr lang="cs-CZ" sz="2000" dirty="0">
                <a:solidFill>
                  <a:srgbClr val="000000"/>
                </a:solidFill>
              </a:rPr>
              <a:t>, občasné,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nedostatečné </a:t>
            </a:r>
            <a:r>
              <a:rPr lang="cs-CZ" sz="2000" dirty="0">
                <a:solidFill>
                  <a:srgbClr val="000000"/>
                </a:solidFill>
              </a:rPr>
              <a:t>znalosti o značkách,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získávání informací,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má zájem na koupi výrobku,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zboží </a:t>
            </a:r>
            <a:r>
              <a:rPr lang="cs-CZ" sz="2000" dirty="0">
                <a:solidFill>
                  <a:srgbClr val="000000"/>
                </a:solidFill>
              </a:rPr>
              <a:t>je cenově vyšší kategorie, dlouhodobější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jsou technicky složitější, u kterých je třeba uvažovat o dalších doplňujících službách,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produkty jsou dražší </a:t>
            </a:r>
            <a:r>
              <a:rPr lang="cs-CZ" sz="2000" dirty="0">
                <a:solidFill>
                  <a:srgbClr val="000000"/>
                </a:solidFill>
              </a:rPr>
              <a:t>(auta, nábytek, spotřebiče, značkové oděvy),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koupě </a:t>
            </a:r>
            <a:r>
              <a:rPr lang="cs-CZ" sz="2000" dirty="0">
                <a:solidFill>
                  <a:srgbClr val="000000"/>
                </a:solidFill>
              </a:rPr>
              <a:t>tohoto zboží znamená dost velký zásah do rozpočtu peněženky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2. Komplexní nákupní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většinou </a:t>
            </a:r>
            <a:r>
              <a:rPr lang="cs-CZ" sz="2000" dirty="0">
                <a:solidFill>
                  <a:srgbClr val="000000"/>
                </a:solidFill>
              </a:rPr>
              <a:t>u výrobků krátkodobé </a:t>
            </a:r>
            <a:r>
              <a:rPr lang="cs-CZ" sz="2000" dirty="0" smtClean="0">
                <a:solidFill>
                  <a:srgbClr val="000000"/>
                </a:solidFill>
              </a:rPr>
              <a:t>spotřeby a </a:t>
            </a:r>
            <a:r>
              <a:rPr lang="cs-CZ" sz="2000" dirty="0">
                <a:solidFill>
                  <a:srgbClr val="000000"/>
                </a:solidFill>
              </a:rPr>
              <a:t>rozmanitosti značek,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snaha </a:t>
            </a:r>
            <a:r>
              <a:rPr lang="cs-CZ" sz="2000" dirty="0">
                <a:solidFill>
                  <a:srgbClr val="000000"/>
                </a:solidFill>
              </a:rPr>
              <a:t>vyzkoušet něco nového,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střídá </a:t>
            </a:r>
            <a:r>
              <a:rPr lang="cs-CZ" sz="2000" dirty="0" smtClean="0">
                <a:solidFill>
                  <a:srgbClr val="000000"/>
                </a:solidFill>
              </a:rPr>
              <a:t>značky,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hodnotí produkt následně </a:t>
            </a:r>
            <a:r>
              <a:rPr lang="cs-CZ" sz="2000" dirty="0">
                <a:solidFill>
                  <a:srgbClr val="000000"/>
                </a:solidFill>
              </a:rPr>
              <a:t>po </a:t>
            </a:r>
            <a:r>
              <a:rPr lang="cs-CZ" sz="2000" dirty="0" smtClean="0">
                <a:solidFill>
                  <a:srgbClr val="000000"/>
                </a:solidFill>
              </a:rPr>
              <a:t>koupi.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3. Variantní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označuje se </a:t>
            </a:r>
            <a:r>
              <a:rPr lang="cs-CZ" sz="2000" dirty="0">
                <a:solidFill>
                  <a:srgbClr val="000000"/>
                </a:solidFill>
              </a:rPr>
              <a:t>také </a:t>
            </a:r>
            <a:r>
              <a:rPr lang="cs-CZ" sz="2000" dirty="0" smtClean="0">
                <a:solidFill>
                  <a:srgbClr val="000000"/>
                </a:solidFill>
              </a:rPr>
              <a:t>jako nákupní chování disonančně-redukční,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spotřebitel </a:t>
            </a:r>
            <a:r>
              <a:rPr lang="cs-CZ" sz="2000" dirty="0">
                <a:solidFill>
                  <a:srgbClr val="000000"/>
                </a:solidFill>
              </a:rPr>
              <a:t>má velký zájem, ale mezi značkami nevidí rozdíl,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 </a:t>
            </a:r>
            <a:r>
              <a:rPr lang="cs-CZ" sz="2000" dirty="0">
                <a:solidFill>
                  <a:srgbClr val="000000"/>
                </a:solidFill>
              </a:rPr>
              <a:t>hodnocení výrobku dochází po koupi při jeho užívání.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4. Nákupní chování snižující nesoulad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250275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2514600"/>
            <a:ext cx="7134663" cy="3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naučená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určuje hodnoty společnosti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„</a:t>
            </a:r>
            <a:r>
              <a:rPr lang="cs-CZ" sz="2000" i="1" dirty="0">
                <a:solidFill>
                  <a:prstClr val="black"/>
                </a:solidFill>
              </a:rPr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>
                <a:solidFill>
                  <a:prstClr val="black"/>
                </a:solidFill>
              </a:rPr>
              <a:t>“ 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Subkultura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menšinová kultura v rámci kultury většinové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Sociální vrstva (třída)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kategorie lidí, kteří mají stejné společenské postavení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Kulturní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Skupiny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touha zařadit se, být součástí celku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členské skupiny (rodina, přátelé, spolupracovníci)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sekundární skupiny (formálnější - profesní asociace, náboženské skupiny)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referenční skupiny - srovnávací body lidského chování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aspirační skupiny - jedinec tam chce patřit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Rodina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neformální skupina se zásadním vlivem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Role a společenský status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 každé skupině hraje jedinec roli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roli od jedince očekává jeho okolí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status = obecná úcta, kterou jedinec ve společnosti vzbuzuje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Společenské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Věk a fáze života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 věkem se mění preference a vkus při nákupu potravin, oblečení, nábytku či dovolených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životní cyklus rodiny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psychologické fáze životního cyklu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nezaměstnaný vs. zaměstnaný člověk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typ 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Ekonomická situace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majetkové poměry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důležitá veličina pro tvorbu marketingových akcí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Psychologie – </a:t>
            </a:r>
            <a:r>
              <a:rPr lang="cs-CZ" sz="2000" dirty="0" smtClean="0">
                <a:solidFill>
                  <a:schemeClr val="tx1"/>
                </a:solidFill>
              </a:rPr>
              <a:t>věda, </a:t>
            </a:r>
            <a:r>
              <a:rPr lang="cs-CZ" sz="2000" dirty="0">
                <a:solidFill>
                  <a:schemeClr val="tx1"/>
                </a:solidFill>
              </a:rPr>
              <a:t>která studuje </a:t>
            </a:r>
            <a:r>
              <a:rPr lang="cs-CZ" sz="2000" dirty="0" smtClean="0">
                <a:solidFill>
                  <a:schemeClr val="tx1"/>
                </a:solidFill>
              </a:rPr>
              <a:t>lidské chování, mentální procesy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tělesné dění včetně </a:t>
            </a:r>
            <a:r>
              <a:rPr lang="cs-CZ" sz="2000" dirty="0">
                <a:solidFill>
                  <a:schemeClr val="tx1"/>
                </a:solidFill>
              </a:rPr>
              <a:t>jejich </a:t>
            </a:r>
            <a:r>
              <a:rPr lang="cs-CZ" sz="2000" dirty="0" smtClean="0">
                <a:solidFill>
                  <a:schemeClr val="tx1"/>
                </a:solidFill>
              </a:rPr>
              <a:t>vzájemných vztahů a interakcí (souhrnně </a:t>
            </a:r>
            <a:r>
              <a:rPr lang="cs-CZ" sz="2000" dirty="0">
                <a:solidFill>
                  <a:schemeClr val="tx1"/>
                </a:solidFill>
              </a:rPr>
              <a:t>označované </a:t>
            </a:r>
            <a:r>
              <a:rPr lang="cs-CZ" sz="2000" dirty="0" smtClean="0">
                <a:solidFill>
                  <a:schemeClr val="tx1"/>
                </a:solidFill>
              </a:rPr>
              <a:t>jako psychika) </a:t>
            </a:r>
            <a:r>
              <a:rPr lang="cs-CZ" sz="2000" dirty="0">
                <a:solidFill>
                  <a:schemeClr val="tx1"/>
                </a:solidFill>
              </a:rPr>
              <a:t>a snaží se je popsat, vysvětlit </a:t>
            </a:r>
            <a:r>
              <a:rPr lang="cs-CZ" sz="2000" dirty="0" smtClean="0">
                <a:solidFill>
                  <a:schemeClr val="tx1"/>
                </a:solidFill>
              </a:rPr>
              <a:t>a predikovat.  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Cílem </a:t>
            </a:r>
            <a:r>
              <a:rPr lang="cs-CZ" sz="2000" b="1" dirty="0">
                <a:solidFill>
                  <a:schemeClr val="tx1"/>
                </a:solidFill>
              </a:rPr>
              <a:t>psychologie </a:t>
            </a:r>
            <a:r>
              <a:rPr lang="cs-CZ" sz="2000" dirty="0">
                <a:solidFill>
                  <a:schemeClr val="tx1"/>
                </a:solidFill>
              </a:rPr>
              <a:t>je také </a:t>
            </a:r>
            <a:r>
              <a:rPr lang="cs-CZ" sz="2000" dirty="0" smtClean="0">
                <a:solidFill>
                  <a:schemeClr val="tx1"/>
                </a:solidFill>
              </a:rPr>
              <a:t>získané poznatky </a:t>
            </a:r>
            <a:r>
              <a:rPr lang="cs-CZ" sz="2000" dirty="0">
                <a:solidFill>
                  <a:schemeClr val="tx1"/>
                </a:solidFill>
              </a:rPr>
              <a:t>využít k zvýšení spokojenosti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zlepšení zdraví člověka</a:t>
            </a:r>
            <a:r>
              <a:rPr lang="cs-CZ" sz="2000" dirty="0" smtClean="0">
                <a:solidFill>
                  <a:schemeClr val="tx1"/>
                </a:solidFill>
              </a:rPr>
              <a:t>, prostřednictvím psychoterapie jich </a:t>
            </a:r>
            <a:r>
              <a:rPr lang="cs-CZ" sz="2000" dirty="0">
                <a:solidFill>
                  <a:schemeClr val="tx1"/>
                </a:solidFill>
              </a:rPr>
              <a:t>navíc lze využít </a:t>
            </a:r>
            <a:r>
              <a:rPr lang="cs-CZ" sz="2000" dirty="0" smtClean="0">
                <a:solidFill>
                  <a:schemeClr val="tx1"/>
                </a:solidFill>
              </a:rPr>
              <a:t>k léčebným účelům.</a:t>
            </a:r>
            <a:endParaRPr lang="en-US" altLang="ko-KR" sz="2000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Psychologie</a:t>
            </a:r>
            <a:endParaRPr kumimoji="1"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Životní styl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zájmy, názory, každodenní aktivity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Osobnost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"Osobnost, to jsou charakteristické vzorce myšlení a chování, které určují osobní styl jedince a ovlivňují jeho interakci s prostředím"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jak spotřebitel vnímá sám sebe, volí také značku či produkt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Motivace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motivační teorie - </a:t>
            </a:r>
            <a:r>
              <a:rPr lang="cs-CZ" sz="2000" dirty="0" err="1">
                <a:solidFill>
                  <a:prstClr val="black"/>
                </a:solidFill>
              </a:rPr>
              <a:t>Maslow</a:t>
            </a:r>
            <a:r>
              <a:rPr lang="cs-CZ" sz="2000" dirty="0">
                <a:solidFill>
                  <a:prstClr val="black"/>
                </a:solidFill>
              </a:rPr>
              <a:t>, Freud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Vnímání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vystavení podnětu - selektivní zkreslení, pozornost, paměť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Učení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podmiňované vs. sociální (pozorování a uchovávání informací)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Přesvědčení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víra ve vlastní pravdu (reálné vs. nereálné základy)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Postoje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ovlivňují vztah člověka k určitému produktu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není snadné je měnit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Psychologické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4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Maslowova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 potřeb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Renáta\Desktop\maslowova_pyramida_potr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2121932"/>
            <a:ext cx="7167617" cy="4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iniciátor – </a:t>
            </a:r>
            <a:r>
              <a:rPr lang="cs-CZ" sz="2000" dirty="0" smtClean="0">
                <a:solidFill>
                  <a:srgbClr val="000000"/>
                </a:solidFill>
              </a:rPr>
              <a:t>ten</a:t>
            </a:r>
            <a:r>
              <a:rPr lang="cs-CZ" sz="2000" dirty="0">
                <a:solidFill>
                  <a:srgbClr val="000000"/>
                </a:solidFill>
              </a:rPr>
              <a:t>, kdo daný nákup iniciuje (zjistil, že je prázdná lednice 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a </a:t>
            </a:r>
            <a:r>
              <a:rPr lang="cs-CZ" sz="2000" dirty="0">
                <a:solidFill>
                  <a:srgbClr val="000000"/>
                </a:solidFill>
              </a:rPr>
              <a:t>chce ji </a:t>
            </a:r>
            <a:r>
              <a:rPr lang="cs-CZ" sz="2000" dirty="0" smtClean="0">
                <a:solidFill>
                  <a:srgbClr val="000000"/>
                </a:solidFill>
              </a:rPr>
              <a:t>doplnit),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ovlivňovatel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může </a:t>
            </a:r>
            <a:r>
              <a:rPr lang="cs-CZ" sz="2000" dirty="0">
                <a:solidFill>
                  <a:srgbClr val="000000"/>
                </a:solidFill>
              </a:rPr>
              <a:t>ovlivnit konečnou koupi (konečné rozhodnutí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rozhodovatel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učiní </a:t>
            </a:r>
            <a:r>
              <a:rPr lang="cs-CZ" sz="2000" dirty="0">
                <a:solidFill>
                  <a:srgbClr val="000000"/>
                </a:solidFill>
              </a:rPr>
              <a:t>konečné rozhodnutí (kde, jak, co se koupí, jak se zaplatí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kupující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co vykonává daný </a:t>
            </a:r>
            <a:r>
              <a:rPr lang="cs-CZ" sz="2000" dirty="0" smtClean="0">
                <a:solidFill>
                  <a:srgbClr val="000000"/>
                </a:solidFill>
              </a:rPr>
              <a:t>nákup,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uživatel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kdo daný výrobek užívá a uspokojuje svou </a:t>
            </a:r>
            <a:r>
              <a:rPr lang="cs-CZ" sz="2000" dirty="0" smtClean="0">
                <a:solidFill>
                  <a:srgbClr val="000000"/>
                </a:solidFill>
              </a:rPr>
              <a:t>potřebu.</a:t>
            </a: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Role kupujících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4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změna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služeb,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ceny,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kvality,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vztah mezi cenou a kvalitou,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maloobchodní prodejny,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výrobce,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rizika.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Spotřebitelovo vnímání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468624"/>
            <a:ext cx="2514600" cy="21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Faktory: humor, strach, erotika, emoce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Vůňový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Vizualizace, design, světlo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err="1" smtClean="0">
                <a:solidFill>
                  <a:srgbClr val="262626"/>
                </a:solidFill>
                <a:ea typeface="굴림" pitchFamily="34" charset="-127"/>
              </a:rPr>
              <a:t>Category</a:t>
            </a: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 management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Guerilla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Digitalizace v retailu</a:t>
            </a: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a psychologie zákazníka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392"/>
            <a:ext cx="5791200" cy="2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1800" dirty="0" smtClean="0">
              <a:solidFill>
                <a:srgbClr val="262626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Děkuji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vám za </a:t>
            </a: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pozornost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náta\Desktop\MVŠO\IMG_20200110_08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týká se </a:t>
            </a:r>
            <a:r>
              <a:rPr lang="cs-CZ" sz="2000" dirty="0">
                <a:solidFill>
                  <a:prstClr val="black"/>
                </a:solidFill>
              </a:rPr>
              <a:t>konečných spotřebitelů - jednotlivců a domácností, kteří nakupují zboží a služeb pro osobní </a:t>
            </a:r>
            <a:r>
              <a:rPr lang="cs-CZ" sz="2000" dirty="0" smtClean="0">
                <a:solidFill>
                  <a:prstClr val="black"/>
                </a:solidFill>
              </a:rPr>
              <a:t>spotřebu; všichni </a:t>
            </a:r>
            <a:r>
              <a:rPr lang="cs-CZ" sz="2000" dirty="0">
                <a:solidFill>
                  <a:prstClr val="black"/>
                </a:solidFill>
              </a:rPr>
              <a:t>dohromady tvoří spotřební </a:t>
            </a:r>
            <a:r>
              <a:rPr lang="cs-CZ" sz="2000" dirty="0" smtClean="0">
                <a:solidFill>
                  <a:prstClr val="black"/>
                </a:solidFill>
              </a:rPr>
              <a:t>trh;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chování</a:t>
            </a:r>
            <a:r>
              <a:rPr lang="cs-CZ" sz="2000" dirty="0">
                <a:solidFill>
                  <a:prstClr val="black"/>
                </a:solidFill>
              </a:rPr>
              <a:t>, kterým se spotřebitelé projevují při hledání, nakupování, užívání, hodnocení a nakládání s výrobky a službami, od nichž očekávají uspokojení svých </a:t>
            </a:r>
            <a:r>
              <a:rPr lang="cs-CZ" sz="2000" dirty="0" smtClean="0">
                <a:solidFill>
                  <a:prstClr val="black"/>
                </a:solidFill>
              </a:rPr>
              <a:t>potřeb;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nákupní chování se zaměřuje na rozhodování jednotlivců při </a:t>
            </a:r>
            <a:r>
              <a:rPr lang="cs-CZ" sz="2000" b="1" dirty="0">
                <a:solidFill>
                  <a:prstClr val="black"/>
                </a:solidFill>
              </a:rPr>
              <a:t>vynakládání vlastních zdrojů (peníze, čas, úsilí)</a:t>
            </a:r>
            <a:r>
              <a:rPr lang="cs-CZ" sz="2000" dirty="0">
                <a:solidFill>
                  <a:prstClr val="black"/>
                </a:solidFill>
              </a:rPr>
              <a:t> na položky související se spotřebou.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spotřebitelů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7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 spotřebitele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Renáta\Desktop\MVŠO\IMG_20200110_08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4" y="1752599"/>
            <a:ext cx="6904281" cy="49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900" dirty="0">
              <a:solidFill>
                <a:srgbClr val="000000"/>
              </a:solidFill>
              <a:latin typeface="Century Schoolbook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studie </a:t>
            </a:r>
            <a:r>
              <a:rPr lang="cs-CZ" sz="2000" dirty="0">
                <a:solidFill>
                  <a:srgbClr val="262626"/>
                </a:solidFill>
              </a:rPr>
              <a:t>chování zákazníků je založena na chování spotřebitele při nákupu, kde zákazník hraje různé </a:t>
            </a:r>
            <a:r>
              <a:rPr lang="cs-CZ" sz="2000" dirty="0" smtClean="0">
                <a:solidFill>
                  <a:srgbClr val="262626"/>
                </a:solidFill>
              </a:rPr>
              <a:t>role: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iniciátor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ovlivňovatel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rozhodovatel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kupující,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uživatel.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spotřebitele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Marketéři se zabývají základními otázkami:</a:t>
            </a:r>
            <a:endParaRPr lang="cs-CZ" altLang="ko-KR" sz="2000" dirty="0">
              <a:solidFill>
                <a:srgbClr val="262626"/>
              </a:solidFill>
              <a:ea typeface="굴림" pitchFamily="34" charset="-127"/>
            </a:endParaRP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Kdo? (Kdo je zákazníkem?)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Co? (Co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Proč? (Proč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Jak? (Jak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Kdy? (Kdy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Kde? (Kde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Pochopení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rozhodovací proces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33"/>
            <a:ext cx="8077200" cy="46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spotřebního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7" y="2724807"/>
            <a:ext cx="7284038" cy="30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753</Words>
  <Application>Microsoft Office PowerPoint</Application>
  <PresentationFormat>Předvádění na obrazovce (4:3)</PresentationFormat>
  <Paragraphs>145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1_Office Theme</vt:lpstr>
      <vt:lpstr>2_Office Theme</vt:lpstr>
      <vt:lpstr>8_Office Theme</vt:lpstr>
      <vt:lpstr>4_Office Theme</vt:lpstr>
      <vt:lpstr>PSYCHOLOGIE  ZÁKAZNÍKA</vt:lpstr>
      <vt:lpstr>Prezentace aplikace PowerPoint</vt:lpstr>
      <vt:lpstr>Spotřebitel</vt:lpstr>
      <vt:lpstr>Prezentace aplikace PowerPoint</vt:lpstr>
      <vt:lpstr>Chování spotřebitele</vt:lpstr>
      <vt:lpstr>Prezentace aplikace PowerPoint</vt:lpstr>
      <vt:lpstr>Prezentace aplikace PowerPoint</vt:lpstr>
      <vt:lpstr>Nákupní rozhodovací proces</vt:lpstr>
      <vt:lpstr>Model spotřebního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spotřebitelské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Maslowova pyramida potřeb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256</cp:revision>
  <dcterms:created xsi:type="dcterms:W3CDTF">2012-04-26T17:06:14Z</dcterms:created>
  <dcterms:modified xsi:type="dcterms:W3CDTF">2022-05-07T13:01:47Z</dcterms:modified>
</cp:coreProperties>
</file>