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623" r:id="rId3"/>
    <p:sldId id="557" r:id="rId4"/>
    <p:sldId id="587" r:id="rId5"/>
    <p:sldId id="622" r:id="rId6"/>
    <p:sldId id="586" r:id="rId7"/>
    <p:sldId id="571" r:id="rId8"/>
    <p:sldId id="568" r:id="rId9"/>
    <p:sldId id="585" r:id="rId10"/>
    <p:sldId id="574" r:id="rId11"/>
    <p:sldId id="577" r:id="rId12"/>
    <p:sldId id="578" r:id="rId13"/>
    <p:sldId id="566" r:id="rId14"/>
    <p:sldId id="629" r:id="rId15"/>
    <p:sldId id="630" r:id="rId16"/>
    <p:sldId id="575" r:id="rId17"/>
    <p:sldId id="624" r:id="rId18"/>
    <p:sldId id="625" r:id="rId19"/>
    <p:sldId id="626" r:id="rId20"/>
    <p:sldId id="627" r:id="rId21"/>
    <p:sldId id="628" r:id="rId22"/>
    <p:sldId id="501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99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84" d="100"/>
          <a:sy n="84" d="100"/>
        </p:scale>
        <p:origin x="-966" y="-3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7.5.2022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7.5.2022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1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1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9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1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9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15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3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9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1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8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1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49" y="2566220"/>
            <a:ext cx="8082805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PSYCHOLOGIE ZÁKAZNÍKA </a:t>
            </a: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(YPSZ</a:t>
            </a: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cs-CZ" sz="3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Virální marketing a WOM</a:t>
            </a:r>
            <a: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213634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Renáta Pavlíčková</a:t>
            </a:r>
          </a:p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renata.pavlickova@mvso.cz</a:t>
            </a:r>
          </a:p>
          <a:p>
            <a:pPr algn="l"/>
            <a:endParaRPr lang="cs-CZ" sz="1600" dirty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Olomouc, LS 2021/2022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55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pojem je odvozen z medicíny od slova </a:t>
            </a:r>
            <a:r>
              <a:rPr lang="cs-CZ" sz="1600" b="1" dirty="0"/>
              <a:t>„virus“ (virus se šíří lavinovitě</a:t>
            </a:r>
            <a:r>
              <a:rPr lang="cs-CZ" sz="1600" b="1" dirty="0" smtClean="0"/>
              <a:t>)</a:t>
            </a:r>
            <a:r>
              <a:rPr lang="cs-CZ" sz="1600" dirty="0" smtClean="0"/>
              <a:t>,</a:t>
            </a:r>
            <a:endParaRPr lang="cs-CZ" sz="16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 termín „</a:t>
            </a:r>
            <a:r>
              <a:rPr lang="cs-CZ" sz="1600" dirty="0" err="1"/>
              <a:t>viral</a:t>
            </a:r>
            <a:r>
              <a:rPr lang="cs-CZ" sz="1600" dirty="0"/>
              <a:t> marketing“ se používá spojení virový marketing, nebo jeho zdomácnělý český ekvivalent virální </a:t>
            </a:r>
            <a:r>
              <a:rPr lang="cs-CZ" sz="1600" dirty="0" smtClean="0"/>
              <a:t>marketing,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označení virový je odvozeno z představy osoby, která je nakažena marketingovým sdělením,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poté ho rozšiřuje mezi své přátele jako </a:t>
            </a:r>
            <a:r>
              <a:rPr lang="cs-CZ" sz="1600" dirty="0" smtClean="0"/>
              <a:t>vir,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</a:t>
            </a:r>
            <a:r>
              <a:rPr lang="cs-CZ" sz="1600" dirty="0" smtClean="0"/>
              <a:t>opakováním,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pojem </a:t>
            </a:r>
            <a:r>
              <a:rPr lang="cs-CZ" sz="1600" b="1" dirty="0"/>
              <a:t>virální marketing</a:t>
            </a:r>
            <a:r>
              <a:rPr lang="cs-CZ" sz="1600" dirty="0"/>
              <a:t> označuje způsob propagace značky nebo výrobky, který </a:t>
            </a:r>
            <a:r>
              <a:rPr lang="cs-CZ" sz="1600" dirty="0" smtClean="0"/>
              <a:t>je </a:t>
            </a:r>
            <a:r>
              <a:rPr lang="cs-CZ" sz="1600" dirty="0"/>
              <a:t>založen na samovolném šíření určitého sdělení mezi </a:t>
            </a:r>
            <a:r>
              <a:rPr lang="cs-CZ" sz="1600" dirty="0" smtClean="0"/>
              <a:t>lidmi,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prvotní </a:t>
            </a:r>
            <a:r>
              <a:rPr lang="cs-CZ" sz="1600" dirty="0"/>
              <a:t>impuls dá reklamní agentura nebo ten, kdo má </a:t>
            </a:r>
            <a:r>
              <a:rPr lang="cs-CZ" sz="1600" b="1" dirty="0"/>
              <a:t>virální marketing</a:t>
            </a:r>
            <a:r>
              <a:rPr lang="cs-CZ" sz="1600" dirty="0"/>
              <a:t> na </a:t>
            </a:r>
            <a:r>
              <a:rPr lang="cs-CZ" sz="1600" dirty="0" smtClean="0"/>
              <a:t>starosti,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virální </a:t>
            </a:r>
            <a:r>
              <a:rPr lang="cs-CZ" sz="1600" dirty="0"/>
              <a:t>marketing získává na významu s růstem různých sociálních sítí.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</a:t>
            </a:r>
            <a:r>
              <a:rPr lang="cs-CZ" sz="1600" dirty="0" smtClean="0"/>
              <a:t>opakováním.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0949"/>
            <a:ext cx="22733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marketingová technika, která pro šíření komerčního sdělení využívá převážně sociální </a:t>
            </a:r>
            <a:r>
              <a:rPr lang="cs-CZ" sz="1600" dirty="0" smtClean="0"/>
              <a:t>sítě,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ke vzniku této nové formy marketingu přispěly nejnovější </a:t>
            </a:r>
            <a:r>
              <a:rPr lang="cs-CZ" sz="1600" dirty="0" smtClean="0"/>
              <a:t>technologie,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principy virálního marketingu umožňují oslovit velké množství potenciálních spotřebitelů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za </a:t>
            </a:r>
            <a:r>
              <a:rPr lang="cs-CZ" sz="1600" dirty="0"/>
              <a:t>relativně nízkých mediálních </a:t>
            </a:r>
            <a:r>
              <a:rPr lang="cs-CZ" sz="1600" dirty="0" smtClean="0"/>
              <a:t>nákladů,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téměř nulová možnost kontrolovat šířený </a:t>
            </a:r>
            <a:r>
              <a:rPr lang="cs-CZ" sz="1600" dirty="0" smtClean="0"/>
              <a:t>obsah,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obsahem sdělení může být cokoliv, co je možné nějakým způsobem poslat nebo předat </a:t>
            </a:r>
            <a:r>
              <a:rPr lang="cs-CZ" sz="1600" dirty="0" smtClean="0"/>
              <a:t>dál.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 virálního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</a:rPr>
              <a:t>relativně </a:t>
            </a:r>
            <a:r>
              <a:rPr lang="cs-CZ" sz="1600" dirty="0">
                <a:solidFill>
                  <a:prstClr val="black"/>
                </a:solidFill>
              </a:rPr>
              <a:t>nízké náklady na virální </a:t>
            </a:r>
            <a:r>
              <a:rPr lang="cs-CZ" sz="1600" dirty="0" smtClean="0">
                <a:solidFill>
                  <a:prstClr val="black"/>
                </a:solidFill>
              </a:rPr>
              <a:t>kampaň,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minimální </a:t>
            </a:r>
            <a:r>
              <a:rPr lang="cs-CZ" sz="1600" dirty="0"/>
              <a:t>náklady na </a:t>
            </a:r>
            <a:r>
              <a:rPr lang="cs-CZ" sz="1600" dirty="0" smtClean="0"/>
              <a:t>nákup medií,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samovolné šíření sdělení uživateli sítě </a:t>
            </a:r>
            <a:r>
              <a:rPr lang="cs-CZ" sz="1600" dirty="0" smtClean="0"/>
              <a:t>internet,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rychlost a zásah cílové </a:t>
            </a:r>
            <a:r>
              <a:rPr lang="cs-CZ" sz="1600" dirty="0" smtClean="0"/>
              <a:t>skupiny,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zásah velké skupiny </a:t>
            </a:r>
            <a:r>
              <a:rPr lang="cs-CZ" sz="1600" dirty="0" smtClean="0"/>
              <a:t>uživatelů,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jednoduchá </a:t>
            </a:r>
            <a:r>
              <a:rPr lang="cs-CZ" sz="1600" dirty="0" smtClean="0"/>
              <a:t>realizace,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rychlá </a:t>
            </a:r>
            <a:r>
              <a:rPr lang="cs-CZ" sz="1600" dirty="0" smtClean="0"/>
              <a:t>odezva.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046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Nevýhody virálního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První nevýhoda je, že dobrý virální marketing </a:t>
            </a:r>
            <a:r>
              <a:rPr lang="cs-CZ" sz="1600" b="1" dirty="0"/>
              <a:t>nelze dělat bez výborných nápadů</a:t>
            </a:r>
            <a:r>
              <a:rPr lang="cs-CZ" sz="1600" dirty="0"/>
              <a:t>. 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Virální </a:t>
            </a:r>
            <a:r>
              <a:rPr lang="cs-CZ" sz="1600" dirty="0"/>
              <a:t>sdělení musí šokovat nebo pobavit nebo něčím prostě zaujmout, pokud nemá tyto dispozice, virální marketing nebude fungovat</a:t>
            </a:r>
            <a:r>
              <a:rPr lang="cs-CZ" sz="1600" dirty="0" smtClean="0"/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Druhou </a:t>
            </a:r>
            <a:r>
              <a:rPr lang="cs-CZ" sz="1600" dirty="0"/>
              <a:t>komplikací může být, že jakmile se virální kampaň rozběhne, její </a:t>
            </a:r>
            <a:r>
              <a:rPr lang="cs-CZ" sz="1600" b="1" dirty="0"/>
              <a:t>iniciátor nad ní ztrácí značnou část kontroly.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621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snadnou </a:t>
            </a:r>
            <a:r>
              <a:rPr lang="cs-CZ" sz="1600" dirty="0" smtClean="0"/>
              <a:t>přenositelnost, 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potřebnou </a:t>
            </a:r>
            <a:r>
              <a:rPr lang="cs-CZ" sz="1600" dirty="0" smtClean="0"/>
              <a:t>sílu,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zajímavost,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hodnotnost,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humornost,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sdělení </a:t>
            </a:r>
            <a:r>
              <a:rPr lang="cs-CZ" sz="1600" dirty="0"/>
              <a:t>musí být natolik </a:t>
            </a:r>
            <a:r>
              <a:rPr lang="cs-CZ" sz="1600" b="1" dirty="0"/>
              <a:t>„atraktivní“</a:t>
            </a:r>
            <a:r>
              <a:rPr lang="cs-CZ" sz="1600" dirty="0"/>
              <a:t>, že lidé si o něm budou chtít povídat a předávat si informaci mezi </a:t>
            </a:r>
            <a:r>
              <a:rPr lang="cs-CZ" sz="1600" dirty="0" smtClean="0"/>
              <a:t>sebou.</a:t>
            </a:r>
            <a:endParaRPr lang="cs-CZ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WOM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</a:rPr>
              <a:t>Mouth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(WOM) je jednou z forem šíření povědomí o produktech, značce, službách, popř. firmě mezi existujícími či potenciálními zákazníky. 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Pojem </a:t>
            </a:r>
            <a:r>
              <a:rPr lang="cs-CZ" sz="1600" dirty="0">
                <a:solidFill>
                  <a:srgbClr val="000000"/>
                </a:solidFill>
              </a:rPr>
              <a:t>Word </a:t>
            </a:r>
            <a:r>
              <a:rPr lang="cs-CZ" sz="1600" dirty="0" err="1">
                <a:solidFill>
                  <a:srgbClr val="000000"/>
                </a:solidFill>
              </a:rPr>
              <a:t>of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Mouth</a:t>
            </a:r>
            <a:r>
              <a:rPr lang="cs-CZ" sz="1600" dirty="0">
                <a:solidFill>
                  <a:srgbClr val="000000"/>
                </a:solidFill>
              </a:rPr>
              <a:t> se překládá do češtiny více </a:t>
            </a:r>
            <a:r>
              <a:rPr lang="cs-CZ" sz="1600" dirty="0" smtClean="0">
                <a:solidFill>
                  <a:srgbClr val="000000"/>
                </a:solidFill>
              </a:rPr>
              <a:t>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můžeme </a:t>
            </a:r>
            <a:r>
              <a:rPr lang="cs-CZ" sz="1600" dirty="0">
                <a:solidFill>
                  <a:srgbClr val="000000"/>
                </a:solidFill>
              </a:rPr>
              <a:t>se setkat víceméně asi s nejvýstižnějším pojmem </a:t>
            </a:r>
            <a:r>
              <a:rPr lang="cs-CZ" sz="1600" b="1" dirty="0">
                <a:solidFill>
                  <a:srgbClr val="000000"/>
                </a:solidFill>
              </a:rPr>
              <a:t>slovo z úst </a:t>
            </a:r>
            <a:r>
              <a:rPr lang="cs-CZ" sz="1600" dirty="0" smtClean="0">
                <a:solidFill>
                  <a:srgbClr val="000000"/>
                </a:solidFill>
              </a:rPr>
              <a:t>(stejně jako anglický </a:t>
            </a:r>
            <a:r>
              <a:rPr lang="cs-CZ" sz="1600" dirty="0">
                <a:solidFill>
                  <a:srgbClr val="000000"/>
                </a:solidFill>
              </a:rPr>
              <a:t>originál nedává velký </a:t>
            </a:r>
            <a:r>
              <a:rPr lang="cs-CZ" sz="1600" dirty="0" smtClean="0">
                <a:solidFill>
                  <a:srgbClr val="000000"/>
                </a:solidFill>
              </a:rPr>
              <a:t>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nebo </a:t>
            </a:r>
            <a:r>
              <a:rPr lang="cs-CZ" sz="1600" dirty="0">
                <a:solidFill>
                  <a:srgbClr val="000000"/>
                </a:solidFill>
              </a:rPr>
              <a:t>také </a:t>
            </a:r>
            <a:r>
              <a:rPr lang="cs-CZ" sz="1600" b="1" dirty="0">
                <a:solidFill>
                  <a:srgbClr val="000000"/>
                </a:solidFill>
              </a:rPr>
              <a:t>šeptanda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b="1" dirty="0">
                <a:solidFill>
                  <a:srgbClr val="000000"/>
                </a:solidFill>
              </a:rPr>
              <a:t>doporučení, reference </a:t>
            </a:r>
            <a:r>
              <a:rPr lang="cs-CZ" sz="16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69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V </a:t>
            </a:r>
            <a:r>
              <a:rPr lang="cs-CZ" sz="1600" dirty="0">
                <a:solidFill>
                  <a:srgbClr val="000000"/>
                </a:solidFill>
              </a:rPr>
              <a:t>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</a:t>
            </a:r>
            <a:r>
              <a:rPr lang="cs-CZ" sz="1600" dirty="0" smtClean="0">
                <a:solidFill>
                  <a:srgbClr val="000000"/>
                </a:solidFill>
              </a:rPr>
              <a:t>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příchod nových </a:t>
            </a:r>
            <a:r>
              <a:rPr lang="cs-CZ" sz="1600" dirty="0">
                <a:solidFill>
                  <a:srgbClr val="000000"/>
                </a:solidFill>
              </a:rPr>
              <a:t>digitálních technologií, 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stále oblíbenější </a:t>
            </a:r>
            <a:r>
              <a:rPr lang="cs-CZ" sz="1600" dirty="0">
                <a:solidFill>
                  <a:srgbClr val="000000"/>
                </a:solidFill>
              </a:rPr>
              <a:t>využívání </a:t>
            </a:r>
            <a:r>
              <a:rPr lang="cs-CZ" sz="1600" dirty="0" smtClean="0">
                <a:solidFill>
                  <a:srgbClr val="000000"/>
                </a:solidFill>
              </a:rPr>
              <a:t>internetu (který poskytl </a:t>
            </a:r>
            <a:r>
              <a:rPr lang="cs-CZ" sz="1600" dirty="0">
                <a:solidFill>
                  <a:srgbClr val="000000"/>
                </a:solidFill>
              </a:rPr>
              <a:t>této formě komunikace zcela nové možnosti v podobě aktivit diskuzních skupin, blogů a komunikace na sociálních sítích, které umožnily šířit veškerá sdělení nejen rychleji, ale v nesrovnatelně větším rozsahu, než tomu bylo </a:t>
            </a:r>
            <a:r>
              <a:rPr lang="cs-CZ" sz="1600" dirty="0" smtClean="0">
                <a:solidFill>
                  <a:srgbClr val="000000"/>
                </a:solidFill>
              </a:rPr>
              <a:t>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7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</a:t>
            </a:r>
            <a:r>
              <a:rPr lang="cs-CZ" sz="1600" dirty="0" smtClean="0">
                <a:solidFill>
                  <a:srgbClr val="000000"/>
                </a:solidFill>
              </a:rPr>
              <a:t>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</a:t>
            </a:r>
            <a:r>
              <a:rPr lang="cs-CZ" sz="1600" b="1" dirty="0" smtClean="0">
                <a:solidFill>
                  <a:srgbClr val="000000"/>
                </a:solidFill>
              </a:rPr>
              <a:t>pravidla</a:t>
            </a:r>
            <a:r>
              <a:rPr lang="cs-CZ" sz="1600" dirty="0" smtClean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Být zajímavým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svým </a:t>
            </a:r>
            <a:r>
              <a:rPr lang="cs-CZ" sz="1600" dirty="0">
                <a:solidFill>
                  <a:srgbClr val="000000"/>
                </a:solidFill>
              </a:rPr>
              <a:t>produktem, reklamou apod. </a:t>
            </a:r>
            <a:r>
              <a:rPr lang="cs-CZ" sz="1600" dirty="0" smtClean="0">
                <a:solidFill>
                  <a:srgbClr val="000000"/>
                </a:solidFill>
              </a:rPr>
              <a:t>(nikdo </a:t>
            </a:r>
            <a:r>
              <a:rPr lang="cs-CZ" sz="1600" dirty="0">
                <a:solidFill>
                  <a:srgbClr val="000000"/>
                </a:solidFill>
              </a:rPr>
              <a:t>nebude hovořit o produktu, který jej nudí nebo značce, která v podstatě nikomu nic neříká a nikoho </a:t>
            </a:r>
            <a:r>
              <a:rPr lang="cs-CZ" sz="1600" dirty="0" smtClean="0">
                <a:solidFill>
                  <a:srgbClr val="000000"/>
                </a:solidFill>
              </a:rPr>
              <a:t>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Dělat </a:t>
            </a:r>
            <a:r>
              <a:rPr lang="cs-CZ" sz="1600" b="1" dirty="0">
                <a:solidFill>
                  <a:srgbClr val="000000"/>
                </a:solidFill>
              </a:rPr>
              <a:t>věci </a:t>
            </a:r>
            <a:r>
              <a:rPr lang="cs-CZ" sz="1600" b="1" dirty="0" smtClean="0">
                <a:solidFill>
                  <a:srgbClr val="000000"/>
                </a:solidFill>
              </a:rPr>
              <a:t>jednoduše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sdělení</a:t>
            </a:r>
            <a:r>
              <a:rPr lang="cs-CZ" sz="1600" dirty="0">
                <a:solidFill>
                  <a:srgbClr val="000000"/>
                </a:solidFill>
              </a:rPr>
              <a:t>, které se přenáší WOM musí být velmi jednoduchým </a:t>
            </a:r>
            <a:r>
              <a:rPr lang="cs-CZ" sz="1600" dirty="0" smtClean="0">
                <a:solidFill>
                  <a:srgbClr val="000000"/>
                </a:solidFill>
              </a:rPr>
              <a:t>(jednoduše - někdy </a:t>
            </a:r>
            <a:r>
              <a:rPr lang="cs-CZ" sz="1600" dirty="0">
                <a:solidFill>
                  <a:srgbClr val="000000"/>
                </a:solidFill>
              </a:rPr>
              <a:t>pro odlišení stačí nezvyklá barva produktu, jeho design, nová funkce apod</a:t>
            </a:r>
            <a:r>
              <a:rPr lang="cs-CZ" sz="1600" dirty="0" smtClean="0">
                <a:solidFill>
                  <a:srgbClr val="000000"/>
                </a:solidFill>
              </a:rPr>
              <a:t>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Dělat lidi šťastnými </a:t>
            </a:r>
            <a:r>
              <a:rPr lang="cs-CZ" sz="1600" dirty="0" smtClean="0">
                <a:solidFill>
                  <a:srgbClr val="000000"/>
                </a:solidFill>
              </a:rPr>
              <a:t>– náš produkt by měl dělat lidi nadstandardně </a:t>
            </a:r>
            <a:r>
              <a:rPr lang="cs-CZ" sz="1600" dirty="0">
                <a:solidFill>
                  <a:srgbClr val="000000"/>
                </a:solidFill>
              </a:rPr>
              <a:t>spokojenými, aby lidi „nabudily“ tak, že budou mít potřebu se o svůj zážitek či pocit spokojenosti, až štěstí, podělit s ostatními. </a:t>
            </a:r>
            <a:endParaRPr lang="cs-CZ" sz="1600" dirty="0" smtClean="0">
              <a:solidFill>
                <a:srgbClr val="000000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 Zasloužit </a:t>
            </a:r>
            <a:r>
              <a:rPr lang="cs-CZ" sz="1600" b="1" dirty="0">
                <a:solidFill>
                  <a:srgbClr val="000000"/>
                </a:solidFill>
              </a:rPr>
              <a:t>si důvěru, respekt a </a:t>
            </a:r>
            <a:r>
              <a:rPr lang="cs-CZ" sz="1600" b="1" dirty="0" smtClean="0">
                <a:solidFill>
                  <a:srgbClr val="000000"/>
                </a:solidFill>
              </a:rPr>
              <a:t>reputaci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firma</a:t>
            </a:r>
            <a:r>
              <a:rPr lang="cs-CZ" sz="1600" dirty="0">
                <a:solidFill>
                  <a:srgbClr val="000000"/>
                </a:solidFill>
              </a:rPr>
              <a:t>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ve </a:t>
            </a:r>
            <a:r>
              <a:rPr lang="cs-CZ" sz="1600" dirty="0">
                <a:solidFill>
                  <a:srgbClr val="000000"/>
                </a:solidFill>
              </a:rPr>
              <a:t>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Talkers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Topics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Tools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smtClean="0">
                <a:solidFill>
                  <a:srgbClr val="000000"/>
                </a:solidFill>
              </a:rPr>
              <a:t>Taking </a:t>
            </a:r>
            <a:r>
              <a:rPr lang="pl-PL" sz="1600" b="1" dirty="0">
                <a:solidFill>
                  <a:srgbClr val="000000"/>
                </a:solidFill>
              </a:rPr>
              <a:t>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Tracking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</a:t>
            </a:r>
            <a:r>
              <a:rPr lang="cs-CZ" sz="1600" dirty="0" smtClean="0">
                <a:solidFill>
                  <a:srgbClr val="000000"/>
                </a:solidFill>
              </a:rPr>
              <a:t>hovoří?</a:t>
            </a:r>
            <a:endParaRPr lang="cs-CZ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248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trendy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tak, jako se vyvíjí prostředí, trh i zákazníci, vyvíjí se také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to, co platilo včera a platí dnes, už zítra platit nemusí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vznik nových aplikací, nástrojů, forem a způsobů, jak přitáhnout pozornost </a:t>
            </a:r>
            <a:br>
              <a:rPr lang="cs-CZ" sz="1800" dirty="0"/>
            </a:br>
            <a:r>
              <a:rPr lang="cs-CZ" sz="1800" dirty="0"/>
              <a:t>k určitým značkám a produktům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nutnost držet „krok s dobou“ a sledovat nové trendy marketingových aktivit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15317"/>
            <a:ext cx="2110845" cy="211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Talkers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jsou osoby nebo skupina osob, kteří jsou ochotni s určitým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nasazením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šířit naše sdělení.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Topics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musíme najít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téma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které je natolik zajímavé a nosné, že stojí za to, aby se o něm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Tools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</a:t>
            </a:r>
            <a:r>
              <a:rPr lang="cs-CZ" sz="1600" dirty="0" smtClean="0">
                <a:solidFill>
                  <a:srgbClr val="000000"/>
                </a:solidFill>
              </a:rPr>
              <a:t>např.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sociální síť </a:t>
            </a:r>
            <a:r>
              <a:rPr lang="cs-CZ" sz="1600" dirty="0" err="1">
                <a:solidFill>
                  <a:srgbClr val="000000"/>
                </a:solidFill>
                <a:latin typeface="Times New Roman"/>
              </a:rPr>
              <a:t>YouTube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nástroj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  <a:endParaRPr lang="cs-CZ" sz="1600" dirty="0">
              <a:solidFill>
                <a:srgbClr val="000000"/>
              </a:solidFill>
            </a:endParaRP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smtClean="0">
                <a:solidFill>
                  <a:srgbClr val="000000"/>
                </a:solidFill>
              </a:rPr>
              <a:t>Taking </a:t>
            </a:r>
            <a:r>
              <a:rPr lang="pl-PL" sz="1600" b="1" dirty="0">
                <a:solidFill>
                  <a:srgbClr val="000000"/>
                </a:solidFill>
              </a:rPr>
              <a:t>part </a:t>
            </a:r>
            <a:r>
              <a:rPr lang="pl-PL" sz="1600" dirty="0">
                <a:solidFill>
                  <a:srgbClr val="000000"/>
                </a:solidFill>
              </a:rPr>
              <a:t>(účast) – </a:t>
            </a:r>
            <a:r>
              <a:rPr lang="pl-PL" sz="1600" dirty="0" smtClean="0">
                <a:solidFill>
                  <a:srgbClr val="000000"/>
                </a:solidFill>
              </a:rPr>
              <a:t>j</a:t>
            </a:r>
            <a:r>
              <a:rPr lang="cs-CZ" sz="1600" dirty="0" err="1" smtClean="0">
                <a:solidFill>
                  <a:srgbClr val="000000"/>
                </a:solidFill>
                <a:latin typeface="Times New Roman"/>
              </a:rPr>
              <a:t>akmile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bude žít vlastním životem a v řadě případů může dobrou myšlenku, vaši pověst nebo jméno značky i poškodit. </a:t>
            </a:r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Tracking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monitorovat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většinu informací týkajících se vašich produktů, značky, firmy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apod.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289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91F32EBA-ED97-466E-8CFA-8382584155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899" y="1313600"/>
            <a:ext cx="3848096" cy="1461778"/>
          </a:xfrm>
          <a:noFill/>
        </p:spPr>
        <p:txBody>
          <a:bodyPr>
            <a:normAutofit/>
          </a:bodyPr>
          <a:lstStyle/>
          <a:p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 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2470248"/>
            <a:ext cx="3036258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100" dirty="0"/>
          </a:p>
          <a:p>
            <a:pPr marL="0" lvl="0" indent="0">
              <a:buNone/>
            </a:pPr>
            <a:endParaRPr lang="cs-CZ" sz="2100" dirty="0">
              <a:cs typeface="Arial"/>
            </a:endParaRPr>
          </a:p>
          <a:p>
            <a:endParaRPr lang="cs-CZ" sz="21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2A38935-BB53-4DF7-A56E-48DD25B685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7" y="2775378"/>
            <a:ext cx="3066175" cy="241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7" y="1391929"/>
            <a:ext cx="999365" cy="78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4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tradičních médií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očekávaný pokles účinnosti tradičních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rádio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tisk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269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umělá inteligence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chytré telefony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</a:t>
            </a:r>
            <a:r>
              <a:rPr lang="cs-CZ" sz="1800" dirty="0"/>
              <a:t> Tube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streemová</a:t>
            </a:r>
            <a:r>
              <a:rPr lang="cs-CZ" sz="1800" dirty="0"/>
              <a:t> televize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kiosky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jako osobní značka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optimalizace pro vyhledávače - SEO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3119264"/>
            <a:ext cx="389510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displejová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geolokační</a:t>
            </a:r>
            <a:r>
              <a:rPr lang="cs-CZ" sz="1800" dirty="0"/>
              <a:t>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QR kódy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tapety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e-mail/SMS mobil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srovnávací servery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nákupní rádce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96" y="1520876"/>
            <a:ext cx="3475704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guerillová komunikace je označována jako nízkonákladový guerilla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guerilla marketing je forma marketingu a propagace využívající netradiční </a:t>
            </a:r>
            <a:br>
              <a:rPr lang="cs-CZ" sz="1800" dirty="0"/>
            </a:br>
            <a:r>
              <a:rPr lang="cs-CZ" sz="1800" dirty="0"/>
              <a:t>a neotřelé metody, díky kterým se snaží dosáhnout maximálního efektu zároveň </a:t>
            </a:r>
            <a:br>
              <a:rPr lang="cs-CZ" sz="1800" dirty="0"/>
            </a:br>
            <a:r>
              <a:rPr lang="cs-CZ" sz="1800" dirty="0"/>
              <a:t>s minimálními náklady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této nekonvenční metody marketingové komunikace je vzbuzení maximálního zájmu za použití omezeného rozpočtu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využívají jej typicky </a:t>
            </a:r>
            <a:r>
              <a:rPr lang="cs-CZ" sz="1800" dirty="0" err="1"/>
              <a:t>startupy</a:t>
            </a:r>
            <a:r>
              <a:rPr lang="cs-CZ" sz="1800" dirty="0"/>
              <a:t>, malé a střední firmy (z důvodu nízkonákladovosti)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Guerilla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a princip lze odvodit z pojmu guerilla (partyzán)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 takový partizánský způsob (proto guerilla) vedení marketingového boje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bývají nejen netradiční, ale někdy také kontroverzní, jdou po hraně korektnosti, za kterou by správně vedený guerilla marketing neměl nikdy zajít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kampaň nesmí poškodit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362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guerillový marketing je souhrnný název pro různé komunikační techniky, jako je např.: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virální marketing </a:t>
            </a:r>
            <a:r>
              <a:rPr lang="cs-CZ" sz="1700" dirty="0"/>
              <a:t>(šířený většinou po internetu)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buzz</a:t>
            </a:r>
            <a:r>
              <a:rPr lang="cs-CZ" sz="1700" b="1" dirty="0"/>
              <a:t> marketing </a:t>
            </a:r>
            <a:r>
              <a:rPr lang="cs-CZ" sz="1700" dirty="0"/>
              <a:t>(</a:t>
            </a:r>
            <a:r>
              <a:rPr lang="cs-CZ" sz="1600" dirty="0"/>
              <a:t>marketing zaměřený na vyvolání rozruchu, bzukotu, hukotu (</a:t>
            </a:r>
            <a:r>
              <a:rPr lang="cs-CZ" sz="1600" dirty="0" err="1"/>
              <a:t>buzzu</a:t>
            </a:r>
            <a:r>
              <a:rPr lang="cs-CZ" sz="1600" dirty="0"/>
              <a:t>) okolo určité značky, produktu, společnosti, akce)</a:t>
            </a:r>
            <a:endParaRPr lang="cs-CZ" sz="1700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astroturfing</a:t>
            </a:r>
            <a:r>
              <a:rPr lang="cs-CZ" sz="1700" dirty="0"/>
              <a:t> (falešný </a:t>
            </a:r>
            <a:r>
              <a:rPr lang="cs-CZ" sz="1700" dirty="0" err="1"/>
              <a:t>buzz</a:t>
            </a:r>
            <a:r>
              <a:rPr lang="cs-CZ" sz="1700" dirty="0"/>
              <a:t> marketing, zadavatel se snaží vyvolat falešný dojem pozitivní spontánní reakce spotřebitelů či fanoušků na produkt či názor)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undercover</a:t>
            </a:r>
            <a:r>
              <a:rPr lang="cs-CZ" sz="1700" b="1" dirty="0"/>
              <a:t> marketing </a:t>
            </a:r>
            <a:r>
              <a:rPr lang="cs-CZ" sz="1700" dirty="0"/>
              <a:t>(skrytá, na první pohled nezřetelná reklamní kampaň)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ambient marketing </a:t>
            </a:r>
            <a:r>
              <a:rPr lang="cs-CZ" sz="1700" dirty="0"/>
              <a:t>(druh marketingu, který používá neobvyklé, originální formáty a média, a je často založený na překvapení nebo humoru)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ambush</a:t>
            </a:r>
            <a:r>
              <a:rPr lang="cs-CZ" sz="1700" b="1" dirty="0"/>
              <a:t> marketing</a:t>
            </a:r>
            <a:r>
              <a:rPr lang="cs-CZ" sz="1700" dirty="0"/>
              <a:t> (parazitující, příživnický marketing)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</TotalTime>
  <Words>1264</Words>
  <Application>Microsoft Office PowerPoint</Application>
  <PresentationFormat>Předvádění na obrazovce (4:3)</PresentationFormat>
  <Paragraphs>179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PSYCHOLOGIE ZÁKAZNÍKA (YPSZ)   Téma: Virální marketing a WOM </vt:lpstr>
      <vt:lpstr>Nové trendy marketingové komunikace</vt:lpstr>
      <vt:lpstr>Účinnost tradičních médií</vt:lpstr>
      <vt:lpstr>Marketing na sociálních sítích</vt:lpstr>
      <vt:lpstr>Moderní trendy v marketingu</vt:lpstr>
      <vt:lpstr>Moderní trendy v marketingu</vt:lpstr>
      <vt:lpstr>Guerillová komunikace</vt:lpstr>
      <vt:lpstr>Guerilla marketing</vt:lpstr>
      <vt:lpstr>Formy guerilla marketingu</vt:lpstr>
      <vt:lpstr>1. Virální marketing</vt:lpstr>
      <vt:lpstr>Virální marketing</vt:lpstr>
      <vt:lpstr>Virální marketing</vt:lpstr>
      <vt:lpstr>Výhody virálního marketingu</vt:lpstr>
      <vt:lpstr>Nevýhody virálního marketingu</vt:lpstr>
      <vt:lpstr>Virální marketing</vt:lpstr>
      <vt:lpstr>2. WOM</vt:lpstr>
      <vt:lpstr>WOM</vt:lpstr>
      <vt:lpstr>WOM – Sernowitz</vt:lpstr>
      <vt:lpstr>WOM – 5T</vt:lpstr>
      <vt:lpstr>WOM – 5T</vt:lpstr>
      <vt:lpstr>Děkuji vám za pozornost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287</cp:revision>
  <cp:lastPrinted>2020-03-03T12:19:40Z</cp:lastPrinted>
  <dcterms:created xsi:type="dcterms:W3CDTF">2020-03-02T13:24:01Z</dcterms:created>
  <dcterms:modified xsi:type="dcterms:W3CDTF">2022-05-07T13:21:18Z</dcterms:modified>
</cp:coreProperties>
</file>