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6" r:id="rId3"/>
  </p:sldMasterIdLst>
  <p:notesMasterIdLst>
    <p:notesMasterId r:id="rId53"/>
  </p:notesMasterIdLst>
  <p:sldIdLst>
    <p:sldId id="256" r:id="rId4"/>
    <p:sldId id="608" r:id="rId5"/>
    <p:sldId id="631" r:id="rId6"/>
    <p:sldId id="609" r:id="rId7"/>
    <p:sldId id="610" r:id="rId8"/>
    <p:sldId id="611" r:id="rId9"/>
    <p:sldId id="612" r:id="rId10"/>
    <p:sldId id="613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4" r:id="rId20"/>
    <p:sldId id="625" r:id="rId21"/>
    <p:sldId id="626" r:id="rId22"/>
    <p:sldId id="627" r:id="rId23"/>
    <p:sldId id="628" r:id="rId24"/>
    <p:sldId id="629" r:id="rId25"/>
    <p:sldId id="630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632" r:id="rId45"/>
    <p:sldId id="475" r:id="rId46"/>
    <p:sldId id="476" r:id="rId47"/>
    <p:sldId id="477" r:id="rId48"/>
    <p:sldId id="478" r:id="rId49"/>
    <p:sldId id="479" r:id="rId50"/>
    <p:sldId id="480" r:id="rId51"/>
    <p:sldId id="539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CCFF99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 custScaleX="130819" custScaleY="109024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 custScaleX="174906" custScaleY="64811" custRadScaleRad="100296" custRadScaleInc="-1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 custScaleX="179369" custScaleY="70120" custRadScaleRad="147957" custRadScaleInc="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 custScaleX="202676" custScaleY="62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 custScaleX="182981" custScaleY="63502" custRadScaleRad="161060" custRadScaleInc="13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B91F2C-A6EF-4EBF-9F4B-8AF1E61202C9}" type="presOf" srcId="{317726C0-D227-42F6-A8DD-EBC8EE366C48}" destId="{7DCF8537-0A0B-4A47-9A9D-6B0DB5FF82C1}" srcOrd="0" destOrd="0" presId="urn:microsoft.com/office/officeart/2005/8/layout/radial1"/>
    <dgm:cxn modelId="{364B2BB1-A8A7-499E-A121-662FF1F77324}" type="presOf" srcId="{CA9E914D-AC32-484E-9DFB-18D5CBAFFA80}" destId="{DF2DDD5E-1C9B-480F-BEC2-10D7657ABC3D}" srcOrd="0" destOrd="0" presId="urn:microsoft.com/office/officeart/2005/8/layout/radial1"/>
    <dgm:cxn modelId="{D068BD26-C7DA-4649-81E8-4032708D2CF4}" type="presOf" srcId="{BFA00019-B1AE-4DB1-BA23-BBD8D383A896}" destId="{A956FC81-2A95-413F-8CA7-4046BBBDB5D1}" srcOrd="0" destOrd="0" presId="urn:microsoft.com/office/officeart/2005/8/layout/radial1"/>
    <dgm:cxn modelId="{0F38770B-77EC-475D-9888-2725EC200BC4}" type="presOf" srcId="{A5583952-62C9-4238-B5E4-8827BD0A6227}" destId="{A011943A-555F-40D4-8AE5-6480B887062C}" srcOrd="0" destOrd="0" presId="urn:microsoft.com/office/officeart/2005/8/layout/radial1"/>
    <dgm:cxn modelId="{A4B5679C-77DF-446A-808C-7A7D770B0AB6}" type="presOf" srcId="{40D59B66-C4D5-4014-AC3C-1B0EC5F189B6}" destId="{F51227A1-7A7F-4372-B28B-9475E864003D}" srcOrd="0" destOrd="0" presId="urn:microsoft.com/office/officeart/2005/8/layout/radial1"/>
    <dgm:cxn modelId="{F927254A-3F41-46D7-8FA3-32E9292F1E00}" type="presOf" srcId="{A5583952-62C9-4238-B5E4-8827BD0A6227}" destId="{7E8F28BD-D412-4150-B2D3-E8D0334C4791}" srcOrd="1" destOrd="0" presId="urn:microsoft.com/office/officeart/2005/8/layout/radial1"/>
    <dgm:cxn modelId="{FF97D545-FC90-4E00-8B4C-6FBFCA720041}" type="presOf" srcId="{54E9C24D-6B2E-4AAA-BC3C-265640516D3F}" destId="{2C16D660-594D-4A8F-8686-D90BADED4DDB}" srcOrd="0" destOrd="0" presId="urn:microsoft.com/office/officeart/2005/8/layout/radial1"/>
    <dgm:cxn modelId="{E7092890-3803-4F04-BCAA-92D26DA1D25B}" type="presOf" srcId="{209BFE9A-EC88-4947-B6FE-992E5BD41D15}" destId="{46B877CA-0188-4973-84ED-5C77EE0F6F22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568BF0CA-8150-4680-A8D5-AE68C63C768F}" type="presOf" srcId="{84EAFF79-1240-4C88-8BC0-2B13A9C13CFA}" destId="{66CEF44C-4086-4BF2-BBC9-1A98F4816A1E}" srcOrd="0" destOrd="0" presId="urn:microsoft.com/office/officeart/2005/8/layout/radial1"/>
    <dgm:cxn modelId="{5B045934-F92E-4864-83A3-52E114245AA7}" type="presOf" srcId="{317726C0-D227-42F6-A8DD-EBC8EE366C48}" destId="{43EC0218-F750-4DDA-A0B7-00D0DBCED8C6}" srcOrd="1" destOrd="0" presId="urn:microsoft.com/office/officeart/2005/8/layout/radial1"/>
    <dgm:cxn modelId="{3746DEF0-52BD-4CEA-B2D7-EA2474D7BBDA}" type="presOf" srcId="{457CD35B-F01F-4AA8-8624-B5372A929E7A}" destId="{A5459D29-6618-4735-8D0E-FE462707630F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C976B9CF-3F0A-4B69-8BF0-2C285ADB36B8}" type="presOf" srcId="{B236E4A2-2C33-4F7D-9159-9CAEB61240A4}" destId="{14789CA5-2138-43AF-B051-BE7113290EFE}" srcOrd="0" destOrd="0" presId="urn:microsoft.com/office/officeart/2005/8/layout/radial1"/>
    <dgm:cxn modelId="{7373D716-5D51-4A53-B06C-553C745F253F}" type="presOf" srcId="{457CD35B-F01F-4AA8-8624-B5372A929E7A}" destId="{C4FCBFDC-6BA1-4D2E-B2D1-94E2CFCC02B1}" srcOrd="1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53070E3-11A7-4134-BADC-FEC0AF6B8EBA}" type="presOf" srcId="{54E9C24D-6B2E-4AAA-BC3C-265640516D3F}" destId="{4D6C31BE-8229-4144-A54A-9A8C60205343}" srcOrd="1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0C908F23-FDBE-4B2A-B0AC-F8B46C797472}" type="presParOf" srcId="{DF2DDD5E-1C9B-480F-BEC2-10D7657ABC3D}" destId="{46B877CA-0188-4973-84ED-5C77EE0F6F22}" srcOrd="0" destOrd="0" presId="urn:microsoft.com/office/officeart/2005/8/layout/radial1"/>
    <dgm:cxn modelId="{40C248E1-FB65-4227-9B73-66BD8C384083}" type="presParOf" srcId="{DF2DDD5E-1C9B-480F-BEC2-10D7657ABC3D}" destId="{7DCF8537-0A0B-4A47-9A9D-6B0DB5FF82C1}" srcOrd="1" destOrd="0" presId="urn:microsoft.com/office/officeart/2005/8/layout/radial1"/>
    <dgm:cxn modelId="{CC505B5C-0AA6-45E9-A9F3-DCBE81170D3D}" type="presParOf" srcId="{7DCF8537-0A0B-4A47-9A9D-6B0DB5FF82C1}" destId="{43EC0218-F750-4DDA-A0B7-00D0DBCED8C6}" srcOrd="0" destOrd="0" presId="urn:microsoft.com/office/officeart/2005/8/layout/radial1"/>
    <dgm:cxn modelId="{3A06DA47-E18D-410A-BB3B-E9D4BDB7E7DF}" type="presParOf" srcId="{DF2DDD5E-1C9B-480F-BEC2-10D7657ABC3D}" destId="{14789CA5-2138-43AF-B051-BE7113290EFE}" srcOrd="2" destOrd="0" presId="urn:microsoft.com/office/officeart/2005/8/layout/radial1"/>
    <dgm:cxn modelId="{9D8C2558-A8EF-45EF-8838-7E45F213531D}" type="presParOf" srcId="{DF2DDD5E-1C9B-480F-BEC2-10D7657ABC3D}" destId="{A011943A-555F-40D4-8AE5-6480B887062C}" srcOrd="3" destOrd="0" presId="urn:microsoft.com/office/officeart/2005/8/layout/radial1"/>
    <dgm:cxn modelId="{14073839-CB35-4B7B-ABA9-F66D163BED5D}" type="presParOf" srcId="{A011943A-555F-40D4-8AE5-6480B887062C}" destId="{7E8F28BD-D412-4150-B2D3-E8D0334C4791}" srcOrd="0" destOrd="0" presId="urn:microsoft.com/office/officeart/2005/8/layout/radial1"/>
    <dgm:cxn modelId="{FF1721FA-1094-4941-BE75-68BDED2DE8F3}" type="presParOf" srcId="{DF2DDD5E-1C9B-480F-BEC2-10D7657ABC3D}" destId="{F51227A1-7A7F-4372-B28B-9475E864003D}" srcOrd="4" destOrd="0" presId="urn:microsoft.com/office/officeart/2005/8/layout/radial1"/>
    <dgm:cxn modelId="{B540EEA1-0CB5-4A47-9FBE-AB89672D1EFA}" type="presParOf" srcId="{DF2DDD5E-1C9B-480F-BEC2-10D7657ABC3D}" destId="{A5459D29-6618-4735-8D0E-FE462707630F}" srcOrd="5" destOrd="0" presId="urn:microsoft.com/office/officeart/2005/8/layout/radial1"/>
    <dgm:cxn modelId="{4A4A514E-50CF-43F5-8112-F1A112D02783}" type="presParOf" srcId="{A5459D29-6618-4735-8D0E-FE462707630F}" destId="{C4FCBFDC-6BA1-4D2E-B2D1-94E2CFCC02B1}" srcOrd="0" destOrd="0" presId="urn:microsoft.com/office/officeart/2005/8/layout/radial1"/>
    <dgm:cxn modelId="{8AA18A98-C815-4A7B-B8B5-45BBA43858B4}" type="presParOf" srcId="{DF2DDD5E-1C9B-480F-BEC2-10D7657ABC3D}" destId="{A956FC81-2A95-413F-8CA7-4046BBBDB5D1}" srcOrd="6" destOrd="0" presId="urn:microsoft.com/office/officeart/2005/8/layout/radial1"/>
    <dgm:cxn modelId="{7E5593CD-140C-43DC-AB91-F1CF88D6F9A2}" type="presParOf" srcId="{DF2DDD5E-1C9B-480F-BEC2-10D7657ABC3D}" destId="{2C16D660-594D-4A8F-8686-D90BADED4DDB}" srcOrd="7" destOrd="0" presId="urn:microsoft.com/office/officeart/2005/8/layout/radial1"/>
    <dgm:cxn modelId="{8EA30D95-6574-4A58-9147-9B1D9DD60E32}" type="presParOf" srcId="{2C16D660-594D-4A8F-8686-D90BADED4DDB}" destId="{4D6C31BE-8229-4144-A54A-9A8C60205343}" srcOrd="0" destOrd="0" presId="urn:microsoft.com/office/officeart/2005/8/layout/radial1"/>
    <dgm:cxn modelId="{64D2F2C0-20A7-47A7-B9A6-5E439409A565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385975" y="1558265"/>
          <a:ext cx="1613270" cy="134449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3622233" y="1755161"/>
        <a:ext cx="1140754" cy="950701"/>
      </dsp:txXfrm>
    </dsp:sp>
    <dsp:sp modelId="{7DCF8537-0A0B-4A47-9A9D-6B0DB5FF82C1}">
      <dsp:nvSpPr>
        <dsp:cNvPr id="0" name=""/>
        <dsp:cNvSpPr/>
      </dsp:nvSpPr>
      <dsp:spPr>
        <a:xfrm rot="16152048">
          <a:off x="3910965" y="1276542"/>
          <a:ext cx="537046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37046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4166062" y="1276387"/>
        <a:ext cx="26852" cy="26852"/>
      </dsp:txXfrm>
    </dsp:sp>
    <dsp:sp modelId="{14789CA5-2138-43AF-B051-BE7113290EFE}">
      <dsp:nvSpPr>
        <dsp:cNvPr id="0" name=""/>
        <dsp:cNvSpPr/>
      </dsp:nvSpPr>
      <dsp:spPr>
        <a:xfrm>
          <a:off x="3091690" y="222067"/>
          <a:ext cx="2156955" cy="799254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sp:txBody>
      <dsp:txXfrm>
        <a:off x="3407569" y="339115"/>
        <a:ext cx="1525197" cy="565158"/>
      </dsp:txXfrm>
    </dsp:sp>
    <dsp:sp modelId="{A011943A-555F-40D4-8AE5-6480B887062C}">
      <dsp:nvSpPr>
        <dsp:cNvPr id="0" name=""/>
        <dsp:cNvSpPr/>
      </dsp:nvSpPr>
      <dsp:spPr>
        <a:xfrm rot="19710">
          <a:off x="4999223" y="2223186"/>
          <a:ext cx="4610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4610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5218216" y="2224932"/>
        <a:ext cx="23051" cy="23051"/>
      </dsp:txXfrm>
    </dsp:sp>
    <dsp:sp modelId="{F51227A1-7A7F-4372-B28B-9475E864003D}">
      <dsp:nvSpPr>
        <dsp:cNvPr id="0" name=""/>
        <dsp:cNvSpPr/>
      </dsp:nvSpPr>
      <dsp:spPr>
        <a:xfrm>
          <a:off x="5460138" y="1811757"/>
          <a:ext cx="2211993" cy="86472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sp:txBody>
      <dsp:txXfrm>
        <a:off x="5784077" y="1938393"/>
        <a:ext cx="1564115" cy="611453"/>
      </dsp:txXfrm>
    </dsp:sp>
    <dsp:sp modelId="{A5459D29-6618-4735-8D0E-FE462707630F}">
      <dsp:nvSpPr>
        <dsp:cNvPr id="0" name=""/>
        <dsp:cNvSpPr/>
      </dsp:nvSpPr>
      <dsp:spPr>
        <a:xfrm rot="5400000">
          <a:off x="3920161" y="3161936"/>
          <a:ext cx="544899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44899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178988" y="3161585"/>
        <a:ext cx="27244" cy="27244"/>
      </dsp:txXfrm>
    </dsp:sp>
    <dsp:sp modelId="{A956FC81-2A95-413F-8CA7-4046BBBDB5D1}">
      <dsp:nvSpPr>
        <dsp:cNvPr id="0" name=""/>
        <dsp:cNvSpPr/>
      </dsp:nvSpPr>
      <dsp:spPr>
        <a:xfrm>
          <a:off x="2942902" y="3447657"/>
          <a:ext cx="2499417" cy="774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sp:txBody>
      <dsp:txXfrm>
        <a:off x="3308933" y="3561030"/>
        <a:ext cx="1767355" cy="547412"/>
      </dsp:txXfrm>
    </dsp:sp>
    <dsp:sp modelId="{2C16D660-594D-4A8F-8686-D90BADED4DDB}">
      <dsp:nvSpPr>
        <dsp:cNvPr id="0" name=""/>
        <dsp:cNvSpPr/>
      </dsp:nvSpPr>
      <dsp:spPr>
        <a:xfrm rot="10836207">
          <a:off x="2736720" y="2205325"/>
          <a:ext cx="6493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6493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3045155" y="2202363"/>
        <a:ext cx="32466" cy="32466"/>
      </dsp:txXfrm>
    </dsp:sp>
    <dsp:sp modelId="{66CEF44C-4086-4BF2-BBC9-1A98F4816A1E}">
      <dsp:nvSpPr>
        <dsp:cNvPr id="0" name=""/>
        <dsp:cNvSpPr/>
      </dsp:nvSpPr>
      <dsp:spPr>
        <a:xfrm>
          <a:off x="480720" y="1811743"/>
          <a:ext cx="2256537" cy="78311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sp:txBody>
      <dsp:txXfrm>
        <a:off x="811182" y="1926427"/>
        <a:ext cx="1595613" cy="553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449239"/>
          <a:ext cx="3484353" cy="1200934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449239"/>
        <a:ext cx="3484353" cy="1200934"/>
      </dsp:txXfrm>
    </dsp:sp>
    <dsp:sp modelId="{324BCD28-F4EC-4DAF-A6E4-BDA56CD06EFB}">
      <dsp:nvSpPr>
        <dsp:cNvPr id="0" name=""/>
        <dsp:cNvSpPr/>
      </dsp:nvSpPr>
      <dsp:spPr>
        <a:xfrm>
          <a:off x="1857" y="2381888"/>
          <a:ext cx="3484353" cy="1462069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sp:txBody>
      <dsp:txXfrm>
        <a:off x="1857" y="2381888"/>
        <a:ext cx="3484353" cy="1462069"/>
      </dsp:txXfrm>
    </dsp:sp>
    <dsp:sp modelId="{7F58AA98-E87A-4C13-9349-5A6F6675B358}">
      <dsp:nvSpPr>
        <dsp:cNvPr id="0" name=""/>
        <dsp:cNvSpPr/>
      </dsp:nvSpPr>
      <dsp:spPr>
        <a:xfrm>
          <a:off x="4217925" y="2381888"/>
          <a:ext cx="3484353" cy="1489352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381888"/>
        <a:ext cx="3484353" cy="1489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7.5.2022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5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39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4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8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3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507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47077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392112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84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3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5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53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5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66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(YPSZ)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</a:t>
            </a: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ceny (1. část)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prodeje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tržního podílu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využití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vedoucí postavení v rámci kvality atd.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494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22154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75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Cíl přežití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Snížení ceny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Stabilizace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času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86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cenového podnikání</a:t>
            </a:r>
          </a:p>
        </p:txBody>
      </p:sp>
    </p:spTree>
    <p:extLst>
      <p:ext uri="{BB962C8B-B14F-4D97-AF65-F5344CB8AC3E}">
        <p14:creationId xmlns:p14="http://schemas.microsoft.com/office/powerpoint/2010/main" val="527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politika obchodních podmínek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91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cenových balíků výrobků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42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nákladové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jsou vnitřní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tržní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konkurenci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zákazníka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vnější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cenu v oboru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nemusí podniku zabezpečit potřebnou míru zisku, firma věnuje menší pozornost vlastním nákladům a poptávce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37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potřeba se zaměřit na určité segmenty, nutná segmentace trhu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83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cen při zvýšených nákladech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25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pojem cena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funkce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faktory ovlivňující tvorbu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proces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cíle firmy a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oceňování výrobkového mixu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metody tvorby cen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nástroje kondiční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slevy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cenová kontrola, cenové analýzy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změny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7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psychologické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66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cen přijatelných pro zákazníky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27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mělkých kapes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7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24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25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procento z obratu nebo procento z investovaného kapitálu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26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27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28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Důvodem může být: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29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1"/>
            <a:ext cx="8229600" cy="627798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MARKETINGOVÉHO MIXU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3069313"/>
              </p:ext>
            </p:extLst>
          </p:nvPr>
        </p:nvGraphicFramePr>
        <p:xfrm>
          <a:off x="323850" y="1720312"/>
          <a:ext cx="836295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30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31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32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produktů na 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20823228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/>
              <a:t>CompareNet</a:t>
            </a:r>
            <a:r>
              <a:rPr lang="cs-CZ" sz="2000" dirty="0"/>
              <a:t> 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35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nízkých zaváděcích cen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36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37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38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pro sadu produktů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39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Slevy 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Psychologické 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Ceny 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Mezinárodní cenové strategie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částka, za kterou jsou produkty (výrobky a služby) nabízeny na trhu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vyjádřením hodnoty pro spotřebitele, tj. sumy, kterou spotřebitel vynakládá, výměnou za užitek, který získá díky zakoupenému výrobku či službě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jedinou součástí marketingového mixu, která </a:t>
            </a:r>
            <a:r>
              <a:rPr lang="cs-CZ" sz="1800" b="1" dirty="0">
                <a:solidFill>
                  <a:prstClr val="black"/>
                </a:solidFill>
              </a:rPr>
              <a:t>hmatatelně přináší příjmy </a:t>
            </a:r>
            <a:r>
              <a:rPr lang="cs-CZ" sz="1800" dirty="0">
                <a:solidFill>
                  <a:prstClr val="black"/>
                </a:solidFill>
              </a:rPr>
              <a:t>(všechny ostatní reprezentují náklady)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</a:t>
            </a:r>
            <a:r>
              <a:rPr lang="cs-CZ" sz="1800" b="1" dirty="0">
                <a:cs typeface="Arial"/>
              </a:rPr>
              <a:t>nejpružnějším prvkem </a:t>
            </a:r>
            <a:r>
              <a:rPr lang="cs-CZ" sz="1800" dirty="0">
                <a:cs typeface="Arial"/>
              </a:rPr>
              <a:t>mixu, lze ji </a:t>
            </a:r>
            <a:r>
              <a:rPr lang="cs-CZ" sz="1800" dirty="0" smtClean="0">
                <a:cs typeface="Arial"/>
              </a:rPr>
              <a:t>velmi </a:t>
            </a:r>
            <a:r>
              <a:rPr lang="cs-CZ" sz="1800" dirty="0">
                <a:cs typeface="Arial"/>
              </a:rPr>
              <a:t>rychle měnit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bývá rozhodujícím faktorem při výběru zboží zákazníkem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624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40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1)                           snížení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zvýšení 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2)                     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získání prestiže a vytvoření pozitivní image ve společnosti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věrnost zákazníků (firmě, výrobku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spokojenost zákazníka</a:t>
            </a:r>
          </a:p>
        </p:txBody>
      </p:sp>
    </p:spTree>
    <p:extLst>
      <p:ext uri="{BB962C8B-B14F-4D97-AF65-F5344CB8AC3E}">
        <p14:creationId xmlns:p14="http://schemas.microsoft.com/office/powerpoint/2010/main" val="303536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       spotřebitel nakoupí u 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45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648742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199 Kč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76987" y="4782357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201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1027" name="Picture 3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1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93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7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3493293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200 Kč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46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lichá/sudá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Důvod?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47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normou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48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něco 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vyrovnává nabídku s poptávkou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38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65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nasycenost trhu sociálně kulturní prostředí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501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legislativa atd.</a:t>
            </a: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6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7933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1707</Words>
  <Application>Microsoft Office PowerPoint</Application>
  <PresentationFormat>Předvádění na obrazovce (4:3)</PresentationFormat>
  <Paragraphs>430</Paragraphs>
  <Slides>49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Office Theme</vt:lpstr>
      <vt:lpstr>1_Office Theme</vt:lpstr>
      <vt:lpstr>2_Office Theme</vt:lpstr>
      <vt:lpstr>PSYCHOLOGIE ZÁKAZNÍKA (YPSZ)   Téma: Psychologie ceny (1. část) </vt:lpstr>
      <vt:lpstr>ŘÍZENÍ CENY</vt:lpstr>
      <vt:lpstr>SLOŽKY MARKETINGOVÉHO MIXU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cíle</vt:lpstr>
      <vt:lpstr>Psychologické a etické aspekty cenové tvorby</vt:lpstr>
      <vt:lpstr>Interní referenční cena</vt:lpstr>
      <vt:lpstr> </vt:lpstr>
      <vt:lpstr>Cenová tvorba lichá/sudá</vt:lpstr>
      <vt:lpstr>Existují případy, kdy jsou ceny normou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123</cp:revision>
  <dcterms:created xsi:type="dcterms:W3CDTF">2012-07-19T22:32:54Z</dcterms:created>
  <dcterms:modified xsi:type="dcterms:W3CDTF">2022-05-07T13:18:53Z</dcterms:modified>
</cp:coreProperties>
</file>