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9"/>
  </p:notesMasterIdLst>
  <p:sldIdLst>
    <p:sldId id="256" r:id="rId2"/>
    <p:sldId id="1051" r:id="rId3"/>
    <p:sldId id="1052" r:id="rId4"/>
    <p:sldId id="1053" r:id="rId5"/>
    <p:sldId id="1012" r:id="rId6"/>
    <p:sldId id="375" r:id="rId7"/>
    <p:sldId id="1054" r:id="rId8"/>
    <p:sldId id="1055" r:id="rId9"/>
    <p:sldId id="1056" r:id="rId10"/>
    <p:sldId id="1057" r:id="rId11"/>
    <p:sldId id="1058" r:id="rId12"/>
    <p:sldId id="1059" r:id="rId13"/>
    <p:sldId id="1060" r:id="rId14"/>
    <p:sldId id="1061" r:id="rId15"/>
    <p:sldId id="933" r:id="rId16"/>
    <p:sldId id="1062" r:id="rId17"/>
    <p:sldId id="1063" r:id="rId18"/>
    <p:sldId id="1013" r:id="rId19"/>
    <p:sldId id="376" r:id="rId20"/>
    <p:sldId id="1014" r:id="rId21"/>
    <p:sldId id="1015" r:id="rId22"/>
    <p:sldId id="622" r:id="rId23"/>
    <p:sldId id="623" r:id="rId24"/>
    <p:sldId id="652" r:id="rId25"/>
    <p:sldId id="672" r:id="rId26"/>
    <p:sldId id="669" r:id="rId27"/>
    <p:sldId id="655" r:id="rId28"/>
    <p:sldId id="996" r:id="rId29"/>
    <p:sldId id="658" r:id="rId30"/>
    <p:sldId id="659" r:id="rId31"/>
    <p:sldId id="1064" r:id="rId32"/>
    <p:sldId id="383" r:id="rId33"/>
    <p:sldId id="1065" r:id="rId34"/>
    <p:sldId id="385" r:id="rId35"/>
    <p:sldId id="386" r:id="rId36"/>
    <p:sldId id="1066" r:id="rId37"/>
    <p:sldId id="949" r:id="rId38"/>
    <p:sldId id="950" r:id="rId39"/>
    <p:sldId id="951" r:id="rId40"/>
    <p:sldId id="997" r:id="rId41"/>
    <p:sldId id="998" r:id="rId42"/>
    <p:sldId id="275" r:id="rId43"/>
    <p:sldId id="280" r:id="rId44"/>
    <p:sldId id="999" r:id="rId45"/>
    <p:sldId id="378" r:id="rId46"/>
    <p:sldId id="379" r:id="rId47"/>
    <p:sldId id="1067" r:id="rId48"/>
    <p:sldId id="377" r:id="rId49"/>
    <p:sldId id="381" r:id="rId50"/>
    <p:sldId id="289" r:id="rId51"/>
    <p:sldId id="291" r:id="rId52"/>
    <p:sldId id="292" r:id="rId53"/>
    <p:sldId id="1068" r:id="rId54"/>
    <p:sldId id="1069" r:id="rId55"/>
    <p:sldId id="1070" r:id="rId56"/>
    <p:sldId id="1071" r:id="rId57"/>
    <p:sldId id="277" r:id="rId58"/>
    <p:sldId id="390" r:id="rId59"/>
    <p:sldId id="279" r:id="rId60"/>
    <p:sldId id="391" r:id="rId61"/>
    <p:sldId id="392" r:id="rId62"/>
    <p:sldId id="393" r:id="rId63"/>
    <p:sldId id="278" r:id="rId64"/>
    <p:sldId id="394" r:id="rId65"/>
    <p:sldId id="395" r:id="rId66"/>
    <p:sldId id="285" r:id="rId67"/>
    <p:sldId id="396" r:id="rId68"/>
    <p:sldId id="1016" r:id="rId69"/>
    <p:sldId id="1017" r:id="rId70"/>
    <p:sldId id="1018" r:id="rId71"/>
    <p:sldId id="1019" r:id="rId72"/>
    <p:sldId id="1020" r:id="rId73"/>
    <p:sldId id="1021" r:id="rId74"/>
    <p:sldId id="1022" r:id="rId75"/>
    <p:sldId id="290" r:id="rId76"/>
    <p:sldId id="1023" r:id="rId77"/>
    <p:sldId id="1024" r:id="rId78"/>
    <p:sldId id="293" r:id="rId79"/>
    <p:sldId id="1025" r:id="rId80"/>
    <p:sldId id="1026" r:id="rId81"/>
    <p:sldId id="1027" r:id="rId82"/>
    <p:sldId id="297" r:id="rId83"/>
    <p:sldId id="1028" r:id="rId84"/>
    <p:sldId id="1029" r:id="rId85"/>
    <p:sldId id="1030" r:id="rId86"/>
    <p:sldId id="1031" r:id="rId87"/>
    <p:sldId id="317" r:id="rId88"/>
    <p:sldId id="295" r:id="rId89"/>
    <p:sldId id="296" r:id="rId90"/>
    <p:sldId id="298" r:id="rId91"/>
    <p:sldId id="299" r:id="rId92"/>
    <p:sldId id="300" r:id="rId93"/>
    <p:sldId id="301" r:id="rId94"/>
    <p:sldId id="302" r:id="rId95"/>
    <p:sldId id="303" r:id="rId96"/>
    <p:sldId id="304" r:id="rId97"/>
    <p:sldId id="335" r:id="rId98"/>
    <p:sldId id="340" r:id="rId99"/>
    <p:sldId id="1032" r:id="rId100"/>
    <p:sldId id="337" r:id="rId101"/>
    <p:sldId id="1033" r:id="rId102"/>
    <p:sldId id="1034" r:id="rId103"/>
    <p:sldId id="305" r:id="rId104"/>
    <p:sldId id="306" r:id="rId105"/>
    <p:sldId id="307" r:id="rId106"/>
    <p:sldId id="308" r:id="rId107"/>
    <p:sldId id="309" r:id="rId108"/>
    <p:sldId id="310" r:id="rId109"/>
    <p:sldId id="311" r:id="rId110"/>
    <p:sldId id="312" r:id="rId111"/>
    <p:sldId id="313" r:id="rId112"/>
    <p:sldId id="314" r:id="rId113"/>
    <p:sldId id="368" r:id="rId114"/>
    <p:sldId id="315" r:id="rId115"/>
    <p:sldId id="316" r:id="rId116"/>
    <p:sldId id="1035" r:id="rId117"/>
    <p:sldId id="1036" r:id="rId118"/>
    <p:sldId id="318" r:id="rId119"/>
    <p:sldId id="319" r:id="rId120"/>
    <p:sldId id="341" r:id="rId121"/>
    <p:sldId id="320" r:id="rId122"/>
    <p:sldId id="321" r:id="rId123"/>
    <p:sldId id="322" r:id="rId124"/>
    <p:sldId id="1037" r:id="rId125"/>
    <p:sldId id="1038" r:id="rId126"/>
    <p:sldId id="324" r:id="rId127"/>
    <p:sldId id="325" r:id="rId128"/>
    <p:sldId id="326" r:id="rId129"/>
    <p:sldId id="327" r:id="rId130"/>
    <p:sldId id="328" r:id="rId131"/>
    <p:sldId id="329" r:id="rId132"/>
    <p:sldId id="330" r:id="rId133"/>
    <p:sldId id="331" r:id="rId134"/>
    <p:sldId id="334" r:id="rId135"/>
    <p:sldId id="342" r:id="rId136"/>
    <p:sldId id="323" r:id="rId137"/>
    <p:sldId id="343" r:id="rId138"/>
    <p:sldId id="1039" r:id="rId139"/>
    <p:sldId id="1040" r:id="rId140"/>
    <p:sldId id="1041" r:id="rId141"/>
    <p:sldId id="345" r:id="rId142"/>
    <p:sldId id="1042" r:id="rId143"/>
    <p:sldId id="1044" r:id="rId144"/>
    <p:sldId id="367" r:id="rId145"/>
    <p:sldId id="370" r:id="rId146"/>
    <p:sldId id="1045" r:id="rId147"/>
    <p:sldId id="1046" r:id="rId148"/>
    <p:sldId id="1047" r:id="rId149"/>
    <p:sldId id="1048" r:id="rId150"/>
    <p:sldId id="1049" r:id="rId151"/>
    <p:sldId id="1050" r:id="rId152"/>
    <p:sldId id="347" r:id="rId153"/>
    <p:sldId id="348" r:id="rId154"/>
    <p:sldId id="349" r:id="rId155"/>
    <p:sldId id="350" r:id="rId156"/>
    <p:sldId id="351" r:id="rId157"/>
    <p:sldId id="380" r:id="rId158"/>
    <p:sldId id="353" r:id="rId159"/>
    <p:sldId id="382" r:id="rId160"/>
    <p:sldId id="355" r:id="rId161"/>
    <p:sldId id="384" r:id="rId162"/>
    <p:sldId id="357" r:id="rId163"/>
    <p:sldId id="358" r:id="rId164"/>
    <p:sldId id="359" r:id="rId165"/>
    <p:sldId id="360" r:id="rId166"/>
    <p:sldId id="361" r:id="rId167"/>
    <p:sldId id="362" r:id="rId168"/>
    <p:sldId id="363" r:id="rId169"/>
    <p:sldId id="364" r:id="rId170"/>
    <p:sldId id="365" r:id="rId171"/>
    <p:sldId id="366" r:id="rId172"/>
    <p:sldId id="369" r:id="rId173"/>
    <p:sldId id="371" r:id="rId174"/>
    <p:sldId id="372" r:id="rId175"/>
    <p:sldId id="373" r:id="rId176"/>
    <p:sldId id="374" r:id="rId177"/>
    <p:sldId id="269" r:id="rId17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0202"/>
    <a:srgbClr val="D5020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17" autoAdjust="0"/>
    <p:restoredTop sz="85072" autoAdjust="0"/>
  </p:normalViewPr>
  <p:slideViewPr>
    <p:cSldViewPr snapToGrid="0" snapToObjects="1">
      <p:cViewPr varScale="1">
        <p:scale>
          <a:sx n="77" d="100"/>
          <a:sy n="77" d="100"/>
        </p:scale>
        <p:origin x="1411" y="72"/>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71586"/>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viewProps" Target="view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theme" Target="theme/theme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presProps" Target="presProp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86F3F0-7A13-4C4C-979E-BFE2397BEC54}" type="datetimeFigureOut">
              <a:rPr lang="cs-CZ" smtClean="0"/>
              <a:pPr/>
              <a:t>15.02.2022</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FD5F38-733D-4687-9032-821AED1C8C0C}" type="slidenum">
              <a:rPr lang="cs-CZ" smtClean="0"/>
              <a:pPr/>
              <a:t>‹#›</a:t>
            </a:fld>
            <a:endParaRPr lang="cs-CZ"/>
          </a:p>
        </p:txBody>
      </p:sp>
    </p:spTree>
    <p:extLst>
      <p:ext uri="{BB962C8B-B14F-4D97-AF65-F5344CB8AC3E}">
        <p14:creationId xmlns:p14="http://schemas.microsoft.com/office/powerpoint/2010/main" val="3865448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xfrm>
            <a:off x="914401"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extLst>
      <p:ext uri="{BB962C8B-B14F-4D97-AF65-F5344CB8AC3E}">
        <p14:creationId xmlns:p14="http://schemas.microsoft.com/office/powerpoint/2010/main" val="2197179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0466" name="Text Box 2"/>
          <p:cNvSpPr txBox="1">
            <a:spLocks noChangeArrowheads="1"/>
          </p:cNvSpPr>
          <p:nvPr/>
        </p:nvSpPr>
        <p:spPr bwMode="auto">
          <a:xfrm>
            <a:off x="1143001"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190467" name="Rectangle 3"/>
          <p:cNvSpPr txBox="1">
            <a:spLocks noGrp="1" noChangeArrowheads="1"/>
          </p:cNvSpPr>
          <p:nvPr>
            <p:ph type="body"/>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dirty="0"/>
          </a:p>
        </p:txBody>
      </p:sp>
    </p:spTree>
    <p:extLst>
      <p:ext uri="{BB962C8B-B14F-4D97-AF65-F5344CB8AC3E}">
        <p14:creationId xmlns:p14="http://schemas.microsoft.com/office/powerpoint/2010/main" val="3761368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2514" name="Text Box 2"/>
          <p:cNvSpPr txBox="1">
            <a:spLocks noChangeArrowheads="1"/>
          </p:cNvSpPr>
          <p:nvPr/>
        </p:nvSpPr>
        <p:spPr bwMode="auto">
          <a:xfrm>
            <a:off x="1143001"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192515" name="Rectangle 3"/>
          <p:cNvSpPr txBox="1">
            <a:spLocks noGrp="1" noChangeArrowheads="1"/>
          </p:cNvSpPr>
          <p:nvPr>
            <p:ph type="body"/>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extLst>
      <p:ext uri="{BB962C8B-B14F-4D97-AF65-F5344CB8AC3E}">
        <p14:creationId xmlns:p14="http://schemas.microsoft.com/office/powerpoint/2010/main" val="74532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6610" name="Text Box 2"/>
          <p:cNvSpPr txBox="1">
            <a:spLocks noChangeArrowheads="1"/>
          </p:cNvSpPr>
          <p:nvPr/>
        </p:nvSpPr>
        <p:spPr bwMode="auto">
          <a:xfrm>
            <a:off x="1143001"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196611" name="Rectangle 3"/>
          <p:cNvSpPr txBox="1">
            <a:spLocks noGrp="1" noChangeArrowheads="1"/>
          </p:cNvSpPr>
          <p:nvPr>
            <p:ph type="body"/>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extLst>
      <p:ext uri="{BB962C8B-B14F-4D97-AF65-F5344CB8AC3E}">
        <p14:creationId xmlns:p14="http://schemas.microsoft.com/office/powerpoint/2010/main" val="388082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Zástupný symbol pro obrázek snímku 1"/>
          <p:cNvSpPr>
            <a:spLocks noGrp="1" noRot="1" noChangeAspect="1" noTextEdit="1"/>
          </p:cNvSpPr>
          <p:nvPr>
            <p:ph type="sldImg"/>
          </p:nvPr>
        </p:nvSpPr>
        <p:spPr>
          <a:ln/>
        </p:spPr>
      </p:sp>
      <p:sp>
        <p:nvSpPr>
          <p:cNvPr id="58371"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p>
        </p:txBody>
      </p:sp>
      <p:sp>
        <p:nvSpPr>
          <p:cNvPr id="58372"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CC4C0B08-1653-47DA-BBF0-5767193BC86C}" type="slidenum">
              <a:rPr lang="cs-CZ" b="0">
                <a:latin typeface="Arial" pitchFamily="34" charset="0"/>
              </a:rPr>
              <a:pPr eaLnBrk="1" hangingPunct="1"/>
              <a:t>20</a:t>
            </a:fld>
            <a:endParaRPr lang="cs-CZ" b="0">
              <a:latin typeface="Arial" pitchFamily="34" charset="0"/>
            </a:endParaRPr>
          </a:p>
        </p:txBody>
      </p:sp>
    </p:spTree>
    <p:extLst>
      <p:ext uri="{BB962C8B-B14F-4D97-AF65-F5344CB8AC3E}">
        <p14:creationId xmlns:p14="http://schemas.microsoft.com/office/powerpoint/2010/main" val="3822153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Zástupný symbol pro obrázek snímku 1"/>
          <p:cNvSpPr>
            <a:spLocks noGrp="1" noRot="1" noChangeAspect="1" noTextEdit="1"/>
          </p:cNvSpPr>
          <p:nvPr>
            <p:ph type="sldImg"/>
          </p:nvPr>
        </p:nvSpPr>
        <p:spPr>
          <a:ln/>
        </p:spPr>
      </p:sp>
      <p:sp>
        <p:nvSpPr>
          <p:cNvPr id="194563"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p>
        </p:txBody>
      </p:sp>
      <p:sp>
        <p:nvSpPr>
          <p:cNvPr id="194564" name="Zástupný symbol pro číslo snímku 3"/>
          <p:cNvSpPr txBox="1">
            <a:spLocks noGrp="1"/>
          </p:cNvSpPr>
          <p:nvPr/>
        </p:nvSpPr>
        <p:spPr bwMode="auto">
          <a:xfrm>
            <a:off x="3884614"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r" eaLnBrk="1" hangingPunct="1"/>
            <a:fld id="{947B06AC-A806-4A93-8518-D812CAC2BF95}" type="slidenum">
              <a:rPr lang="cs-CZ" sz="1200" b="0">
                <a:latin typeface="Arial" pitchFamily="34" charset="0"/>
              </a:rPr>
              <a:pPr algn="r" eaLnBrk="1" hangingPunct="1"/>
              <a:t>21</a:t>
            </a:fld>
            <a:endParaRPr lang="cs-CZ" sz="1200" b="0">
              <a:latin typeface="Arial" pitchFamily="34" charset="0"/>
            </a:endParaRPr>
          </a:p>
        </p:txBody>
      </p:sp>
    </p:spTree>
    <p:extLst>
      <p:ext uri="{BB962C8B-B14F-4D97-AF65-F5344CB8AC3E}">
        <p14:creationId xmlns:p14="http://schemas.microsoft.com/office/powerpoint/2010/main" val="3106146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5363" name="Zástupný symbol pro poznámky 2"/>
          <p:cNvSpPr>
            <a:spLocks noGrp="1"/>
          </p:cNvSpPr>
          <p:nvPr>
            <p:ph type="body" idx="1"/>
          </p:nvPr>
        </p:nvSpPr>
        <p:spPr bwMode="auto">
          <a:noFill/>
        </p:spPr>
        <p:txBody>
          <a:bodyPr wrap="square" numCol="1" anchor="t" anchorCtr="0" compatLnSpc="1">
            <a:prstTxWarp prst="textNoShape">
              <a:avLst/>
            </a:prstTxWarp>
          </a:bodyPr>
          <a:lstStyle/>
          <a:p>
            <a:endParaRPr lang="cs-CZ" altLang="cs-CZ" dirty="0"/>
          </a:p>
        </p:txBody>
      </p:sp>
      <p:sp>
        <p:nvSpPr>
          <p:cNvPr id="15364" name="Zástupný symbol pro číslo snímku 3"/>
          <p:cNvSpPr>
            <a:spLocks noGrp="1"/>
          </p:cNvSpPr>
          <p:nvPr>
            <p:ph type="sldNum" sz="quarter" idx="5"/>
          </p:nvPr>
        </p:nvSpPr>
        <p:spPr bwMode="auto">
          <a:noFill/>
          <a:ln>
            <a:miter lim="800000"/>
            <a:headEnd/>
            <a:tailEnd/>
          </a:ln>
        </p:spPr>
        <p:txBody>
          <a:bodyPr/>
          <a:lstStyle/>
          <a:p>
            <a:fld id="{580B1896-8339-4312-8108-ED07FAB18366}" type="slidenum">
              <a:rPr lang="cs-CZ" altLang="cs-CZ"/>
              <a:pPr/>
              <a:t>27</a:t>
            </a:fld>
            <a:endParaRPr lang="cs-CZ" altLang="cs-CZ"/>
          </a:p>
        </p:txBody>
      </p:sp>
    </p:spTree>
    <p:extLst>
      <p:ext uri="{BB962C8B-B14F-4D97-AF65-F5344CB8AC3E}">
        <p14:creationId xmlns:p14="http://schemas.microsoft.com/office/powerpoint/2010/main" val="3046634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záhlaví 3"/>
          <p:cNvSpPr>
            <a:spLocks noGrp="1"/>
          </p:cNvSpPr>
          <p:nvPr>
            <p:ph type="hdr" sz="quarter" idx="10"/>
          </p:nvPr>
        </p:nvSpPr>
        <p:spPr/>
        <p:txBody>
          <a:bodyPr/>
          <a:lstStyle/>
          <a:p>
            <a:r>
              <a:rPr lang="cs-CZ"/>
              <a:t>Ing. Lucie Meixnerová, Ph.D.</a:t>
            </a:r>
          </a:p>
        </p:txBody>
      </p:sp>
    </p:spTree>
    <p:extLst>
      <p:ext uri="{BB962C8B-B14F-4D97-AF65-F5344CB8AC3E}">
        <p14:creationId xmlns:p14="http://schemas.microsoft.com/office/powerpoint/2010/main" val="34269466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záhlaví 3"/>
          <p:cNvSpPr>
            <a:spLocks noGrp="1"/>
          </p:cNvSpPr>
          <p:nvPr>
            <p:ph type="hdr" sz="quarter" idx="10"/>
          </p:nvPr>
        </p:nvSpPr>
        <p:spPr/>
        <p:txBody>
          <a:bodyPr/>
          <a:lstStyle/>
          <a:p>
            <a:r>
              <a:rPr lang="cs-CZ"/>
              <a:t>Ing. Lucie Meixnerová, Ph.D.</a:t>
            </a:r>
          </a:p>
        </p:txBody>
      </p:sp>
    </p:spTree>
    <p:extLst>
      <p:ext uri="{BB962C8B-B14F-4D97-AF65-F5344CB8AC3E}">
        <p14:creationId xmlns:p14="http://schemas.microsoft.com/office/powerpoint/2010/main" val="3424790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záhlaví 3"/>
          <p:cNvSpPr>
            <a:spLocks noGrp="1"/>
          </p:cNvSpPr>
          <p:nvPr>
            <p:ph type="hdr" sz="quarter" idx="10"/>
          </p:nvPr>
        </p:nvSpPr>
        <p:spPr/>
        <p:txBody>
          <a:bodyPr/>
          <a:lstStyle/>
          <a:p>
            <a:r>
              <a:rPr lang="cs-CZ"/>
              <a:t>Ing. Lucie Meixnerová, Ph.D.</a:t>
            </a:r>
          </a:p>
        </p:txBody>
      </p:sp>
    </p:spTree>
    <p:extLst>
      <p:ext uri="{BB962C8B-B14F-4D97-AF65-F5344CB8AC3E}">
        <p14:creationId xmlns:p14="http://schemas.microsoft.com/office/powerpoint/2010/main" val="4136707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Zástupný symbol pro obrázek snímku 1"/>
          <p:cNvSpPr>
            <a:spLocks noGrp="1" noRot="1" noChangeAspect="1" noTextEdit="1"/>
          </p:cNvSpPr>
          <p:nvPr>
            <p:ph type="sldImg"/>
          </p:nvPr>
        </p:nvSpPr>
        <p:spPr>
          <a:ln/>
        </p:spPr>
      </p:sp>
      <p:sp>
        <p:nvSpPr>
          <p:cNvPr id="62467"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p>
        </p:txBody>
      </p:sp>
      <p:sp>
        <p:nvSpPr>
          <p:cNvPr id="62468"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9691401F-F264-4287-9E68-8136EB7DEAC3}" type="slidenum">
              <a:rPr lang="cs-CZ" b="0">
                <a:latin typeface="Arial" pitchFamily="34" charset="0"/>
              </a:rPr>
              <a:pPr eaLnBrk="1" hangingPunct="1"/>
              <a:t>31</a:t>
            </a:fld>
            <a:endParaRPr lang="cs-CZ" b="0">
              <a:latin typeface="Arial" pitchFamily="34" charset="0"/>
            </a:endParaRPr>
          </a:p>
        </p:txBody>
      </p:sp>
    </p:spTree>
    <p:extLst>
      <p:ext uri="{BB962C8B-B14F-4D97-AF65-F5344CB8AC3E}">
        <p14:creationId xmlns:p14="http://schemas.microsoft.com/office/powerpoint/2010/main" val="4093464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xfrm>
            <a:off x="914401"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extLst>
      <p:ext uri="{BB962C8B-B14F-4D97-AF65-F5344CB8AC3E}">
        <p14:creationId xmlns:p14="http://schemas.microsoft.com/office/powerpoint/2010/main" val="34200037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Zástupný symbol pro obrázek snímku 1"/>
          <p:cNvSpPr>
            <a:spLocks noGrp="1" noRot="1" noChangeAspect="1" noTextEdit="1"/>
          </p:cNvSpPr>
          <p:nvPr>
            <p:ph type="sldImg"/>
          </p:nvPr>
        </p:nvSpPr>
        <p:spPr>
          <a:ln/>
        </p:spPr>
      </p:sp>
      <p:sp>
        <p:nvSpPr>
          <p:cNvPr id="65539"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p>
        </p:txBody>
      </p:sp>
      <p:sp>
        <p:nvSpPr>
          <p:cNvPr id="65540"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AC355EFC-E890-45F8-80FE-61CB85C08869}" type="slidenum">
              <a:rPr lang="cs-CZ" b="0">
                <a:latin typeface="Arial" pitchFamily="34" charset="0"/>
              </a:rPr>
              <a:pPr eaLnBrk="1" hangingPunct="1"/>
              <a:t>32</a:t>
            </a:fld>
            <a:endParaRPr lang="cs-CZ" b="0">
              <a:latin typeface="Arial" pitchFamily="34" charset="0"/>
            </a:endParaRPr>
          </a:p>
        </p:txBody>
      </p:sp>
    </p:spTree>
    <p:extLst>
      <p:ext uri="{BB962C8B-B14F-4D97-AF65-F5344CB8AC3E}">
        <p14:creationId xmlns:p14="http://schemas.microsoft.com/office/powerpoint/2010/main" val="31208132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Zástupný symbol pro obrázek snímku 1"/>
          <p:cNvSpPr>
            <a:spLocks noGrp="1" noRot="1" noChangeAspect="1" noTextEdit="1"/>
          </p:cNvSpPr>
          <p:nvPr>
            <p:ph type="sldImg"/>
          </p:nvPr>
        </p:nvSpPr>
        <p:spPr>
          <a:ln/>
        </p:spPr>
      </p:sp>
      <p:sp>
        <p:nvSpPr>
          <p:cNvPr id="66563"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p>
        </p:txBody>
      </p:sp>
      <p:sp>
        <p:nvSpPr>
          <p:cNvPr id="66564"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B1ACC74E-A977-4FE6-8565-C25B3341D77C}" type="slidenum">
              <a:rPr lang="cs-CZ" b="0">
                <a:latin typeface="Arial" pitchFamily="34" charset="0"/>
              </a:rPr>
              <a:pPr eaLnBrk="1" hangingPunct="1"/>
              <a:t>33</a:t>
            </a:fld>
            <a:endParaRPr lang="cs-CZ" b="0">
              <a:latin typeface="Arial" pitchFamily="34" charset="0"/>
            </a:endParaRPr>
          </a:p>
        </p:txBody>
      </p:sp>
    </p:spTree>
    <p:extLst>
      <p:ext uri="{BB962C8B-B14F-4D97-AF65-F5344CB8AC3E}">
        <p14:creationId xmlns:p14="http://schemas.microsoft.com/office/powerpoint/2010/main" val="16055183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Zástupný symbol pro obrázek snímku 1"/>
          <p:cNvSpPr>
            <a:spLocks noGrp="1" noRot="1" noChangeAspect="1" noTextEdit="1"/>
          </p:cNvSpPr>
          <p:nvPr>
            <p:ph type="sldImg"/>
          </p:nvPr>
        </p:nvSpPr>
        <p:spPr>
          <a:ln/>
        </p:spPr>
      </p:sp>
      <p:sp>
        <p:nvSpPr>
          <p:cNvPr id="67587"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p>
        </p:txBody>
      </p:sp>
      <p:sp>
        <p:nvSpPr>
          <p:cNvPr id="67588"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5F595B22-D9C1-4441-9214-FD86694A24A9}" type="slidenum">
              <a:rPr lang="cs-CZ" b="0">
                <a:latin typeface="Arial" pitchFamily="34" charset="0"/>
              </a:rPr>
              <a:pPr eaLnBrk="1" hangingPunct="1"/>
              <a:t>34</a:t>
            </a:fld>
            <a:endParaRPr lang="cs-CZ" b="0">
              <a:latin typeface="Arial" pitchFamily="34" charset="0"/>
            </a:endParaRPr>
          </a:p>
        </p:txBody>
      </p:sp>
    </p:spTree>
    <p:extLst>
      <p:ext uri="{BB962C8B-B14F-4D97-AF65-F5344CB8AC3E}">
        <p14:creationId xmlns:p14="http://schemas.microsoft.com/office/powerpoint/2010/main" val="32778826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Zástupný symbol pro obrázek snímku 1"/>
          <p:cNvSpPr>
            <a:spLocks noGrp="1" noRot="1" noChangeAspect="1" noTextEdit="1"/>
          </p:cNvSpPr>
          <p:nvPr>
            <p:ph type="sldImg"/>
          </p:nvPr>
        </p:nvSpPr>
        <p:spPr>
          <a:ln/>
        </p:spPr>
      </p:sp>
      <p:sp>
        <p:nvSpPr>
          <p:cNvPr id="68611"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p>
        </p:txBody>
      </p:sp>
      <p:sp>
        <p:nvSpPr>
          <p:cNvPr id="68612"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CCFDF87F-A9E4-403B-B700-67DF6565A8B4}" type="slidenum">
              <a:rPr lang="cs-CZ" b="0">
                <a:latin typeface="Arial" pitchFamily="34" charset="0"/>
              </a:rPr>
              <a:pPr eaLnBrk="1" hangingPunct="1"/>
              <a:t>35</a:t>
            </a:fld>
            <a:endParaRPr lang="cs-CZ" b="0">
              <a:latin typeface="Arial" pitchFamily="34" charset="0"/>
            </a:endParaRPr>
          </a:p>
        </p:txBody>
      </p:sp>
    </p:spTree>
    <p:extLst>
      <p:ext uri="{BB962C8B-B14F-4D97-AF65-F5344CB8AC3E}">
        <p14:creationId xmlns:p14="http://schemas.microsoft.com/office/powerpoint/2010/main" val="29161220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Zástupný symbol pro obrázek snímku 1"/>
          <p:cNvSpPr>
            <a:spLocks noGrp="1" noRot="1" noChangeAspect="1" noTextEdit="1"/>
          </p:cNvSpPr>
          <p:nvPr>
            <p:ph type="sldImg"/>
          </p:nvPr>
        </p:nvSpPr>
        <p:spPr>
          <a:ln/>
        </p:spPr>
      </p:sp>
      <p:sp>
        <p:nvSpPr>
          <p:cNvPr id="69635"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p>
        </p:txBody>
      </p:sp>
      <p:sp>
        <p:nvSpPr>
          <p:cNvPr id="69636"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865F4995-C4E7-476E-BDC6-40A8F6B0830F}" type="slidenum">
              <a:rPr lang="cs-CZ" b="0">
                <a:latin typeface="Arial" pitchFamily="34" charset="0"/>
              </a:rPr>
              <a:pPr eaLnBrk="1" hangingPunct="1"/>
              <a:t>36</a:t>
            </a:fld>
            <a:endParaRPr lang="cs-CZ" b="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Zástupný symbol pro obrázek snímku 1"/>
          <p:cNvSpPr>
            <a:spLocks noGrp="1" noRot="1" noChangeAspect="1" noTextEdit="1"/>
          </p:cNvSpPr>
          <p:nvPr>
            <p:ph type="sldImg"/>
          </p:nvPr>
        </p:nvSpPr>
        <p:spPr>
          <a:ln/>
        </p:spPr>
      </p:sp>
      <p:sp>
        <p:nvSpPr>
          <p:cNvPr id="70659"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p>
        </p:txBody>
      </p:sp>
      <p:sp>
        <p:nvSpPr>
          <p:cNvPr id="70660"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FEF3F286-E4BC-4195-8194-87802C041A17}" type="slidenum">
              <a:rPr lang="cs-CZ" b="0">
                <a:latin typeface="Arial" pitchFamily="34" charset="0"/>
              </a:rPr>
              <a:pPr eaLnBrk="1" hangingPunct="1"/>
              <a:t>38</a:t>
            </a:fld>
            <a:endParaRPr lang="cs-CZ" b="0">
              <a:latin typeface="Arial" pitchFamily="34" charset="0"/>
            </a:endParaRPr>
          </a:p>
        </p:txBody>
      </p:sp>
    </p:spTree>
    <p:extLst>
      <p:ext uri="{BB962C8B-B14F-4D97-AF65-F5344CB8AC3E}">
        <p14:creationId xmlns:p14="http://schemas.microsoft.com/office/powerpoint/2010/main" val="7646489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Zástupný symbol pro obrázek snímku 1"/>
          <p:cNvSpPr>
            <a:spLocks noGrp="1" noRot="1" noChangeAspect="1" noTextEdit="1"/>
          </p:cNvSpPr>
          <p:nvPr>
            <p:ph type="sldImg"/>
          </p:nvPr>
        </p:nvSpPr>
        <p:spPr>
          <a:ln/>
        </p:spPr>
      </p:sp>
      <p:sp>
        <p:nvSpPr>
          <p:cNvPr id="71683"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p>
        </p:txBody>
      </p:sp>
      <p:sp>
        <p:nvSpPr>
          <p:cNvPr id="71684"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8AF8934C-5148-4AF9-97F7-4A7C2E37EEB5}" type="slidenum">
              <a:rPr lang="cs-CZ" b="0">
                <a:latin typeface="Arial" pitchFamily="34" charset="0"/>
              </a:rPr>
              <a:pPr eaLnBrk="1" hangingPunct="1"/>
              <a:t>39</a:t>
            </a:fld>
            <a:endParaRPr lang="cs-CZ" b="0">
              <a:latin typeface="Arial" pitchFamily="34" charset="0"/>
            </a:endParaRPr>
          </a:p>
        </p:txBody>
      </p:sp>
    </p:spTree>
    <p:extLst>
      <p:ext uri="{BB962C8B-B14F-4D97-AF65-F5344CB8AC3E}">
        <p14:creationId xmlns:p14="http://schemas.microsoft.com/office/powerpoint/2010/main" val="41258324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Zástupný symbol pro obrázek snímku 1"/>
          <p:cNvSpPr>
            <a:spLocks noGrp="1" noRot="1" noChangeAspect="1" noTextEdit="1"/>
          </p:cNvSpPr>
          <p:nvPr>
            <p:ph type="sldImg"/>
          </p:nvPr>
        </p:nvSpPr>
        <p:spPr>
          <a:ln/>
        </p:spPr>
      </p:sp>
      <p:sp>
        <p:nvSpPr>
          <p:cNvPr id="71683"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p>
        </p:txBody>
      </p:sp>
      <p:sp>
        <p:nvSpPr>
          <p:cNvPr id="71684"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8AF8934C-5148-4AF9-97F7-4A7C2E37EEB5}" type="slidenum">
              <a:rPr lang="cs-CZ" b="0">
                <a:latin typeface="Arial" pitchFamily="34" charset="0"/>
              </a:rPr>
              <a:pPr eaLnBrk="1" hangingPunct="1"/>
              <a:t>40</a:t>
            </a:fld>
            <a:endParaRPr lang="cs-CZ" b="0">
              <a:latin typeface="Arial" pitchFamily="34" charset="0"/>
            </a:endParaRPr>
          </a:p>
        </p:txBody>
      </p:sp>
    </p:spTree>
    <p:extLst>
      <p:ext uri="{BB962C8B-B14F-4D97-AF65-F5344CB8AC3E}">
        <p14:creationId xmlns:p14="http://schemas.microsoft.com/office/powerpoint/2010/main" val="34907577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Zástupný symbol pro obrázek snímku 1"/>
          <p:cNvSpPr>
            <a:spLocks noGrp="1" noRot="1" noChangeAspect="1" noTextEdit="1"/>
          </p:cNvSpPr>
          <p:nvPr>
            <p:ph type="sldImg"/>
          </p:nvPr>
        </p:nvSpPr>
        <p:spPr>
          <a:ln/>
        </p:spPr>
      </p:sp>
      <p:sp>
        <p:nvSpPr>
          <p:cNvPr id="198659"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p>
        </p:txBody>
      </p:sp>
      <p:sp>
        <p:nvSpPr>
          <p:cNvPr id="198660" name="Zástupný symbol pro číslo snímku 3"/>
          <p:cNvSpPr txBox="1">
            <a:spLocks noGrp="1"/>
          </p:cNvSpPr>
          <p:nvPr/>
        </p:nvSpPr>
        <p:spPr bwMode="auto">
          <a:xfrm>
            <a:off x="3884614"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r" eaLnBrk="1" hangingPunct="1"/>
            <a:fld id="{7C23F3F0-FA3E-4607-856D-5D25E1F53C36}" type="slidenum">
              <a:rPr lang="cs-CZ" sz="1200" b="0">
                <a:latin typeface="Arial" pitchFamily="34" charset="0"/>
              </a:rPr>
              <a:pPr algn="r" eaLnBrk="1" hangingPunct="1"/>
              <a:t>41</a:t>
            </a:fld>
            <a:endParaRPr lang="cs-CZ" sz="1200" b="0">
              <a:latin typeface="Arial" pitchFamily="34" charset="0"/>
            </a:endParaRPr>
          </a:p>
        </p:txBody>
      </p:sp>
    </p:spTree>
    <p:extLst>
      <p:ext uri="{BB962C8B-B14F-4D97-AF65-F5344CB8AC3E}">
        <p14:creationId xmlns:p14="http://schemas.microsoft.com/office/powerpoint/2010/main" val="24461632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Zástupný symbol pro obrázek snímku 1"/>
          <p:cNvSpPr>
            <a:spLocks noGrp="1" noRot="1" noChangeAspect="1" noTextEdit="1"/>
          </p:cNvSpPr>
          <p:nvPr>
            <p:ph type="sldImg"/>
          </p:nvPr>
        </p:nvSpPr>
        <p:spPr>
          <a:ln/>
        </p:spPr>
      </p:sp>
      <p:sp>
        <p:nvSpPr>
          <p:cNvPr id="86019"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
        <p:nvSpPr>
          <p:cNvPr id="86020"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7EBE316A-DE26-415C-AD08-3E65CA0BDB67}" type="slidenum">
              <a:rPr lang="cs-CZ" altLang="cs-CZ" b="0">
                <a:latin typeface="Arial" panose="020B0604020202020204" pitchFamily="34" charset="0"/>
              </a:rPr>
              <a:pPr eaLnBrk="1" hangingPunct="1"/>
              <a:t>51</a:t>
            </a:fld>
            <a:endParaRPr lang="cs-CZ" altLang="cs-CZ" b="0">
              <a:latin typeface="Arial" panose="020B0604020202020204" pitchFamily="34" charset="0"/>
            </a:endParaRPr>
          </a:p>
        </p:txBody>
      </p:sp>
    </p:spTree>
    <p:extLst>
      <p:ext uri="{BB962C8B-B14F-4D97-AF65-F5344CB8AC3E}">
        <p14:creationId xmlns:p14="http://schemas.microsoft.com/office/powerpoint/2010/main" val="1444742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6914" name="Text Box 2"/>
          <p:cNvSpPr txBox="1">
            <a:spLocks noChangeArrowheads="1"/>
          </p:cNvSpPr>
          <p:nvPr/>
        </p:nvSpPr>
        <p:spPr bwMode="auto">
          <a:xfrm>
            <a:off x="1143001"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166915" name="Rectangle 3"/>
          <p:cNvSpPr txBox="1">
            <a:spLocks noGrp="1" noChangeArrowheads="1"/>
          </p:cNvSpPr>
          <p:nvPr>
            <p:ph type="body"/>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extLst>
      <p:ext uri="{BB962C8B-B14F-4D97-AF65-F5344CB8AC3E}">
        <p14:creationId xmlns:p14="http://schemas.microsoft.com/office/powerpoint/2010/main" val="20911840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Zástupný symbol pro obrázek snímku 1"/>
          <p:cNvSpPr>
            <a:spLocks noGrp="1" noRot="1" noChangeAspect="1" noTextEdit="1"/>
          </p:cNvSpPr>
          <p:nvPr>
            <p:ph type="sldImg"/>
          </p:nvPr>
        </p:nvSpPr>
        <p:spPr>
          <a:ln/>
        </p:spPr>
      </p:sp>
      <p:sp>
        <p:nvSpPr>
          <p:cNvPr id="87043"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
        <p:nvSpPr>
          <p:cNvPr id="87044"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6E9D9590-5D05-4639-9447-6A0969E6C0DA}" type="slidenum">
              <a:rPr lang="cs-CZ" altLang="cs-CZ" b="0">
                <a:latin typeface="Arial" panose="020B0604020202020204" pitchFamily="34" charset="0"/>
              </a:rPr>
              <a:pPr eaLnBrk="1" hangingPunct="1"/>
              <a:t>52</a:t>
            </a:fld>
            <a:endParaRPr lang="cs-CZ" altLang="cs-CZ" b="0">
              <a:latin typeface="Arial" panose="020B0604020202020204" pitchFamily="34" charset="0"/>
            </a:endParaRPr>
          </a:p>
        </p:txBody>
      </p:sp>
    </p:spTree>
    <p:extLst>
      <p:ext uri="{BB962C8B-B14F-4D97-AF65-F5344CB8AC3E}">
        <p14:creationId xmlns:p14="http://schemas.microsoft.com/office/powerpoint/2010/main" val="27368867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Zástupný symbol pro obrázek snímku 1"/>
          <p:cNvSpPr>
            <a:spLocks noGrp="1" noRot="1" noChangeAspect="1" noTextEdit="1"/>
          </p:cNvSpPr>
          <p:nvPr>
            <p:ph type="sldImg"/>
          </p:nvPr>
        </p:nvSpPr>
        <p:spPr>
          <a:ln/>
        </p:spPr>
      </p:sp>
      <p:sp>
        <p:nvSpPr>
          <p:cNvPr id="94211"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
        <p:nvSpPr>
          <p:cNvPr id="94212"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0F3DD6CA-6FE6-485F-AE19-EDCA3C22C32B}" type="slidenum">
              <a:rPr lang="cs-CZ" altLang="cs-CZ" b="0">
                <a:latin typeface="Arial" panose="020B0604020202020204" pitchFamily="34" charset="0"/>
              </a:rPr>
              <a:pPr eaLnBrk="1" hangingPunct="1"/>
              <a:t>53</a:t>
            </a:fld>
            <a:endParaRPr lang="cs-CZ" altLang="cs-CZ" b="0">
              <a:latin typeface="Arial" panose="020B0604020202020204" pitchFamily="34" charset="0"/>
            </a:endParaRPr>
          </a:p>
        </p:txBody>
      </p:sp>
    </p:spTree>
    <p:extLst>
      <p:ext uri="{BB962C8B-B14F-4D97-AF65-F5344CB8AC3E}">
        <p14:creationId xmlns:p14="http://schemas.microsoft.com/office/powerpoint/2010/main" val="1511239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Zástupný symbol pro obrázek snímku 1"/>
          <p:cNvSpPr>
            <a:spLocks noGrp="1" noRot="1" noChangeAspect="1" noTextEdit="1"/>
          </p:cNvSpPr>
          <p:nvPr>
            <p:ph type="sldImg"/>
          </p:nvPr>
        </p:nvSpPr>
        <p:spPr>
          <a:ln/>
        </p:spPr>
      </p:sp>
      <p:sp>
        <p:nvSpPr>
          <p:cNvPr id="95235"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
        <p:nvSpPr>
          <p:cNvPr id="95236"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69DAAE72-71E4-4FA6-A90F-2370A20FCE8D}" type="slidenum">
              <a:rPr lang="cs-CZ" altLang="cs-CZ" b="0">
                <a:latin typeface="Arial" panose="020B0604020202020204" pitchFamily="34" charset="0"/>
              </a:rPr>
              <a:pPr eaLnBrk="1" hangingPunct="1"/>
              <a:t>54</a:t>
            </a:fld>
            <a:endParaRPr lang="cs-CZ" altLang="cs-CZ" b="0">
              <a:latin typeface="Arial" panose="020B0604020202020204" pitchFamily="34" charset="0"/>
            </a:endParaRPr>
          </a:p>
        </p:txBody>
      </p:sp>
    </p:spTree>
    <p:extLst>
      <p:ext uri="{BB962C8B-B14F-4D97-AF65-F5344CB8AC3E}">
        <p14:creationId xmlns:p14="http://schemas.microsoft.com/office/powerpoint/2010/main" val="4837240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Zástupný symbol pro obrázek snímku 1"/>
          <p:cNvSpPr>
            <a:spLocks noGrp="1" noRot="1" noChangeAspect="1" noTextEdit="1"/>
          </p:cNvSpPr>
          <p:nvPr>
            <p:ph type="sldImg"/>
          </p:nvPr>
        </p:nvSpPr>
        <p:spPr>
          <a:ln/>
        </p:spPr>
      </p:sp>
      <p:sp>
        <p:nvSpPr>
          <p:cNvPr id="96259"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
        <p:nvSpPr>
          <p:cNvPr id="96260"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408B3738-DD05-4E7A-9159-1C0203BA5607}" type="slidenum">
              <a:rPr lang="cs-CZ" altLang="cs-CZ" b="0">
                <a:latin typeface="Arial" panose="020B0604020202020204" pitchFamily="34" charset="0"/>
              </a:rPr>
              <a:pPr eaLnBrk="1" hangingPunct="1"/>
              <a:t>55</a:t>
            </a:fld>
            <a:endParaRPr lang="cs-CZ" altLang="cs-CZ" b="0">
              <a:latin typeface="Arial" panose="020B0604020202020204" pitchFamily="34" charset="0"/>
            </a:endParaRPr>
          </a:p>
        </p:txBody>
      </p:sp>
    </p:spTree>
    <p:extLst>
      <p:ext uri="{BB962C8B-B14F-4D97-AF65-F5344CB8AC3E}">
        <p14:creationId xmlns:p14="http://schemas.microsoft.com/office/powerpoint/2010/main" val="6601641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Zástupný symbol pro obrázek snímku 1"/>
          <p:cNvSpPr>
            <a:spLocks noGrp="1" noRot="1" noChangeAspect="1" noTextEdit="1"/>
          </p:cNvSpPr>
          <p:nvPr>
            <p:ph type="sldImg"/>
          </p:nvPr>
        </p:nvSpPr>
        <p:spPr>
          <a:ln/>
        </p:spPr>
      </p:sp>
      <p:sp>
        <p:nvSpPr>
          <p:cNvPr id="100355"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
        <p:nvSpPr>
          <p:cNvPr id="100356"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BA3505B3-67C5-44DF-B655-FEC462990E32}" type="slidenum">
              <a:rPr lang="cs-CZ" altLang="cs-CZ" b="0">
                <a:latin typeface="Arial" panose="020B0604020202020204" pitchFamily="34" charset="0"/>
              </a:rPr>
              <a:pPr eaLnBrk="1" hangingPunct="1"/>
              <a:t>56</a:t>
            </a:fld>
            <a:endParaRPr lang="cs-CZ" altLang="cs-CZ" b="0">
              <a:latin typeface="Arial" panose="020B0604020202020204" pitchFamily="34" charset="0"/>
            </a:endParaRPr>
          </a:p>
        </p:txBody>
      </p:sp>
    </p:spTree>
    <p:extLst>
      <p:ext uri="{BB962C8B-B14F-4D97-AF65-F5344CB8AC3E}">
        <p14:creationId xmlns:p14="http://schemas.microsoft.com/office/powerpoint/2010/main" val="10884016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5572E2F-97AC-497C-9127-BE5D95ED2C7C}" type="slidenum">
              <a:rPr lang="cs-CZ" smtClean="0"/>
              <a:t>87</a:t>
            </a:fld>
            <a:endParaRPr lang="cs-CZ"/>
          </a:p>
        </p:txBody>
      </p:sp>
    </p:spTree>
    <p:extLst>
      <p:ext uri="{BB962C8B-B14F-4D97-AF65-F5344CB8AC3E}">
        <p14:creationId xmlns:p14="http://schemas.microsoft.com/office/powerpoint/2010/main" val="336617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5572E2F-97AC-497C-9127-BE5D95ED2C7C}" type="slidenum">
              <a:rPr lang="cs-CZ" smtClean="0"/>
              <a:t>88</a:t>
            </a:fld>
            <a:endParaRPr lang="cs-CZ"/>
          </a:p>
        </p:txBody>
      </p:sp>
    </p:spTree>
    <p:extLst>
      <p:ext uri="{BB962C8B-B14F-4D97-AF65-F5344CB8AC3E}">
        <p14:creationId xmlns:p14="http://schemas.microsoft.com/office/powerpoint/2010/main" val="7895483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5572E2F-97AC-497C-9127-BE5D95ED2C7C}" type="slidenum">
              <a:rPr lang="cs-CZ" smtClean="0"/>
              <a:t>89</a:t>
            </a:fld>
            <a:endParaRPr lang="cs-CZ"/>
          </a:p>
        </p:txBody>
      </p:sp>
    </p:spTree>
    <p:extLst>
      <p:ext uri="{BB962C8B-B14F-4D97-AF65-F5344CB8AC3E}">
        <p14:creationId xmlns:p14="http://schemas.microsoft.com/office/powerpoint/2010/main" val="2962645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5572E2F-97AC-497C-9127-BE5D95ED2C7C}" type="slidenum">
              <a:rPr lang="cs-CZ" smtClean="0"/>
              <a:t>90</a:t>
            </a:fld>
            <a:endParaRPr lang="cs-CZ"/>
          </a:p>
        </p:txBody>
      </p:sp>
    </p:spTree>
    <p:extLst>
      <p:ext uri="{BB962C8B-B14F-4D97-AF65-F5344CB8AC3E}">
        <p14:creationId xmlns:p14="http://schemas.microsoft.com/office/powerpoint/2010/main" val="12691280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algn="ctr" eaLnBrk="0" fontAlgn="base" hangingPunct="0">
              <a:spcBef>
                <a:spcPct val="0"/>
              </a:spcBef>
              <a:spcAft>
                <a:spcPct val="0"/>
              </a:spcAft>
              <a:defRPr>
                <a:solidFill>
                  <a:schemeClr val="tx1"/>
                </a:solidFill>
                <a:latin typeface="Tahoma" pitchFamily="34" charset="0"/>
              </a:defRPr>
            </a:lvl6pPr>
            <a:lvl7pPr marL="2971800" indent="-228600" algn="ctr" eaLnBrk="0" fontAlgn="base" hangingPunct="0">
              <a:spcBef>
                <a:spcPct val="0"/>
              </a:spcBef>
              <a:spcAft>
                <a:spcPct val="0"/>
              </a:spcAft>
              <a:defRPr>
                <a:solidFill>
                  <a:schemeClr val="tx1"/>
                </a:solidFill>
                <a:latin typeface="Tahoma" pitchFamily="34" charset="0"/>
              </a:defRPr>
            </a:lvl7pPr>
            <a:lvl8pPr marL="3429000" indent="-228600" algn="ctr" eaLnBrk="0" fontAlgn="base" hangingPunct="0">
              <a:spcBef>
                <a:spcPct val="0"/>
              </a:spcBef>
              <a:spcAft>
                <a:spcPct val="0"/>
              </a:spcAft>
              <a:defRPr>
                <a:solidFill>
                  <a:schemeClr val="tx1"/>
                </a:solidFill>
                <a:latin typeface="Tahoma" pitchFamily="34" charset="0"/>
              </a:defRPr>
            </a:lvl8pPr>
            <a:lvl9pPr marL="3886200" indent="-228600" algn="ctr" eaLnBrk="0" fontAlgn="base" hangingPunct="0">
              <a:spcBef>
                <a:spcPct val="0"/>
              </a:spcBef>
              <a:spcAft>
                <a:spcPct val="0"/>
              </a:spcAft>
              <a:defRPr>
                <a:solidFill>
                  <a:schemeClr val="tx1"/>
                </a:solidFill>
                <a:latin typeface="Tahoma" pitchFamily="34" charset="0"/>
              </a:defRPr>
            </a:lvl9pPr>
          </a:lstStyle>
          <a:p>
            <a:pPr eaLnBrk="1" hangingPunct="1"/>
            <a:fld id="{D89E2058-6604-4379-872C-2C6881318B61}" type="slidenum">
              <a:rPr lang="cs-CZ" smtClean="0">
                <a:latin typeface="Arial" charset="0"/>
              </a:rPr>
              <a:pPr eaLnBrk="1" hangingPunct="1"/>
              <a:t>91</a:t>
            </a:fld>
            <a:endParaRPr lang="cs-CZ">
              <a:latin typeface="Arial" charset="0"/>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p>
        </p:txBody>
      </p:sp>
    </p:spTree>
    <p:extLst>
      <p:ext uri="{BB962C8B-B14F-4D97-AF65-F5344CB8AC3E}">
        <p14:creationId xmlns:p14="http://schemas.microsoft.com/office/powerpoint/2010/main" val="620405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1010" name="Text Box 2"/>
          <p:cNvSpPr txBox="1">
            <a:spLocks noChangeArrowheads="1"/>
          </p:cNvSpPr>
          <p:nvPr/>
        </p:nvSpPr>
        <p:spPr bwMode="auto">
          <a:xfrm>
            <a:off x="1143001"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171011" name="Rectangle 3"/>
          <p:cNvSpPr txBox="1">
            <a:spLocks noGrp="1" noChangeArrowheads="1"/>
          </p:cNvSpPr>
          <p:nvPr>
            <p:ph type="body"/>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extLst>
      <p:ext uri="{BB962C8B-B14F-4D97-AF65-F5344CB8AC3E}">
        <p14:creationId xmlns:p14="http://schemas.microsoft.com/office/powerpoint/2010/main" val="3682246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algn="ctr" eaLnBrk="0" fontAlgn="base" hangingPunct="0">
              <a:spcBef>
                <a:spcPct val="0"/>
              </a:spcBef>
              <a:spcAft>
                <a:spcPct val="0"/>
              </a:spcAft>
              <a:defRPr>
                <a:solidFill>
                  <a:schemeClr val="tx1"/>
                </a:solidFill>
                <a:latin typeface="Tahoma" pitchFamily="34" charset="0"/>
              </a:defRPr>
            </a:lvl6pPr>
            <a:lvl7pPr marL="2971800" indent="-228600" algn="ctr" eaLnBrk="0" fontAlgn="base" hangingPunct="0">
              <a:spcBef>
                <a:spcPct val="0"/>
              </a:spcBef>
              <a:spcAft>
                <a:spcPct val="0"/>
              </a:spcAft>
              <a:defRPr>
                <a:solidFill>
                  <a:schemeClr val="tx1"/>
                </a:solidFill>
                <a:latin typeface="Tahoma" pitchFamily="34" charset="0"/>
              </a:defRPr>
            </a:lvl7pPr>
            <a:lvl8pPr marL="3429000" indent="-228600" algn="ctr" eaLnBrk="0" fontAlgn="base" hangingPunct="0">
              <a:spcBef>
                <a:spcPct val="0"/>
              </a:spcBef>
              <a:spcAft>
                <a:spcPct val="0"/>
              </a:spcAft>
              <a:defRPr>
                <a:solidFill>
                  <a:schemeClr val="tx1"/>
                </a:solidFill>
                <a:latin typeface="Tahoma" pitchFamily="34" charset="0"/>
              </a:defRPr>
            </a:lvl8pPr>
            <a:lvl9pPr marL="3886200" indent="-228600" algn="ctr" eaLnBrk="0" fontAlgn="base" hangingPunct="0">
              <a:spcBef>
                <a:spcPct val="0"/>
              </a:spcBef>
              <a:spcAft>
                <a:spcPct val="0"/>
              </a:spcAft>
              <a:defRPr>
                <a:solidFill>
                  <a:schemeClr val="tx1"/>
                </a:solidFill>
                <a:latin typeface="Tahoma" pitchFamily="34" charset="0"/>
              </a:defRPr>
            </a:lvl9pPr>
          </a:lstStyle>
          <a:p>
            <a:pPr eaLnBrk="1" hangingPunct="1"/>
            <a:fld id="{447078D6-92C1-46EE-AF7F-59186F36E635}" type="slidenum">
              <a:rPr lang="cs-CZ" smtClean="0">
                <a:latin typeface="Arial" charset="0"/>
              </a:rPr>
              <a:pPr eaLnBrk="1" hangingPunct="1"/>
              <a:t>92</a:t>
            </a:fld>
            <a:endParaRPr lang="cs-CZ">
              <a:latin typeface="Arial" charset="0"/>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p>
        </p:txBody>
      </p:sp>
    </p:spTree>
    <p:extLst>
      <p:ext uri="{BB962C8B-B14F-4D97-AF65-F5344CB8AC3E}">
        <p14:creationId xmlns:p14="http://schemas.microsoft.com/office/powerpoint/2010/main" val="771350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5572E2F-97AC-497C-9127-BE5D95ED2C7C}" type="slidenum">
              <a:rPr lang="cs-CZ" smtClean="0"/>
              <a:t>93</a:t>
            </a:fld>
            <a:endParaRPr lang="cs-CZ"/>
          </a:p>
        </p:txBody>
      </p:sp>
    </p:spTree>
    <p:extLst>
      <p:ext uri="{BB962C8B-B14F-4D97-AF65-F5344CB8AC3E}">
        <p14:creationId xmlns:p14="http://schemas.microsoft.com/office/powerpoint/2010/main" val="13958183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5572E2F-97AC-497C-9127-BE5D95ED2C7C}" type="slidenum">
              <a:rPr lang="cs-CZ" smtClean="0"/>
              <a:t>94</a:t>
            </a:fld>
            <a:endParaRPr lang="cs-CZ"/>
          </a:p>
        </p:txBody>
      </p:sp>
    </p:spTree>
    <p:extLst>
      <p:ext uri="{BB962C8B-B14F-4D97-AF65-F5344CB8AC3E}">
        <p14:creationId xmlns:p14="http://schemas.microsoft.com/office/powerpoint/2010/main" val="20350464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5572E2F-97AC-497C-9127-BE5D95ED2C7C}" type="slidenum">
              <a:rPr lang="cs-CZ" smtClean="0"/>
              <a:t>95</a:t>
            </a:fld>
            <a:endParaRPr lang="cs-CZ"/>
          </a:p>
        </p:txBody>
      </p:sp>
    </p:spTree>
    <p:extLst>
      <p:ext uri="{BB962C8B-B14F-4D97-AF65-F5344CB8AC3E}">
        <p14:creationId xmlns:p14="http://schemas.microsoft.com/office/powerpoint/2010/main" val="37530726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5572E2F-97AC-497C-9127-BE5D95ED2C7C}" type="slidenum">
              <a:rPr lang="cs-CZ" smtClean="0"/>
              <a:t>96</a:t>
            </a:fld>
            <a:endParaRPr lang="cs-CZ"/>
          </a:p>
        </p:txBody>
      </p:sp>
    </p:spTree>
    <p:extLst>
      <p:ext uri="{BB962C8B-B14F-4D97-AF65-F5344CB8AC3E}">
        <p14:creationId xmlns:p14="http://schemas.microsoft.com/office/powerpoint/2010/main" val="4959999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Zástupný symbol pro obrázek snímku 1"/>
          <p:cNvSpPr>
            <a:spLocks noGrp="1" noRot="1" noChangeAspect="1" noTextEdit="1"/>
          </p:cNvSpPr>
          <p:nvPr>
            <p:ph type="sldImg"/>
          </p:nvPr>
        </p:nvSpPr>
        <p:spPr>
          <a:ln/>
        </p:spPr>
      </p:sp>
      <p:sp>
        <p:nvSpPr>
          <p:cNvPr id="59395"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
        <p:nvSpPr>
          <p:cNvPr id="59396"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FDB5A1D3-D46B-4E4E-8F36-8A35C14C2934}" type="slidenum">
              <a:rPr lang="cs-CZ" altLang="cs-CZ" b="0">
                <a:latin typeface="Arial" panose="020B0604020202020204" pitchFamily="34" charset="0"/>
              </a:rPr>
              <a:pPr eaLnBrk="1" hangingPunct="1"/>
              <a:t>101</a:t>
            </a:fld>
            <a:endParaRPr lang="cs-CZ" altLang="cs-CZ" b="0">
              <a:latin typeface="Arial" panose="020B0604020202020204" pitchFamily="34" charset="0"/>
            </a:endParaRPr>
          </a:p>
        </p:txBody>
      </p:sp>
    </p:spTree>
    <p:extLst>
      <p:ext uri="{BB962C8B-B14F-4D97-AF65-F5344CB8AC3E}">
        <p14:creationId xmlns:p14="http://schemas.microsoft.com/office/powerpoint/2010/main" val="9257778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Zástupný symbol pro obrázek snímku 1"/>
          <p:cNvSpPr>
            <a:spLocks noGrp="1" noRot="1" noChangeAspect="1" noTextEdit="1"/>
          </p:cNvSpPr>
          <p:nvPr>
            <p:ph type="sldImg"/>
          </p:nvPr>
        </p:nvSpPr>
        <p:spPr>
          <a:ln/>
        </p:spPr>
      </p:sp>
      <p:sp>
        <p:nvSpPr>
          <p:cNvPr id="59395"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
        <p:nvSpPr>
          <p:cNvPr id="59396"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FDB5A1D3-D46B-4E4E-8F36-8A35C14C2934}" type="slidenum">
              <a:rPr lang="cs-CZ" altLang="cs-CZ" b="0">
                <a:latin typeface="Arial" panose="020B0604020202020204" pitchFamily="34" charset="0"/>
              </a:rPr>
              <a:pPr eaLnBrk="1" hangingPunct="1"/>
              <a:t>102</a:t>
            </a:fld>
            <a:endParaRPr lang="cs-CZ" altLang="cs-CZ" b="0">
              <a:latin typeface="Arial" panose="020B0604020202020204" pitchFamily="34" charset="0"/>
            </a:endParaRPr>
          </a:p>
        </p:txBody>
      </p:sp>
    </p:spTree>
    <p:extLst>
      <p:ext uri="{BB962C8B-B14F-4D97-AF65-F5344CB8AC3E}">
        <p14:creationId xmlns:p14="http://schemas.microsoft.com/office/powerpoint/2010/main" val="7656193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5572E2F-97AC-497C-9127-BE5D95ED2C7C}" type="slidenum">
              <a:rPr lang="cs-CZ" smtClean="0"/>
              <a:t>103</a:t>
            </a:fld>
            <a:endParaRPr lang="cs-CZ"/>
          </a:p>
        </p:txBody>
      </p:sp>
    </p:spTree>
    <p:extLst>
      <p:ext uri="{BB962C8B-B14F-4D97-AF65-F5344CB8AC3E}">
        <p14:creationId xmlns:p14="http://schemas.microsoft.com/office/powerpoint/2010/main" val="588287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5572E2F-97AC-497C-9127-BE5D95ED2C7C}" type="slidenum">
              <a:rPr lang="cs-CZ" smtClean="0"/>
              <a:t>104</a:t>
            </a:fld>
            <a:endParaRPr lang="cs-CZ"/>
          </a:p>
        </p:txBody>
      </p:sp>
    </p:spTree>
    <p:extLst>
      <p:ext uri="{BB962C8B-B14F-4D97-AF65-F5344CB8AC3E}">
        <p14:creationId xmlns:p14="http://schemas.microsoft.com/office/powerpoint/2010/main" val="34666847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5572E2F-97AC-497C-9127-BE5D95ED2C7C}" type="slidenum">
              <a:rPr lang="cs-CZ" smtClean="0"/>
              <a:t>105</a:t>
            </a:fld>
            <a:endParaRPr lang="cs-CZ"/>
          </a:p>
        </p:txBody>
      </p:sp>
    </p:spTree>
    <p:extLst>
      <p:ext uri="{BB962C8B-B14F-4D97-AF65-F5344CB8AC3E}">
        <p14:creationId xmlns:p14="http://schemas.microsoft.com/office/powerpoint/2010/main" val="2460881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9202" name="Text Box 2"/>
          <p:cNvSpPr txBox="1">
            <a:spLocks noChangeArrowheads="1"/>
          </p:cNvSpPr>
          <p:nvPr/>
        </p:nvSpPr>
        <p:spPr bwMode="auto">
          <a:xfrm>
            <a:off x="1143001"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179203" name="Rectangle 3"/>
          <p:cNvSpPr txBox="1">
            <a:spLocks noGrp="1" noChangeArrowheads="1"/>
          </p:cNvSpPr>
          <p:nvPr>
            <p:ph type="body"/>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extLst>
      <p:ext uri="{BB962C8B-B14F-4D97-AF65-F5344CB8AC3E}">
        <p14:creationId xmlns:p14="http://schemas.microsoft.com/office/powerpoint/2010/main" val="32315333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5572E2F-97AC-497C-9127-BE5D95ED2C7C}" type="slidenum">
              <a:rPr lang="cs-CZ" smtClean="0"/>
              <a:t>106</a:t>
            </a:fld>
            <a:endParaRPr lang="cs-CZ"/>
          </a:p>
        </p:txBody>
      </p:sp>
    </p:spTree>
    <p:extLst>
      <p:ext uri="{BB962C8B-B14F-4D97-AF65-F5344CB8AC3E}">
        <p14:creationId xmlns:p14="http://schemas.microsoft.com/office/powerpoint/2010/main" val="14570584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5572E2F-97AC-497C-9127-BE5D95ED2C7C}" type="slidenum">
              <a:rPr lang="cs-CZ" smtClean="0"/>
              <a:t>107</a:t>
            </a:fld>
            <a:endParaRPr lang="cs-CZ"/>
          </a:p>
        </p:txBody>
      </p:sp>
    </p:spTree>
    <p:extLst>
      <p:ext uri="{BB962C8B-B14F-4D97-AF65-F5344CB8AC3E}">
        <p14:creationId xmlns:p14="http://schemas.microsoft.com/office/powerpoint/2010/main" val="33068167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5572E2F-97AC-497C-9127-BE5D95ED2C7C}" type="slidenum">
              <a:rPr lang="cs-CZ" smtClean="0"/>
              <a:t>108</a:t>
            </a:fld>
            <a:endParaRPr lang="cs-CZ"/>
          </a:p>
        </p:txBody>
      </p:sp>
    </p:spTree>
    <p:extLst>
      <p:ext uri="{BB962C8B-B14F-4D97-AF65-F5344CB8AC3E}">
        <p14:creationId xmlns:p14="http://schemas.microsoft.com/office/powerpoint/2010/main" val="20339153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5572E2F-97AC-497C-9127-BE5D95ED2C7C}" type="slidenum">
              <a:rPr lang="cs-CZ" smtClean="0"/>
              <a:t>109</a:t>
            </a:fld>
            <a:endParaRPr lang="cs-CZ"/>
          </a:p>
        </p:txBody>
      </p:sp>
    </p:spTree>
    <p:extLst>
      <p:ext uri="{BB962C8B-B14F-4D97-AF65-F5344CB8AC3E}">
        <p14:creationId xmlns:p14="http://schemas.microsoft.com/office/powerpoint/2010/main" val="30972216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5572E2F-97AC-497C-9127-BE5D95ED2C7C}" type="slidenum">
              <a:rPr lang="cs-CZ" smtClean="0"/>
              <a:t>110</a:t>
            </a:fld>
            <a:endParaRPr lang="cs-CZ"/>
          </a:p>
        </p:txBody>
      </p:sp>
    </p:spTree>
    <p:extLst>
      <p:ext uri="{BB962C8B-B14F-4D97-AF65-F5344CB8AC3E}">
        <p14:creationId xmlns:p14="http://schemas.microsoft.com/office/powerpoint/2010/main" val="336272825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5572E2F-97AC-497C-9127-BE5D95ED2C7C}" type="slidenum">
              <a:rPr lang="cs-CZ" smtClean="0"/>
              <a:t>111</a:t>
            </a:fld>
            <a:endParaRPr lang="cs-CZ"/>
          </a:p>
        </p:txBody>
      </p:sp>
    </p:spTree>
    <p:extLst>
      <p:ext uri="{BB962C8B-B14F-4D97-AF65-F5344CB8AC3E}">
        <p14:creationId xmlns:p14="http://schemas.microsoft.com/office/powerpoint/2010/main" val="39853020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algn="ctr" eaLnBrk="0" fontAlgn="base" hangingPunct="0">
              <a:spcBef>
                <a:spcPct val="0"/>
              </a:spcBef>
              <a:spcAft>
                <a:spcPct val="0"/>
              </a:spcAft>
              <a:defRPr>
                <a:solidFill>
                  <a:schemeClr val="tx1"/>
                </a:solidFill>
                <a:latin typeface="Tahoma" pitchFamily="34" charset="0"/>
              </a:defRPr>
            </a:lvl6pPr>
            <a:lvl7pPr marL="2971800" indent="-228600" algn="ctr" eaLnBrk="0" fontAlgn="base" hangingPunct="0">
              <a:spcBef>
                <a:spcPct val="0"/>
              </a:spcBef>
              <a:spcAft>
                <a:spcPct val="0"/>
              </a:spcAft>
              <a:defRPr>
                <a:solidFill>
                  <a:schemeClr val="tx1"/>
                </a:solidFill>
                <a:latin typeface="Tahoma" pitchFamily="34" charset="0"/>
              </a:defRPr>
            </a:lvl7pPr>
            <a:lvl8pPr marL="3429000" indent="-228600" algn="ctr" eaLnBrk="0" fontAlgn="base" hangingPunct="0">
              <a:spcBef>
                <a:spcPct val="0"/>
              </a:spcBef>
              <a:spcAft>
                <a:spcPct val="0"/>
              </a:spcAft>
              <a:defRPr>
                <a:solidFill>
                  <a:schemeClr val="tx1"/>
                </a:solidFill>
                <a:latin typeface="Tahoma" pitchFamily="34" charset="0"/>
              </a:defRPr>
            </a:lvl8pPr>
            <a:lvl9pPr marL="3886200" indent="-228600" algn="ctr" eaLnBrk="0" fontAlgn="base" hangingPunct="0">
              <a:spcBef>
                <a:spcPct val="0"/>
              </a:spcBef>
              <a:spcAft>
                <a:spcPct val="0"/>
              </a:spcAft>
              <a:defRPr>
                <a:solidFill>
                  <a:schemeClr val="tx1"/>
                </a:solidFill>
                <a:latin typeface="Tahoma" pitchFamily="34" charset="0"/>
              </a:defRPr>
            </a:lvl9pPr>
          </a:lstStyle>
          <a:p>
            <a:pPr eaLnBrk="1" hangingPunct="1"/>
            <a:fld id="{CC2B19DB-D7ED-48E7-AEC2-8956756E3FC4}" type="slidenum">
              <a:rPr lang="cs-CZ" smtClean="0">
                <a:latin typeface="Arial" charset="0"/>
              </a:rPr>
              <a:pPr eaLnBrk="1" hangingPunct="1"/>
              <a:t>112</a:t>
            </a:fld>
            <a:endParaRPr lang="cs-CZ">
              <a:latin typeface="Arial" charset="0"/>
            </a:endParaRPr>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p>
        </p:txBody>
      </p:sp>
    </p:spTree>
    <p:extLst>
      <p:ext uri="{BB962C8B-B14F-4D97-AF65-F5344CB8AC3E}">
        <p14:creationId xmlns:p14="http://schemas.microsoft.com/office/powerpoint/2010/main" val="5676206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algn="ctr" eaLnBrk="0" fontAlgn="base" hangingPunct="0">
              <a:spcBef>
                <a:spcPct val="0"/>
              </a:spcBef>
              <a:spcAft>
                <a:spcPct val="0"/>
              </a:spcAft>
              <a:defRPr>
                <a:solidFill>
                  <a:schemeClr val="tx1"/>
                </a:solidFill>
                <a:latin typeface="Tahoma" pitchFamily="34" charset="0"/>
              </a:defRPr>
            </a:lvl6pPr>
            <a:lvl7pPr marL="2971800" indent="-228600" algn="ctr" eaLnBrk="0" fontAlgn="base" hangingPunct="0">
              <a:spcBef>
                <a:spcPct val="0"/>
              </a:spcBef>
              <a:spcAft>
                <a:spcPct val="0"/>
              </a:spcAft>
              <a:defRPr>
                <a:solidFill>
                  <a:schemeClr val="tx1"/>
                </a:solidFill>
                <a:latin typeface="Tahoma" pitchFamily="34" charset="0"/>
              </a:defRPr>
            </a:lvl7pPr>
            <a:lvl8pPr marL="3429000" indent="-228600" algn="ctr" eaLnBrk="0" fontAlgn="base" hangingPunct="0">
              <a:spcBef>
                <a:spcPct val="0"/>
              </a:spcBef>
              <a:spcAft>
                <a:spcPct val="0"/>
              </a:spcAft>
              <a:defRPr>
                <a:solidFill>
                  <a:schemeClr val="tx1"/>
                </a:solidFill>
                <a:latin typeface="Tahoma" pitchFamily="34" charset="0"/>
              </a:defRPr>
            </a:lvl8pPr>
            <a:lvl9pPr marL="3886200" indent="-228600" algn="ctr" eaLnBrk="0" fontAlgn="base" hangingPunct="0">
              <a:spcBef>
                <a:spcPct val="0"/>
              </a:spcBef>
              <a:spcAft>
                <a:spcPct val="0"/>
              </a:spcAft>
              <a:defRPr>
                <a:solidFill>
                  <a:schemeClr val="tx1"/>
                </a:solidFill>
                <a:latin typeface="Tahoma" pitchFamily="34" charset="0"/>
              </a:defRPr>
            </a:lvl9pPr>
          </a:lstStyle>
          <a:p>
            <a:pPr eaLnBrk="1" hangingPunct="1"/>
            <a:fld id="{CC2B19DB-D7ED-48E7-AEC2-8956756E3FC4}" type="slidenum">
              <a:rPr lang="cs-CZ" smtClean="0">
                <a:latin typeface="Arial" charset="0"/>
              </a:rPr>
              <a:pPr eaLnBrk="1" hangingPunct="1"/>
              <a:t>113</a:t>
            </a:fld>
            <a:endParaRPr lang="cs-CZ">
              <a:latin typeface="Arial" charset="0"/>
            </a:endParaRPr>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p>
        </p:txBody>
      </p:sp>
    </p:spTree>
    <p:extLst>
      <p:ext uri="{BB962C8B-B14F-4D97-AF65-F5344CB8AC3E}">
        <p14:creationId xmlns:p14="http://schemas.microsoft.com/office/powerpoint/2010/main" val="216005538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algn="ctr" eaLnBrk="0" fontAlgn="base" hangingPunct="0">
              <a:spcBef>
                <a:spcPct val="0"/>
              </a:spcBef>
              <a:spcAft>
                <a:spcPct val="0"/>
              </a:spcAft>
              <a:defRPr>
                <a:solidFill>
                  <a:schemeClr val="tx1"/>
                </a:solidFill>
                <a:latin typeface="Tahoma" pitchFamily="34" charset="0"/>
              </a:defRPr>
            </a:lvl6pPr>
            <a:lvl7pPr marL="2971800" indent="-228600" algn="ctr" eaLnBrk="0" fontAlgn="base" hangingPunct="0">
              <a:spcBef>
                <a:spcPct val="0"/>
              </a:spcBef>
              <a:spcAft>
                <a:spcPct val="0"/>
              </a:spcAft>
              <a:defRPr>
                <a:solidFill>
                  <a:schemeClr val="tx1"/>
                </a:solidFill>
                <a:latin typeface="Tahoma" pitchFamily="34" charset="0"/>
              </a:defRPr>
            </a:lvl7pPr>
            <a:lvl8pPr marL="3429000" indent="-228600" algn="ctr" eaLnBrk="0" fontAlgn="base" hangingPunct="0">
              <a:spcBef>
                <a:spcPct val="0"/>
              </a:spcBef>
              <a:spcAft>
                <a:spcPct val="0"/>
              </a:spcAft>
              <a:defRPr>
                <a:solidFill>
                  <a:schemeClr val="tx1"/>
                </a:solidFill>
                <a:latin typeface="Tahoma" pitchFamily="34" charset="0"/>
              </a:defRPr>
            </a:lvl8pPr>
            <a:lvl9pPr marL="3886200" indent="-228600" algn="ctr" eaLnBrk="0" fontAlgn="base" hangingPunct="0">
              <a:spcBef>
                <a:spcPct val="0"/>
              </a:spcBef>
              <a:spcAft>
                <a:spcPct val="0"/>
              </a:spcAft>
              <a:defRPr>
                <a:solidFill>
                  <a:schemeClr val="tx1"/>
                </a:solidFill>
                <a:latin typeface="Tahoma" pitchFamily="34" charset="0"/>
              </a:defRPr>
            </a:lvl9pPr>
          </a:lstStyle>
          <a:p>
            <a:pPr eaLnBrk="1" hangingPunct="1"/>
            <a:fld id="{E1958E81-84F6-47FD-B60A-DE0772341575}" type="slidenum">
              <a:rPr lang="cs-CZ" smtClean="0">
                <a:latin typeface="Arial" charset="0"/>
              </a:rPr>
              <a:pPr eaLnBrk="1" hangingPunct="1"/>
              <a:t>114</a:t>
            </a:fld>
            <a:endParaRPr lang="cs-CZ">
              <a:latin typeface="Arial" charset="0"/>
            </a:endParaRPr>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p>
        </p:txBody>
      </p:sp>
    </p:spTree>
    <p:extLst>
      <p:ext uri="{BB962C8B-B14F-4D97-AF65-F5344CB8AC3E}">
        <p14:creationId xmlns:p14="http://schemas.microsoft.com/office/powerpoint/2010/main" val="429153584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algn="ctr" eaLnBrk="0" fontAlgn="base" hangingPunct="0">
              <a:spcBef>
                <a:spcPct val="0"/>
              </a:spcBef>
              <a:spcAft>
                <a:spcPct val="0"/>
              </a:spcAft>
              <a:defRPr>
                <a:solidFill>
                  <a:schemeClr val="tx1"/>
                </a:solidFill>
                <a:latin typeface="Tahoma" pitchFamily="34" charset="0"/>
              </a:defRPr>
            </a:lvl6pPr>
            <a:lvl7pPr marL="2971800" indent="-228600" algn="ctr" eaLnBrk="0" fontAlgn="base" hangingPunct="0">
              <a:spcBef>
                <a:spcPct val="0"/>
              </a:spcBef>
              <a:spcAft>
                <a:spcPct val="0"/>
              </a:spcAft>
              <a:defRPr>
                <a:solidFill>
                  <a:schemeClr val="tx1"/>
                </a:solidFill>
                <a:latin typeface="Tahoma" pitchFamily="34" charset="0"/>
              </a:defRPr>
            </a:lvl7pPr>
            <a:lvl8pPr marL="3429000" indent="-228600" algn="ctr" eaLnBrk="0" fontAlgn="base" hangingPunct="0">
              <a:spcBef>
                <a:spcPct val="0"/>
              </a:spcBef>
              <a:spcAft>
                <a:spcPct val="0"/>
              </a:spcAft>
              <a:defRPr>
                <a:solidFill>
                  <a:schemeClr val="tx1"/>
                </a:solidFill>
                <a:latin typeface="Tahoma" pitchFamily="34" charset="0"/>
              </a:defRPr>
            </a:lvl8pPr>
            <a:lvl9pPr marL="3886200" indent="-228600" algn="ctr" eaLnBrk="0" fontAlgn="base" hangingPunct="0">
              <a:spcBef>
                <a:spcPct val="0"/>
              </a:spcBef>
              <a:spcAft>
                <a:spcPct val="0"/>
              </a:spcAft>
              <a:defRPr>
                <a:solidFill>
                  <a:schemeClr val="tx1"/>
                </a:solidFill>
                <a:latin typeface="Tahoma" pitchFamily="34" charset="0"/>
              </a:defRPr>
            </a:lvl9pPr>
          </a:lstStyle>
          <a:p>
            <a:pPr eaLnBrk="1" hangingPunct="1"/>
            <a:fld id="{E1958E81-84F6-47FD-B60A-DE0772341575}" type="slidenum">
              <a:rPr lang="cs-CZ" smtClean="0">
                <a:latin typeface="Arial" charset="0"/>
              </a:rPr>
              <a:pPr eaLnBrk="1" hangingPunct="1"/>
              <a:t>115</a:t>
            </a:fld>
            <a:endParaRPr lang="cs-CZ">
              <a:latin typeface="Arial" charset="0"/>
            </a:endParaRPr>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p>
        </p:txBody>
      </p:sp>
    </p:spTree>
    <p:extLst>
      <p:ext uri="{BB962C8B-B14F-4D97-AF65-F5344CB8AC3E}">
        <p14:creationId xmlns:p14="http://schemas.microsoft.com/office/powerpoint/2010/main" val="2893756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1250" name="Text Box 2"/>
          <p:cNvSpPr txBox="1">
            <a:spLocks noChangeArrowheads="1"/>
          </p:cNvSpPr>
          <p:nvPr/>
        </p:nvSpPr>
        <p:spPr bwMode="auto">
          <a:xfrm>
            <a:off x="1143001"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181251" name="Rectangle 3"/>
          <p:cNvSpPr txBox="1">
            <a:spLocks noGrp="1" noChangeArrowheads="1"/>
          </p:cNvSpPr>
          <p:nvPr>
            <p:ph type="body"/>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extLst>
      <p:ext uri="{BB962C8B-B14F-4D97-AF65-F5344CB8AC3E}">
        <p14:creationId xmlns:p14="http://schemas.microsoft.com/office/powerpoint/2010/main" val="32682152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0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a:p>
        </p:txBody>
      </p:sp>
      <p:sp>
        <p:nvSpPr>
          <p:cNvPr id="460804"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69FDB281-0E53-49C0-BA51-B9A4DE0AB3DB}" type="slidenum">
              <a:rPr lang="cs-CZ">
                <a:latin typeface="Calibri" pitchFamily="34" charset="0"/>
              </a:rPr>
              <a:pPr fontAlgn="base">
                <a:spcBef>
                  <a:spcPct val="0"/>
                </a:spcBef>
                <a:spcAft>
                  <a:spcPct val="0"/>
                </a:spcAft>
              </a:pPr>
              <a:t>116</a:t>
            </a:fld>
            <a:endParaRPr lang="cs-CZ">
              <a:latin typeface="Calibri"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182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a:p>
        </p:txBody>
      </p:sp>
      <p:sp>
        <p:nvSpPr>
          <p:cNvPr id="46182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2A8EFCF1-C283-417C-9D3C-A276CC9EFAE5}" type="slidenum">
              <a:rPr lang="cs-CZ">
                <a:latin typeface="Calibri" pitchFamily="34" charset="0"/>
              </a:rPr>
              <a:pPr fontAlgn="base">
                <a:spcBef>
                  <a:spcPct val="0"/>
                </a:spcBef>
                <a:spcAft>
                  <a:spcPct val="0"/>
                </a:spcAft>
              </a:pPr>
              <a:t>117</a:t>
            </a:fld>
            <a:endParaRPr lang="cs-CZ">
              <a:latin typeface="Calibri"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5572E2F-97AC-497C-9127-BE5D95ED2C7C}" type="slidenum">
              <a:rPr lang="cs-CZ" smtClean="0"/>
              <a:t>118</a:t>
            </a:fld>
            <a:endParaRPr lang="cs-CZ"/>
          </a:p>
        </p:txBody>
      </p:sp>
    </p:spTree>
    <p:extLst>
      <p:ext uri="{BB962C8B-B14F-4D97-AF65-F5344CB8AC3E}">
        <p14:creationId xmlns:p14="http://schemas.microsoft.com/office/powerpoint/2010/main" val="334868003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5572E2F-97AC-497C-9127-BE5D95ED2C7C}" type="slidenum">
              <a:rPr lang="cs-CZ" smtClean="0"/>
              <a:t>119</a:t>
            </a:fld>
            <a:endParaRPr lang="cs-CZ"/>
          </a:p>
        </p:txBody>
      </p:sp>
    </p:spTree>
    <p:extLst>
      <p:ext uri="{BB962C8B-B14F-4D97-AF65-F5344CB8AC3E}">
        <p14:creationId xmlns:p14="http://schemas.microsoft.com/office/powerpoint/2010/main" val="67449876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5572E2F-97AC-497C-9127-BE5D95ED2C7C}" type="slidenum">
              <a:rPr lang="cs-CZ" smtClean="0"/>
              <a:t>121</a:t>
            </a:fld>
            <a:endParaRPr lang="cs-CZ"/>
          </a:p>
        </p:txBody>
      </p:sp>
    </p:spTree>
    <p:extLst>
      <p:ext uri="{BB962C8B-B14F-4D97-AF65-F5344CB8AC3E}">
        <p14:creationId xmlns:p14="http://schemas.microsoft.com/office/powerpoint/2010/main" val="415091856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5572E2F-97AC-497C-9127-BE5D95ED2C7C}" type="slidenum">
              <a:rPr lang="cs-CZ" smtClean="0"/>
              <a:t>122</a:t>
            </a:fld>
            <a:endParaRPr lang="cs-CZ"/>
          </a:p>
        </p:txBody>
      </p:sp>
    </p:spTree>
    <p:extLst>
      <p:ext uri="{BB962C8B-B14F-4D97-AF65-F5344CB8AC3E}">
        <p14:creationId xmlns:p14="http://schemas.microsoft.com/office/powerpoint/2010/main" val="26802378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5572E2F-97AC-497C-9127-BE5D95ED2C7C}" type="slidenum">
              <a:rPr lang="cs-CZ" smtClean="0"/>
              <a:t>123</a:t>
            </a:fld>
            <a:endParaRPr lang="cs-CZ"/>
          </a:p>
        </p:txBody>
      </p:sp>
    </p:spTree>
    <p:extLst>
      <p:ext uri="{BB962C8B-B14F-4D97-AF65-F5344CB8AC3E}">
        <p14:creationId xmlns:p14="http://schemas.microsoft.com/office/powerpoint/2010/main" val="248278039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5572E2F-97AC-497C-9127-BE5D95ED2C7C}" type="slidenum">
              <a:rPr lang="cs-CZ" smtClean="0"/>
              <a:t>124</a:t>
            </a:fld>
            <a:endParaRPr lang="cs-CZ"/>
          </a:p>
        </p:txBody>
      </p:sp>
    </p:spTree>
    <p:extLst>
      <p:ext uri="{BB962C8B-B14F-4D97-AF65-F5344CB8AC3E}">
        <p14:creationId xmlns:p14="http://schemas.microsoft.com/office/powerpoint/2010/main" val="168876251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309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a:p>
        </p:txBody>
      </p:sp>
      <p:sp>
        <p:nvSpPr>
          <p:cNvPr id="47309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99797154-58E9-47BD-B096-96BDA2C01859}" type="slidenum">
              <a:rPr lang="cs-CZ">
                <a:latin typeface="Calibri" pitchFamily="34" charset="0"/>
              </a:rPr>
              <a:pPr fontAlgn="base">
                <a:spcBef>
                  <a:spcPct val="0"/>
                </a:spcBef>
                <a:spcAft>
                  <a:spcPct val="0"/>
                </a:spcAft>
              </a:pPr>
              <a:t>125</a:t>
            </a:fld>
            <a:endParaRPr lang="cs-CZ">
              <a:latin typeface="Calibri"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5572E2F-97AC-497C-9127-BE5D95ED2C7C}" type="slidenum">
              <a:rPr lang="cs-CZ" smtClean="0"/>
              <a:t>126</a:t>
            </a:fld>
            <a:endParaRPr lang="cs-CZ"/>
          </a:p>
        </p:txBody>
      </p:sp>
    </p:spTree>
    <p:extLst>
      <p:ext uri="{BB962C8B-B14F-4D97-AF65-F5344CB8AC3E}">
        <p14:creationId xmlns:p14="http://schemas.microsoft.com/office/powerpoint/2010/main" val="353886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5346" name="Text Box 2"/>
          <p:cNvSpPr txBox="1">
            <a:spLocks noChangeArrowheads="1"/>
          </p:cNvSpPr>
          <p:nvPr/>
        </p:nvSpPr>
        <p:spPr bwMode="auto">
          <a:xfrm>
            <a:off x="1143001"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185347" name="Rectangle 3"/>
          <p:cNvSpPr txBox="1">
            <a:spLocks noGrp="1" noChangeArrowheads="1"/>
          </p:cNvSpPr>
          <p:nvPr>
            <p:ph type="body"/>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extLst>
      <p:ext uri="{BB962C8B-B14F-4D97-AF65-F5344CB8AC3E}">
        <p14:creationId xmlns:p14="http://schemas.microsoft.com/office/powerpoint/2010/main" val="298500845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5572E2F-97AC-497C-9127-BE5D95ED2C7C}" type="slidenum">
              <a:rPr lang="cs-CZ" smtClean="0"/>
              <a:t>127</a:t>
            </a:fld>
            <a:endParaRPr lang="cs-CZ"/>
          </a:p>
        </p:txBody>
      </p:sp>
    </p:spTree>
    <p:extLst>
      <p:ext uri="{BB962C8B-B14F-4D97-AF65-F5344CB8AC3E}">
        <p14:creationId xmlns:p14="http://schemas.microsoft.com/office/powerpoint/2010/main" val="333803152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DFD5F38-733D-4687-9032-821AED1C8C0C}" type="slidenum">
              <a:rPr lang="cs-CZ" smtClean="0"/>
              <a:pPr/>
              <a:t>133</a:t>
            </a:fld>
            <a:endParaRPr lang="cs-CZ"/>
          </a:p>
        </p:txBody>
      </p:sp>
    </p:spTree>
    <p:extLst>
      <p:ext uri="{BB962C8B-B14F-4D97-AF65-F5344CB8AC3E}">
        <p14:creationId xmlns:p14="http://schemas.microsoft.com/office/powerpoint/2010/main" val="428663064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513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a:p>
        </p:txBody>
      </p:sp>
      <p:sp>
        <p:nvSpPr>
          <p:cNvPr id="47514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D057810B-6E08-46A2-A188-1079D4EDAB42}" type="slidenum">
              <a:rPr lang="cs-CZ">
                <a:latin typeface="Calibri" pitchFamily="34" charset="0"/>
              </a:rPr>
              <a:pPr fontAlgn="base">
                <a:spcBef>
                  <a:spcPct val="0"/>
                </a:spcBef>
                <a:spcAft>
                  <a:spcPct val="0"/>
                </a:spcAft>
              </a:pPr>
              <a:t>136</a:t>
            </a:fld>
            <a:endParaRPr lang="cs-CZ">
              <a:latin typeface="Calibri"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718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a:p>
        </p:txBody>
      </p:sp>
      <p:sp>
        <p:nvSpPr>
          <p:cNvPr id="47718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1ECA5F0A-C468-442F-9EF7-CBDB9F2DB0E9}" type="slidenum">
              <a:rPr lang="cs-CZ">
                <a:latin typeface="Calibri" pitchFamily="34" charset="0"/>
              </a:rPr>
              <a:pPr fontAlgn="base">
                <a:spcBef>
                  <a:spcPct val="0"/>
                </a:spcBef>
                <a:spcAft>
                  <a:spcPct val="0"/>
                </a:spcAft>
              </a:pPr>
              <a:t>138</a:t>
            </a:fld>
            <a:endParaRPr lang="cs-CZ">
              <a:latin typeface="Calibri"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821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a:p>
        </p:txBody>
      </p:sp>
      <p:sp>
        <p:nvSpPr>
          <p:cNvPr id="47821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40A6CFDF-F191-49D8-899F-389F4BE93796}" type="slidenum">
              <a:rPr lang="cs-CZ">
                <a:latin typeface="Calibri" pitchFamily="34" charset="0"/>
              </a:rPr>
              <a:pPr fontAlgn="base">
                <a:spcBef>
                  <a:spcPct val="0"/>
                </a:spcBef>
                <a:spcAft>
                  <a:spcPct val="0"/>
                </a:spcAft>
              </a:pPr>
              <a:t>139</a:t>
            </a:fld>
            <a:endParaRPr lang="cs-CZ">
              <a:latin typeface="Calibri"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923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a:p>
        </p:txBody>
      </p:sp>
      <p:sp>
        <p:nvSpPr>
          <p:cNvPr id="47923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1742A45C-8BEA-43F8-AB37-C3E9629D67F8}" type="slidenum">
              <a:rPr lang="cs-CZ">
                <a:latin typeface="Calibri" pitchFamily="34" charset="0"/>
              </a:rPr>
              <a:pPr fontAlgn="base">
                <a:spcBef>
                  <a:spcPct val="0"/>
                </a:spcBef>
                <a:spcAft>
                  <a:spcPct val="0"/>
                </a:spcAft>
              </a:pPr>
              <a:t>140</a:t>
            </a:fld>
            <a:endParaRPr lang="cs-CZ">
              <a:latin typeface="Calibri"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025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a:p>
        </p:txBody>
      </p:sp>
      <p:sp>
        <p:nvSpPr>
          <p:cNvPr id="48026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CC95372B-87F2-4426-9DF9-F544F5E7DEA9}" type="slidenum">
              <a:rPr lang="cs-CZ">
                <a:latin typeface="Calibri" pitchFamily="34" charset="0"/>
              </a:rPr>
              <a:pPr fontAlgn="base">
                <a:spcBef>
                  <a:spcPct val="0"/>
                </a:spcBef>
                <a:spcAft>
                  <a:spcPct val="0"/>
                </a:spcAft>
              </a:pPr>
              <a:t>142</a:t>
            </a:fld>
            <a:endParaRPr lang="cs-CZ">
              <a:latin typeface="Calibri"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obrázek snímku 1"/>
          <p:cNvSpPr>
            <a:spLocks noGrp="1" noRot="1" noChangeAspect="1" noTextEdit="1"/>
          </p:cNvSpPr>
          <p:nvPr>
            <p:ph type="sldImg"/>
          </p:nvPr>
        </p:nvSpPr>
        <p:spPr>
          <a:ln/>
        </p:spPr>
      </p:sp>
      <p:sp>
        <p:nvSpPr>
          <p:cNvPr id="31747"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
        <p:nvSpPr>
          <p:cNvPr id="31748"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67D284B4-3DBE-4189-938D-7681AD70CD7F}" type="slidenum">
              <a:rPr lang="cs-CZ" altLang="cs-CZ" b="0">
                <a:latin typeface="Arial" panose="020B0604020202020204" pitchFamily="34" charset="0"/>
              </a:rPr>
              <a:pPr eaLnBrk="1" hangingPunct="1"/>
              <a:t>169</a:t>
            </a:fld>
            <a:endParaRPr lang="cs-CZ" altLang="cs-CZ" b="0">
              <a:latin typeface="Arial" panose="020B0604020202020204" pitchFamily="34" charset="0"/>
            </a:endParaRPr>
          </a:p>
        </p:txBody>
      </p:sp>
    </p:spTree>
    <p:extLst>
      <p:ext uri="{BB962C8B-B14F-4D97-AF65-F5344CB8AC3E}">
        <p14:creationId xmlns:p14="http://schemas.microsoft.com/office/powerpoint/2010/main" val="2729841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3298" name="Text Box 2"/>
          <p:cNvSpPr txBox="1">
            <a:spLocks noChangeArrowheads="1"/>
          </p:cNvSpPr>
          <p:nvPr/>
        </p:nvSpPr>
        <p:spPr bwMode="auto">
          <a:xfrm>
            <a:off x="1143001"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183299" name="Rectangle 3"/>
          <p:cNvSpPr txBox="1">
            <a:spLocks noGrp="1" noChangeArrowheads="1"/>
          </p:cNvSpPr>
          <p:nvPr>
            <p:ph type="body"/>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8418" name="Text Box 2"/>
          <p:cNvSpPr txBox="1">
            <a:spLocks noChangeArrowheads="1"/>
          </p:cNvSpPr>
          <p:nvPr/>
        </p:nvSpPr>
        <p:spPr bwMode="auto">
          <a:xfrm>
            <a:off x="1143001"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188419" name="Rectangle 3"/>
          <p:cNvSpPr txBox="1">
            <a:spLocks noGrp="1" noChangeArrowheads="1"/>
          </p:cNvSpPr>
          <p:nvPr>
            <p:ph type="body"/>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extLst>
      <p:ext uri="{BB962C8B-B14F-4D97-AF65-F5344CB8AC3E}">
        <p14:creationId xmlns:p14="http://schemas.microsoft.com/office/powerpoint/2010/main" val="2079409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pPr/>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322372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pPr/>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90982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pPr/>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3638058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a:t>Kliknutím lze upravit styl.</a:t>
            </a:r>
          </a:p>
        </p:txBody>
      </p:sp>
      <p:sp>
        <p:nvSpPr>
          <p:cNvPr id="3" name="Zástupný symbol pro text 2"/>
          <p:cNvSpPr>
            <a:spLocks noGrp="1"/>
          </p:cNvSpPr>
          <p:nvPr>
            <p:ph type="body" sz="half" idx="1"/>
          </p:nvPr>
        </p:nvSpPr>
        <p:spPr>
          <a:xfrm>
            <a:off x="457200" y="1600200"/>
            <a:ext cx="4038600" cy="4525963"/>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a:xfrm>
            <a:off x="457200" y="6245225"/>
            <a:ext cx="2133600" cy="476250"/>
          </a:xfrm>
        </p:spPr>
        <p:txBody>
          <a:bodyPr/>
          <a:lstStyle>
            <a:lvl1pPr>
              <a:defRPr/>
            </a:lvl1pPr>
          </a:lstStyle>
          <a:p>
            <a:pPr>
              <a:defRPr/>
            </a:pPr>
            <a:endParaRPr lang="cs-CZ"/>
          </a:p>
        </p:txBody>
      </p:sp>
      <p:sp>
        <p:nvSpPr>
          <p:cNvPr id="6" name="Zástupný symbol pro zápatí 5"/>
          <p:cNvSpPr>
            <a:spLocks noGrp="1"/>
          </p:cNvSpPr>
          <p:nvPr>
            <p:ph type="ftr" sz="quarter" idx="11"/>
          </p:nvPr>
        </p:nvSpPr>
        <p:spPr>
          <a:xfrm>
            <a:off x="3124200" y="6245225"/>
            <a:ext cx="2895600" cy="476250"/>
          </a:xfrm>
        </p:spPr>
        <p:txBody>
          <a:bodyPr/>
          <a:lstStyle>
            <a:lvl1pPr>
              <a:defRPr/>
            </a:lvl1pPr>
          </a:lstStyle>
          <a:p>
            <a:pPr>
              <a:defRPr/>
            </a:pPr>
            <a:endParaRPr lang="cs-CZ"/>
          </a:p>
        </p:txBody>
      </p:sp>
      <p:sp>
        <p:nvSpPr>
          <p:cNvPr id="7" name="Zástupný symbol pro číslo snímku 6"/>
          <p:cNvSpPr>
            <a:spLocks noGrp="1"/>
          </p:cNvSpPr>
          <p:nvPr>
            <p:ph type="sldNum" sz="quarter" idx="12"/>
          </p:nvPr>
        </p:nvSpPr>
        <p:spPr>
          <a:xfrm>
            <a:off x="6553200" y="6245225"/>
            <a:ext cx="2133600" cy="476250"/>
          </a:xfrm>
        </p:spPr>
        <p:txBody>
          <a:bodyPr/>
          <a:lstStyle>
            <a:lvl1pPr>
              <a:defRPr smtClean="0"/>
            </a:lvl1pPr>
          </a:lstStyle>
          <a:p>
            <a:pPr>
              <a:defRPr/>
            </a:pPr>
            <a:fld id="{0C5A050E-9779-4415-9B22-715F75C1EA73}" type="slidenum">
              <a:rPr lang="cs-CZ"/>
              <a:pPr>
                <a:defRPr/>
              </a:pPr>
              <a:t>‹#›</a:t>
            </a:fld>
            <a:endParaRPr lang="cs-CZ"/>
          </a:p>
        </p:txBody>
      </p:sp>
    </p:spTree>
    <p:extLst>
      <p:ext uri="{BB962C8B-B14F-4D97-AF65-F5344CB8AC3E}">
        <p14:creationId xmlns:p14="http://schemas.microsoft.com/office/powerpoint/2010/main" val="21960424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468313" y="115888"/>
            <a:ext cx="8424862" cy="558800"/>
          </a:xfrm>
          <a:prstGeom prst="rect">
            <a:avLst/>
          </a:prstGeom>
        </p:spPr>
        <p:txBody>
          <a:bodyPr/>
          <a:lstStyle/>
          <a:p>
            <a:r>
              <a:rPr lang="cs-CZ"/>
              <a:t>Kliknutím lze upravit styl.</a:t>
            </a:r>
          </a:p>
        </p:txBody>
      </p:sp>
      <p:sp>
        <p:nvSpPr>
          <p:cNvPr id="3" name="Zástupný symbol pro tabulku 2"/>
          <p:cNvSpPr>
            <a:spLocks noGrp="1"/>
          </p:cNvSpPr>
          <p:nvPr>
            <p:ph type="tbl" idx="1"/>
          </p:nvPr>
        </p:nvSpPr>
        <p:spPr>
          <a:xfrm>
            <a:off x="457200" y="981075"/>
            <a:ext cx="8435975" cy="5149850"/>
          </a:xfrm>
          <a:prstGeom prst="rect">
            <a:avLst/>
          </a:prstGeom>
        </p:spPr>
        <p:txBody>
          <a:bodyPr/>
          <a:lstStyle/>
          <a:p>
            <a:endParaRPr lang="cs-CZ"/>
          </a:p>
        </p:txBody>
      </p:sp>
      <p:sp>
        <p:nvSpPr>
          <p:cNvPr id="4" name="Zástupný symbol pro datum 3"/>
          <p:cNvSpPr>
            <a:spLocks noGrp="1"/>
          </p:cNvSpPr>
          <p:nvPr>
            <p:ph type="dt" sz="half" idx="10"/>
          </p:nvPr>
        </p:nvSpPr>
        <p:spPr>
          <a:xfrm>
            <a:off x="179388" y="6632575"/>
            <a:ext cx="2133600" cy="180975"/>
          </a:xfrm>
          <a:prstGeom prst="rect">
            <a:avLst/>
          </a:prstGeom>
        </p:spPr>
        <p:txBody>
          <a:bodyPr/>
          <a:lstStyle>
            <a:lvl1pPr>
              <a:defRPr/>
            </a:lvl1pPr>
          </a:lstStyle>
          <a:p>
            <a:r>
              <a:rPr lang="en-US" altLang="cs-CZ"/>
              <a:t>©</a:t>
            </a:r>
            <a:r>
              <a:rPr lang="cs-CZ" altLang="cs-CZ"/>
              <a:t> Petr NOVÁK</a:t>
            </a:r>
          </a:p>
        </p:txBody>
      </p:sp>
      <p:sp>
        <p:nvSpPr>
          <p:cNvPr id="5" name="Zástupný symbol pro zápatí 4"/>
          <p:cNvSpPr>
            <a:spLocks noGrp="1"/>
          </p:cNvSpPr>
          <p:nvPr>
            <p:ph type="ftr" sz="quarter" idx="11"/>
          </p:nvPr>
        </p:nvSpPr>
        <p:spPr>
          <a:xfrm>
            <a:off x="3124200" y="6524625"/>
            <a:ext cx="2895600" cy="180975"/>
          </a:xfrm>
        </p:spPr>
        <p:txBody>
          <a:bodyPr/>
          <a:lstStyle>
            <a:lvl1pPr>
              <a:defRPr/>
            </a:lvl1pPr>
          </a:lstStyle>
          <a:p>
            <a:endParaRPr lang="cs-CZ" altLang="cs-CZ"/>
          </a:p>
        </p:txBody>
      </p:sp>
      <p:sp>
        <p:nvSpPr>
          <p:cNvPr id="6" name="Zástupný symbol pro číslo snímku 5"/>
          <p:cNvSpPr>
            <a:spLocks noGrp="1"/>
          </p:cNvSpPr>
          <p:nvPr>
            <p:ph type="sldNum" sz="quarter" idx="12"/>
          </p:nvPr>
        </p:nvSpPr>
        <p:spPr>
          <a:xfrm>
            <a:off x="6948488" y="6597650"/>
            <a:ext cx="2133600" cy="180975"/>
          </a:xfrm>
          <a:prstGeom prst="rect">
            <a:avLst/>
          </a:prstGeom>
        </p:spPr>
        <p:txBody>
          <a:bodyPr/>
          <a:lstStyle>
            <a:lvl1pPr>
              <a:defRPr/>
            </a:lvl1pPr>
          </a:lstStyle>
          <a:p>
            <a:fld id="{1CF6F37F-83AD-4A98-B4CE-9015FFD77A8C}" type="slidenum">
              <a:rPr lang="cs-CZ" altLang="cs-CZ"/>
              <a:pPr/>
              <a:t>‹#›</a:t>
            </a:fld>
            <a:endParaRPr lang="cs-CZ" altLang="cs-CZ"/>
          </a:p>
        </p:txBody>
      </p:sp>
    </p:spTree>
    <p:extLst>
      <p:ext uri="{BB962C8B-B14F-4D97-AF65-F5344CB8AC3E}">
        <p14:creationId xmlns:p14="http://schemas.microsoft.com/office/powerpoint/2010/main" val="383025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Nadpis, text a klipart">
    <p:spTree>
      <p:nvGrpSpPr>
        <p:cNvPr id="1" name=""/>
        <p:cNvGrpSpPr/>
        <p:nvPr/>
      </p:nvGrpSpPr>
      <p:grpSpPr>
        <a:xfrm>
          <a:off x="0" y="0"/>
          <a:ext cx="0" cy="0"/>
          <a:chOff x="0" y="0"/>
          <a:chExt cx="0" cy="0"/>
        </a:xfrm>
      </p:grpSpPr>
      <p:sp>
        <p:nvSpPr>
          <p:cNvPr id="2" name="Nadpis 1"/>
          <p:cNvSpPr>
            <a:spLocks noGrp="1"/>
          </p:cNvSpPr>
          <p:nvPr>
            <p:ph type="title"/>
          </p:nvPr>
        </p:nvSpPr>
        <p:spPr>
          <a:xfrm>
            <a:off x="468313" y="115888"/>
            <a:ext cx="8424862" cy="5588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457200" y="981075"/>
            <a:ext cx="4141788" cy="514985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klipart 3"/>
          <p:cNvSpPr>
            <a:spLocks noGrp="1"/>
          </p:cNvSpPr>
          <p:nvPr>
            <p:ph type="clipArt" sz="half" idx="2"/>
          </p:nvPr>
        </p:nvSpPr>
        <p:spPr>
          <a:xfrm>
            <a:off x="4751388" y="981075"/>
            <a:ext cx="4141787" cy="5149850"/>
          </a:xfrm>
        </p:spPr>
        <p:txBody>
          <a:bodyPr/>
          <a:lstStyle/>
          <a:p>
            <a:pPr lvl="0"/>
            <a:endParaRPr lang="cs-CZ" noProof="0"/>
          </a:p>
        </p:txBody>
      </p:sp>
      <p:sp>
        <p:nvSpPr>
          <p:cNvPr id="5" name="Rectangle 4"/>
          <p:cNvSpPr>
            <a:spLocks noGrp="1" noChangeArrowheads="1"/>
          </p:cNvSpPr>
          <p:nvPr>
            <p:ph type="dt" sz="half" idx="10"/>
          </p:nvPr>
        </p:nvSpPr>
        <p:spPr>
          <a:ln/>
        </p:spPr>
        <p:txBody>
          <a:bodyPr/>
          <a:lstStyle>
            <a:lvl1pPr>
              <a:defRPr/>
            </a:lvl1pPr>
          </a:lstStyle>
          <a:p>
            <a:pPr>
              <a:defRPr/>
            </a:pPr>
            <a:r>
              <a:rPr lang="en-US"/>
              <a:t>©</a:t>
            </a:r>
            <a:r>
              <a:rPr lang="cs-CZ"/>
              <a:t> Petr NOVÁK</a:t>
            </a:r>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fld id="{BAD84AE3-B1E0-495A-949D-39B3F143BB2C}" type="slidenum">
              <a:rPr lang="cs-CZ" altLang="cs-CZ"/>
              <a:pPr/>
              <a:t>‹#›</a:t>
            </a:fld>
            <a:endParaRPr lang="cs-CZ" altLang="cs-CZ"/>
          </a:p>
        </p:txBody>
      </p:sp>
    </p:spTree>
    <p:extLst>
      <p:ext uri="{BB962C8B-B14F-4D97-AF65-F5344CB8AC3E}">
        <p14:creationId xmlns:p14="http://schemas.microsoft.com/office/powerpoint/2010/main" val="1346793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pPr/>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106807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A04B1EB3-18E5-3B48-B1FD-09B9226D6C2A}" type="datetimeFigureOut">
              <a:rPr lang="en-US" smtClean="0"/>
              <a:pPr/>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00502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A04B1EB3-18E5-3B48-B1FD-09B9226D6C2A}" type="datetimeFigureOut">
              <a:rPr lang="en-US" smtClean="0"/>
              <a:pPr/>
              <a:t>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95487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A04B1EB3-18E5-3B48-B1FD-09B9226D6C2A}" type="datetimeFigureOut">
              <a:rPr lang="en-US" smtClean="0"/>
              <a:pPr/>
              <a:t>2/15/2022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12522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A04B1EB3-18E5-3B48-B1FD-09B9226D6C2A}" type="datetimeFigureOut">
              <a:rPr lang="en-US" smtClean="0"/>
              <a:pPr/>
              <a:t>2/15/2022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21465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B1EB3-18E5-3B48-B1FD-09B9226D6C2A}" type="datetimeFigureOut">
              <a:rPr lang="en-US" smtClean="0"/>
              <a:pPr/>
              <a:t>2/15/2022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313100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A04B1EB3-18E5-3B48-B1FD-09B9226D6C2A}" type="datetimeFigureOut">
              <a:rPr lang="en-US" smtClean="0"/>
              <a:pPr/>
              <a:t>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96437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A04B1EB3-18E5-3B48-B1FD-09B9226D6C2A}" type="datetimeFigureOut">
              <a:rPr lang="en-US" smtClean="0"/>
              <a:pPr/>
              <a:t>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08960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B1EB3-18E5-3B48-B1FD-09B9226D6C2A}" type="datetimeFigureOut">
              <a:rPr lang="en-US" smtClean="0"/>
              <a:pPr/>
              <a:t>2/15/2022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8AB19-9DFA-5149-B5A7-89AF79578156}" type="slidenum">
              <a:rPr lang="en-US" smtClean="0"/>
              <a:pPr/>
              <a:t>‹#›</a:t>
            </a:fld>
            <a:endParaRPr lang="en-US"/>
          </a:p>
        </p:txBody>
      </p:sp>
    </p:spTree>
    <p:extLst>
      <p:ext uri="{BB962C8B-B14F-4D97-AF65-F5344CB8AC3E}">
        <p14:creationId xmlns:p14="http://schemas.microsoft.com/office/powerpoint/2010/main" val="557048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etr.novak@mvso.cz"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7.e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8.emf"/><Relationship Id="rId4" Type="http://schemas.openxmlformats.org/officeDocument/2006/relationships/oleObject" Target="../embeddings/oleObject4.bin"/></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9.emf"/><Relationship Id="rId4" Type="http://schemas.openxmlformats.org/officeDocument/2006/relationships/package" Target="../embeddings/Microsoft_Excel_Worksheet.xlsx"/></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0.emf"/><Relationship Id="rId4" Type="http://schemas.openxmlformats.org/officeDocument/2006/relationships/package" Target="../embeddings/Microsoft_Excel_Worksheet1.xlsx"/></Relationships>
</file>

<file path=ppt/slides/_rels/slide14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1.emf"/></Relationships>
</file>

<file path=ppt/slides/_rels/slide1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3.emf"/></Relationships>
</file>

<file path=ppt/slides/_rels/slide1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25.emf"/></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6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5.emf"/></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049807"/>
            <a:ext cx="7858124" cy="2078856"/>
          </a:xfrm>
        </p:spPr>
        <p:txBody>
          <a:bodyPr lIns="0" tIns="0" rIns="0" bIns="0" anchor="t" anchorCtr="0">
            <a:normAutofit fontScale="90000"/>
          </a:bodyPr>
          <a:lstStyle/>
          <a:p>
            <a:r>
              <a:rPr lang="cs-CZ" sz="5000" b="1" dirty="0">
                <a:solidFill>
                  <a:srgbClr val="FF0000"/>
                </a:solidFill>
              </a:rPr>
              <a:t>1. soustředění</a:t>
            </a:r>
            <a:br>
              <a:rPr lang="cs-CZ" sz="5000" b="1" dirty="0">
                <a:solidFill>
                  <a:srgbClr val="FF0000"/>
                </a:solidFill>
              </a:rPr>
            </a:br>
            <a:r>
              <a:rPr lang="cs-CZ" sz="5000" b="1" dirty="0">
                <a:solidFill>
                  <a:srgbClr val="FF0000"/>
                </a:solidFill>
              </a:rPr>
              <a:t>Kalkulace</a:t>
            </a:r>
            <a:br>
              <a:rPr lang="cs-CZ" sz="5000" b="1" dirty="0">
                <a:solidFill>
                  <a:srgbClr val="FF0000"/>
                </a:solidFill>
              </a:rPr>
            </a:br>
            <a:r>
              <a:rPr lang="cs-CZ" sz="5000" b="1" dirty="0">
                <a:solidFill>
                  <a:srgbClr val="FF0000"/>
                </a:solidFill>
              </a:rPr>
              <a:t>Plánování</a:t>
            </a:r>
            <a:br>
              <a:rPr lang="cs-CZ" sz="5000" b="1" dirty="0">
                <a:solidFill>
                  <a:srgbClr val="FF0000"/>
                </a:solidFill>
              </a:rPr>
            </a:br>
            <a:r>
              <a:rPr lang="cs-CZ" sz="5000" b="1" dirty="0">
                <a:solidFill>
                  <a:srgbClr val="FF0000"/>
                </a:solidFill>
              </a:rPr>
              <a:t>Podnikatelský plán </a:t>
            </a:r>
            <a:endParaRPr lang="cs-CZ" sz="5000" dirty="0">
              <a:solidFill>
                <a:srgbClr val="FF0000"/>
              </a:solidFill>
            </a:endParaRPr>
          </a:p>
        </p:txBody>
      </p:sp>
      <p:sp>
        <p:nvSpPr>
          <p:cNvPr id="4" name="Title 1"/>
          <p:cNvSpPr txBox="1">
            <a:spLocks/>
          </p:cNvSpPr>
          <p:nvPr/>
        </p:nvSpPr>
        <p:spPr>
          <a:xfrm>
            <a:off x="685801" y="4731026"/>
            <a:ext cx="7572374" cy="1307824"/>
          </a:xfrm>
          <a:prstGeom prst="rect">
            <a:avLst/>
          </a:prstGeom>
        </p:spPr>
        <p:txBody>
          <a:bodyPr vert="horz" lIns="0" tIns="0" rIns="0" bIns="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cs-CZ" sz="1900" b="1" cap="all" dirty="0">
              <a:latin typeface="Arial" pitchFamily="34" charset="0"/>
              <a:cs typeface="Arial" pitchFamily="34" charset="0"/>
            </a:endParaRPr>
          </a:p>
          <a:p>
            <a:r>
              <a:rPr lang="cs-CZ" sz="2400" dirty="0">
                <a:latin typeface="Arial" pitchFamily="34" charset="0"/>
                <a:cs typeface="Arial" pitchFamily="34" charset="0"/>
              </a:rPr>
              <a:t>doc. Ing. Petr Novák, Ph.D. </a:t>
            </a:r>
            <a:endParaRPr lang="cs-CZ" sz="2400" i="1" dirty="0">
              <a:latin typeface="Arial" pitchFamily="34" charset="0"/>
              <a:cs typeface="Arial" pitchFamily="34" charset="0"/>
            </a:endParaRPr>
          </a:p>
          <a:p>
            <a:r>
              <a:rPr lang="cs-CZ" sz="1900" dirty="0">
                <a:latin typeface="Arial" pitchFamily="34" charset="0"/>
                <a:cs typeface="Arial" pitchFamily="34" charset="0"/>
              </a:rPr>
              <a:t> </a:t>
            </a:r>
          </a:p>
          <a:p>
            <a:r>
              <a:rPr lang="cs-CZ" sz="2000" dirty="0">
                <a:latin typeface="Arial" pitchFamily="34" charset="0"/>
                <a:cs typeface="Arial" pitchFamily="34" charset="0"/>
              </a:rPr>
              <a:t>Email: </a:t>
            </a:r>
            <a:r>
              <a:rPr lang="cs-CZ" sz="2000" dirty="0">
                <a:latin typeface="Arial" pitchFamily="34" charset="0"/>
                <a:cs typeface="Arial" pitchFamily="34" charset="0"/>
                <a:hlinkClick r:id="rId3"/>
              </a:rPr>
              <a:t>petr.novak@mvso.cz</a:t>
            </a:r>
            <a:r>
              <a:rPr lang="cs-CZ" sz="2000" dirty="0">
                <a:latin typeface="Arial" pitchFamily="34" charset="0"/>
                <a:cs typeface="Arial" pitchFamily="34" charset="0"/>
              </a:rPr>
              <a:t> </a:t>
            </a:r>
          </a:p>
          <a:p>
            <a:pPr algn="l"/>
            <a:endParaRPr lang="cs-CZ" sz="1800" b="1" cap="all" dirty="0">
              <a:latin typeface="Arial" pitchFamily="34" charset="0"/>
              <a:cs typeface="Arial" pitchFamily="34" charset="0"/>
            </a:endParaRPr>
          </a:p>
          <a:p>
            <a:pPr algn="l"/>
            <a:endParaRPr lang="en-US" sz="1800" b="1" dirty="0"/>
          </a:p>
        </p:txBody>
      </p:sp>
    </p:spTree>
    <p:extLst>
      <p:ext uri="{BB962C8B-B14F-4D97-AF65-F5344CB8AC3E}">
        <p14:creationId xmlns:p14="http://schemas.microsoft.com/office/powerpoint/2010/main" val="173508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5" name="Rectangle 7"/>
          <p:cNvSpPr>
            <a:spLocks noGrp="1" noChangeArrowheads="1"/>
          </p:cNvSpPr>
          <p:nvPr>
            <p:ph type="title"/>
          </p:nvPr>
        </p:nvSpPr>
        <p:spPr>
          <a:xfrm>
            <a:off x="198781" y="0"/>
            <a:ext cx="8676861" cy="1143000"/>
          </a:xfrm>
          <a:solidFill>
            <a:schemeClr val="bg1"/>
          </a:solidFill>
          <a:ln/>
        </p:spPr>
        <p:txBody>
          <a:bodyPr/>
          <a:lstStyle/>
          <a:p>
            <a:r>
              <a:rPr lang="cs-CZ" dirty="0"/>
              <a:t>KALKULACE NÁKLADŮ</a:t>
            </a:r>
          </a:p>
        </p:txBody>
      </p:sp>
      <p:sp>
        <p:nvSpPr>
          <p:cNvPr id="165891" name="Rectangle 3"/>
          <p:cNvSpPr>
            <a:spLocks noGrp="1" noChangeArrowheads="1"/>
          </p:cNvSpPr>
          <p:nvPr>
            <p:ph idx="1"/>
          </p:nvPr>
        </p:nvSpPr>
        <p:spPr>
          <a:xfrm>
            <a:off x="457200" y="2636838"/>
            <a:ext cx="8229600" cy="3856037"/>
          </a:xfrm>
          <a:noFill/>
          <a:ln>
            <a:solidFill>
              <a:srgbClr val="000000"/>
            </a:solidFill>
            <a:round/>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marL="341313" indent="-341313" defTabSz="449263">
              <a:spcBef>
                <a:spcPts val="9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b="1" u="sng" dirty="0" err="1"/>
              <a:t>Řešení</a:t>
            </a:r>
            <a:r>
              <a:rPr lang="en-GB" sz="3200" b="1" u="sng" dirty="0"/>
              <a:t> </a:t>
            </a:r>
            <a:r>
              <a:rPr lang="en-GB" sz="3200" b="1" u="sng" dirty="0" err="1"/>
              <a:t>rozhodovacích</a:t>
            </a:r>
            <a:r>
              <a:rPr lang="en-GB" sz="3200" b="1" u="sng" dirty="0"/>
              <a:t> </a:t>
            </a:r>
            <a:r>
              <a:rPr lang="en-GB" sz="3200" b="1" u="sng" dirty="0" err="1"/>
              <a:t>úloh</a:t>
            </a:r>
            <a:endParaRPr lang="en-GB" sz="3200" b="1" u="sng" dirty="0"/>
          </a:p>
          <a:p>
            <a:pPr marL="341313" indent="-341313" defTabSz="449263">
              <a:spcBef>
                <a:spcPts val="14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err="1"/>
              <a:t>rozhodování</a:t>
            </a:r>
            <a:r>
              <a:rPr lang="en-GB" sz="2400" dirty="0"/>
              <a:t> o </a:t>
            </a:r>
            <a:r>
              <a:rPr lang="en-GB" sz="2400" dirty="0" err="1"/>
              <a:t>změnách</a:t>
            </a:r>
            <a:r>
              <a:rPr lang="en-GB" sz="2400" dirty="0"/>
              <a:t> v </a:t>
            </a:r>
            <a:r>
              <a:rPr lang="en-GB" sz="2400" dirty="0" err="1"/>
              <a:t>objemu</a:t>
            </a:r>
            <a:r>
              <a:rPr lang="en-GB" sz="2400" dirty="0"/>
              <a:t> a </a:t>
            </a:r>
            <a:r>
              <a:rPr lang="en-GB" sz="2400" dirty="0" err="1"/>
              <a:t>struktuře</a:t>
            </a:r>
            <a:r>
              <a:rPr lang="en-GB" sz="2400" dirty="0"/>
              <a:t> </a:t>
            </a:r>
            <a:r>
              <a:rPr lang="en-GB" sz="2400" dirty="0" err="1"/>
              <a:t>výkonů</a:t>
            </a:r>
            <a:r>
              <a:rPr lang="en-GB" sz="2400" dirty="0"/>
              <a:t> (</a:t>
            </a:r>
            <a:r>
              <a:rPr lang="en-GB" sz="2400" dirty="0" err="1"/>
              <a:t>rozhodování</a:t>
            </a:r>
            <a:r>
              <a:rPr lang="en-GB" sz="2400" dirty="0"/>
              <a:t> „</a:t>
            </a:r>
            <a:r>
              <a:rPr lang="en-GB" sz="2400" dirty="0" err="1"/>
              <a:t>na</a:t>
            </a:r>
            <a:r>
              <a:rPr lang="en-GB" sz="2400" dirty="0"/>
              <a:t> </a:t>
            </a:r>
            <a:r>
              <a:rPr lang="en-GB" sz="2400" dirty="0" err="1"/>
              <a:t>existující</a:t>
            </a:r>
            <a:r>
              <a:rPr lang="en-GB" sz="2400" dirty="0"/>
              <a:t> </a:t>
            </a:r>
            <a:r>
              <a:rPr lang="en-GB" sz="2400" dirty="0" err="1"/>
              <a:t>kapacitě</a:t>
            </a:r>
            <a:r>
              <a:rPr lang="en-GB" sz="2400" dirty="0"/>
              <a:t>“)</a:t>
            </a:r>
          </a:p>
          <a:p>
            <a:pPr marL="341313" indent="-341313" defTabSz="449263">
              <a:spcBef>
                <a:spcPts val="14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err="1"/>
              <a:t>rozhodování</a:t>
            </a:r>
            <a:r>
              <a:rPr lang="en-GB" sz="2400" dirty="0"/>
              <a:t> o </a:t>
            </a:r>
            <a:r>
              <a:rPr lang="en-GB" sz="2400" dirty="0" err="1"/>
              <a:t>dlouhodobé</a:t>
            </a:r>
            <a:r>
              <a:rPr lang="en-GB" sz="2400" dirty="0"/>
              <a:t> </a:t>
            </a:r>
            <a:r>
              <a:rPr lang="en-GB" sz="2400" dirty="0" err="1"/>
              <a:t>efektivnosti</a:t>
            </a:r>
            <a:r>
              <a:rPr lang="en-GB" sz="2400" dirty="0"/>
              <a:t> </a:t>
            </a:r>
            <a:r>
              <a:rPr lang="en-GB" sz="2400" dirty="0" err="1"/>
              <a:t>výkonů</a:t>
            </a:r>
            <a:endParaRPr lang="en-GB" sz="2400" dirty="0"/>
          </a:p>
          <a:p>
            <a:pPr marL="341313" indent="-341313" defTabSz="449263">
              <a:spcBef>
                <a:spcPts val="14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err="1"/>
              <a:t>stanovení</a:t>
            </a:r>
            <a:r>
              <a:rPr lang="en-GB" sz="2400" dirty="0"/>
              <a:t> </a:t>
            </a:r>
            <a:r>
              <a:rPr lang="en-GB" sz="2400" dirty="0" err="1"/>
              <a:t>dolní</a:t>
            </a:r>
            <a:r>
              <a:rPr lang="en-GB" sz="2400" dirty="0"/>
              <a:t> </a:t>
            </a:r>
            <a:r>
              <a:rPr lang="en-GB" sz="2400" dirty="0" err="1"/>
              <a:t>hranice</a:t>
            </a:r>
            <a:r>
              <a:rPr lang="en-GB" sz="2400" dirty="0"/>
              <a:t> </a:t>
            </a:r>
            <a:r>
              <a:rPr lang="en-GB" sz="2400" dirty="0" err="1"/>
              <a:t>ceny</a:t>
            </a:r>
            <a:r>
              <a:rPr lang="en-GB" sz="2400" dirty="0"/>
              <a:t> </a:t>
            </a:r>
            <a:r>
              <a:rPr lang="en-GB" sz="2400" dirty="0" err="1"/>
              <a:t>výkonů</a:t>
            </a:r>
            <a:endParaRPr lang="en-GB" sz="2400" dirty="0"/>
          </a:p>
          <a:p>
            <a:pPr marL="341313" indent="-341313" defTabSz="449263">
              <a:spcBef>
                <a:spcPts val="14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err="1"/>
              <a:t>dosažení</a:t>
            </a:r>
            <a:r>
              <a:rPr lang="en-GB" sz="2400" dirty="0"/>
              <a:t> </a:t>
            </a:r>
            <a:r>
              <a:rPr lang="en-GB" sz="2400" dirty="0" err="1"/>
              <a:t>žádoucí</a:t>
            </a:r>
            <a:r>
              <a:rPr lang="en-GB" sz="2400" dirty="0"/>
              <a:t> </a:t>
            </a:r>
            <a:r>
              <a:rPr lang="en-GB" sz="2400" dirty="0" err="1"/>
              <a:t>motivace</a:t>
            </a:r>
            <a:r>
              <a:rPr lang="en-GB" sz="2400" dirty="0"/>
              <a:t> </a:t>
            </a:r>
            <a:r>
              <a:rPr lang="en-GB" sz="2400" dirty="0" err="1"/>
              <a:t>manažerů</a:t>
            </a:r>
            <a:r>
              <a:rPr lang="en-GB" sz="2400" dirty="0"/>
              <a:t> a </a:t>
            </a:r>
            <a:r>
              <a:rPr lang="en-GB" sz="2400" dirty="0" err="1"/>
              <a:t>zaměstnanců</a:t>
            </a:r>
            <a:r>
              <a:rPr lang="en-GB" sz="2400" dirty="0"/>
              <a:t> (</a:t>
            </a:r>
            <a:r>
              <a:rPr lang="en-GB" sz="2400" dirty="0" err="1"/>
              <a:t>stanovení</a:t>
            </a:r>
            <a:r>
              <a:rPr lang="en-GB" sz="2400" dirty="0"/>
              <a:t> </a:t>
            </a:r>
            <a:r>
              <a:rPr lang="en-GB" sz="2400" dirty="0" err="1"/>
              <a:t>vnitropodnikových</a:t>
            </a:r>
            <a:r>
              <a:rPr lang="en-GB" sz="2400" dirty="0"/>
              <a:t> </a:t>
            </a:r>
            <a:r>
              <a:rPr lang="en-GB" sz="2400" dirty="0" err="1"/>
              <a:t>cen</a:t>
            </a:r>
            <a:r>
              <a:rPr lang="en-GB" sz="2400" dirty="0"/>
              <a:t> </a:t>
            </a:r>
            <a:r>
              <a:rPr lang="en-GB" sz="2400" dirty="0" err="1"/>
              <a:t>interních</a:t>
            </a:r>
            <a:r>
              <a:rPr lang="en-GB" sz="2400" dirty="0"/>
              <a:t> </a:t>
            </a:r>
            <a:r>
              <a:rPr lang="en-GB" sz="2400" dirty="0" err="1"/>
              <a:t>výkonů</a:t>
            </a:r>
            <a:r>
              <a:rPr lang="en-GB" sz="2400" dirty="0"/>
              <a:t>)</a:t>
            </a:r>
          </a:p>
        </p:txBody>
      </p:sp>
      <p:sp>
        <p:nvSpPr>
          <p:cNvPr id="165892" name="Line 4"/>
          <p:cNvSpPr>
            <a:spLocks noChangeShapeType="1"/>
          </p:cNvSpPr>
          <p:nvPr/>
        </p:nvSpPr>
        <p:spPr bwMode="auto">
          <a:xfrm>
            <a:off x="1619250" y="1844675"/>
            <a:ext cx="960438" cy="593725"/>
          </a:xfrm>
          <a:prstGeom prst="line">
            <a:avLst/>
          </a:prstGeom>
          <a:noFill/>
          <a:ln w="7920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65893" name="Rectangle 5"/>
          <p:cNvSpPr>
            <a:spLocks noChangeArrowheads="1"/>
          </p:cNvSpPr>
          <p:nvPr/>
        </p:nvSpPr>
        <p:spPr bwMode="auto">
          <a:xfrm>
            <a:off x="395288" y="889000"/>
            <a:ext cx="8229600" cy="956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marL="341313" indent="-341313" defTabSz="449263">
              <a:spcBef>
                <a:spcPct val="20000"/>
              </a:spcBef>
              <a:buClr>
                <a:schemeClr val="bg2"/>
              </a:buClr>
              <a:buSzPct val="75000"/>
              <a:buFont typeface="Wingdings" pitchFamily="2" charset="2"/>
              <a:buChar char="p"/>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err="1">
                <a:latin typeface="Tahoma" pitchFamily="34" charset="0"/>
              </a:rPr>
              <a:t>Z</a:t>
            </a:r>
            <a:r>
              <a:rPr lang="en-GB" sz="2800" dirty="0" err="1">
                <a:latin typeface="Verdana"/>
              </a:rPr>
              <a:t>á</a:t>
            </a:r>
            <a:r>
              <a:rPr lang="en-GB" sz="2800" dirty="0" err="1">
                <a:latin typeface="Tahoma" pitchFamily="34" charset="0"/>
              </a:rPr>
              <a:t>kladn</a:t>
            </a:r>
            <a:r>
              <a:rPr lang="en-GB" sz="2800" dirty="0" err="1">
                <a:latin typeface="Verdana"/>
              </a:rPr>
              <a:t>í</a:t>
            </a:r>
            <a:r>
              <a:rPr lang="en-GB" sz="2800" dirty="0">
                <a:latin typeface="Tahoma" pitchFamily="34" charset="0"/>
              </a:rPr>
              <a:t> </a:t>
            </a:r>
            <a:r>
              <a:rPr lang="en-GB" sz="2800" dirty="0" err="1">
                <a:latin typeface="Tahoma" pitchFamily="34" charset="0"/>
              </a:rPr>
              <a:t>ot</a:t>
            </a:r>
            <a:r>
              <a:rPr lang="en-GB" sz="2800" dirty="0" err="1">
                <a:latin typeface="Verdana"/>
              </a:rPr>
              <a:t>á</a:t>
            </a:r>
            <a:r>
              <a:rPr lang="en-GB" sz="2800" dirty="0" err="1">
                <a:latin typeface="Tahoma" pitchFamily="34" charset="0"/>
              </a:rPr>
              <a:t>zky</a:t>
            </a:r>
            <a:r>
              <a:rPr lang="en-GB" sz="2800" dirty="0">
                <a:latin typeface="Tahoma" pitchFamily="34" charset="0"/>
              </a:rPr>
              <a:t> </a:t>
            </a:r>
            <a:r>
              <a:rPr lang="en-GB" sz="2800" dirty="0" err="1">
                <a:latin typeface="Tahoma" pitchFamily="34" charset="0"/>
              </a:rPr>
              <a:t>spojen</a:t>
            </a:r>
            <a:r>
              <a:rPr lang="en-GB" sz="2800" dirty="0" err="1">
                <a:latin typeface="Verdana"/>
              </a:rPr>
              <a:t>é</a:t>
            </a:r>
            <a:r>
              <a:rPr lang="en-GB" sz="2800" dirty="0">
                <a:latin typeface="Tahoma" pitchFamily="34" charset="0"/>
              </a:rPr>
              <a:t> s </a:t>
            </a:r>
            <a:r>
              <a:rPr lang="en-GB" sz="2800" dirty="0" err="1">
                <a:latin typeface="Tahoma" pitchFamily="34" charset="0"/>
              </a:rPr>
              <a:t>kalkulac</a:t>
            </a:r>
            <a:r>
              <a:rPr lang="en-GB" sz="2800" dirty="0" err="1">
                <a:latin typeface="Verdana"/>
              </a:rPr>
              <a:t>í</a:t>
            </a:r>
            <a:r>
              <a:rPr lang="en-GB" sz="2800" dirty="0">
                <a:latin typeface="Tahoma" pitchFamily="34" charset="0"/>
              </a:rPr>
              <a:t>:</a:t>
            </a:r>
            <a:br>
              <a:rPr lang="en-GB" sz="2800" b="0" dirty="0"/>
            </a:br>
            <a:r>
              <a:rPr lang="en-GB" sz="2800" b="1" dirty="0"/>
              <a:t>„</a:t>
            </a:r>
            <a:r>
              <a:rPr lang="en-GB" sz="2800" b="1" i="1" dirty="0"/>
              <a:t>PROČ“             „JAK“</a:t>
            </a:r>
          </a:p>
        </p:txBody>
      </p:sp>
    </p:spTree>
    <p:extLst>
      <p:ext uri="{BB962C8B-B14F-4D97-AF65-F5344CB8AC3E}">
        <p14:creationId xmlns:p14="http://schemas.microsoft.com/office/powerpoint/2010/main" val="25653865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215516" y="1484784"/>
            <a:ext cx="8712968" cy="5328592"/>
          </a:xfrm>
        </p:spPr>
        <p:txBody>
          <a:bodyPr>
            <a:noAutofit/>
          </a:bodyPr>
          <a:lstStyle/>
          <a:p>
            <a:pPr marL="0" indent="0">
              <a:buNone/>
            </a:pPr>
            <a:r>
              <a:rPr lang="cs-CZ" sz="2800" b="1" dirty="0">
                <a:effectLst>
                  <a:outerShdw blurRad="38100" dist="38100" dir="2700000" algn="tl">
                    <a:srgbClr val="000000">
                      <a:alpha val="43137"/>
                    </a:srgbClr>
                  </a:outerShdw>
                </a:effectLst>
              </a:rPr>
              <a:t>Jak postupovat?</a:t>
            </a:r>
          </a:p>
          <a:p>
            <a:pPr marL="457200" indent="-457200">
              <a:buFont typeface="+mj-lt"/>
              <a:buAutoNum type="arabicPeriod"/>
            </a:pPr>
            <a:r>
              <a:rPr lang="cs-CZ" altLang="cs-CZ" sz="2000" dirty="0">
                <a:latin typeface="Arial" panose="020B0604020202020204" pitchFamily="34" charset="0"/>
              </a:rPr>
              <a:t>Stanovte si cíle cenové politiky - </a:t>
            </a:r>
            <a:r>
              <a:rPr lang="cs-CZ" altLang="cs-CZ" sz="2000" dirty="0"/>
              <a:t>podnik se musí v tomto kroku rozhodnout, čeho chce nabídkou určitého výrobku dosáhnout (přežít? Maximalizovat zisk? Maximalizovat podíl na trhu?</a:t>
            </a:r>
          </a:p>
          <a:p>
            <a:pPr marL="457200" indent="-457200">
              <a:buFont typeface="+mj-lt"/>
              <a:buAutoNum type="arabicPeriod"/>
            </a:pPr>
            <a:r>
              <a:rPr lang="cs-CZ" altLang="cs-CZ" sz="2000" b="1" dirty="0"/>
              <a:t>Prozkoumejte poptávku</a:t>
            </a:r>
            <a:r>
              <a:rPr lang="cs-CZ" altLang="cs-CZ" sz="2000" dirty="0"/>
              <a:t> - při odhadování poptávky je nutné brát v úvahu citlivost zákazníků na různé faktory</a:t>
            </a:r>
          </a:p>
          <a:p>
            <a:pPr marL="457200" indent="-457200">
              <a:buFont typeface="+mj-lt"/>
              <a:buAutoNum type="arabicPeriod"/>
            </a:pPr>
            <a:r>
              <a:rPr lang="cs-CZ" altLang="cs-CZ" sz="2000" b="1" dirty="0"/>
              <a:t>Určete si náklady </a:t>
            </a:r>
            <a:r>
              <a:rPr lang="cs-CZ" altLang="cs-CZ" sz="2000" dirty="0"/>
              <a:t>- firma si přeje dosáhnout na trhu takové ceny, která pokryje náklady na výrobu, distribuci a prodej výrobku, včetně přiměřené odměny za jeho úsilí a riziko. </a:t>
            </a:r>
          </a:p>
          <a:p>
            <a:pPr marL="457200" indent="-457200">
              <a:buFont typeface="+mj-lt"/>
              <a:buAutoNum type="arabicPeriod"/>
            </a:pPr>
            <a:r>
              <a:rPr lang="cs-CZ" altLang="cs-CZ" sz="2000" b="1" dirty="0"/>
              <a:t>Analyzujte konkurenční ceny a nabídky </a:t>
            </a:r>
            <a:r>
              <a:rPr lang="cs-CZ" altLang="cs-CZ" sz="2000" dirty="0"/>
              <a:t>- konkurenční ceny a jejich očekávané změny mohou pomoci firmě při rozhodování s jakou cenou by měla umístit výrobek na trh, proto firma potřebuje znát kvalitu a ceny všech konkurenčních nabídek</a:t>
            </a:r>
          </a:p>
          <a:p>
            <a:pPr marL="457200" indent="-457200">
              <a:buFont typeface="+mj-lt"/>
              <a:buAutoNum type="arabicPeriod"/>
            </a:pPr>
            <a:r>
              <a:rPr lang="cs-CZ" sz="2000" b="1" dirty="0"/>
              <a:t>Určete si přístup </a:t>
            </a:r>
            <a:r>
              <a:rPr lang="cs-CZ" sz="2000" dirty="0"/>
              <a:t>ke stanovení ceny</a:t>
            </a:r>
          </a:p>
        </p:txBody>
      </p:sp>
      <p:sp>
        <p:nvSpPr>
          <p:cNvPr id="3" name="Nadpis 2"/>
          <p:cNvSpPr>
            <a:spLocks noGrp="1"/>
          </p:cNvSpPr>
          <p:nvPr>
            <p:ph type="title"/>
          </p:nvPr>
        </p:nvSpPr>
        <p:spPr>
          <a:xfrm>
            <a:off x="517585" y="554352"/>
            <a:ext cx="8229600" cy="930432"/>
          </a:xfrm>
        </p:spPr>
        <p:txBody>
          <a:bodyPr/>
          <a:lstStyle/>
          <a:p>
            <a:r>
              <a:rPr lang="cs-CZ" b="1" dirty="0">
                <a:solidFill>
                  <a:srgbClr val="FF0000"/>
                </a:solidFill>
              </a:rPr>
              <a:t>Jak na cenu produktu?</a:t>
            </a:r>
          </a:p>
        </p:txBody>
      </p:sp>
    </p:spTree>
    <p:extLst>
      <p:ext uri="{BB962C8B-B14F-4D97-AF65-F5344CB8AC3E}">
        <p14:creationId xmlns:p14="http://schemas.microsoft.com/office/powerpoint/2010/main" val="11274920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565212" y="645574"/>
            <a:ext cx="8229600" cy="1143000"/>
          </a:xfrm>
        </p:spPr>
        <p:txBody>
          <a:bodyPr>
            <a:normAutofit fontScale="90000"/>
          </a:bodyPr>
          <a:lstStyle/>
          <a:p>
            <a:r>
              <a:rPr lang="cs-CZ" b="1" dirty="0">
                <a:solidFill>
                  <a:srgbClr val="FF0000"/>
                </a:solidFill>
              </a:rPr>
              <a:t>Cena respektující náklady</a:t>
            </a:r>
            <a:br>
              <a:rPr lang="cs-CZ" altLang="cs-CZ" dirty="0">
                <a:solidFill>
                  <a:srgbClr val="FF0000"/>
                </a:solidFill>
              </a:rPr>
            </a:br>
            <a:r>
              <a:rPr lang="cs-CZ" altLang="cs-CZ" dirty="0">
                <a:solidFill>
                  <a:srgbClr val="FF0000"/>
                </a:solidFill>
              </a:rPr>
              <a:t>Všeobecný kalkulační vzorec</a:t>
            </a:r>
          </a:p>
        </p:txBody>
      </p:sp>
      <p:sp>
        <p:nvSpPr>
          <p:cNvPr id="5125" name="Rectangle 3"/>
          <p:cNvSpPr>
            <a:spLocks noGrp="1" noChangeArrowheads="1"/>
          </p:cNvSpPr>
          <p:nvPr>
            <p:ph type="body" idx="1"/>
          </p:nvPr>
        </p:nvSpPr>
        <p:spPr>
          <a:xfrm>
            <a:off x="899592" y="2132856"/>
            <a:ext cx="7560840" cy="4608512"/>
          </a:xfrm>
          <a:solidFill>
            <a:schemeClr val="bg1"/>
          </a:solidFill>
        </p:spPr>
        <p:txBody>
          <a:bodyPr>
            <a:normAutofit/>
          </a:bodyPr>
          <a:lstStyle/>
          <a:p>
            <a:pPr marL="609600" indent="-609600" eaLnBrk="1" hangingPunct="1">
              <a:lnSpc>
                <a:spcPct val="90000"/>
              </a:lnSpc>
              <a:buFont typeface="Wingdings" panose="05000000000000000000" pitchFamily="2" charset="2"/>
              <a:buAutoNum type="arabicPeriod"/>
            </a:pPr>
            <a:r>
              <a:rPr lang="cs-CZ" altLang="cs-CZ" sz="2000" dirty="0">
                <a:solidFill>
                  <a:schemeClr val="bg1"/>
                </a:solidFill>
              </a:rPr>
              <a:t>Přímý (jednicový) materiál</a:t>
            </a:r>
          </a:p>
          <a:p>
            <a:pPr marL="609600" indent="-609600" eaLnBrk="1" hangingPunct="1">
              <a:lnSpc>
                <a:spcPct val="90000"/>
              </a:lnSpc>
              <a:buFont typeface="Wingdings" panose="05000000000000000000" pitchFamily="2" charset="2"/>
              <a:buAutoNum type="arabicPeriod"/>
            </a:pPr>
            <a:r>
              <a:rPr lang="cs-CZ" altLang="cs-CZ" sz="2000" dirty="0">
                <a:solidFill>
                  <a:schemeClr val="bg1"/>
                </a:solidFill>
              </a:rPr>
              <a:t>Přímé (jednicové) mzdy</a:t>
            </a:r>
          </a:p>
          <a:p>
            <a:pPr marL="609600" indent="-609600" eaLnBrk="1" hangingPunct="1">
              <a:lnSpc>
                <a:spcPct val="90000"/>
              </a:lnSpc>
              <a:buFont typeface="Wingdings" panose="05000000000000000000" pitchFamily="2" charset="2"/>
              <a:buAutoNum type="arabicPeriod"/>
            </a:pPr>
            <a:r>
              <a:rPr lang="cs-CZ" altLang="cs-CZ" sz="2000" dirty="0">
                <a:solidFill>
                  <a:schemeClr val="bg1"/>
                </a:solidFill>
              </a:rPr>
              <a:t>Ostatní přímé (jednicové)  náklady</a:t>
            </a:r>
          </a:p>
          <a:p>
            <a:pPr marL="609600" indent="-609600" eaLnBrk="1" hangingPunct="1">
              <a:lnSpc>
                <a:spcPct val="90000"/>
              </a:lnSpc>
              <a:buFont typeface="Wingdings" panose="05000000000000000000" pitchFamily="2" charset="2"/>
              <a:buAutoNum type="arabicPeriod"/>
            </a:pPr>
            <a:r>
              <a:rPr lang="cs-CZ" altLang="cs-CZ" sz="2000" dirty="0">
                <a:solidFill>
                  <a:schemeClr val="bg1"/>
                </a:solidFill>
              </a:rPr>
              <a:t>Provozní (výrobní) režie (variabilní část režie)</a:t>
            </a:r>
            <a:endParaRPr lang="cs-CZ" altLang="cs-CZ" sz="2000" b="1" dirty="0">
              <a:solidFill>
                <a:schemeClr val="bg1"/>
              </a:solidFill>
            </a:endParaRPr>
          </a:p>
          <a:p>
            <a:pPr marL="609600" indent="-609600" eaLnBrk="1" hangingPunct="1">
              <a:lnSpc>
                <a:spcPct val="90000"/>
              </a:lnSpc>
              <a:buFont typeface="Wingdings" panose="05000000000000000000" pitchFamily="2" charset="2"/>
              <a:buNone/>
            </a:pPr>
            <a:r>
              <a:rPr lang="cs-CZ" altLang="cs-CZ" sz="2000" b="1" dirty="0">
                <a:solidFill>
                  <a:schemeClr val="bg1"/>
                </a:solidFill>
              </a:rPr>
              <a:t>	1.- 4. Vlastní náklady výroby (variabilní náklady)</a:t>
            </a:r>
            <a:endParaRPr lang="cs-CZ" altLang="cs-CZ" sz="2000" dirty="0">
              <a:solidFill>
                <a:schemeClr val="bg1"/>
              </a:solidFill>
            </a:endParaRPr>
          </a:p>
          <a:p>
            <a:pPr marL="609600" indent="-609600" eaLnBrk="1" hangingPunct="1">
              <a:lnSpc>
                <a:spcPct val="90000"/>
              </a:lnSpc>
              <a:buFont typeface="Wingdings" panose="05000000000000000000" pitchFamily="2" charset="2"/>
              <a:buAutoNum type="arabicPeriod" startAt="5"/>
            </a:pPr>
            <a:r>
              <a:rPr lang="cs-CZ" altLang="cs-CZ" sz="2000" dirty="0">
                <a:solidFill>
                  <a:schemeClr val="bg1"/>
                </a:solidFill>
              </a:rPr>
              <a:t>Správní režie</a:t>
            </a:r>
          </a:p>
          <a:p>
            <a:pPr marL="609600" indent="-609600" eaLnBrk="1" hangingPunct="1">
              <a:lnSpc>
                <a:spcPct val="90000"/>
              </a:lnSpc>
              <a:buFont typeface="Wingdings" panose="05000000000000000000" pitchFamily="2" charset="2"/>
              <a:buAutoNum type="arabicPeriod" startAt="5"/>
            </a:pPr>
            <a:r>
              <a:rPr lang="cs-CZ" altLang="cs-CZ" sz="2000" dirty="0">
                <a:solidFill>
                  <a:schemeClr val="bg1"/>
                </a:solidFill>
              </a:rPr>
              <a:t>Odbytové náklady</a:t>
            </a:r>
          </a:p>
          <a:p>
            <a:pPr marL="609600" indent="-609600" eaLnBrk="1" hangingPunct="1">
              <a:lnSpc>
                <a:spcPct val="90000"/>
              </a:lnSpc>
              <a:buFont typeface="Wingdings" panose="05000000000000000000" pitchFamily="2" charset="2"/>
              <a:buNone/>
            </a:pPr>
            <a:r>
              <a:rPr lang="cs-CZ" altLang="cs-CZ" sz="2000" b="1" dirty="0">
                <a:solidFill>
                  <a:schemeClr val="bg1"/>
                </a:solidFill>
              </a:rPr>
              <a:t>	1.- 6. Úplné vlastní náklady výkonu</a:t>
            </a:r>
            <a:endParaRPr lang="cs-CZ" altLang="cs-CZ" sz="2000" dirty="0">
              <a:solidFill>
                <a:schemeClr val="bg1"/>
              </a:solidFill>
            </a:endParaRPr>
          </a:p>
          <a:p>
            <a:pPr marL="609600" indent="-609600" eaLnBrk="1" hangingPunct="1">
              <a:lnSpc>
                <a:spcPct val="90000"/>
              </a:lnSpc>
              <a:buFont typeface="Wingdings" panose="05000000000000000000" pitchFamily="2" charset="2"/>
              <a:buAutoNum type="arabicPeriod" startAt="7"/>
            </a:pPr>
            <a:r>
              <a:rPr lang="cs-CZ" altLang="cs-CZ" sz="2000" dirty="0">
                <a:solidFill>
                  <a:schemeClr val="bg1"/>
                </a:solidFill>
              </a:rPr>
              <a:t>Zisk (ztráta)</a:t>
            </a:r>
            <a:endParaRPr lang="cs-CZ" altLang="cs-CZ" sz="2000" b="1" dirty="0">
              <a:solidFill>
                <a:schemeClr val="bg1"/>
              </a:solidFill>
            </a:endParaRPr>
          </a:p>
          <a:p>
            <a:pPr marL="609600" indent="-609600" eaLnBrk="1" hangingPunct="1">
              <a:lnSpc>
                <a:spcPct val="90000"/>
              </a:lnSpc>
              <a:buFont typeface="Wingdings" panose="05000000000000000000" pitchFamily="2" charset="2"/>
              <a:buNone/>
            </a:pPr>
            <a:r>
              <a:rPr lang="cs-CZ" altLang="cs-CZ" sz="2000" b="1" dirty="0">
                <a:solidFill>
                  <a:schemeClr val="bg1"/>
                </a:solidFill>
              </a:rPr>
              <a:t>	1.- 7. Prodejní cena (cena výkonu)</a:t>
            </a:r>
          </a:p>
        </p:txBody>
      </p:sp>
    </p:spTree>
    <p:extLst>
      <p:ext uri="{BB962C8B-B14F-4D97-AF65-F5344CB8AC3E}">
        <p14:creationId xmlns:p14="http://schemas.microsoft.com/office/powerpoint/2010/main" val="2494596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5125">
                                            <p:txEl>
                                              <p:pRg st="0" end="0"/>
                                            </p:txEl>
                                          </p:spTgt>
                                        </p:tgtEl>
                                        <p:attrNameLst>
                                          <p:attrName>style.color</p:attrName>
                                        </p:attrNameLst>
                                      </p:cBhvr>
                                      <p:to>
                                        <a:schemeClr val="accent2"/>
                                      </p:to>
                                    </p:animClr>
                                    <p:animClr clrSpc="rgb" dir="cw">
                                      <p:cBhvr>
                                        <p:cTn id="7" dur="500" fill="hold"/>
                                        <p:tgtEl>
                                          <p:spTgt spid="5125">
                                            <p:txEl>
                                              <p:pRg st="0" end="0"/>
                                            </p:txEl>
                                          </p:spTgt>
                                        </p:tgtEl>
                                        <p:attrNameLst>
                                          <p:attrName>fillcolor</p:attrName>
                                        </p:attrNameLst>
                                      </p:cBhvr>
                                      <p:to>
                                        <a:schemeClr val="accent2"/>
                                      </p:to>
                                    </p:animClr>
                                    <p:set>
                                      <p:cBhvr>
                                        <p:cTn id="8" dur="500" fill="hold"/>
                                        <p:tgtEl>
                                          <p:spTgt spid="5125">
                                            <p:txEl>
                                              <p:pRg st="0" end="0"/>
                                            </p:txEl>
                                          </p:spTgt>
                                        </p:tgtEl>
                                        <p:attrNameLst>
                                          <p:attrName>fill.type</p:attrName>
                                        </p:attrNameLst>
                                      </p:cBhvr>
                                      <p:to>
                                        <p:strVal val="solid"/>
                                      </p:to>
                                    </p:set>
                                    <p:set>
                                      <p:cBhvr>
                                        <p:cTn id="9" dur="500" fill="hold"/>
                                        <p:tgtEl>
                                          <p:spTgt spid="5125">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grpId="0" nodeType="clickEffect">
                                  <p:stCondLst>
                                    <p:cond delay="0"/>
                                  </p:stCondLst>
                                  <p:childTnLst>
                                    <p:animClr clrSpc="rgb" dir="cw">
                                      <p:cBhvr override="childStyle">
                                        <p:cTn id="13" dur="500" fill="hold"/>
                                        <p:tgtEl>
                                          <p:spTgt spid="5125">
                                            <p:txEl>
                                              <p:pRg st="1" end="1"/>
                                            </p:txEl>
                                          </p:spTgt>
                                        </p:tgtEl>
                                        <p:attrNameLst>
                                          <p:attrName>style.color</p:attrName>
                                        </p:attrNameLst>
                                      </p:cBhvr>
                                      <p:to>
                                        <a:schemeClr val="accent2"/>
                                      </p:to>
                                    </p:animClr>
                                    <p:animClr clrSpc="rgb" dir="cw">
                                      <p:cBhvr>
                                        <p:cTn id="14" dur="500" fill="hold"/>
                                        <p:tgtEl>
                                          <p:spTgt spid="5125">
                                            <p:txEl>
                                              <p:pRg st="1" end="1"/>
                                            </p:txEl>
                                          </p:spTgt>
                                        </p:tgtEl>
                                        <p:attrNameLst>
                                          <p:attrName>fillcolor</p:attrName>
                                        </p:attrNameLst>
                                      </p:cBhvr>
                                      <p:to>
                                        <a:schemeClr val="accent2"/>
                                      </p:to>
                                    </p:animClr>
                                    <p:set>
                                      <p:cBhvr>
                                        <p:cTn id="15" dur="500" fill="hold"/>
                                        <p:tgtEl>
                                          <p:spTgt spid="5125">
                                            <p:txEl>
                                              <p:pRg st="1" end="1"/>
                                            </p:txEl>
                                          </p:spTgt>
                                        </p:tgtEl>
                                        <p:attrNameLst>
                                          <p:attrName>fill.type</p:attrName>
                                        </p:attrNameLst>
                                      </p:cBhvr>
                                      <p:to>
                                        <p:strVal val="solid"/>
                                      </p:to>
                                    </p:set>
                                    <p:set>
                                      <p:cBhvr>
                                        <p:cTn id="16" dur="500" fill="hold"/>
                                        <p:tgtEl>
                                          <p:spTgt spid="5125">
                                            <p:txEl>
                                              <p:pRg st="1" end="1"/>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grpId="0" nodeType="clickEffect">
                                  <p:stCondLst>
                                    <p:cond delay="0"/>
                                  </p:stCondLst>
                                  <p:childTnLst>
                                    <p:animClr clrSpc="rgb" dir="cw">
                                      <p:cBhvr override="childStyle">
                                        <p:cTn id="20" dur="500" fill="hold"/>
                                        <p:tgtEl>
                                          <p:spTgt spid="5125">
                                            <p:txEl>
                                              <p:pRg st="2" end="2"/>
                                            </p:txEl>
                                          </p:spTgt>
                                        </p:tgtEl>
                                        <p:attrNameLst>
                                          <p:attrName>style.color</p:attrName>
                                        </p:attrNameLst>
                                      </p:cBhvr>
                                      <p:to>
                                        <a:schemeClr val="accent2"/>
                                      </p:to>
                                    </p:animClr>
                                    <p:animClr clrSpc="rgb" dir="cw">
                                      <p:cBhvr>
                                        <p:cTn id="21" dur="500" fill="hold"/>
                                        <p:tgtEl>
                                          <p:spTgt spid="5125">
                                            <p:txEl>
                                              <p:pRg st="2" end="2"/>
                                            </p:txEl>
                                          </p:spTgt>
                                        </p:tgtEl>
                                        <p:attrNameLst>
                                          <p:attrName>fillcolor</p:attrName>
                                        </p:attrNameLst>
                                      </p:cBhvr>
                                      <p:to>
                                        <a:schemeClr val="accent2"/>
                                      </p:to>
                                    </p:animClr>
                                    <p:set>
                                      <p:cBhvr>
                                        <p:cTn id="22" dur="500" fill="hold"/>
                                        <p:tgtEl>
                                          <p:spTgt spid="5125">
                                            <p:txEl>
                                              <p:pRg st="2" end="2"/>
                                            </p:txEl>
                                          </p:spTgt>
                                        </p:tgtEl>
                                        <p:attrNameLst>
                                          <p:attrName>fill.type</p:attrName>
                                        </p:attrNameLst>
                                      </p:cBhvr>
                                      <p:to>
                                        <p:strVal val="solid"/>
                                      </p:to>
                                    </p:set>
                                    <p:set>
                                      <p:cBhvr>
                                        <p:cTn id="23" dur="500" fill="hold"/>
                                        <p:tgtEl>
                                          <p:spTgt spid="5125">
                                            <p:txEl>
                                              <p:pRg st="2" end="2"/>
                                            </p:txEl>
                                          </p:spTgt>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19" presetClass="emph" presetSubtype="0" fill="hold" grpId="0" nodeType="clickEffect">
                                  <p:stCondLst>
                                    <p:cond delay="0"/>
                                  </p:stCondLst>
                                  <p:childTnLst>
                                    <p:animClr clrSpc="rgb" dir="cw">
                                      <p:cBhvr override="childStyle">
                                        <p:cTn id="27" dur="500" fill="hold"/>
                                        <p:tgtEl>
                                          <p:spTgt spid="5125">
                                            <p:txEl>
                                              <p:pRg st="3" end="3"/>
                                            </p:txEl>
                                          </p:spTgt>
                                        </p:tgtEl>
                                        <p:attrNameLst>
                                          <p:attrName>style.color</p:attrName>
                                        </p:attrNameLst>
                                      </p:cBhvr>
                                      <p:to>
                                        <a:schemeClr val="accent2"/>
                                      </p:to>
                                    </p:animClr>
                                    <p:animClr clrSpc="rgb" dir="cw">
                                      <p:cBhvr>
                                        <p:cTn id="28" dur="500" fill="hold"/>
                                        <p:tgtEl>
                                          <p:spTgt spid="5125">
                                            <p:txEl>
                                              <p:pRg st="3" end="3"/>
                                            </p:txEl>
                                          </p:spTgt>
                                        </p:tgtEl>
                                        <p:attrNameLst>
                                          <p:attrName>fillcolor</p:attrName>
                                        </p:attrNameLst>
                                      </p:cBhvr>
                                      <p:to>
                                        <a:schemeClr val="accent2"/>
                                      </p:to>
                                    </p:animClr>
                                    <p:set>
                                      <p:cBhvr>
                                        <p:cTn id="29" dur="500" fill="hold"/>
                                        <p:tgtEl>
                                          <p:spTgt spid="5125">
                                            <p:txEl>
                                              <p:pRg st="3" end="3"/>
                                            </p:txEl>
                                          </p:spTgt>
                                        </p:tgtEl>
                                        <p:attrNameLst>
                                          <p:attrName>fill.type</p:attrName>
                                        </p:attrNameLst>
                                      </p:cBhvr>
                                      <p:to>
                                        <p:strVal val="solid"/>
                                      </p:to>
                                    </p:set>
                                    <p:set>
                                      <p:cBhvr>
                                        <p:cTn id="30" dur="500" fill="hold"/>
                                        <p:tgtEl>
                                          <p:spTgt spid="5125">
                                            <p:txEl>
                                              <p:pRg st="3" end="3"/>
                                            </p:txEl>
                                          </p:spTgt>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19" presetClass="emph" presetSubtype="0" fill="hold" grpId="0" nodeType="clickEffect">
                                  <p:stCondLst>
                                    <p:cond delay="0"/>
                                  </p:stCondLst>
                                  <p:childTnLst>
                                    <p:animClr clrSpc="rgb" dir="cw">
                                      <p:cBhvr override="childStyle">
                                        <p:cTn id="34" dur="500" fill="hold"/>
                                        <p:tgtEl>
                                          <p:spTgt spid="5125">
                                            <p:txEl>
                                              <p:pRg st="4" end="4"/>
                                            </p:txEl>
                                          </p:spTgt>
                                        </p:tgtEl>
                                        <p:attrNameLst>
                                          <p:attrName>style.color</p:attrName>
                                        </p:attrNameLst>
                                      </p:cBhvr>
                                      <p:to>
                                        <a:schemeClr val="accent2"/>
                                      </p:to>
                                    </p:animClr>
                                    <p:animClr clrSpc="rgb" dir="cw">
                                      <p:cBhvr>
                                        <p:cTn id="35" dur="500" fill="hold"/>
                                        <p:tgtEl>
                                          <p:spTgt spid="5125">
                                            <p:txEl>
                                              <p:pRg st="4" end="4"/>
                                            </p:txEl>
                                          </p:spTgt>
                                        </p:tgtEl>
                                        <p:attrNameLst>
                                          <p:attrName>fillcolor</p:attrName>
                                        </p:attrNameLst>
                                      </p:cBhvr>
                                      <p:to>
                                        <a:schemeClr val="accent2"/>
                                      </p:to>
                                    </p:animClr>
                                    <p:set>
                                      <p:cBhvr>
                                        <p:cTn id="36" dur="500" fill="hold"/>
                                        <p:tgtEl>
                                          <p:spTgt spid="5125">
                                            <p:txEl>
                                              <p:pRg st="4" end="4"/>
                                            </p:txEl>
                                          </p:spTgt>
                                        </p:tgtEl>
                                        <p:attrNameLst>
                                          <p:attrName>fill.type</p:attrName>
                                        </p:attrNameLst>
                                      </p:cBhvr>
                                      <p:to>
                                        <p:strVal val="solid"/>
                                      </p:to>
                                    </p:set>
                                    <p:set>
                                      <p:cBhvr>
                                        <p:cTn id="37" dur="500" fill="hold"/>
                                        <p:tgtEl>
                                          <p:spTgt spid="5125">
                                            <p:txEl>
                                              <p:pRg st="4" end="4"/>
                                            </p:txEl>
                                          </p:spTgt>
                                        </p:tgtEl>
                                        <p:attrNameLst>
                                          <p:attrName>fill.on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19" presetClass="emph" presetSubtype="0" fill="hold" grpId="0" nodeType="clickEffect">
                                  <p:stCondLst>
                                    <p:cond delay="0"/>
                                  </p:stCondLst>
                                  <p:childTnLst>
                                    <p:animClr clrSpc="rgb" dir="cw">
                                      <p:cBhvr override="childStyle">
                                        <p:cTn id="41" dur="500" fill="hold"/>
                                        <p:tgtEl>
                                          <p:spTgt spid="5125">
                                            <p:txEl>
                                              <p:pRg st="5" end="5"/>
                                            </p:txEl>
                                          </p:spTgt>
                                        </p:tgtEl>
                                        <p:attrNameLst>
                                          <p:attrName>style.color</p:attrName>
                                        </p:attrNameLst>
                                      </p:cBhvr>
                                      <p:to>
                                        <a:schemeClr val="accent2"/>
                                      </p:to>
                                    </p:animClr>
                                    <p:animClr clrSpc="rgb" dir="cw">
                                      <p:cBhvr>
                                        <p:cTn id="42" dur="500" fill="hold"/>
                                        <p:tgtEl>
                                          <p:spTgt spid="5125">
                                            <p:txEl>
                                              <p:pRg st="5" end="5"/>
                                            </p:txEl>
                                          </p:spTgt>
                                        </p:tgtEl>
                                        <p:attrNameLst>
                                          <p:attrName>fillcolor</p:attrName>
                                        </p:attrNameLst>
                                      </p:cBhvr>
                                      <p:to>
                                        <a:schemeClr val="accent2"/>
                                      </p:to>
                                    </p:animClr>
                                    <p:set>
                                      <p:cBhvr>
                                        <p:cTn id="43" dur="500" fill="hold"/>
                                        <p:tgtEl>
                                          <p:spTgt spid="5125">
                                            <p:txEl>
                                              <p:pRg st="5" end="5"/>
                                            </p:txEl>
                                          </p:spTgt>
                                        </p:tgtEl>
                                        <p:attrNameLst>
                                          <p:attrName>fill.type</p:attrName>
                                        </p:attrNameLst>
                                      </p:cBhvr>
                                      <p:to>
                                        <p:strVal val="solid"/>
                                      </p:to>
                                    </p:set>
                                    <p:set>
                                      <p:cBhvr>
                                        <p:cTn id="44" dur="500" fill="hold"/>
                                        <p:tgtEl>
                                          <p:spTgt spid="5125">
                                            <p:txEl>
                                              <p:pRg st="5" end="5"/>
                                            </p:txEl>
                                          </p:spTgt>
                                        </p:tgtEl>
                                        <p:attrNameLst>
                                          <p:attrName>fill.on</p:attrName>
                                        </p:attrNameLst>
                                      </p:cBhvr>
                                      <p:to>
                                        <p:strVal val="true"/>
                                      </p:to>
                                    </p:set>
                                  </p:childTnLst>
                                </p:cTn>
                              </p:par>
                            </p:childTnLst>
                          </p:cTn>
                        </p:par>
                      </p:childTnLst>
                    </p:cTn>
                  </p:par>
                  <p:par>
                    <p:cTn id="45" fill="hold">
                      <p:stCondLst>
                        <p:cond delay="indefinite"/>
                      </p:stCondLst>
                      <p:childTnLst>
                        <p:par>
                          <p:cTn id="46" fill="hold">
                            <p:stCondLst>
                              <p:cond delay="0"/>
                            </p:stCondLst>
                            <p:childTnLst>
                              <p:par>
                                <p:cTn id="47" presetID="19" presetClass="emph" presetSubtype="0" fill="hold" grpId="0" nodeType="clickEffect">
                                  <p:stCondLst>
                                    <p:cond delay="0"/>
                                  </p:stCondLst>
                                  <p:childTnLst>
                                    <p:animClr clrSpc="rgb" dir="cw">
                                      <p:cBhvr override="childStyle">
                                        <p:cTn id="48" dur="500" fill="hold"/>
                                        <p:tgtEl>
                                          <p:spTgt spid="5125">
                                            <p:txEl>
                                              <p:pRg st="6" end="6"/>
                                            </p:txEl>
                                          </p:spTgt>
                                        </p:tgtEl>
                                        <p:attrNameLst>
                                          <p:attrName>style.color</p:attrName>
                                        </p:attrNameLst>
                                      </p:cBhvr>
                                      <p:to>
                                        <a:schemeClr val="accent2"/>
                                      </p:to>
                                    </p:animClr>
                                    <p:animClr clrSpc="rgb" dir="cw">
                                      <p:cBhvr>
                                        <p:cTn id="49" dur="500" fill="hold"/>
                                        <p:tgtEl>
                                          <p:spTgt spid="5125">
                                            <p:txEl>
                                              <p:pRg st="6" end="6"/>
                                            </p:txEl>
                                          </p:spTgt>
                                        </p:tgtEl>
                                        <p:attrNameLst>
                                          <p:attrName>fillcolor</p:attrName>
                                        </p:attrNameLst>
                                      </p:cBhvr>
                                      <p:to>
                                        <a:schemeClr val="accent2"/>
                                      </p:to>
                                    </p:animClr>
                                    <p:set>
                                      <p:cBhvr>
                                        <p:cTn id="50" dur="500" fill="hold"/>
                                        <p:tgtEl>
                                          <p:spTgt spid="5125">
                                            <p:txEl>
                                              <p:pRg st="6" end="6"/>
                                            </p:txEl>
                                          </p:spTgt>
                                        </p:tgtEl>
                                        <p:attrNameLst>
                                          <p:attrName>fill.type</p:attrName>
                                        </p:attrNameLst>
                                      </p:cBhvr>
                                      <p:to>
                                        <p:strVal val="solid"/>
                                      </p:to>
                                    </p:set>
                                    <p:set>
                                      <p:cBhvr>
                                        <p:cTn id="51" dur="500" fill="hold"/>
                                        <p:tgtEl>
                                          <p:spTgt spid="5125">
                                            <p:txEl>
                                              <p:pRg st="6" end="6"/>
                                            </p:txEl>
                                          </p:spTgt>
                                        </p:tgtEl>
                                        <p:attrNameLst>
                                          <p:attrName>fill.on</p:attrName>
                                        </p:attrNameLst>
                                      </p:cBhvr>
                                      <p:to>
                                        <p:strVal val="true"/>
                                      </p:to>
                                    </p:set>
                                  </p:childTnLst>
                                </p:cTn>
                              </p:par>
                            </p:childTnLst>
                          </p:cTn>
                        </p:par>
                      </p:childTnLst>
                    </p:cTn>
                  </p:par>
                  <p:par>
                    <p:cTn id="52" fill="hold">
                      <p:stCondLst>
                        <p:cond delay="indefinite"/>
                      </p:stCondLst>
                      <p:childTnLst>
                        <p:par>
                          <p:cTn id="53" fill="hold">
                            <p:stCondLst>
                              <p:cond delay="0"/>
                            </p:stCondLst>
                            <p:childTnLst>
                              <p:par>
                                <p:cTn id="54" presetID="19" presetClass="emph" presetSubtype="0" fill="hold" grpId="0" nodeType="clickEffect">
                                  <p:stCondLst>
                                    <p:cond delay="0"/>
                                  </p:stCondLst>
                                  <p:childTnLst>
                                    <p:animClr clrSpc="rgb" dir="cw">
                                      <p:cBhvr override="childStyle">
                                        <p:cTn id="55" dur="500" fill="hold"/>
                                        <p:tgtEl>
                                          <p:spTgt spid="5125">
                                            <p:txEl>
                                              <p:pRg st="7" end="7"/>
                                            </p:txEl>
                                          </p:spTgt>
                                        </p:tgtEl>
                                        <p:attrNameLst>
                                          <p:attrName>style.color</p:attrName>
                                        </p:attrNameLst>
                                      </p:cBhvr>
                                      <p:to>
                                        <a:schemeClr val="accent2"/>
                                      </p:to>
                                    </p:animClr>
                                    <p:animClr clrSpc="rgb" dir="cw">
                                      <p:cBhvr>
                                        <p:cTn id="56" dur="500" fill="hold"/>
                                        <p:tgtEl>
                                          <p:spTgt spid="5125">
                                            <p:txEl>
                                              <p:pRg st="7" end="7"/>
                                            </p:txEl>
                                          </p:spTgt>
                                        </p:tgtEl>
                                        <p:attrNameLst>
                                          <p:attrName>fillcolor</p:attrName>
                                        </p:attrNameLst>
                                      </p:cBhvr>
                                      <p:to>
                                        <a:schemeClr val="accent2"/>
                                      </p:to>
                                    </p:animClr>
                                    <p:set>
                                      <p:cBhvr>
                                        <p:cTn id="57" dur="500" fill="hold"/>
                                        <p:tgtEl>
                                          <p:spTgt spid="5125">
                                            <p:txEl>
                                              <p:pRg st="7" end="7"/>
                                            </p:txEl>
                                          </p:spTgt>
                                        </p:tgtEl>
                                        <p:attrNameLst>
                                          <p:attrName>fill.type</p:attrName>
                                        </p:attrNameLst>
                                      </p:cBhvr>
                                      <p:to>
                                        <p:strVal val="solid"/>
                                      </p:to>
                                    </p:set>
                                    <p:set>
                                      <p:cBhvr>
                                        <p:cTn id="58" dur="500" fill="hold"/>
                                        <p:tgtEl>
                                          <p:spTgt spid="5125">
                                            <p:txEl>
                                              <p:pRg st="7" end="7"/>
                                            </p:txEl>
                                          </p:spTgt>
                                        </p:tgtEl>
                                        <p:attrNameLst>
                                          <p:attrName>fill.on</p:attrName>
                                        </p:attrNameLst>
                                      </p:cBhvr>
                                      <p:to>
                                        <p:strVal val="true"/>
                                      </p:to>
                                    </p:set>
                                  </p:childTnLst>
                                </p:cTn>
                              </p:par>
                            </p:childTnLst>
                          </p:cTn>
                        </p:par>
                      </p:childTnLst>
                    </p:cTn>
                  </p:par>
                  <p:par>
                    <p:cTn id="59" fill="hold">
                      <p:stCondLst>
                        <p:cond delay="indefinite"/>
                      </p:stCondLst>
                      <p:childTnLst>
                        <p:par>
                          <p:cTn id="60" fill="hold">
                            <p:stCondLst>
                              <p:cond delay="0"/>
                            </p:stCondLst>
                            <p:childTnLst>
                              <p:par>
                                <p:cTn id="61" presetID="19" presetClass="emph" presetSubtype="0" fill="hold" grpId="0" nodeType="clickEffect">
                                  <p:stCondLst>
                                    <p:cond delay="0"/>
                                  </p:stCondLst>
                                  <p:childTnLst>
                                    <p:animClr clrSpc="rgb" dir="cw">
                                      <p:cBhvr override="childStyle">
                                        <p:cTn id="62" dur="500" fill="hold"/>
                                        <p:tgtEl>
                                          <p:spTgt spid="5125">
                                            <p:txEl>
                                              <p:pRg st="8" end="8"/>
                                            </p:txEl>
                                          </p:spTgt>
                                        </p:tgtEl>
                                        <p:attrNameLst>
                                          <p:attrName>style.color</p:attrName>
                                        </p:attrNameLst>
                                      </p:cBhvr>
                                      <p:to>
                                        <a:schemeClr val="accent2"/>
                                      </p:to>
                                    </p:animClr>
                                    <p:animClr clrSpc="rgb" dir="cw">
                                      <p:cBhvr>
                                        <p:cTn id="63" dur="500" fill="hold"/>
                                        <p:tgtEl>
                                          <p:spTgt spid="5125">
                                            <p:txEl>
                                              <p:pRg st="8" end="8"/>
                                            </p:txEl>
                                          </p:spTgt>
                                        </p:tgtEl>
                                        <p:attrNameLst>
                                          <p:attrName>fillcolor</p:attrName>
                                        </p:attrNameLst>
                                      </p:cBhvr>
                                      <p:to>
                                        <a:schemeClr val="accent2"/>
                                      </p:to>
                                    </p:animClr>
                                    <p:set>
                                      <p:cBhvr>
                                        <p:cTn id="64" dur="500" fill="hold"/>
                                        <p:tgtEl>
                                          <p:spTgt spid="5125">
                                            <p:txEl>
                                              <p:pRg st="8" end="8"/>
                                            </p:txEl>
                                          </p:spTgt>
                                        </p:tgtEl>
                                        <p:attrNameLst>
                                          <p:attrName>fill.type</p:attrName>
                                        </p:attrNameLst>
                                      </p:cBhvr>
                                      <p:to>
                                        <p:strVal val="solid"/>
                                      </p:to>
                                    </p:set>
                                    <p:set>
                                      <p:cBhvr>
                                        <p:cTn id="65" dur="500" fill="hold"/>
                                        <p:tgtEl>
                                          <p:spTgt spid="5125">
                                            <p:txEl>
                                              <p:pRg st="8" end="8"/>
                                            </p:txEl>
                                          </p:spTgt>
                                        </p:tgtEl>
                                        <p:attrNameLst>
                                          <p:attrName>fill.on</p:attrName>
                                        </p:attrNameLst>
                                      </p:cBhvr>
                                      <p:to>
                                        <p:strVal val="true"/>
                                      </p:to>
                                    </p:set>
                                  </p:childTnLst>
                                </p:cTn>
                              </p:par>
                            </p:childTnLst>
                          </p:cTn>
                        </p:par>
                      </p:childTnLst>
                    </p:cTn>
                  </p:par>
                  <p:par>
                    <p:cTn id="66" fill="hold">
                      <p:stCondLst>
                        <p:cond delay="indefinite"/>
                      </p:stCondLst>
                      <p:childTnLst>
                        <p:par>
                          <p:cTn id="67" fill="hold">
                            <p:stCondLst>
                              <p:cond delay="0"/>
                            </p:stCondLst>
                            <p:childTnLst>
                              <p:par>
                                <p:cTn id="68" presetID="19" presetClass="emph" presetSubtype="0" fill="hold" grpId="0" nodeType="clickEffect">
                                  <p:stCondLst>
                                    <p:cond delay="0"/>
                                  </p:stCondLst>
                                  <p:childTnLst>
                                    <p:animClr clrSpc="rgb" dir="cw">
                                      <p:cBhvr override="childStyle">
                                        <p:cTn id="69" dur="500" fill="hold"/>
                                        <p:tgtEl>
                                          <p:spTgt spid="5125">
                                            <p:txEl>
                                              <p:pRg st="9" end="9"/>
                                            </p:txEl>
                                          </p:spTgt>
                                        </p:tgtEl>
                                        <p:attrNameLst>
                                          <p:attrName>style.color</p:attrName>
                                        </p:attrNameLst>
                                      </p:cBhvr>
                                      <p:to>
                                        <a:schemeClr val="accent2"/>
                                      </p:to>
                                    </p:animClr>
                                    <p:animClr clrSpc="rgb" dir="cw">
                                      <p:cBhvr>
                                        <p:cTn id="70" dur="500" fill="hold"/>
                                        <p:tgtEl>
                                          <p:spTgt spid="5125">
                                            <p:txEl>
                                              <p:pRg st="9" end="9"/>
                                            </p:txEl>
                                          </p:spTgt>
                                        </p:tgtEl>
                                        <p:attrNameLst>
                                          <p:attrName>fillcolor</p:attrName>
                                        </p:attrNameLst>
                                      </p:cBhvr>
                                      <p:to>
                                        <a:schemeClr val="accent2"/>
                                      </p:to>
                                    </p:animClr>
                                    <p:set>
                                      <p:cBhvr>
                                        <p:cTn id="71" dur="500" fill="hold"/>
                                        <p:tgtEl>
                                          <p:spTgt spid="5125">
                                            <p:txEl>
                                              <p:pRg st="9" end="9"/>
                                            </p:txEl>
                                          </p:spTgt>
                                        </p:tgtEl>
                                        <p:attrNameLst>
                                          <p:attrName>fill.type</p:attrName>
                                        </p:attrNameLst>
                                      </p:cBhvr>
                                      <p:to>
                                        <p:strVal val="solid"/>
                                      </p:to>
                                    </p:set>
                                    <p:set>
                                      <p:cBhvr>
                                        <p:cTn id="72" dur="500" fill="hold"/>
                                        <p:tgtEl>
                                          <p:spTgt spid="5125">
                                            <p:txEl>
                                              <p:pRg st="9" end="9"/>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uiExpand="1"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457200" y="557808"/>
            <a:ext cx="8229600" cy="1143000"/>
          </a:xfrm>
        </p:spPr>
        <p:txBody>
          <a:bodyPr>
            <a:noAutofit/>
          </a:bodyPr>
          <a:lstStyle/>
          <a:p>
            <a:r>
              <a:rPr lang="cs-CZ" sz="3600" b="1" dirty="0">
                <a:solidFill>
                  <a:srgbClr val="FF0000"/>
                </a:solidFill>
              </a:rPr>
              <a:t>Cena respektující náklady</a:t>
            </a:r>
            <a:br>
              <a:rPr lang="cs-CZ" altLang="cs-CZ" sz="3600" dirty="0">
                <a:solidFill>
                  <a:srgbClr val="FF0000"/>
                </a:solidFill>
              </a:rPr>
            </a:br>
            <a:r>
              <a:rPr lang="cs-CZ" altLang="cs-CZ" sz="3600" dirty="0">
                <a:solidFill>
                  <a:srgbClr val="FF0000"/>
                </a:solidFill>
              </a:rPr>
              <a:t>Co ovlivňuje nastavení ceny?</a:t>
            </a:r>
          </a:p>
        </p:txBody>
      </p:sp>
      <p:sp>
        <p:nvSpPr>
          <p:cNvPr id="5125" name="Rectangle 3"/>
          <p:cNvSpPr>
            <a:spLocks noGrp="1" noChangeArrowheads="1"/>
          </p:cNvSpPr>
          <p:nvPr>
            <p:ph type="body" idx="1"/>
          </p:nvPr>
        </p:nvSpPr>
        <p:spPr>
          <a:xfrm>
            <a:off x="323528" y="1700808"/>
            <a:ext cx="8136904" cy="5040560"/>
          </a:xfrm>
        </p:spPr>
        <p:txBody>
          <a:bodyPr>
            <a:normAutofit/>
          </a:bodyPr>
          <a:lstStyle/>
          <a:p>
            <a:pPr>
              <a:buClr>
                <a:schemeClr val="bg2">
                  <a:lumMod val="50000"/>
                </a:schemeClr>
              </a:buClr>
              <a:buSzTx/>
            </a:pPr>
            <a:r>
              <a:rPr lang="cs-CZ" altLang="cs-CZ" sz="2000" b="1" dirty="0">
                <a:effectLst>
                  <a:outerShdw blurRad="38100" dist="38100" dir="2700000" algn="tl">
                    <a:srgbClr val="000000">
                      <a:alpha val="43137"/>
                    </a:srgbClr>
                  </a:outerShdw>
                </a:effectLst>
              </a:rPr>
              <a:t>Cenová zvýhodnění a slevy</a:t>
            </a:r>
          </a:p>
          <a:p>
            <a:pPr lvl="1">
              <a:buClr>
                <a:schemeClr val="bg2">
                  <a:lumMod val="50000"/>
                </a:schemeClr>
              </a:buClr>
              <a:buSzPct val="70000"/>
            </a:pPr>
            <a:r>
              <a:rPr lang="cs-CZ" altLang="cs-CZ" sz="2000" dirty="0"/>
              <a:t>Hotovostní slevy</a:t>
            </a:r>
          </a:p>
          <a:p>
            <a:pPr lvl="1">
              <a:buClr>
                <a:schemeClr val="bg2">
                  <a:lumMod val="50000"/>
                </a:schemeClr>
              </a:buClr>
              <a:buSzPct val="70000"/>
            </a:pPr>
            <a:r>
              <a:rPr lang="cs-CZ" altLang="cs-CZ" sz="2000" dirty="0"/>
              <a:t>Množstevní slevy</a:t>
            </a:r>
          </a:p>
          <a:p>
            <a:pPr lvl="1">
              <a:buClr>
                <a:schemeClr val="bg2">
                  <a:lumMod val="50000"/>
                </a:schemeClr>
              </a:buClr>
              <a:buSzPct val="70000"/>
            </a:pPr>
            <a:r>
              <a:rPr lang="cs-CZ" altLang="cs-CZ" sz="2000" dirty="0"/>
              <a:t>Sezónní slevy</a:t>
            </a:r>
          </a:p>
          <a:p>
            <a:pPr lvl="1">
              <a:buClr>
                <a:schemeClr val="bg2">
                  <a:lumMod val="50000"/>
                </a:schemeClr>
              </a:buClr>
              <a:buSzPct val="70000"/>
            </a:pPr>
            <a:r>
              <a:rPr lang="cs-CZ" altLang="cs-CZ" sz="2000" dirty="0"/>
              <a:t>Funkční slevy</a:t>
            </a:r>
          </a:p>
          <a:p>
            <a:pPr lvl="1">
              <a:buClr>
                <a:schemeClr val="bg2">
                  <a:lumMod val="50000"/>
                </a:schemeClr>
              </a:buClr>
              <a:buSzPct val="70000"/>
            </a:pPr>
            <a:r>
              <a:rPr lang="cs-CZ" altLang="cs-CZ" sz="2000" dirty="0"/>
              <a:t>Odpočty</a:t>
            </a:r>
          </a:p>
          <a:p>
            <a:pPr>
              <a:buClr>
                <a:schemeClr val="tx2">
                  <a:lumMod val="60000"/>
                  <a:lumOff val="40000"/>
                </a:schemeClr>
              </a:buClr>
              <a:buSzPct val="70000"/>
            </a:pPr>
            <a:r>
              <a:rPr lang="cs-CZ" altLang="cs-CZ" sz="2000" b="1" dirty="0">
                <a:effectLst>
                  <a:outerShdw blurRad="38100" dist="38100" dir="2700000" algn="tl">
                    <a:srgbClr val="000000">
                      <a:alpha val="43137"/>
                    </a:srgbClr>
                  </a:outerShdw>
                </a:effectLst>
              </a:rPr>
              <a:t>Tlaky na budoucí snižování cen</a:t>
            </a:r>
          </a:p>
          <a:p>
            <a:pPr>
              <a:buClr>
                <a:schemeClr val="tx2">
                  <a:lumMod val="60000"/>
                  <a:lumOff val="40000"/>
                </a:schemeClr>
              </a:buClr>
              <a:buSzPct val="70000"/>
            </a:pPr>
            <a:r>
              <a:rPr lang="cs-CZ" altLang="cs-CZ" sz="2000" b="1" dirty="0">
                <a:effectLst>
                  <a:outerShdw blurRad="38100" dist="38100" dir="2700000" algn="tl">
                    <a:srgbClr val="000000">
                      <a:alpha val="43137"/>
                    </a:srgbClr>
                  </a:outerShdw>
                </a:effectLst>
              </a:rPr>
              <a:t>Marže obchodních mezičlánků</a:t>
            </a:r>
          </a:p>
          <a:p>
            <a:pPr lvl="1">
              <a:buClr>
                <a:schemeClr val="tx2">
                  <a:lumMod val="60000"/>
                  <a:lumOff val="40000"/>
                </a:schemeClr>
              </a:buClr>
              <a:buSzPct val="70000"/>
            </a:pPr>
            <a:r>
              <a:rPr lang="cs-CZ" altLang="cs-CZ" sz="2000" dirty="0"/>
              <a:t>Prodáváme napřímo nebo přes obchod – velkoobchod, maloobchod – každý na tom bude chtít mít nějakou marži!</a:t>
            </a:r>
          </a:p>
          <a:p>
            <a:pPr>
              <a:buClr>
                <a:schemeClr val="tx2">
                  <a:lumMod val="60000"/>
                  <a:lumOff val="40000"/>
                </a:schemeClr>
              </a:buClr>
              <a:buSzPct val="70000"/>
            </a:pPr>
            <a:r>
              <a:rPr lang="cs-CZ" altLang="cs-CZ" sz="2000" b="1" dirty="0">
                <a:effectLst>
                  <a:outerShdw blurRad="38100" dist="38100" dir="2700000" algn="tl">
                    <a:srgbClr val="000000">
                      <a:alpha val="43137"/>
                    </a:srgbClr>
                  </a:outerShdw>
                </a:effectLst>
              </a:rPr>
              <a:t>Zaváděcí ceny</a:t>
            </a:r>
          </a:p>
          <a:p>
            <a:pPr>
              <a:buClr>
                <a:schemeClr val="tx2">
                  <a:lumMod val="60000"/>
                  <a:lumOff val="40000"/>
                </a:schemeClr>
              </a:buClr>
              <a:buSzPct val="70000"/>
            </a:pPr>
            <a:r>
              <a:rPr lang="cs-CZ" altLang="cs-CZ" sz="2000" b="1" dirty="0">
                <a:effectLst>
                  <a:outerShdw blurRad="38100" dist="38100" dir="2700000" algn="tl">
                    <a:srgbClr val="000000">
                      <a:alpha val="43137"/>
                    </a:srgbClr>
                  </a:outerShdw>
                </a:effectLst>
              </a:rPr>
              <a:t>Dumpingové ceny</a:t>
            </a:r>
          </a:p>
          <a:p>
            <a:pPr marL="301943" lvl="1" indent="0">
              <a:buClr>
                <a:schemeClr val="tx2">
                  <a:lumMod val="60000"/>
                  <a:lumOff val="40000"/>
                </a:schemeClr>
              </a:buClr>
              <a:buSzPct val="70000"/>
              <a:buNone/>
            </a:pPr>
            <a:endParaRPr lang="cs-CZ" altLang="cs-CZ" sz="2000" b="1" dirty="0">
              <a:effectLst>
                <a:outerShdw blurRad="38100" dist="38100" dir="2700000" algn="tl">
                  <a:srgbClr val="000000">
                    <a:alpha val="43137"/>
                  </a:srgbClr>
                </a:outerShdw>
              </a:effectLst>
            </a:endParaRPr>
          </a:p>
          <a:p>
            <a:pPr marL="301943" lvl="1" indent="0">
              <a:buClr>
                <a:schemeClr val="tx2">
                  <a:lumMod val="60000"/>
                  <a:lumOff val="40000"/>
                </a:schemeClr>
              </a:buClr>
              <a:buSzPct val="70000"/>
              <a:buNone/>
            </a:pPr>
            <a:endParaRPr lang="cs-CZ" altLang="cs-CZ" sz="2000" b="1" dirty="0">
              <a:effectLst>
                <a:outerShdw blurRad="38100" dist="38100" dir="2700000" algn="tl">
                  <a:srgbClr val="000000">
                    <a:alpha val="43137"/>
                  </a:srgbClr>
                </a:outerShdw>
              </a:effectLst>
            </a:endParaRPr>
          </a:p>
          <a:p>
            <a:pPr marL="609600" indent="-609600" eaLnBrk="1" hangingPunct="1">
              <a:lnSpc>
                <a:spcPct val="90000"/>
              </a:lnSpc>
              <a:buFont typeface="Wingdings" panose="05000000000000000000" pitchFamily="2" charset="2"/>
              <a:buAutoNum type="arabicPeriod"/>
            </a:pPr>
            <a:endParaRPr lang="cs-CZ" altLang="cs-CZ"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0841458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914400" y="170943"/>
            <a:ext cx="8229600" cy="490066"/>
          </a:xfrm>
        </p:spPr>
        <p:txBody>
          <a:bodyPr>
            <a:noAutofit/>
          </a:bodyPr>
          <a:lstStyle/>
          <a:p>
            <a:pPr algn="r"/>
            <a:r>
              <a:rPr lang="cs-CZ" sz="3200" b="1" dirty="0">
                <a:solidFill>
                  <a:schemeClr val="tx2"/>
                </a:solidFill>
                <a:effectLst>
                  <a:outerShdw blurRad="63500" dist="38100" dir="5400000" algn="t" rotWithShape="0">
                    <a:prstClr val="black">
                      <a:alpha val="25000"/>
                    </a:prstClr>
                  </a:outerShdw>
                </a:effectLst>
                <a:latin typeface="+mn-lt"/>
              </a:rPr>
              <a:t>Byznys plán: Poptávka </a:t>
            </a:r>
            <a:r>
              <a:rPr lang="fr-FR" sz="3200" b="1" dirty="0">
                <a:solidFill>
                  <a:schemeClr val="tx2"/>
                </a:solidFill>
                <a:effectLst>
                  <a:outerShdw blurRad="63500" dist="38100" dir="5400000" algn="t" rotWithShape="0">
                    <a:prstClr val="black">
                      <a:alpha val="25000"/>
                    </a:prstClr>
                  </a:outerShdw>
                </a:effectLst>
                <a:latin typeface="+mn-lt"/>
              </a:rPr>
              <a:t>(1/2)</a:t>
            </a:r>
            <a:endParaRPr lang="cs-CZ" sz="3200" b="1" dirty="0">
              <a:solidFill>
                <a:schemeClr val="tx2"/>
              </a:solidFill>
              <a:effectLst>
                <a:outerShdw blurRad="63500" dist="38100" dir="5400000" algn="t" rotWithShape="0">
                  <a:prstClr val="black">
                    <a:alpha val="25000"/>
                  </a:prstClr>
                </a:outerShdw>
              </a:effectLst>
              <a:latin typeface="+mn-lt"/>
            </a:endParaRPr>
          </a:p>
        </p:txBody>
      </p:sp>
      <p:sp>
        <p:nvSpPr>
          <p:cNvPr id="5" name="Zástupný symbol pro obsah 4"/>
          <p:cNvSpPr>
            <a:spLocks noGrp="1"/>
          </p:cNvSpPr>
          <p:nvPr>
            <p:ph idx="1"/>
          </p:nvPr>
        </p:nvSpPr>
        <p:spPr>
          <a:xfrm>
            <a:off x="395536" y="1124744"/>
            <a:ext cx="8291264" cy="5001419"/>
          </a:xfrm>
        </p:spPr>
        <p:txBody>
          <a:bodyPr/>
          <a:lstStyle/>
          <a:p>
            <a:pPr lvl="0" defTabSz="457200">
              <a:buNone/>
              <a:defRPr/>
            </a:pPr>
            <a:r>
              <a:rPr lang="cs-CZ" sz="2000" b="1" dirty="0"/>
              <a:t>III. TRH – KONKURENČNÍ PROSTŘEDÍ</a:t>
            </a:r>
          </a:p>
          <a:p>
            <a:pPr lvl="0" defTabSz="457200">
              <a:buNone/>
              <a:defRPr/>
            </a:pPr>
            <a:r>
              <a:rPr lang="cs-CZ" sz="2000" dirty="0"/>
              <a:t>A. Povaha trhu</a:t>
            </a:r>
          </a:p>
          <a:p>
            <a:pPr lvl="1" defTabSz="457200">
              <a:buFont typeface="Arial"/>
              <a:buChar char="–"/>
              <a:defRPr/>
            </a:pPr>
            <a:r>
              <a:rPr lang="cs-CZ" sz="1600" dirty="0"/>
              <a:t>Jaký je náš cílový trh?</a:t>
            </a:r>
          </a:p>
          <a:p>
            <a:pPr lvl="1" defTabSz="457200">
              <a:buFont typeface="Arial"/>
              <a:buChar char="–"/>
              <a:defRPr/>
            </a:pPr>
            <a:r>
              <a:rPr lang="cs-CZ" sz="1600" dirty="0"/>
              <a:t>Jak velký je trh a jak velký potenciál pro nás představuje?</a:t>
            </a:r>
          </a:p>
          <a:p>
            <a:pPr lvl="1" defTabSz="457200">
              <a:buFont typeface="Arial"/>
              <a:buChar char="–"/>
              <a:defRPr/>
            </a:pPr>
            <a:r>
              <a:rPr lang="cs-CZ" sz="1600" dirty="0"/>
              <a:t>Jedná se o trh místní, národní či mezinárodní?</a:t>
            </a:r>
          </a:p>
          <a:p>
            <a:pPr lvl="1" defTabSz="457200">
              <a:buFont typeface="Arial"/>
              <a:buChar char="–"/>
              <a:defRPr/>
            </a:pPr>
            <a:r>
              <a:rPr lang="cs-CZ" sz="1600" dirty="0"/>
              <a:t>Jaký je vývoj trhu?</a:t>
            </a:r>
          </a:p>
          <a:p>
            <a:pPr lvl="1" defTabSz="457200">
              <a:buFont typeface="Arial"/>
              <a:buChar char="–"/>
              <a:defRPr/>
            </a:pPr>
            <a:r>
              <a:rPr lang="cs-CZ" sz="1600" dirty="0"/>
              <a:t>Jací jsou aktéři trhu? V ČR? V  zahraničí?</a:t>
            </a:r>
          </a:p>
          <a:p>
            <a:pPr lvl="1" defTabSz="457200">
              <a:buFont typeface="Arial"/>
              <a:buChar char="–"/>
              <a:defRPr/>
            </a:pPr>
            <a:r>
              <a:rPr lang="cs-CZ" sz="1600" dirty="0"/>
              <a:t>Je tento trh upraven nějakými předpisy v ČR? V zahraničí? (podmínky)</a:t>
            </a:r>
          </a:p>
          <a:p>
            <a:pPr lvl="1" defTabSz="457200">
              <a:buFont typeface="Arial"/>
              <a:buChar char="–"/>
              <a:defRPr/>
            </a:pPr>
            <a:r>
              <a:rPr lang="cs-CZ" sz="1600" dirty="0"/>
              <a:t>Jaké procento plánuje společnost ovládnout?</a:t>
            </a:r>
          </a:p>
          <a:p>
            <a:pPr lvl="1" defTabSz="457200">
              <a:buFont typeface="Arial"/>
              <a:buChar char="–"/>
              <a:defRPr/>
            </a:pPr>
            <a:r>
              <a:rPr lang="cs-CZ" sz="1600" dirty="0"/>
              <a:t>Jak náročné je začít podnikání v daném oboru na daném trhu?</a:t>
            </a:r>
          </a:p>
          <a:p>
            <a:pPr lvl="1" defTabSz="457200">
              <a:buFont typeface="Arial"/>
              <a:buChar char="–"/>
              <a:defRPr/>
            </a:pPr>
            <a:endParaRPr lang="cs-CZ" sz="1600" dirty="0"/>
          </a:p>
          <a:p>
            <a:pPr lvl="0" defTabSz="457200">
              <a:buNone/>
              <a:defRPr/>
            </a:pPr>
            <a:r>
              <a:rPr lang="cs-CZ" sz="2000" dirty="0"/>
              <a:t>B. Klientela</a:t>
            </a:r>
          </a:p>
          <a:p>
            <a:pPr lvl="1" defTabSz="457200">
              <a:buFont typeface="Arial"/>
              <a:buChar char="–"/>
              <a:defRPr/>
            </a:pPr>
            <a:r>
              <a:rPr lang="cs-CZ" sz="1600" dirty="0"/>
              <a:t>Jaká je cílová klientela? Jaký je profil různých potenciálních cílových klientů?</a:t>
            </a:r>
          </a:p>
          <a:p>
            <a:pPr lvl="1" defTabSz="457200">
              <a:buFont typeface="Arial"/>
              <a:buChar char="–"/>
              <a:defRPr/>
            </a:pPr>
            <a:r>
              <a:rPr lang="cs-CZ" sz="1600" dirty="0"/>
              <a:t>Co potenciální cíloví klienti  hledají? Jaké jsou jejich potřeby? Na co slyší?</a:t>
            </a:r>
          </a:p>
          <a:p>
            <a:pPr lvl="1" defTabSz="457200">
              <a:buFont typeface="Arial"/>
              <a:buChar char="–"/>
              <a:defRPr/>
            </a:pPr>
            <a:r>
              <a:rPr lang="cs-CZ" sz="1600" dirty="0"/>
              <a:t>Čím je nabídka pro potenciální klienty zajímavá?</a:t>
            </a:r>
          </a:p>
        </p:txBody>
      </p:sp>
    </p:spTree>
    <p:extLst>
      <p:ext uri="{BB962C8B-B14F-4D97-AF65-F5344CB8AC3E}">
        <p14:creationId xmlns:p14="http://schemas.microsoft.com/office/powerpoint/2010/main" val="136257132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914400" y="152089"/>
            <a:ext cx="8229600" cy="490066"/>
          </a:xfrm>
        </p:spPr>
        <p:txBody>
          <a:bodyPr vert="horz" lIns="91440" tIns="45720" rIns="91440" bIns="45720" rtlCol="0" anchor="ctr">
            <a:noAutofit/>
          </a:bodyPr>
          <a:lstStyle/>
          <a:p>
            <a:pPr algn="r"/>
            <a:r>
              <a:rPr lang="cs-CZ" sz="3200" b="1" dirty="0">
                <a:solidFill>
                  <a:schemeClr val="tx2"/>
                </a:solidFill>
                <a:effectLst>
                  <a:outerShdw blurRad="63500" dist="38100" dir="5400000" algn="t" rotWithShape="0">
                    <a:prstClr val="black">
                      <a:alpha val="25000"/>
                    </a:prstClr>
                  </a:outerShdw>
                </a:effectLst>
                <a:latin typeface="+mn-lt"/>
              </a:rPr>
              <a:t>Byznys plán: Poptávka </a:t>
            </a:r>
            <a:r>
              <a:rPr lang="fr-FR" sz="3200" b="1" dirty="0">
                <a:solidFill>
                  <a:schemeClr val="tx2"/>
                </a:solidFill>
                <a:effectLst>
                  <a:outerShdw blurRad="63500" dist="38100" dir="5400000" algn="t" rotWithShape="0">
                    <a:prstClr val="black">
                      <a:alpha val="25000"/>
                    </a:prstClr>
                  </a:outerShdw>
                </a:effectLst>
                <a:latin typeface="+mn-lt"/>
              </a:rPr>
              <a:t>(</a:t>
            </a:r>
            <a:r>
              <a:rPr lang="cs-CZ" sz="3200" b="1" dirty="0">
                <a:solidFill>
                  <a:schemeClr val="tx2"/>
                </a:solidFill>
                <a:effectLst>
                  <a:outerShdw blurRad="63500" dist="38100" dir="5400000" algn="t" rotWithShape="0">
                    <a:prstClr val="black">
                      <a:alpha val="25000"/>
                    </a:prstClr>
                  </a:outerShdw>
                </a:effectLst>
                <a:latin typeface="+mn-lt"/>
              </a:rPr>
              <a:t>2</a:t>
            </a:r>
            <a:r>
              <a:rPr lang="fr-FR" sz="3200" b="1" dirty="0">
                <a:solidFill>
                  <a:schemeClr val="tx2"/>
                </a:solidFill>
                <a:effectLst>
                  <a:outerShdw blurRad="63500" dist="38100" dir="5400000" algn="t" rotWithShape="0">
                    <a:prstClr val="black">
                      <a:alpha val="25000"/>
                    </a:prstClr>
                  </a:outerShdw>
                </a:effectLst>
                <a:latin typeface="+mn-lt"/>
              </a:rPr>
              <a:t>/2)</a:t>
            </a:r>
            <a:endParaRPr lang="cs-CZ" sz="3200" b="1" dirty="0">
              <a:solidFill>
                <a:schemeClr val="tx2"/>
              </a:solidFill>
              <a:effectLst>
                <a:outerShdw blurRad="63500" dist="38100" dir="5400000" algn="t" rotWithShape="0">
                  <a:prstClr val="black">
                    <a:alpha val="25000"/>
                  </a:prstClr>
                </a:outerShdw>
              </a:effectLst>
              <a:latin typeface="+mn-lt"/>
            </a:endParaRPr>
          </a:p>
        </p:txBody>
      </p:sp>
      <p:sp>
        <p:nvSpPr>
          <p:cNvPr id="5" name="Zástupný symbol pro obsah 4"/>
          <p:cNvSpPr>
            <a:spLocks noGrp="1"/>
          </p:cNvSpPr>
          <p:nvPr>
            <p:ph idx="1"/>
          </p:nvPr>
        </p:nvSpPr>
        <p:spPr>
          <a:xfrm>
            <a:off x="395536" y="1124744"/>
            <a:ext cx="8291264" cy="5001419"/>
          </a:xfrm>
        </p:spPr>
        <p:txBody>
          <a:bodyPr/>
          <a:lstStyle/>
          <a:p>
            <a:pPr lvl="0" defTabSz="457200">
              <a:buNone/>
              <a:defRPr/>
            </a:pPr>
            <a:r>
              <a:rPr lang="cs-CZ" sz="2000" b="1" dirty="0"/>
              <a:t>III. TRH – KONKURENČNÍ PROSTŘEDÍ</a:t>
            </a:r>
          </a:p>
          <a:p>
            <a:pPr lvl="0" defTabSz="457200">
              <a:buNone/>
              <a:defRPr/>
            </a:pPr>
            <a:r>
              <a:rPr lang="cs-CZ" sz="2000" dirty="0"/>
              <a:t>C. Konkurence</a:t>
            </a:r>
          </a:p>
          <a:p>
            <a:pPr lvl="1" defTabSz="457200">
              <a:buFont typeface="Arial"/>
              <a:buChar char="–"/>
              <a:defRPr/>
            </a:pPr>
            <a:r>
              <a:rPr lang="cs-CZ" sz="1730" dirty="0"/>
              <a:t>Jaká je hlavní přímá konkurence společnosti? Kde sídlí?</a:t>
            </a:r>
          </a:p>
          <a:p>
            <a:pPr lvl="1" defTabSz="457200">
              <a:buFont typeface="Arial"/>
              <a:buChar char="–"/>
              <a:defRPr/>
            </a:pPr>
            <a:r>
              <a:rPr lang="cs-CZ" sz="1730" dirty="0"/>
              <a:t>Jaký je její profil?</a:t>
            </a:r>
          </a:p>
          <a:p>
            <a:pPr lvl="1" defTabSz="457200">
              <a:buFont typeface="Arial"/>
              <a:buChar char="–"/>
              <a:defRPr/>
            </a:pPr>
            <a:r>
              <a:rPr lang="cs-CZ" sz="1730" dirty="0"/>
              <a:t>Jaké jsou jejich silné stránky vzhledem k projektu? Jejich slabé stránky?</a:t>
            </a:r>
          </a:p>
          <a:p>
            <a:pPr lvl="1" defTabSz="457200">
              <a:buFont typeface="Arial"/>
              <a:buChar char="–"/>
              <a:defRPr/>
            </a:pPr>
            <a:r>
              <a:rPr lang="cs-CZ" sz="1730" dirty="0"/>
              <a:t>Byli by schopni vyrobit tentýž produkt nebo službu jako my? Za jak dlouhou dobu?</a:t>
            </a:r>
          </a:p>
          <a:p>
            <a:pPr lvl="1" defTabSz="457200">
              <a:buFont typeface="Arial"/>
              <a:buChar char="–"/>
              <a:defRPr/>
            </a:pPr>
            <a:r>
              <a:rPr lang="cs-CZ" sz="1730" dirty="0"/>
              <a:t>Jak se projekt liší od konkurenčních projektů?</a:t>
            </a:r>
          </a:p>
          <a:p>
            <a:pPr lvl="1" defTabSz="457200">
              <a:buFont typeface="Arial"/>
              <a:buChar char="–"/>
              <a:defRPr/>
            </a:pPr>
            <a:r>
              <a:rPr lang="cs-CZ" sz="1730" dirty="0"/>
              <a:t>Jaká je nepřímá konkurence společnosti?</a:t>
            </a:r>
          </a:p>
          <a:p>
            <a:pPr lvl="1" defTabSz="457200">
              <a:buFont typeface="Arial"/>
              <a:buChar char="–"/>
              <a:defRPr/>
            </a:pPr>
            <a:r>
              <a:rPr lang="cs-CZ" sz="1730" dirty="0"/>
              <a:t>Jaký je potenciál vstupu konkurence v rámci oboru?</a:t>
            </a:r>
          </a:p>
        </p:txBody>
      </p:sp>
    </p:spTree>
    <p:extLst>
      <p:ext uri="{BB962C8B-B14F-4D97-AF65-F5344CB8AC3E}">
        <p14:creationId xmlns:p14="http://schemas.microsoft.com/office/powerpoint/2010/main" val="416289504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605527" y="161517"/>
            <a:ext cx="8229600" cy="490066"/>
          </a:xfrm>
        </p:spPr>
        <p:txBody>
          <a:bodyPr vert="horz" lIns="91440" tIns="45720" rIns="91440" bIns="45720" rtlCol="0" anchor="ctr">
            <a:noAutofit/>
          </a:bodyPr>
          <a:lstStyle/>
          <a:p>
            <a:pPr algn="r"/>
            <a:r>
              <a:rPr lang="cs-CZ" sz="3200" b="1" dirty="0">
                <a:solidFill>
                  <a:schemeClr val="tx2"/>
                </a:solidFill>
                <a:effectLst>
                  <a:outerShdw blurRad="63500" dist="38100" dir="5400000" algn="t" rotWithShape="0">
                    <a:prstClr val="black">
                      <a:alpha val="25000"/>
                    </a:prstClr>
                  </a:outerShdw>
                </a:effectLst>
                <a:latin typeface="+mn-lt"/>
              </a:rPr>
              <a:t>Byznys plán: Cíle</a:t>
            </a:r>
          </a:p>
        </p:txBody>
      </p:sp>
      <p:sp>
        <p:nvSpPr>
          <p:cNvPr id="5" name="Zástupný symbol pro obsah 4"/>
          <p:cNvSpPr>
            <a:spLocks noGrp="1"/>
          </p:cNvSpPr>
          <p:nvPr>
            <p:ph idx="1"/>
          </p:nvPr>
        </p:nvSpPr>
        <p:spPr>
          <a:xfrm>
            <a:off x="179512" y="1052736"/>
            <a:ext cx="8928992" cy="5400600"/>
          </a:xfrm>
        </p:spPr>
        <p:txBody>
          <a:bodyPr>
            <a:normAutofit fontScale="77500" lnSpcReduction="20000"/>
          </a:bodyPr>
          <a:lstStyle/>
          <a:p>
            <a:pPr lvl="0" defTabSz="457200">
              <a:buNone/>
              <a:defRPr/>
            </a:pPr>
            <a:r>
              <a:rPr lang="cs-CZ" sz="2800" b="1" dirty="0"/>
              <a:t>IV. PEVNĚ STANOVENÉ CÍLE</a:t>
            </a:r>
          </a:p>
          <a:p>
            <a:pPr lvl="0" defTabSz="457200">
              <a:buNone/>
              <a:defRPr/>
            </a:pPr>
            <a:r>
              <a:rPr lang="cs-CZ" sz="2800" dirty="0"/>
              <a:t>A. Časový harmonogram činností</a:t>
            </a:r>
          </a:p>
          <a:p>
            <a:pPr lvl="1" defTabSz="457200">
              <a:buFont typeface="Arial"/>
              <a:buChar char="–"/>
              <a:defRPr/>
            </a:pPr>
            <a:r>
              <a:rPr lang="cs-CZ" sz="2400" dirty="0"/>
              <a:t>Jaký je časový harmonogram plánování investic?</a:t>
            </a:r>
          </a:p>
          <a:p>
            <a:pPr lvl="1" defTabSz="457200">
              <a:buFont typeface="Arial"/>
              <a:buChar char="–"/>
              <a:defRPr/>
            </a:pPr>
            <a:r>
              <a:rPr lang="cs-CZ" sz="2400" dirty="0"/>
              <a:t>Jaký je časový harmonogram plánování fungování  nebo  realizace?</a:t>
            </a:r>
          </a:p>
          <a:p>
            <a:pPr lvl="1" defTabSz="457200">
              <a:buFont typeface="Arial"/>
              <a:buChar char="–"/>
              <a:defRPr/>
            </a:pPr>
            <a:r>
              <a:rPr lang="cs-CZ" sz="2400" dirty="0"/>
              <a:t>Jaký je časový harmonogram plánování uvedení na trh? </a:t>
            </a:r>
          </a:p>
          <a:p>
            <a:pPr lvl="1" defTabSz="457200">
              <a:buFont typeface="Arial"/>
              <a:buChar char="–"/>
              <a:defRPr/>
            </a:pPr>
            <a:r>
              <a:rPr lang="cs-CZ" sz="2400" dirty="0"/>
              <a:t>Jaký je časový harmonogram dobývání trhu a budování pozice?</a:t>
            </a:r>
          </a:p>
          <a:p>
            <a:pPr lvl="0" defTabSz="457200">
              <a:buNone/>
              <a:defRPr/>
            </a:pPr>
            <a:r>
              <a:rPr lang="cs-CZ" sz="2800" dirty="0"/>
              <a:t>B. Účast na trhu</a:t>
            </a:r>
          </a:p>
          <a:p>
            <a:pPr lvl="1" defTabSz="457200">
              <a:buFont typeface="Arial"/>
              <a:buChar char="–"/>
              <a:defRPr/>
            </a:pPr>
            <a:r>
              <a:rPr lang="cs-CZ" sz="2400" dirty="0"/>
              <a:t>Jakou část trhu musíte zaujmout, abyste na něm přežili? Abyste vydělali?</a:t>
            </a:r>
          </a:p>
          <a:p>
            <a:pPr lvl="1" defTabSz="457200">
              <a:buFont typeface="Arial"/>
              <a:buChar char="–"/>
              <a:defRPr/>
            </a:pPr>
            <a:r>
              <a:rPr lang="cs-CZ" sz="2400" dirty="0"/>
              <a:t>Jakou část trhu má společnost v plánu zaujmout? </a:t>
            </a:r>
          </a:p>
          <a:p>
            <a:pPr lvl="0" defTabSz="457200">
              <a:buNone/>
              <a:defRPr/>
            </a:pPr>
            <a:r>
              <a:rPr lang="cs-CZ" sz="2800" dirty="0"/>
              <a:t>C. Obrat</a:t>
            </a:r>
          </a:p>
          <a:p>
            <a:pPr lvl="1" defTabSz="457200">
              <a:buFont typeface="Arial"/>
              <a:buChar char="–"/>
              <a:defRPr/>
            </a:pPr>
            <a:r>
              <a:rPr lang="cs-CZ" sz="2400" dirty="0"/>
              <a:t>Jaké jsou předběžné hypotézy týkající se obratu?</a:t>
            </a:r>
          </a:p>
          <a:p>
            <a:pPr lvl="1" defTabSz="457200">
              <a:buFont typeface="Arial"/>
              <a:buChar char="–"/>
              <a:defRPr/>
            </a:pPr>
            <a:r>
              <a:rPr lang="cs-CZ" sz="2400" dirty="0"/>
              <a:t>Za jak dlouho budou tyto předpoklady realizovány?</a:t>
            </a:r>
          </a:p>
          <a:p>
            <a:pPr lvl="0" defTabSz="457200">
              <a:buNone/>
              <a:defRPr/>
            </a:pPr>
            <a:r>
              <a:rPr lang="cs-CZ" sz="2800" dirty="0"/>
              <a:t>D. Rentabilita</a:t>
            </a:r>
          </a:p>
          <a:p>
            <a:pPr lvl="1" defTabSz="457200">
              <a:buFont typeface="Arial"/>
              <a:buChar char="–"/>
              <a:defRPr/>
            </a:pPr>
            <a:r>
              <a:rPr lang="cs-CZ" sz="2400" dirty="0"/>
              <a:t>Jaký obrat musíte mít, aby se vám vrátily investice? </a:t>
            </a:r>
          </a:p>
          <a:p>
            <a:pPr lvl="1" defTabSz="457200">
              <a:buFont typeface="Arial"/>
              <a:buChar char="–"/>
              <a:defRPr/>
            </a:pPr>
            <a:r>
              <a:rPr lang="cs-CZ" sz="2400" dirty="0"/>
              <a:t>Kdy se vám vrátí?</a:t>
            </a:r>
          </a:p>
          <a:p>
            <a:pPr lvl="1" defTabSz="457200">
              <a:buFont typeface="Arial"/>
              <a:buChar char="–"/>
              <a:defRPr/>
            </a:pPr>
            <a:r>
              <a:rPr lang="cs-CZ" sz="2400" dirty="0"/>
              <a:t>Kdy začne být společnost výdělečná?</a:t>
            </a:r>
          </a:p>
          <a:p>
            <a:pPr lvl="1" defTabSz="457200">
              <a:buFont typeface="Arial"/>
              <a:buChar char="–"/>
              <a:defRPr/>
            </a:pPr>
            <a:r>
              <a:rPr lang="cs-CZ" sz="2400" dirty="0"/>
              <a:t>Jaké jsou  vyhlídky na vyplacení investorů?</a:t>
            </a:r>
          </a:p>
        </p:txBody>
      </p:sp>
    </p:spTree>
    <p:extLst>
      <p:ext uri="{BB962C8B-B14F-4D97-AF65-F5344CB8AC3E}">
        <p14:creationId xmlns:p14="http://schemas.microsoft.com/office/powerpoint/2010/main" val="70666904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914400" y="153223"/>
            <a:ext cx="8229600" cy="490066"/>
          </a:xfrm>
        </p:spPr>
        <p:txBody>
          <a:bodyPr>
            <a:noAutofit/>
          </a:bodyPr>
          <a:lstStyle/>
          <a:p>
            <a:pPr lvl="0" algn="r">
              <a:defRPr/>
            </a:pPr>
            <a:r>
              <a:rPr lang="cs-CZ" sz="2800" b="1" dirty="0">
                <a:solidFill>
                  <a:schemeClr val="tx2"/>
                </a:solidFill>
                <a:effectLst>
                  <a:outerShdw blurRad="63500" dist="38100" dir="5400000" algn="t" rotWithShape="0">
                    <a:prstClr val="black">
                      <a:alpha val="25000"/>
                    </a:prstClr>
                  </a:outerShdw>
                </a:effectLst>
                <a:latin typeface="+mn-lt"/>
              </a:rPr>
              <a:t>Byznys plán: vize</a:t>
            </a:r>
            <a:r>
              <a:rPr lang="fr-FR" sz="2800" b="1" dirty="0">
                <a:solidFill>
                  <a:schemeClr val="tx2"/>
                </a:solidFill>
                <a:effectLst>
                  <a:outerShdw blurRad="63500" dist="38100" dir="5400000" algn="t" rotWithShape="0">
                    <a:prstClr val="black">
                      <a:alpha val="25000"/>
                    </a:prstClr>
                  </a:outerShdw>
                </a:effectLst>
                <a:latin typeface="+mn-lt"/>
              </a:rPr>
              <a:t> &amp; </a:t>
            </a:r>
            <a:r>
              <a:rPr lang="cs-CZ" sz="2800" b="1" dirty="0">
                <a:solidFill>
                  <a:schemeClr val="tx2"/>
                </a:solidFill>
                <a:effectLst>
                  <a:outerShdw blurRad="63500" dist="38100" dir="5400000" algn="t" rotWithShape="0">
                    <a:prstClr val="black">
                      <a:alpha val="25000"/>
                    </a:prstClr>
                  </a:outerShdw>
                </a:effectLst>
                <a:latin typeface="+mn-lt"/>
              </a:rPr>
              <a:t>strategie (1/3)</a:t>
            </a:r>
            <a:endParaRPr lang="fr-FR" sz="2800" b="1" dirty="0">
              <a:solidFill>
                <a:schemeClr val="tx2"/>
              </a:solidFill>
              <a:effectLst>
                <a:outerShdw blurRad="63500" dist="38100" dir="5400000" algn="t" rotWithShape="0">
                  <a:prstClr val="black">
                    <a:alpha val="25000"/>
                  </a:prstClr>
                </a:outerShdw>
              </a:effectLst>
              <a:latin typeface="+mn-lt"/>
            </a:endParaRPr>
          </a:p>
        </p:txBody>
      </p:sp>
      <p:sp>
        <p:nvSpPr>
          <p:cNvPr id="5" name="Zástupný symbol pro obsah 4"/>
          <p:cNvSpPr>
            <a:spLocks noGrp="1"/>
          </p:cNvSpPr>
          <p:nvPr>
            <p:ph idx="1"/>
          </p:nvPr>
        </p:nvSpPr>
        <p:spPr>
          <a:xfrm>
            <a:off x="179512" y="1052736"/>
            <a:ext cx="8928992" cy="5400600"/>
          </a:xfrm>
        </p:spPr>
        <p:txBody>
          <a:bodyPr>
            <a:normAutofit/>
          </a:bodyPr>
          <a:lstStyle/>
          <a:p>
            <a:pPr lvl="0" defTabSz="457200">
              <a:buNone/>
              <a:defRPr/>
            </a:pPr>
            <a:r>
              <a:rPr lang="cs-CZ" sz="2000" b="1" dirty="0"/>
              <a:t>V. PODNIKOVÁ STRATEGIE</a:t>
            </a:r>
          </a:p>
          <a:p>
            <a:pPr lvl="0" defTabSz="457200">
              <a:buNone/>
              <a:defRPr/>
            </a:pPr>
            <a:r>
              <a:rPr lang="cs-CZ" sz="2000" dirty="0"/>
              <a:t>A. Strategie</a:t>
            </a:r>
          </a:p>
          <a:p>
            <a:pPr lvl="1" defTabSz="457200">
              <a:buFont typeface="Arial"/>
              <a:buChar char="–"/>
              <a:defRPr/>
            </a:pPr>
            <a:r>
              <a:rPr lang="cs-CZ" sz="1600" dirty="0"/>
              <a:t>Jaké jsou strategie společnosti?</a:t>
            </a:r>
          </a:p>
          <a:p>
            <a:pPr lvl="1" defTabSz="457200">
              <a:buFont typeface="Arial"/>
              <a:buChar char="–"/>
              <a:defRPr/>
            </a:pPr>
            <a:r>
              <a:rPr lang="cs-CZ" sz="1600" dirty="0"/>
              <a:t>Jaká je strategie společnosti v oblasti výzkumu? V oblasti průmyslové  ochrany?</a:t>
            </a:r>
          </a:p>
          <a:p>
            <a:pPr lvl="1" defTabSz="457200">
              <a:buFont typeface="Arial"/>
              <a:buChar char="–"/>
              <a:defRPr/>
            </a:pPr>
            <a:r>
              <a:rPr lang="cs-CZ" sz="1600" dirty="0"/>
              <a:t>Jaká je strategie společnosti v oblasti vývoje?</a:t>
            </a:r>
          </a:p>
          <a:p>
            <a:pPr lvl="1" defTabSz="457200">
              <a:buNone/>
              <a:defRPr/>
            </a:pPr>
            <a:endParaRPr lang="cs-CZ" sz="2000" dirty="0"/>
          </a:p>
          <a:p>
            <a:pPr lvl="0" defTabSz="457200">
              <a:buNone/>
              <a:defRPr/>
            </a:pPr>
            <a:r>
              <a:rPr lang="cs-CZ" sz="2000" dirty="0"/>
              <a:t>B. Produkce/Subdodavatelství</a:t>
            </a:r>
          </a:p>
          <a:p>
            <a:pPr lvl="1" defTabSz="457200">
              <a:buFont typeface="Arial"/>
              <a:buChar char="–"/>
              <a:defRPr/>
            </a:pPr>
            <a:r>
              <a:rPr lang="cs-CZ" sz="1600" dirty="0"/>
              <a:t>Co bude společnost produkovat?</a:t>
            </a:r>
          </a:p>
          <a:p>
            <a:pPr lvl="1" defTabSz="457200">
              <a:buFont typeface="Arial"/>
              <a:buChar char="–"/>
              <a:defRPr/>
            </a:pPr>
            <a:r>
              <a:rPr lang="cs-CZ" sz="1600" dirty="0"/>
              <a:t>Jaké prostředky jsou k tomu potřeba?</a:t>
            </a:r>
          </a:p>
          <a:p>
            <a:pPr lvl="1" defTabSz="457200">
              <a:buFont typeface="Arial"/>
              <a:buChar char="–"/>
              <a:defRPr/>
            </a:pPr>
            <a:r>
              <a:rPr lang="cs-CZ" sz="1600" dirty="0"/>
              <a:t>Jaké zásobování je třeba?</a:t>
            </a:r>
          </a:p>
          <a:p>
            <a:pPr lvl="1" defTabSz="457200">
              <a:buFont typeface="Arial"/>
              <a:buChar char="–"/>
              <a:defRPr/>
            </a:pPr>
            <a:r>
              <a:rPr lang="cs-CZ" sz="1600" dirty="0"/>
              <a:t>Jaká produkce bude svěřena subdodavatelům?</a:t>
            </a:r>
          </a:p>
          <a:p>
            <a:pPr lvl="1" defTabSz="457200">
              <a:buFont typeface="Arial"/>
              <a:buChar char="–"/>
              <a:defRPr/>
            </a:pPr>
            <a:r>
              <a:rPr lang="cs-CZ" sz="1600" dirty="0"/>
              <a:t>Jaké jsou finanční potřeby spojené s produkčním cyklem?</a:t>
            </a:r>
            <a:endParaRPr lang="cs-CZ" sz="900" dirty="0"/>
          </a:p>
        </p:txBody>
      </p:sp>
    </p:spTree>
    <p:extLst>
      <p:ext uri="{BB962C8B-B14F-4D97-AF65-F5344CB8AC3E}">
        <p14:creationId xmlns:p14="http://schemas.microsoft.com/office/powerpoint/2010/main" val="7696142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878904" y="180370"/>
            <a:ext cx="8229600" cy="490066"/>
          </a:xfrm>
        </p:spPr>
        <p:txBody>
          <a:bodyPr vert="horz" lIns="91440" tIns="45720" rIns="91440" bIns="45720" rtlCol="0" anchor="ctr">
            <a:noAutofit/>
          </a:bodyPr>
          <a:lstStyle/>
          <a:p>
            <a:pPr algn="r"/>
            <a:r>
              <a:rPr lang="cs-CZ" sz="2800" b="1" dirty="0">
                <a:solidFill>
                  <a:schemeClr val="tx2"/>
                </a:solidFill>
                <a:effectLst>
                  <a:outerShdw blurRad="63500" dist="38100" dir="5400000" algn="t" rotWithShape="0">
                    <a:prstClr val="black">
                      <a:alpha val="25000"/>
                    </a:prstClr>
                  </a:outerShdw>
                </a:effectLst>
                <a:latin typeface="+mn-lt"/>
              </a:rPr>
              <a:t>Byznys plán: vize</a:t>
            </a:r>
            <a:r>
              <a:rPr lang="fr-FR" sz="2800" b="1" dirty="0">
                <a:solidFill>
                  <a:schemeClr val="tx2"/>
                </a:solidFill>
                <a:effectLst>
                  <a:outerShdw blurRad="63500" dist="38100" dir="5400000" algn="t" rotWithShape="0">
                    <a:prstClr val="black">
                      <a:alpha val="25000"/>
                    </a:prstClr>
                  </a:outerShdw>
                </a:effectLst>
                <a:latin typeface="+mn-lt"/>
              </a:rPr>
              <a:t> &amp; </a:t>
            </a:r>
            <a:r>
              <a:rPr lang="cs-CZ" sz="2800" b="1" dirty="0">
                <a:solidFill>
                  <a:schemeClr val="tx2"/>
                </a:solidFill>
                <a:effectLst>
                  <a:outerShdw blurRad="63500" dist="38100" dir="5400000" algn="t" rotWithShape="0">
                    <a:prstClr val="black">
                      <a:alpha val="25000"/>
                    </a:prstClr>
                  </a:outerShdw>
                </a:effectLst>
                <a:latin typeface="+mn-lt"/>
              </a:rPr>
              <a:t>strategie (2/3)</a:t>
            </a:r>
            <a:endParaRPr lang="fr-FR" sz="2800" b="1" dirty="0">
              <a:solidFill>
                <a:schemeClr val="tx2"/>
              </a:solidFill>
              <a:effectLst>
                <a:outerShdw blurRad="63500" dist="38100" dir="5400000" algn="t" rotWithShape="0">
                  <a:prstClr val="black">
                    <a:alpha val="25000"/>
                  </a:prstClr>
                </a:outerShdw>
              </a:effectLst>
              <a:latin typeface="+mn-lt"/>
            </a:endParaRPr>
          </a:p>
        </p:txBody>
      </p:sp>
      <p:sp>
        <p:nvSpPr>
          <p:cNvPr id="5" name="Zástupný symbol pro obsah 4"/>
          <p:cNvSpPr>
            <a:spLocks noGrp="1"/>
          </p:cNvSpPr>
          <p:nvPr>
            <p:ph idx="1"/>
          </p:nvPr>
        </p:nvSpPr>
        <p:spPr>
          <a:xfrm>
            <a:off x="179512" y="1052736"/>
            <a:ext cx="8928992" cy="5400600"/>
          </a:xfrm>
        </p:spPr>
        <p:txBody>
          <a:bodyPr>
            <a:normAutofit/>
          </a:bodyPr>
          <a:lstStyle/>
          <a:p>
            <a:pPr lvl="0" defTabSz="457200">
              <a:buNone/>
              <a:defRPr/>
            </a:pPr>
            <a:r>
              <a:rPr lang="cs-CZ" sz="2000" b="1" dirty="0"/>
              <a:t>V. PODNIKOVÁ STRATEGIE</a:t>
            </a:r>
          </a:p>
          <a:p>
            <a:pPr lvl="0" defTabSz="457200">
              <a:buNone/>
              <a:defRPr/>
            </a:pPr>
            <a:r>
              <a:rPr lang="cs-CZ" sz="2000" dirty="0"/>
              <a:t>C. Distribuce</a:t>
            </a:r>
          </a:p>
          <a:p>
            <a:pPr lvl="1" defTabSz="457200">
              <a:buFont typeface="Arial"/>
              <a:buChar char="–"/>
              <a:defRPr/>
            </a:pPr>
            <a:r>
              <a:rPr lang="cs-CZ" sz="1600" dirty="0"/>
              <a:t>Pro jaký distribuční systém jste se rozhodli?</a:t>
            </a:r>
          </a:p>
          <a:p>
            <a:pPr lvl="1" defTabSz="457200">
              <a:buFont typeface="Arial"/>
              <a:buChar char="–"/>
              <a:defRPr/>
            </a:pPr>
            <a:r>
              <a:rPr lang="cs-CZ" sz="1600" dirty="0"/>
              <a:t>Disponuje společnost interní nebo externí prodejní sítí? V ČR? V zahraničí?</a:t>
            </a:r>
          </a:p>
          <a:p>
            <a:pPr lvl="1" defTabSz="457200">
              <a:buFont typeface="Arial"/>
              <a:buChar char="–"/>
              <a:defRPr/>
            </a:pPr>
            <a:r>
              <a:rPr lang="cs-CZ" sz="1600" dirty="0"/>
              <a:t>Jaké jsou třeba investice pro zavedení  distribuční sítě (nábor, atd.)?</a:t>
            </a:r>
          </a:p>
          <a:p>
            <a:pPr lvl="1" defTabSz="457200">
              <a:buFont typeface="Arial"/>
              <a:buChar char="–"/>
              <a:defRPr/>
            </a:pPr>
            <a:r>
              <a:rPr lang="cs-CZ" sz="1600" dirty="0"/>
              <a:t>Jaké jsou finanční potřeby spojené s  komercializačním cyklem?</a:t>
            </a:r>
          </a:p>
          <a:p>
            <a:pPr lvl="1" defTabSz="457200">
              <a:buNone/>
              <a:defRPr/>
            </a:pPr>
            <a:endParaRPr lang="cs-CZ" sz="900" dirty="0"/>
          </a:p>
          <a:p>
            <a:pPr lvl="0" defTabSz="457200">
              <a:buNone/>
              <a:defRPr/>
            </a:pPr>
            <a:r>
              <a:rPr lang="cs-CZ" sz="2000" dirty="0"/>
              <a:t>D. Marketingový plán</a:t>
            </a:r>
          </a:p>
          <a:p>
            <a:pPr lvl="1" defTabSz="457200">
              <a:buFont typeface="Arial"/>
              <a:buChar char="–"/>
              <a:defRPr/>
            </a:pPr>
            <a:r>
              <a:rPr lang="cs-CZ" sz="1600" dirty="0"/>
              <a:t>Jak bude společnost komunikovat, aby rozšířila povědomí o své nabídce?</a:t>
            </a:r>
          </a:p>
          <a:p>
            <a:pPr lvl="1" defTabSz="457200">
              <a:buFont typeface="Arial"/>
              <a:buChar char="–"/>
              <a:defRPr/>
            </a:pPr>
            <a:r>
              <a:rPr lang="cs-CZ" sz="1600" dirty="0"/>
              <a:t>Jaká je strategie značky?</a:t>
            </a:r>
          </a:p>
          <a:p>
            <a:pPr lvl="1" defTabSz="457200">
              <a:buFont typeface="Arial"/>
              <a:buChar char="–"/>
              <a:defRPr/>
            </a:pPr>
            <a:r>
              <a:rPr lang="cs-CZ" sz="1600" dirty="0"/>
              <a:t>Jaká komunikační politika bude uskutečněna? Jaký typ propagace? Jaký typ reklamy? V jakých médiích?</a:t>
            </a:r>
          </a:p>
          <a:p>
            <a:pPr lvl="1" defTabSz="457200">
              <a:buFont typeface="Arial"/>
              <a:buChar char="–"/>
              <a:defRPr/>
            </a:pPr>
            <a:r>
              <a:rPr lang="cs-CZ" sz="1600" dirty="0"/>
              <a:t>Na jaké úrovni chce společnost komunikovat (regionální, národní, evropské, atd.) ?</a:t>
            </a:r>
          </a:p>
          <a:p>
            <a:pPr lvl="1" defTabSz="457200">
              <a:buFont typeface="Arial"/>
              <a:buChar char="–"/>
              <a:defRPr/>
            </a:pPr>
            <a:r>
              <a:rPr lang="cs-CZ" sz="1600" dirty="0"/>
              <a:t>Jaká je finanční politika společnosti? (vztah kvalita/cena)</a:t>
            </a:r>
          </a:p>
          <a:p>
            <a:pPr lvl="1" defTabSz="457200">
              <a:buFont typeface="Arial"/>
              <a:buChar char="–"/>
              <a:defRPr/>
            </a:pPr>
            <a:r>
              <a:rPr lang="cs-CZ" sz="1600" dirty="0"/>
              <a:t>Jaké jsou nezbytné investice  pro rozšíření povědomí o nabídce společnosti?</a:t>
            </a:r>
          </a:p>
          <a:p>
            <a:pPr lvl="1" defTabSz="457200">
              <a:buFont typeface="Arial"/>
              <a:buChar char="–"/>
              <a:defRPr/>
            </a:pPr>
            <a:r>
              <a:rPr lang="cs-CZ" sz="1600" dirty="0"/>
              <a:t>Jaká je cena za získání jednoho klienta? Jaká je cena  za získání důvěry  zákazníka?</a:t>
            </a:r>
          </a:p>
        </p:txBody>
      </p:sp>
    </p:spTree>
    <p:extLst>
      <p:ext uri="{BB962C8B-B14F-4D97-AF65-F5344CB8AC3E}">
        <p14:creationId xmlns:p14="http://schemas.microsoft.com/office/powerpoint/2010/main" val="98426137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914400" y="152089"/>
            <a:ext cx="8229600" cy="490066"/>
          </a:xfrm>
        </p:spPr>
        <p:txBody>
          <a:bodyPr>
            <a:noAutofit/>
          </a:bodyPr>
          <a:lstStyle/>
          <a:p>
            <a:pPr lvl="0" algn="r">
              <a:defRPr/>
            </a:pPr>
            <a:r>
              <a:rPr lang="cs-CZ" sz="2800" b="1" dirty="0">
                <a:solidFill>
                  <a:schemeClr val="tx2"/>
                </a:solidFill>
                <a:effectLst>
                  <a:outerShdw blurRad="63500" dist="38100" dir="5400000" algn="t" rotWithShape="0">
                    <a:prstClr val="black">
                      <a:alpha val="25000"/>
                    </a:prstClr>
                  </a:outerShdw>
                </a:effectLst>
                <a:latin typeface="+mn-lt"/>
              </a:rPr>
              <a:t>Byznys plán: vize</a:t>
            </a:r>
            <a:r>
              <a:rPr lang="fr-FR" sz="2800" b="1" dirty="0">
                <a:solidFill>
                  <a:schemeClr val="tx2"/>
                </a:solidFill>
                <a:effectLst>
                  <a:outerShdw blurRad="63500" dist="38100" dir="5400000" algn="t" rotWithShape="0">
                    <a:prstClr val="black">
                      <a:alpha val="25000"/>
                    </a:prstClr>
                  </a:outerShdw>
                </a:effectLst>
                <a:latin typeface="+mn-lt"/>
              </a:rPr>
              <a:t> &amp; </a:t>
            </a:r>
            <a:r>
              <a:rPr lang="cs-CZ" sz="2800" b="1" dirty="0">
                <a:solidFill>
                  <a:schemeClr val="tx2"/>
                </a:solidFill>
                <a:effectLst>
                  <a:outerShdw blurRad="63500" dist="38100" dir="5400000" algn="t" rotWithShape="0">
                    <a:prstClr val="black">
                      <a:alpha val="25000"/>
                    </a:prstClr>
                  </a:outerShdw>
                </a:effectLst>
                <a:latin typeface="+mn-lt"/>
              </a:rPr>
              <a:t>strategie (3/3)</a:t>
            </a:r>
            <a:endParaRPr lang="fr-FR" sz="2800" b="1" dirty="0">
              <a:solidFill>
                <a:schemeClr val="tx2"/>
              </a:solidFill>
              <a:effectLst>
                <a:outerShdw blurRad="63500" dist="38100" dir="5400000" algn="t" rotWithShape="0">
                  <a:prstClr val="black">
                    <a:alpha val="25000"/>
                  </a:prstClr>
                </a:outerShdw>
              </a:effectLst>
              <a:latin typeface="+mn-lt"/>
            </a:endParaRPr>
          </a:p>
        </p:txBody>
      </p:sp>
      <p:sp>
        <p:nvSpPr>
          <p:cNvPr id="5" name="Zástupný symbol pro obsah 4"/>
          <p:cNvSpPr>
            <a:spLocks noGrp="1"/>
          </p:cNvSpPr>
          <p:nvPr>
            <p:ph idx="1"/>
          </p:nvPr>
        </p:nvSpPr>
        <p:spPr>
          <a:xfrm>
            <a:off x="179512" y="1052736"/>
            <a:ext cx="8928992" cy="5400600"/>
          </a:xfrm>
        </p:spPr>
        <p:txBody>
          <a:bodyPr>
            <a:normAutofit lnSpcReduction="10000"/>
          </a:bodyPr>
          <a:lstStyle/>
          <a:p>
            <a:pPr lvl="0" defTabSz="457200">
              <a:buNone/>
              <a:defRPr/>
            </a:pPr>
            <a:r>
              <a:rPr lang="cs-CZ" sz="2000" b="1" dirty="0"/>
              <a:t>V. PODNIKOVÁ STRATEGIE</a:t>
            </a:r>
          </a:p>
          <a:p>
            <a:pPr lvl="0" defTabSz="457200">
              <a:buNone/>
              <a:defRPr/>
            </a:pPr>
            <a:r>
              <a:rPr lang="cs-CZ" sz="2000" dirty="0"/>
              <a:t>E. Instalace a vybavení</a:t>
            </a:r>
          </a:p>
          <a:p>
            <a:pPr lvl="1" defTabSz="457200">
              <a:buFont typeface="Arial"/>
              <a:buChar char="–"/>
              <a:defRPr/>
            </a:pPr>
            <a:r>
              <a:rPr lang="cs-CZ" sz="1600" dirty="0"/>
              <a:t>Jaké vybavení je nezbytné pro správné fungování společnosti (stroje, materiál, nábytek, atd.) ?</a:t>
            </a:r>
          </a:p>
          <a:p>
            <a:pPr lvl="1" defTabSz="457200">
              <a:buFont typeface="Arial"/>
              <a:buChar char="–"/>
              <a:defRPr/>
            </a:pPr>
            <a:r>
              <a:rPr lang="cs-CZ" sz="1600" dirty="0"/>
              <a:t>Jaké jsou potřeby společnosti v oblasti  nemovitostí (velikost prostor, atd.) ?</a:t>
            </a:r>
          </a:p>
          <a:p>
            <a:pPr lvl="1" defTabSz="457200">
              <a:buFont typeface="Arial"/>
              <a:buChar char="–"/>
              <a:defRPr/>
            </a:pPr>
            <a:r>
              <a:rPr lang="cs-CZ" sz="1600" dirty="0"/>
              <a:t>Jaké jsou investice  spojené s  jejich nákupem/nájmem (specifická  zařízení, atd.)?</a:t>
            </a:r>
          </a:p>
          <a:p>
            <a:pPr lvl="1" defTabSz="457200">
              <a:buFont typeface="Arial"/>
              <a:buChar char="–"/>
              <a:defRPr/>
            </a:pPr>
            <a:r>
              <a:rPr lang="cs-CZ" sz="1600" dirty="0"/>
              <a:t>Jaké jsou finanční potřeby spojené s  uskutečněním projektu?</a:t>
            </a:r>
          </a:p>
          <a:p>
            <a:pPr lvl="0" defTabSz="457200">
              <a:buNone/>
              <a:defRPr/>
            </a:pPr>
            <a:r>
              <a:rPr lang="cs-CZ" sz="2000" dirty="0"/>
              <a:t>F. Strategická partnerství</a:t>
            </a:r>
          </a:p>
          <a:p>
            <a:pPr lvl="1" defTabSz="457200">
              <a:buFont typeface="Arial"/>
              <a:buChar char="–"/>
              <a:defRPr/>
            </a:pPr>
            <a:r>
              <a:rPr lang="cs-CZ" sz="1600" dirty="0"/>
              <a:t>Byla (nebo budou) uzavřena partnerství? S kým? Za jakou cenu?</a:t>
            </a:r>
          </a:p>
          <a:p>
            <a:pPr lvl="0" defTabSz="457200">
              <a:buNone/>
              <a:defRPr/>
            </a:pPr>
            <a:r>
              <a:rPr lang="cs-CZ" sz="2000" dirty="0"/>
              <a:t>G. Dodavatelé</a:t>
            </a:r>
          </a:p>
          <a:p>
            <a:pPr lvl="1" defTabSz="457200">
              <a:buFont typeface="Arial"/>
              <a:buChar char="–"/>
              <a:defRPr/>
            </a:pPr>
            <a:r>
              <a:rPr lang="cs-CZ" sz="1600" dirty="0"/>
              <a:t>Jací budou dodavatelé společnosti? Kolik jich společnost bude mít? Jednoho? Několik? Bude je smět změnit?</a:t>
            </a:r>
          </a:p>
          <a:p>
            <a:pPr lvl="1" defTabSz="457200">
              <a:buFont typeface="Arial"/>
              <a:buChar char="–"/>
              <a:defRPr/>
            </a:pPr>
            <a:r>
              <a:rPr lang="cs-CZ" sz="1600" dirty="0"/>
              <a:t>Sídlí dodavatelé společnosti v ČR? V zahraničí?</a:t>
            </a:r>
          </a:p>
          <a:p>
            <a:pPr lvl="1" defTabSz="457200">
              <a:buFont typeface="Arial"/>
              <a:buChar char="–"/>
              <a:defRPr/>
            </a:pPr>
            <a:r>
              <a:rPr lang="cs-CZ" sz="1600" dirty="0"/>
              <a:t>Jaké jsou platební podmínky? Dodací lhůty?</a:t>
            </a:r>
          </a:p>
          <a:p>
            <a:pPr lvl="0" defTabSz="457200">
              <a:buNone/>
              <a:defRPr/>
            </a:pPr>
            <a:r>
              <a:rPr lang="cs-CZ" sz="2000" dirty="0"/>
              <a:t>H. Dosažené výnosy</a:t>
            </a:r>
          </a:p>
          <a:p>
            <a:pPr lvl="1" defTabSz="457200">
              <a:buFont typeface="Arial"/>
              <a:buChar char="–"/>
              <a:defRPr/>
            </a:pPr>
            <a:r>
              <a:rPr lang="cs-CZ" sz="1600" dirty="0"/>
              <a:t>Dosavadní obrat,</a:t>
            </a:r>
          </a:p>
          <a:p>
            <a:pPr lvl="1" defTabSz="457200">
              <a:buFont typeface="Arial"/>
              <a:buChar char="–"/>
              <a:defRPr/>
            </a:pPr>
            <a:r>
              <a:rPr lang="cs-CZ" sz="1600" dirty="0"/>
              <a:t>Vývojové stádium projektu (realizace prototypu, žádost o patent, vytvoření řady produktů nebo služeb, atd.),</a:t>
            </a:r>
          </a:p>
          <a:p>
            <a:pPr lvl="1" defTabSz="457200">
              <a:buFont typeface="Arial"/>
              <a:buChar char="–"/>
              <a:defRPr/>
            </a:pPr>
            <a:r>
              <a:rPr lang="cs-CZ" sz="1600" dirty="0"/>
              <a:t>Vývoj v obchodní oblasti (potenciální klienti, podepsané kontrakty, atd.).</a:t>
            </a:r>
          </a:p>
        </p:txBody>
      </p:sp>
    </p:spTree>
    <p:extLst>
      <p:ext uri="{BB962C8B-B14F-4D97-AF65-F5344CB8AC3E}">
        <p14:creationId xmlns:p14="http://schemas.microsoft.com/office/powerpoint/2010/main" val="263687654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914400" y="161516"/>
            <a:ext cx="8229600" cy="490066"/>
          </a:xfrm>
        </p:spPr>
        <p:txBody>
          <a:bodyPr>
            <a:noAutofit/>
          </a:bodyPr>
          <a:lstStyle/>
          <a:p>
            <a:pPr lvl="0" algn="r">
              <a:defRPr/>
            </a:pPr>
            <a:r>
              <a:rPr lang="cs-CZ" sz="2800" b="1" dirty="0">
                <a:solidFill>
                  <a:schemeClr val="tx2"/>
                </a:solidFill>
                <a:effectLst>
                  <a:outerShdw blurRad="63500" dist="38100" dir="5400000" algn="t" rotWithShape="0">
                    <a:prstClr val="black">
                      <a:alpha val="25000"/>
                    </a:prstClr>
                  </a:outerShdw>
                </a:effectLst>
                <a:latin typeface="+mn-lt"/>
              </a:rPr>
              <a:t>Byznys plán: právní uzpůsobení</a:t>
            </a:r>
            <a:endParaRPr lang="fr-FR" sz="2800" b="1" dirty="0">
              <a:solidFill>
                <a:schemeClr val="tx2"/>
              </a:solidFill>
              <a:effectLst>
                <a:outerShdw blurRad="63500" dist="38100" dir="5400000" algn="t" rotWithShape="0">
                  <a:prstClr val="black">
                    <a:alpha val="25000"/>
                  </a:prstClr>
                </a:outerShdw>
              </a:effectLst>
              <a:latin typeface="+mn-lt"/>
            </a:endParaRPr>
          </a:p>
        </p:txBody>
      </p:sp>
      <p:sp>
        <p:nvSpPr>
          <p:cNvPr id="5" name="Zástupný symbol pro obsah 4"/>
          <p:cNvSpPr>
            <a:spLocks noGrp="1"/>
          </p:cNvSpPr>
          <p:nvPr>
            <p:ph idx="1"/>
          </p:nvPr>
        </p:nvSpPr>
        <p:spPr>
          <a:xfrm>
            <a:off x="179512" y="1052736"/>
            <a:ext cx="8928992" cy="5400600"/>
          </a:xfrm>
        </p:spPr>
        <p:txBody>
          <a:bodyPr>
            <a:normAutofit fontScale="47500" lnSpcReduction="20000"/>
          </a:bodyPr>
          <a:lstStyle/>
          <a:p>
            <a:pPr lvl="0" defTabSz="457200">
              <a:buNone/>
              <a:defRPr/>
            </a:pPr>
            <a:r>
              <a:rPr lang="cs-CZ" sz="5000" b="1" dirty="0"/>
              <a:t>VII. PRÁVNÍ ASPEKTY</a:t>
            </a:r>
          </a:p>
          <a:p>
            <a:pPr lvl="0" defTabSz="457200">
              <a:buNone/>
              <a:defRPr/>
            </a:pPr>
            <a:r>
              <a:rPr lang="cs-CZ" sz="5000" dirty="0"/>
              <a:t>A. Právní statut</a:t>
            </a:r>
          </a:p>
          <a:p>
            <a:pPr lvl="1" defTabSz="457200">
              <a:buFont typeface="Arial"/>
              <a:buChar char="–"/>
              <a:defRPr/>
            </a:pPr>
            <a:r>
              <a:rPr lang="cs-CZ" sz="4000" dirty="0"/>
              <a:t>Jaký je/bude právní statut společnosti? Výše jejího kapitálu? Tichý společník?</a:t>
            </a:r>
          </a:p>
          <a:p>
            <a:pPr lvl="1" defTabSz="457200">
              <a:buFont typeface="Arial"/>
              <a:buChar char="–"/>
              <a:defRPr/>
            </a:pPr>
            <a:r>
              <a:rPr lang="cs-CZ" sz="4000" dirty="0"/>
              <a:t>Jací jsou statutární zástupci?</a:t>
            </a:r>
          </a:p>
          <a:p>
            <a:pPr lvl="0" defTabSz="457200">
              <a:buNone/>
              <a:defRPr/>
            </a:pPr>
            <a:r>
              <a:rPr lang="cs-CZ" sz="5000" dirty="0"/>
              <a:t>B. Vývoj společenského kapitálu</a:t>
            </a:r>
          </a:p>
          <a:p>
            <a:pPr lvl="1" defTabSz="457200">
              <a:buFont typeface="Arial"/>
              <a:buChar char="–"/>
              <a:defRPr/>
            </a:pPr>
            <a:r>
              <a:rPr lang="cs-CZ" sz="4000" dirty="0"/>
              <a:t>Jaké je současné rozdělení kapitálu?</a:t>
            </a:r>
          </a:p>
          <a:p>
            <a:pPr lvl="1" defTabSz="457200">
              <a:buFont typeface="Arial"/>
              <a:buChar char="–"/>
              <a:defRPr/>
            </a:pPr>
            <a:r>
              <a:rPr lang="cs-CZ" sz="4000" dirty="0"/>
              <a:t>Byly uzavřeny partnerské smlouvy?</a:t>
            </a:r>
          </a:p>
          <a:p>
            <a:pPr lvl="1" defTabSz="457200">
              <a:buFont typeface="Arial"/>
              <a:buChar char="–"/>
              <a:defRPr/>
            </a:pPr>
            <a:r>
              <a:rPr lang="cs-CZ" sz="4000" dirty="0"/>
              <a:t>Jaký bude vývoj kapitálu?</a:t>
            </a:r>
          </a:p>
          <a:p>
            <a:pPr lvl="1" defTabSz="457200">
              <a:buFont typeface="Arial"/>
              <a:buChar char="–"/>
              <a:defRPr/>
            </a:pPr>
            <a:r>
              <a:rPr lang="cs-CZ" sz="4000" dirty="0"/>
              <a:t>Jaké jsou účinky zvýšení základního kapitálu?</a:t>
            </a:r>
          </a:p>
          <a:p>
            <a:pPr lvl="1" defTabSz="457200">
              <a:buFont typeface="Arial"/>
              <a:buChar char="–"/>
              <a:defRPr/>
            </a:pPr>
            <a:r>
              <a:rPr lang="cs-CZ" sz="4000" dirty="0"/>
              <a:t>Budou se zaměstnanci smět stát akcionáři společnosti?</a:t>
            </a:r>
          </a:p>
          <a:p>
            <a:pPr lvl="0" defTabSz="457200">
              <a:buNone/>
              <a:defRPr/>
            </a:pPr>
            <a:r>
              <a:rPr lang="cs-CZ" sz="5000" dirty="0"/>
              <a:t>C. Průmyslová ochrana</a:t>
            </a:r>
          </a:p>
          <a:p>
            <a:pPr lvl="1" defTabSz="457200">
              <a:buFont typeface="Arial"/>
              <a:buChar char="–"/>
              <a:defRPr/>
            </a:pPr>
            <a:r>
              <a:rPr lang="cs-CZ" sz="4000" dirty="0"/>
              <a:t>Jaká je životnost produktu?</a:t>
            </a:r>
          </a:p>
          <a:p>
            <a:pPr lvl="1" defTabSz="457200">
              <a:buFont typeface="Arial"/>
              <a:buChar char="–"/>
              <a:defRPr/>
            </a:pPr>
            <a:r>
              <a:rPr lang="cs-CZ" sz="4000" dirty="0"/>
              <a:t>Byly podány žádosti o patenty? Kdo je vlastní? Existují konkurenční patenty?</a:t>
            </a:r>
          </a:p>
          <a:p>
            <a:pPr lvl="1" defTabSz="457200">
              <a:buFont typeface="Arial"/>
              <a:buChar char="–"/>
              <a:defRPr/>
            </a:pPr>
            <a:r>
              <a:rPr lang="cs-CZ" sz="4000" dirty="0"/>
              <a:t>Vlastní společnost nějakou speciální know-how?  Vytvořila ji?</a:t>
            </a:r>
          </a:p>
          <a:p>
            <a:pPr lvl="1" defTabSz="457200">
              <a:buFont typeface="Arial"/>
              <a:buChar char="–"/>
              <a:defRPr/>
            </a:pPr>
            <a:r>
              <a:rPr lang="cs-CZ" sz="4000" dirty="0"/>
              <a:t>Bylo zažádáno o ochranné známky? Byly zaregistrovány názvy domén?</a:t>
            </a:r>
          </a:p>
        </p:txBody>
      </p:sp>
    </p:spTree>
    <p:extLst>
      <p:ext uri="{BB962C8B-B14F-4D97-AF65-F5344CB8AC3E}">
        <p14:creationId xmlns:p14="http://schemas.microsoft.com/office/powerpoint/2010/main" val="2007860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Line 3"/>
          <p:cNvSpPr>
            <a:spLocks noChangeShapeType="1"/>
          </p:cNvSpPr>
          <p:nvPr/>
        </p:nvSpPr>
        <p:spPr bwMode="auto">
          <a:xfrm>
            <a:off x="1619250" y="1844675"/>
            <a:ext cx="960438" cy="593725"/>
          </a:xfrm>
          <a:prstGeom prst="line">
            <a:avLst/>
          </a:prstGeom>
          <a:noFill/>
          <a:ln w="7920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69988" name="Rectangle 4"/>
          <p:cNvSpPr>
            <a:spLocks noChangeArrowheads="1"/>
          </p:cNvSpPr>
          <p:nvPr/>
        </p:nvSpPr>
        <p:spPr bwMode="auto">
          <a:xfrm>
            <a:off x="395288" y="889000"/>
            <a:ext cx="8229600" cy="956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marL="341313" indent="-341313" defTabSz="449263">
              <a:spcBef>
                <a:spcPct val="20000"/>
              </a:spcBef>
              <a:buClr>
                <a:schemeClr val="bg2"/>
              </a:buClr>
              <a:buSzPct val="75000"/>
              <a:buFont typeface="Wingdings" pitchFamily="2" charset="2"/>
              <a:buChar char="p"/>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err="1">
                <a:latin typeface="Tahoma" pitchFamily="34" charset="0"/>
              </a:rPr>
              <a:t>Z</a:t>
            </a:r>
            <a:r>
              <a:rPr lang="en-GB" sz="2800" dirty="0" err="1">
                <a:latin typeface="Verdana"/>
              </a:rPr>
              <a:t>á</a:t>
            </a:r>
            <a:r>
              <a:rPr lang="en-GB" sz="2800" dirty="0" err="1">
                <a:latin typeface="Tahoma" pitchFamily="34" charset="0"/>
              </a:rPr>
              <a:t>kladn</a:t>
            </a:r>
            <a:r>
              <a:rPr lang="en-GB" sz="2800" dirty="0" err="1">
                <a:latin typeface="Verdana"/>
              </a:rPr>
              <a:t>í</a:t>
            </a:r>
            <a:r>
              <a:rPr lang="en-GB" sz="2800" dirty="0">
                <a:latin typeface="Tahoma" pitchFamily="34" charset="0"/>
              </a:rPr>
              <a:t> </a:t>
            </a:r>
            <a:r>
              <a:rPr lang="en-GB" sz="2800" dirty="0" err="1">
                <a:latin typeface="Tahoma" pitchFamily="34" charset="0"/>
              </a:rPr>
              <a:t>ot</a:t>
            </a:r>
            <a:r>
              <a:rPr lang="en-GB" sz="2800" dirty="0" err="1">
                <a:latin typeface="Verdana"/>
              </a:rPr>
              <a:t>á</a:t>
            </a:r>
            <a:r>
              <a:rPr lang="en-GB" sz="2800" dirty="0" err="1">
                <a:latin typeface="Tahoma" pitchFamily="34" charset="0"/>
              </a:rPr>
              <a:t>zky</a:t>
            </a:r>
            <a:r>
              <a:rPr lang="en-GB" sz="2800" dirty="0">
                <a:latin typeface="Tahoma" pitchFamily="34" charset="0"/>
              </a:rPr>
              <a:t> </a:t>
            </a:r>
            <a:r>
              <a:rPr lang="en-GB" sz="2800" dirty="0" err="1">
                <a:latin typeface="Tahoma" pitchFamily="34" charset="0"/>
              </a:rPr>
              <a:t>spojen</a:t>
            </a:r>
            <a:r>
              <a:rPr lang="en-GB" sz="2800" dirty="0" err="1">
                <a:latin typeface="Verdana"/>
              </a:rPr>
              <a:t>é</a:t>
            </a:r>
            <a:r>
              <a:rPr lang="en-GB" sz="2800" dirty="0">
                <a:latin typeface="Tahoma" pitchFamily="34" charset="0"/>
              </a:rPr>
              <a:t> s </a:t>
            </a:r>
            <a:r>
              <a:rPr lang="en-GB" sz="2800" dirty="0" err="1">
                <a:latin typeface="Tahoma" pitchFamily="34" charset="0"/>
              </a:rPr>
              <a:t>kalkulac</a:t>
            </a:r>
            <a:r>
              <a:rPr lang="en-GB" sz="2800" dirty="0" err="1">
                <a:latin typeface="Verdana"/>
              </a:rPr>
              <a:t>í</a:t>
            </a:r>
            <a:r>
              <a:rPr lang="en-GB" sz="2800" dirty="0">
                <a:latin typeface="Tahoma" pitchFamily="34" charset="0"/>
              </a:rPr>
              <a:t>:</a:t>
            </a:r>
            <a:br>
              <a:rPr lang="en-GB" sz="2800" b="0" dirty="0"/>
            </a:br>
            <a:r>
              <a:rPr lang="en-GB" sz="2800" b="0" dirty="0"/>
              <a:t>„</a:t>
            </a:r>
            <a:r>
              <a:rPr lang="en-GB" sz="2800" b="1" i="1" dirty="0"/>
              <a:t>PROČ“             „JAK“</a:t>
            </a:r>
          </a:p>
        </p:txBody>
      </p:sp>
      <p:sp>
        <p:nvSpPr>
          <p:cNvPr id="169989" name="Rectangle 5"/>
          <p:cNvSpPr>
            <a:spLocks noGrp="1" noChangeArrowheads="1"/>
          </p:cNvSpPr>
          <p:nvPr>
            <p:ph type="title"/>
          </p:nvPr>
        </p:nvSpPr>
        <p:spPr>
          <a:xfrm>
            <a:off x="308113" y="-47012"/>
            <a:ext cx="8229600" cy="801825"/>
          </a:xfrm>
          <a:solidFill>
            <a:schemeClr val="bg1"/>
          </a:solidFill>
          <a:ln/>
        </p:spPr>
        <p:txBody>
          <a:bodyPr/>
          <a:lstStyle/>
          <a:p>
            <a:r>
              <a:rPr lang="cs-CZ" b="1" dirty="0"/>
              <a:t>KALKULACE NÁKLADŮ</a:t>
            </a:r>
          </a:p>
        </p:txBody>
      </p:sp>
      <p:sp>
        <p:nvSpPr>
          <p:cNvPr id="169991" name="Rectangle 7"/>
          <p:cNvSpPr>
            <a:spLocks noGrp="1" noChangeArrowheads="1"/>
          </p:cNvSpPr>
          <p:nvPr>
            <p:ph idx="1"/>
          </p:nvPr>
        </p:nvSpPr>
        <p:spPr>
          <a:xfrm>
            <a:off x="457200" y="2781300"/>
            <a:ext cx="8435975" cy="3349625"/>
          </a:xfrm>
          <a:noFill/>
          <a:ln>
            <a:solidFill>
              <a:srgbClr val="000000"/>
            </a:solidFill>
            <a:round/>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41313" indent="-341313" defTabSz="449263">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b="1" u="sng"/>
              <a:t>Informace pro externí uživatele</a:t>
            </a:r>
          </a:p>
          <a:p>
            <a:pPr marL="341313" indent="-341313" defTabSz="449263">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oceňování výkonů vytvořených vlastní činností pro externí uživatele - FÚ</a:t>
            </a:r>
          </a:p>
          <a:p>
            <a:pPr marL="341313" indent="-341313" defTabSz="449263">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obhajoba ceny při jednání se zákazníkem</a:t>
            </a:r>
          </a:p>
        </p:txBody>
      </p:sp>
    </p:spTree>
    <p:extLst>
      <p:ext uri="{BB962C8B-B14F-4D97-AF65-F5344CB8AC3E}">
        <p14:creationId xmlns:p14="http://schemas.microsoft.com/office/powerpoint/2010/main" val="13460177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805991" y="170943"/>
            <a:ext cx="8229600" cy="490066"/>
          </a:xfrm>
        </p:spPr>
        <p:txBody>
          <a:bodyPr>
            <a:noAutofit/>
          </a:bodyPr>
          <a:lstStyle/>
          <a:p>
            <a:pPr lvl="0" algn="r">
              <a:defRPr/>
            </a:pPr>
            <a:r>
              <a:rPr lang="cs-CZ" sz="2800" b="1" dirty="0">
                <a:solidFill>
                  <a:schemeClr val="tx2"/>
                </a:solidFill>
                <a:effectLst>
                  <a:outerShdw blurRad="63500" dist="38100" dir="5400000" algn="t" rotWithShape="0">
                    <a:prstClr val="black">
                      <a:alpha val="25000"/>
                    </a:prstClr>
                  </a:outerShdw>
                </a:effectLst>
                <a:latin typeface="+mn-lt"/>
              </a:rPr>
              <a:t>Byznys plán: finance (potřeby)</a:t>
            </a:r>
            <a:endParaRPr lang="fr-FR" sz="2800" b="1" dirty="0">
              <a:solidFill>
                <a:schemeClr val="tx2"/>
              </a:solidFill>
              <a:effectLst>
                <a:outerShdw blurRad="63500" dist="38100" dir="5400000" algn="t" rotWithShape="0">
                  <a:prstClr val="black">
                    <a:alpha val="25000"/>
                  </a:prstClr>
                </a:outerShdw>
              </a:effectLst>
              <a:latin typeface="+mn-lt"/>
            </a:endParaRPr>
          </a:p>
        </p:txBody>
      </p:sp>
      <p:sp>
        <p:nvSpPr>
          <p:cNvPr id="5" name="Zástupný symbol pro obsah 4"/>
          <p:cNvSpPr>
            <a:spLocks noGrp="1"/>
          </p:cNvSpPr>
          <p:nvPr>
            <p:ph idx="1"/>
          </p:nvPr>
        </p:nvSpPr>
        <p:spPr>
          <a:xfrm>
            <a:off x="179512" y="908720"/>
            <a:ext cx="8928992" cy="5256584"/>
          </a:xfrm>
        </p:spPr>
        <p:txBody>
          <a:bodyPr>
            <a:normAutofit fontScale="85000" lnSpcReduction="10000"/>
          </a:bodyPr>
          <a:lstStyle/>
          <a:p>
            <a:pPr lvl="0" defTabSz="457200">
              <a:buNone/>
              <a:defRPr/>
            </a:pPr>
            <a:r>
              <a:rPr lang="cs-CZ" sz="2800" b="1" dirty="0"/>
              <a:t>VIII. POTŘEBY FINANCOVÁNÍ</a:t>
            </a:r>
          </a:p>
          <a:p>
            <a:pPr lvl="0" defTabSz="457200">
              <a:buNone/>
              <a:defRPr/>
            </a:pPr>
            <a:r>
              <a:rPr lang="cs-CZ" sz="2800" dirty="0"/>
              <a:t>A. Obecné potřeby financování</a:t>
            </a:r>
          </a:p>
          <a:p>
            <a:pPr lvl="1" defTabSz="457200">
              <a:buFont typeface="Arial"/>
              <a:buChar char="–"/>
              <a:defRPr/>
            </a:pPr>
            <a:r>
              <a:rPr lang="cs-CZ" sz="2400" dirty="0"/>
              <a:t>Jaké jsou obecné potřeby financování projektu?</a:t>
            </a:r>
          </a:p>
          <a:p>
            <a:pPr lvl="1" defTabSz="457200">
              <a:buFont typeface="Arial"/>
              <a:buChar char="–"/>
              <a:defRPr/>
            </a:pPr>
            <a:r>
              <a:rPr lang="cs-CZ" sz="2400" dirty="0"/>
              <a:t>Jakými fondy musí společnost disponovat, aby mohla financovat projekt za nejlepších možných podmínek?</a:t>
            </a:r>
          </a:p>
          <a:p>
            <a:pPr lvl="1" defTabSz="457200">
              <a:buFont typeface="Arial"/>
              <a:buChar char="–"/>
              <a:defRPr/>
            </a:pPr>
            <a:r>
              <a:rPr lang="cs-CZ" sz="2400" dirty="0"/>
              <a:t>Jaké je směřování financování?</a:t>
            </a:r>
          </a:p>
          <a:p>
            <a:pPr lvl="1" defTabSz="457200">
              <a:buFont typeface="Arial"/>
              <a:buChar char="–"/>
              <a:defRPr/>
            </a:pPr>
            <a:r>
              <a:rPr lang="cs-CZ" sz="2400" dirty="0"/>
              <a:t>Jaký je finanční obnos určený na výlohy za reklamu/marketing? Na vnější výdaje? Na výlohy personálu?</a:t>
            </a:r>
          </a:p>
          <a:p>
            <a:pPr lvl="0" defTabSz="457200">
              <a:buNone/>
              <a:defRPr/>
            </a:pPr>
            <a:r>
              <a:rPr lang="cs-CZ" sz="2800" dirty="0"/>
              <a:t>B. Výše potřebných fondů</a:t>
            </a:r>
          </a:p>
          <a:p>
            <a:pPr lvl="1" defTabSz="457200">
              <a:buFont typeface="Arial"/>
              <a:buChar char="–"/>
              <a:defRPr/>
            </a:pPr>
            <a:r>
              <a:rPr lang="cs-CZ" sz="2400" dirty="0"/>
              <a:t>Jaká je výše fondů, jež budou požadovány po investorech?</a:t>
            </a:r>
          </a:p>
          <a:p>
            <a:pPr lvl="1" defTabSz="457200">
              <a:buFont typeface="Arial"/>
              <a:buChar char="–"/>
              <a:defRPr/>
            </a:pPr>
            <a:r>
              <a:rPr lang="cs-CZ" sz="2400" dirty="0"/>
              <a:t>Jaký typ opatření je navržen pro investory?</a:t>
            </a:r>
          </a:p>
          <a:p>
            <a:pPr lvl="1" defTabSz="457200">
              <a:buFont typeface="Arial"/>
              <a:buChar char="–"/>
              <a:defRPr/>
            </a:pPr>
            <a:r>
              <a:rPr lang="cs-CZ" sz="2400" dirty="0"/>
              <a:t>Jaká část kapitálu je investorům nabídnuta? Jaké je zhodnocení společnosti?</a:t>
            </a:r>
          </a:p>
          <a:p>
            <a:pPr lvl="1" defTabSz="457200">
              <a:buFont typeface="Arial"/>
              <a:buChar char="–"/>
              <a:defRPr/>
            </a:pPr>
            <a:r>
              <a:rPr lang="cs-CZ" sz="2400" dirty="0"/>
              <a:t>Jaký je časový harmonogram financování?</a:t>
            </a:r>
          </a:p>
          <a:p>
            <a:pPr lvl="0" defTabSz="457200">
              <a:buNone/>
              <a:defRPr/>
            </a:pPr>
            <a:r>
              <a:rPr lang="cs-CZ" sz="2800" dirty="0"/>
              <a:t>C. Návratnost investic</a:t>
            </a:r>
          </a:p>
          <a:p>
            <a:pPr lvl="1" defTabSz="457200">
              <a:buFont typeface="Arial"/>
              <a:buChar char="–"/>
              <a:defRPr/>
            </a:pPr>
            <a:r>
              <a:rPr lang="cs-CZ" sz="2400" dirty="0"/>
              <a:t>Co může zlepšit/přispět k lepší rentabilitě projektu?</a:t>
            </a:r>
          </a:p>
          <a:p>
            <a:pPr lvl="0" defTabSz="457200">
              <a:buNone/>
              <a:defRPr/>
            </a:pPr>
            <a:endParaRPr lang="cs-CZ" sz="2800" dirty="0"/>
          </a:p>
        </p:txBody>
      </p:sp>
    </p:spTree>
    <p:extLst>
      <p:ext uri="{BB962C8B-B14F-4D97-AF65-F5344CB8AC3E}">
        <p14:creationId xmlns:p14="http://schemas.microsoft.com/office/powerpoint/2010/main" val="391729004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787138" y="180370"/>
            <a:ext cx="8229600" cy="490066"/>
          </a:xfrm>
        </p:spPr>
        <p:txBody>
          <a:bodyPr>
            <a:noAutofit/>
          </a:bodyPr>
          <a:lstStyle/>
          <a:p>
            <a:pPr lvl="0" algn="r">
              <a:defRPr/>
            </a:pPr>
            <a:r>
              <a:rPr lang="cs-CZ" sz="2800" b="1" dirty="0">
                <a:solidFill>
                  <a:schemeClr val="tx2"/>
                </a:solidFill>
                <a:effectLst>
                  <a:outerShdw blurRad="63500" dist="38100" dir="5400000" algn="t" rotWithShape="0">
                    <a:prstClr val="black">
                      <a:alpha val="25000"/>
                    </a:prstClr>
                  </a:outerShdw>
                </a:effectLst>
                <a:latin typeface="+mn-lt"/>
              </a:rPr>
              <a:t>Byznys plán: finance (prognózy)</a:t>
            </a:r>
            <a:endParaRPr lang="fr-FR" sz="2800" b="1" dirty="0">
              <a:solidFill>
                <a:schemeClr val="tx2"/>
              </a:solidFill>
              <a:effectLst>
                <a:outerShdw blurRad="63500" dist="38100" dir="5400000" algn="t" rotWithShape="0">
                  <a:prstClr val="black">
                    <a:alpha val="25000"/>
                  </a:prstClr>
                </a:outerShdw>
              </a:effectLst>
              <a:latin typeface="+mn-lt"/>
            </a:endParaRPr>
          </a:p>
        </p:txBody>
      </p:sp>
      <p:sp>
        <p:nvSpPr>
          <p:cNvPr id="5" name="Zástupný symbol pro obsah 4"/>
          <p:cNvSpPr>
            <a:spLocks noGrp="1"/>
          </p:cNvSpPr>
          <p:nvPr>
            <p:ph idx="1"/>
          </p:nvPr>
        </p:nvSpPr>
        <p:spPr>
          <a:xfrm>
            <a:off x="179512" y="1052736"/>
            <a:ext cx="8928992" cy="5112568"/>
          </a:xfrm>
        </p:spPr>
        <p:txBody>
          <a:bodyPr>
            <a:normAutofit lnSpcReduction="10000"/>
          </a:bodyPr>
          <a:lstStyle/>
          <a:p>
            <a:pPr lvl="0" defTabSz="457200">
              <a:buNone/>
              <a:defRPr/>
            </a:pPr>
            <a:r>
              <a:rPr lang="cs-CZ" sz="2800" b="1" dirty="0"/>
              <a:t>IX. FINANČNÍ DOKUMENTY</a:t>
            </a:r>
          </a:p>
          <a:p>
            <a:pPr lvl="0" defTabSz="457200">
              <a:buNone/>
              <a:defRPr/>
            </a:pPr>
            <a:r>
              <a:rPr lang="cs-CZ" sz="2800" dirty="0"/>
              <a:t>A. Tabulky předpokládaného financování</a:t>
            </a:r>
          </a:p>
          <a:p>
            <a:pPr marL="0" lvl="0" indent="0" defTabSz="457200">
              <a:buNone/>
              <a:defRPr/>
            </a:pPr>
            <a:r>
              <a:rPr lang="cs-CZ" sz="2065" dirty="0"/>
              <a:t>Harmonogram potřeb, povaha soustavného nárůstu kapitálu, jeho možný pokles.</a:t>
            </a:r>
          </a:p>
          <a:p>
            <a:pPr marL="0" lvl="0" indent="0" defTabSz="457200">
              <a:buNone/>
              <a:defRPr/>
            </a:pPr>
            <a:endParaRPr lang="cs-CZ" sz="2065" dirty="0"/>
          </a:p>
          <a:p>
            <a:pPr lvl="0" defTabSz="457200">
              <a:buNone/>
              <a:defRPr/>
            </a:pPr>
            <a:r>
              <a:rPr lang="cs-CZ" sz="2800" dirty="0"/>
              <a:t>B. Výpočet předpokládaných měsíčních výnosů</a:t>
            </a:r>
          </a:p>
          <a:p>
            <a:pPr lvl="0" defTabSz="457200">
              <a:buNone/>
              <a:defRPr/>
            </a:pPr>
            <a:r>
              <a:rPr lang="cs-CZ" sz="2800" dirty="0"/>
              <a:t>C. Výpočet ročního výnosu </a:t>
            </a:r>
          </a:p>
          <a:p>
            <a:pPr lvl="0" defTabSz="457200">
              <a:buNone/>
              <a:defRPr/>
            </a:pPr>
            <a:r>
              <a:rPr lang="cs-CZ" sz="2800" dirty="0"/>
              <a:t>D. Plán měsíčního financování</a:t>
            </a:r>
          </a:p>
          <a:p>
            <a:pPr lvl="1" defTabSz="457200">
              <a:buFont typeface="Arial"/>
              <a:buChar char="–"/>
              <a:defRPr/>
            </a:pPr>
            <a:r>
              <a:rPr lang="cs-CZ" sz="2065" dirty="0"/>
              <a:t>Jaké jsou platební lhůty klientů? Platební podmínky dodavatelů?</a:t>
            </a:r>
          </a:p>
          <a:p>
            <a:pPr lvl="1" defTabSz="457200">
              <a:buFont typeface="Arial"/>
              <a:buChar char="–"/>
              <a:defRPr/>
            </a:pPr>
            <a:r>
              <a:rPr lang="cs-CZ" sz="2065" dirty="0"/>
              <a:t>Jaká finanční maxima byla identifikována? Výše bankovních úvěrů? Jejich odůvodnění? Způsoby jejich splácení?</a:t>
            </a:r>
          </a:p>
          <a:p>
            <a:pPr lvl="1" defTabSz="457200">
              <a:buFont typeface="Arial"/>
              <a:buChar char="–"/>
              <a:defRPr/>
            </a:pPr>
            <a:r>
              <a:rPr lang="cs-CZ" sz="2065" dirty="0"/>
              <a:t>V případě, že bude obrat o 20% nižší, než se předpokládalo, bude společnost muset pozastavit platby?</a:t>
            </a:r>
          </a:p>
          <a:p>
            <a:pPr lvl="1" defTabSz="457200">
              <a:buFont typeface="Arial"/>
              <a:buChar char="–"/>
              <a:defRPr/>
            </a:pPr>
            <a:r>
              <a:rPr lang="cs-CZ" sz="2065" dirty="0"/>
              <a:t>Variantní plány</a:t>
            </a:r>
          </a:p>
        </p:txBody>
      </p:sp>
    </p:spTree>
    <p:extLst>
      <p:ext uri="{BB962C8B-B14F-4D97-AF65-F5344CB8AC3E}">
        <p14:creationId xmlns:p14="http://schemas.microsoft.com/office/powerpoint/2010/main" val="220547929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Grp="1" noChangeArrowheads="1"/>
          </p:cNvSpPr>
          <p:nvPr>
            <p:ph type="title"/>
          </p:nvPr>
        </p:nvSpPr>
        <p:spPr>
          <a:xfrm>
            <a:off x="467544" y="679004"/>
            <a:ext cx="8229600" cy="692696"/>
          </a:xfrm>
        </p:spPr>
        <p:txBody>
          <a:bodyPr>
            <a:noAutofit/>
          </a:bodyPr>
          <a:lstStyle/>
          <a:p>
            <a:pPr eaLnBrk="1" hangingPunct="1">
              <a:defRPr/>
            </a:pPr>
            <a:r>
              <a:rPr lang="cs-CZ" b="1" dirty="0">
                <a:solidFill>
                  <a:schemeClr val="tx2"/>
                </a:solidFill>
                <a:effectLst>
                  <a:outerShdw blurRad="63500" dist="38100" dir="5400000" algn="t" rotWithShape="0">
                    <a:prstClr val="black">
                      <a:alpha val="25000"/>
                    </a:prstClr>
                  </a:outerShdw>
                </a:effectLst>
                <a:latin typeface="+mn-lt"/>
              </a:rPr>
              <a:t>OSNOVA</a:t>
            </a:r>
            <a:r>
              <a:rPr lang="cs-CZ" sz="6000" dirty="0"/>
              <a:t> </a:t>
            </a:r>
            <a:r>
              <a:rPr lang="cs-CZ" b="1" dirty="0">
                <a:solidFill>
                  <a:schemeClr val="tx2"/>
                </a:solidFill>
                <a:effectLst>
                  <a:outerShdw blurRad="63500" dist="38100" dir="5400000" algn="t" rotWithShape="0">
                    <a:prstClr val="black">
                      <a:alpha val="25000"/>
                    </a:prstClr>
                  </a:outerShdw>
                </a:effectLst>
                <a:latin typeface="+mn-lt"/>
              </a:rPr>
              <a:t>PP</a:t>
            </a:r>
          </a:p>
        </p:txBody>
      </p:sp>
      <p:sp>
        <p:nvSpPr>
          <p:cNvPr id="538627" name="Rectangle 3"/>
          <p:cNvSpPr>
            <a:spLocks noGrp="1" noChangeArrowheads="1"/>
          </p:cNvSpPr>
          <p:nvPr>
            <p:ph type="body" sz="half" idx="4294967295"/>
          </p:nvPr>
        </p:nvSpPr>
        <p:spPr>
          <a:xfrm>
            <a:off x="251520" y="1628800"/>
            <a:ext cx="4127748" cy="4114800"/>
          </a:xfrm>
          <a:prstGeom prst="rect">
            <a:avLst/>
          </a:prstGeom>
        </p:spPr>
        <p:txBody>
          <a:bodyPr/>
          <a:lstStyle/>
          <a:p>
            <a:pPr marL="457200" indent="-457200" eaLnBrk="1" hangingPunct="1">
              <a:buFont typeface="Wingdings" pitchFamily="2" charset="2"/>
              <a:buAutoNum type="arabicPeriod"/>
              <a:defRPr/>
            </a:pPr>
            <a:r>
              <a:rPr lang="cs-CZ" sz="2400" b="1" dirty="0">
                <a:solidFill>
                  <a:schemeClr val="tx1"/>
                </a:solidFill>
                <a:latin typeface="Arial" charset="0"/>
              </a:rPr>
              <a:t>Souhrn</a:t>
            </a:r>
          </a:p>
          <a:p>
            <a:pPr marL="457200" indent="-457200" eaLnBrk="1" hangingPunct="1">
              <a:buFont typeface="Wingdings" pitchFamily="2" charset="2"/>
              <a:buAutoNum type="arabicPeriod"/>
              <a:defRPr/>
            </a:pPr>
            <a:r>
              <a:rPr lang="cs-CZ" sz="2400" b="1" dirty="0">
                <a:solidFill>
                  <a:schemeClr val="tx1"/>
                </a:solidFill>
                <a:latin typeface="Arial" charset="0"/>
              </a:rPr>
              <a:t>Organizace a obor</a:t>
            </a:r>
          </a:p>
          <a:p>
            <a:pPr marL="457200" indent="-457200" eaLnBrk="1" hangingPunct="1">
              <a:buFont typeface="Wingdings" pitchFamily="2" charset="2"/>
              <a:buAutoNum type="arabicPeriod"/>
              <a:defRPr/>
            </a:pPr>
            <a:r>
              <a:rPr lang="cs-CZ" sz="2400" b="1" dirty="0">
                <a:solidFill>
                  <a:schemeClr val="tx1"/>
                </a:solidFill>
                <a:latin typeface="Arial" charset="0"/>
              </a:rPr>
              <a:t>Výrobek / služba</a:t>
            </a:r>
          </a:p>
          <a:p>
            <a:pPr marL="457200" indent="-457200" eaLnBrk="1" hangingPunct="1">
              <a:buFont typeface="Wingdings" pitchFamily="2" charset="2"/>
              <a:buAutoNum type="arabicPeriod"/>
              <a:defRPr/>
            </a:pPr>
            <a:r>
              <a:rPr lang="cs-CZ" sz="2400" b="1" dirty="0">
                <a:solidFill>
                  <a:schemeClr val="tx1"/>
                </a:solidFill>
                <a:latin typeface="Arial" charset="0"/>
              </a:rPr>
              <a:t>Analýza trhu</a:t>
            </a:r>
          </a:p>
          <a:p>
            <a:pPr marL="457200" indent="-457200" eaLnBrk="1" hangingPunct="1">
              <a:buFont typeface="Wingdings" pitchFamily="2" charset="2"/>
              <a:buAutoNum type="arabicPeriod"/>
              <a:defRPr/>
            </a:pPr>
            <a:r>
              <a:rPr lang="cs-CZ" sz="2400" b="1" dirty="0">
                <a:solidFill>
                  <a:schemeClr val="tx1"/>
                </a:solidFill>
                <a:latin typeface="Arial" charset="0"/>
              </a:rPr>
              <a:t>Marketingová strategie</a:t>
            </a:r>
          </a:p>
          <a:p>
            <a:pPr marL="457200" indent="-457200" eaLnBrk="1" hangingPunct="1">
              <a:buFont typeface="Wingdings" pitchFamily="2" charset="2"/>
              <a:buAutoNum type="arabicPeriod"/>
              <a:defRPr/>
            </a:pPr>
            <a:r>
              <a:rPr lang="cs-CZ" sz="2400" b="1" dirty="0">
                <a:solidFill>
                  <a:schemeClr val="tx1"/>
                </a:solidFill>
                <a:latin typeface="Arial" charset="0"/>
              </a:rPr>
              <a:t>Provoz</a:t>
            </a:r>
          </a:p>
          <a:p>
            <a:pPr marL="457200" indent="-457200" eaLnBrk="1" hangingPunct="1">
              <a:buFont typeface="Wingdings" pitchFamily="2" charset="2"/>
              <a:buAutoNum type="arabicPeriod"/>
              <a:defRPr/>
            </a:pPr>
            <a:r>
              <a:rPr lang="cs-CZ" sz="2400" b="1" dirty="0">
                <a:solidFill>
                  <a:schemeClr val="tx1"/>
                </a:solidFill>
                <a:latin typeface="Arial" charset="0"/>
              </a:rPr>
              <a:t>Management a řízení</a:t>
            </a:r>
          </a:p>
        </p:txBody>
      </p:sp>
      <p:sp>
        <p:nvSpPr>
          <p:cNvPr id="538628" name="Rectangle 4"/>
          <p:cNvSpPr>
            <a:spLocks noGrp="1" noChangeArrowheads="1"/>
          </p:cNvSpPr>
          <p:nvPr>
            <p:ph type="body" sz="half" idx="2"/>
          </p:nvPr>
        </p:nvSpPr>
        <p:spPr>
          <a:xfrm>
            <a:off x="4572000" y="1600200"/>
            <a:ext cx="4464496" cy="4525963"/>
          </a:xfrm>
        </p:spPr>
        <p:txBody>
          <a:bodyPr/>
          <a:lstStyle/>
          <a:p>
            <a:pPr marL="533400" indent="-533400" eaLnBrk="1" hangingPunct="1">
              <a:buFont typeface="Wingdings" pitchFamily="2" charset="2"/>
              <a:buAutoNum type="arabicPeriod" startAt="8"/>
              <a:defRPr/>
            </a:pPr>
            <a:r>
              <a:rPr lang="cs-CZ" sz="2400" b="1" dirty="0">
                <a:solidFill>
                  <a:schemeClr val="tx1"/>
                </a:solidFill>
                <a:latin typeface="Arial" charset="0"/>
              </a:rPr>
              <a:t>Lidské zdroje</a:t>
            </a:r>
          </a:p>
          <a:p>
            <a:pPr marL="533400" indent="-533400" eaLnBrk="1" hangingPunct="1">
              <a:buFont typeface="Wingdings" pitchFamily="2" charset="2"/>
              <a:buAutoNum type="arabicPeriod" startAt="8"/>
              <a:defRPr/>
            </a:pPr>
            <a:r>
              <a:rPr lang="cs-CZ" sz="2400" b="1" dirty="0">
                <a:solidFill>
                  <a:schemeClr val="tx1"/>
                </a:solidFill>
                <a:latin typeface="Arial" charset="0"/>
              </a:rPr>
              <a:t>Plán činnosti (harmonogram)</a:t>
            </a:r>
          </a:p>
          <a:p>
            <a:pPr marL="533400" indent="-533400" eaLnBrk="1" hangingPunct="1">
              <a:buFont typeface="Wingdings" pitchFamily="2" charset="2"/>
              <a:buAutoNum type="arabicPeriod" startAt="8"/>
              <a:defRPr/>
            </a:pPr>
            <a:r>
              <a:rPr lang="cs-CZ" sz="2400" b="1" dirty="0">
                <a:solidFill>
                  <a:schemeClr val="tx1"/>
                </a:solidFill>
                <a:latin typeface="Arial" charset="0"/>
              </a:rPr>
              <a:t>Kritická rizika a problémy</a:t>
            </a:r>
          </a:p>
          <a:p>
            <a:pPr marL="533400" indent="-533400" eaLnBrk="1" hangingPunct="1">
              <a:buFont typeface="Wingdings" pitchFamily="2" charset="2"/>
              <a:buAutoNum type="arabicPeriod" startAt="8"/>
              <a:defRPr/>
            </a:pPr>
            <a:r>
              <a:rPr lang="cs-CZ" sz="2400" b="1" dirty="0">
                <a:solidFill>
                  <a:schemeClr val="tx1"/>
                </a:solidFill>
                <a:latin typeface="Arial" charset="0"/>
              </a:rPr>
              <a:t>Finanční informace</a:t>
            </a:r>
          </a:p>
          <a:p>
            <a:pPr marL="533400" indent="-533400" eaLnBrk="1" hangingPunct="1">
              <a:buFont typeface="Wingdings" pitchFamily="2" charset="2"/>
              <a:buAutoNum type="arabicPeriod" startAt="8"/>
              <a:defRPr/>
            </a:pPr>
            <a:r>
              <a:rPr lang="cs-CZ" sz="2400" b="1" dirty="0">
                <a:solidFill>
                  <a:schemeClr val="tx1"/>
                </a:solidFill>
                <a:latin typeface="Arial" charset="0"/>
              </a:rPr>
              <a:t>Nefinanční přínosy a příležitosti</a:t>
            </a:r>
          </a:p>
          <a:p>
            <a:pPr marL="533400" indent="-533400" eaLnBrk="1" hangingPunct="1">
              <a:buFont typeface="Wingdings" pitchFamily="2" charset="2"/>
              <a:buAutoNum type="arabicPeriod" startAt="8"/>
              <a:defRPr/>
            </a:pPr>
            <a:r>
              <a:rPr lang="cs-CZ" sz="2400" b="1" dirty="0">
                <a:solidFill>
                  <a:schemeClr val="tx1"/>
                </a:solidFill>
                <a:latin typeface="Arial" charset="0"/>
              </a:rPr>
              <a:t>Přílohy</a:t>
            </a:r>
            <a:endParaRPr lang="cs-CZ" b="1" dirty="0">
              <a:solidFill>
                <a:schemeClr val="tx1"/>
              </a:solidFill>
            </a:endParaRPr>
          </a:p>
        </p:txBody>
      </p:sp>
    </p:spTree>
    <p:extLst>
      <p:ext uri="{BB962C8B-B14F-4D97-AF65-F5344CB8AC3E}">
        <p14:creationId xmlns:p14="http://schemas.microsoft.com/office/powerpoint/2010/main" val="425483818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Grp="1" noChangeArrowheads="1"/>
          </p:cNvSpPr>
          <p:nvPr>
            <p:ph type="title"/>
          </p:nvPr>
        </p:nvSpPr>
        <p:spPr>
          <a:xfrm>
            <a:off x="467544" y="679004"/>
            <a:ext cx="8229600" cy="692696"/>
          </a:xfrm>
        </p:spPr>
        <p:txBody>
          <a:bodyPr>
            <a:noAutofit/>
          </a:bodyPr>
          <a:lstStyle/>
          <a:p>
            <a:pPr eaLnBrk="1" hangingPunct="1">
              <a:defRPr/>
            </a:pPr>
            <a:r>
              <a:rPr lang="cs-CZ" b="1" dirty="0">
                <a:solidFill>
                  <a:schemeClr val="tx2"/>
                </a:solidFill>
                <a:effectLst>
                  <a:outerShdw blurRad="63500" dist="38100" dir="5400000" algn="t" rotWithShape="0">
                    <a:prstClr val="black">
                      <a:alpha val="25000"/>
                    </a:prstClr>
                  </a:outerShdw>
                </a:effectLst>
                <a:latin typeface="+mn-lt"/>
              </a:rPr>
              <a:t>OSNOVA</a:t>
            </a:r>
            <a:r>
              <a:rPr lang="cs-CZ" sz="6000" dirty="0"/>
              <a:t> </a:t>
            </a:r>
            <a:r>
              <a:rPr lang="cs-CZ" b="1" dirty="0">
                <a:solidFill>
                  <a:schemeClr val="tx2"/>
                </a:solidFill>
                <a:effectLst>
                  <a:outerShdw blurRad="63500" dist="38100" dir="5400000" algn="t" rotWithShape="0">
                    <a:prstClr val="black">
                      <a:alpha val="25000"/>
                    </a:prstClr>
                  </a:outerShdw>
                </a:effectLst>
                <a:latin typeface="+mn-lt"/>
              </a:rPr>
              <a:t>PP</a:t>
            </a:r>
          </a:p>
        </p:txBody>
      </p:sp>
      <p:sp>
        <p:nvSpPr>
          <p:cNvPr id="538627" name="Rectangle 3"/>
          <p:cNvSpPr>
            <a:spLocks noGrp="1" noChangeArrowheads="1"/>
          </p:cNvSpPr>
          <p:nvPr>
            <p:ph type="body" sz="half" idx="4294967295"/>
          </p:nvPr>
        </p:nvSpPr>
        <p:spPr>
          <a:xfrm>
            <a:off x="467544" y="1628800"/>
            <a:ext cx="8374006" cy="4234672"/>
          </a:xfrm>
          <a:prstGeom prst="rect">
            <a:avLst/>
          </a:prstGeom>
        </p:spPr>
        <p:txBody>
          <a:bodyPr>
            <a:normAutofit fontScale="77500" lnSpcReduction="20000"/>
          </a:bodyPr>
          <a:lstStyle/>
          <a:p>
            <a:pPr marL="514350" indent="-514350">
              <a:buFont typeface="+mj-lt"/>
              <a:buAutoNum type="arabicPeriod"/>
            </a:pPr>
            <a:r>
              <a:rPr lang="cs-CZ" dirty="0"/>
              <a:t>Vymezení cílů podnikání</a:t>
            </a:r>
          </a:p>
          <a:p>
            <a:pPr marL="514350" indent="-514350">
              <a:buFont typeface="+mj-lt"/>
              <a:buAutoNum type="arabicPeriod"/>
            </a:pPr>
            <a:r>
              <a:rPr lang="cs-CZ" dirty="0"/>
              <a:t>Analýza trhu</a:t>
            </a:r>
          </a:p>
          <a:p>
            <a:pPr marL="514350" indent="-514350">
              <a:buFont typeface="+mj-lt"/>
              <a:buAutoNum type="arabicPeriod"/>
            </a:pPr>
            <a:r>
              <a:rPr lang="cs-CZ" dirty="0"/>
              <a:t>Obor, předmět podnikání, právní forma podniku</a:t>
            </a:r>
          </a:p>
          <a:p>
            <a:pPr marL="514350" indent="-514350">
              <a:buFont typeface="+mj-lt"/>
              <a:buAutoNum type="arabicPeriod"/>
            </a:pPr>
            <a:r>
              <a:rPr lang="cs-CZ" dirty="0"/>
              <a:t>Dlouhodobý výhled, definice finančních cílů</a:t>
            </a:r>
          </a:p>
          <a:p>
            <a:pPr marL="514350" indent="-514350">
              <a:buFont typeface="+mj-lt"/>
              <a:buAutoNum type="arabicPeriod"/>
            </a:pPr>
            <a:r>
              <a:rPr lang="cs-CZ" dirty="0"/>
              <a:t>Definice a podrobné představení produktu</a:t>
            </a:r>
          </a:p>
          <a:p>
            <a:pPr marL="514350" indent="-514350">
              <a:buFont typeface="+mj-lt"/>
              <a:buAutoNum type="arabicPeriod"/>
            </a:pPr>
            <a:r>
              <a:rPr lang="cs-CZ" dirty="0"/>
              <a:t>Marketingová strategie</a:t>
            </a:r>
          </a:p>
          <a:p>
            <a:pPr marL="514350" indent="-514350">
              <a:buFont typeface="+mj-lt"/>
              <a:buAutoNum type="arabicPeriod"/>
            </a:pPr>
            <a:r>
              <a:rPr lang="cs-CZ" dirty="0"/>
              <a:t>Provozní oblast podnikání</a:t>
            </a:r>
          </a:p>
          <a:p>
            <a:pPr marL="514350" indent="-514350">
              <a:buFont typeface="+mj-lt"/>
              <a:buAutoNum type="arabicPeriod"/>
            </a:pPr>
            <a:r>
              <a:rPr lang="cs-CZ" dirty="0"/>
              <a:t>Rozvaha, výsledovka, Cash </a:t>
            </a:r>
            <a:r>
              <a:rPr lang="cs-CZ" dirty="0" err="1"/>
              <a:t>Flow</a:t>
            </a:r>
            <a:r>
              <a:rPr lang="cs-CZ" dirty="0"/>
              <a:t>-zakladatelský rozpočet</a:t>
            </a:r>
          </a:p>
          <a:p>
            <a:pPr marL="514350" indent="-514350">
              <a:buFont typeface="+mj-lt"/>
              <a:buAutoNum type="arabicPeriod"/>
            </a:pPr>
            <a:r>
              <a:rPr lang="cs-CZ" dirty="0"/>
              <a:t>Daňové zatížení</a:t>
            </a:r>
          </a:p>
          <a:p>
            <a:pPr marL="514350" indent="-514350">
              <a:buFont typeface="+mj-lt"/>
              <a:buAutoNum type="arabicPeriod"/>
            </a:pPr>
            <a:r>
              <a:rPr lang="cs-CZ" dirty="0"/>
              <a:t>Pojištění podniku</a:t>
            </a:r>
          </a:p>
          <a:p>
            <a:pPr marL="514350" indent="-514350">
              <a:buFont typeface="+mj-lt"/>
              <a:buAutoNum type="arabicPeriod"/>
            </a:pPr>
            <a:r>
              <a:rPr lang="cs-CZ" dirty="0"/>
              <a:t>Vlivy na životní prostředí</a:t>
            </a:r>
          </a:p>
        </p:txBody>
      </p:sp>
    </p:spTree>
    <p:extLst>
      <p:ext uri="{BB962C8B-B14F-4D97-AF65-F5344CB8AC3E}">
        <p14:creationId xmlns:p14="http://schemas.microsoft.com/office/powerpoint/2010/main" val="45977223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2"/>
          <p:cNvSpPr>
            <a:spLocks noGrp="1" noChangeArrowheads="1"/>
          </p:cNvSpPr>
          <p:nvPr>
            <p:ph type="title"/>
          </p:nvPr>
        </p:nvSpPr>
        <p:spPr>
          <a:xfrm>
            <a:off x="2286000" y="72008"/>
            <a:ext cx="8229600" cy="764704"/>
          </a:xfrm>
        </p:spPr>
        <p:txBody>
          <a:bodyPr/>
          <a:lstStyle/>
          <a:p>
            <a:pPr eaLnBrk="1" hangingPunct="1">
              <a:defRPr/>
            </a:pPr>
            <a:r>
              <a:rPr lang="cs-CZ" b="1" dirty="0">
                <a:solidFill>
                  <a:schemeClr val="tx2"/>
                </a:solidFill>
                <a:effectLst>
                  <a:outerShdw blurRad="63500" dist="38100" dir="5400000" algn="t" rotWithShape="0">
                    <a:prstClr val="black">
                      <a:alpha val="25000"/>
                    </a:prstClr>
                  </a:outerShdw>
                </a:effectLst>
                <a:latin typeface="+mn-lt"/>
              </a:rPr>
              <a:t>Nejčastější</a:t>
            </a:r>
            <a:r>
              <a:rPr lang="cs-CZ" dirty="0"/>
              <a:t> </a:t>
            </a:r>
            <a:r>
              <a:rPr lang="cs-CZ" b="1" dirty="0">
                <a:solidFill>
                  <a:schemeClr val="tx2"/>
                </a:solidFill>
                <a:effectLst>
                  <a:outerShdw blurRad="63500" dist="38100" dir="5400000" algn="t" rotWithShape="0">
                    <a:prstClr val="black">
                      <a:alpha val="25000"/>
                    </a:prstClr>
                  </a:outerShdw>
                </a:effectLst>
                <a:latin typeface="+mn-lt"/>
              </a:rPr>
              <a:t>chyby BP</a:t>
            </a:r>
          </a:p>
        </p:txBody>
      </p:sp>
      <p:sp>
        <p:nvSpPr>
          <p:cNvPr id="556035" name="Rectangle 3"/>
          <p:cNvSpPr>
            <a:spLocks noGrp="1" noChangeArrowheads="1"/>
          </p:cNvSpPr>
          <p:nvPr>
            <p:ph type="body" idx="1"/>
          </p:nvPr>
        </p:nvSpPr>
        <p:spPr>
          <a:xfrm>
            <a:off x="176106" y="751871"/>
            <a:ext cx="8712968" cy="5904656"/>
          </a:xfrm>
        </p:spPr>
        <p:txBody>
          <a:bodyPr>
            <a:noAutofit/>
          </a:bodyPr>
          <a:lstStyle/>
          <a:p>
            <a:pPr eaLnBrk="1" hangingPunct="1">
              <a:lnSpc>
                <a:spcPct val="90000"/>
              </a:lnSpc>
              <a:buFont typeface="+mj-lt"/>
              <a:buAutoNum type="arabicPeriod"/>
              <a:defRPr/>
            </a:pPr>
            <a:r>
              <a:rPr lang="cs-CZ" sz="1800" dirty="0"/>
              <a:t>Odložení plánu na zítřek</a:t>
            </a:r>
          </a:p>
          <a:p>
            <a:pPr marL="590550" indent="-533400">
              <a:lnSpc>
                <a:spcPct val="90000"/>
              </a:lnSpc>
              <a:defRPr/>
            </a:pPr>
            <a:r>
              <a:rPr lang="cs-CZ" sz="1800" dirty="0"/>
              <a:t>nikdy nebude dost času, čím víc jste zaneprázdněni, tím ví PP potřebujete </a:t>
            </a:r>
            <a:r>
              <a:rPr lang="cs-CZ" sz="1800" dirty="0">
                <a:sym typeface="Wingdings" pitchFamily="2" charset="2"/>
              </a:rPr>
              <a:t> zpracujte BP co nejdříve</a:t>
            </a:r>
          </a:p>
          <a:p>
            <a:pPr eaLnBrk="1" hangingPunct="1">
              <a:lnSpc>
                <a:spcPct val="90000"/>
              </a:lnSpc>
              <a:buFont typeface="+mj-lt"/>
              <a:buAutoNum type="arabicPeriod" startAt="2"/>
              <a:defRPr/>
            </a:pPr>
            <a:r>
              <a:rPr lang="cs-CZ" sz="1800" dirty="0"/>
              <a:t> Nedbalé cash-</a:t>
            </a:r>
            <a:r>
              <a:rPr lang="cs-CZ" sz="1800" dirty="0" err="1"/>
              <a:t>flow</a:t>
            </a:r>
            <a:endParaRPr lang="cs-CZ" sz="1800" dirty="0"/>
          </a:p>
          <a:p>
            <a:pPr marL="590550" indent="-533400">
              <a:lnSpc>
                <a:spcPct val="90000"/>
              </a:lnSpc>
              <a:defRPr/>
            </a:pPr>
            <a:r>
              <a:rPr lang="cs-CZ" sz="1800" dirty="0"/>
              <a:t>mnoho začínajících podnikatelů zaměňuje výnosy za hotovost, porozumění cash-</a:t>
            </a:r>
            <a:r>
              <a:rPr lang="cs-CZ" sz="1800" dirty="0" err="1"/>
              <a:t>flow</a:t>
            </a:r>
            <a:r>
              <a:rPr lang="cs-CZ" sz="1800" dirty="0"/>
              <a:t> je kritické </a:t>
            </a:r>
            <a:r>
              <a:rPr lang="cs-CZ" sz="1800" dirty="0">
                <a:sym typeface="Wingdings" pitchFamily="2" charset="2"/>
              </a:rPr>
              <a:t> budete-li mít v BP pouze jednu tabulku, nechť je to tabulka cash-</a:t>
            </a:r>
            <a:r>
              <a:rPr lang="cs-CZ" sz="1800" dirty="0" err="1">
                <a:sym typeface="Wingdings" pitchFamily="2" charset="2"/>
              </a:rPr>
              <a:t>flow</a:t>
            </a:r>
            <a:endParaRPr lang="cs-CZ" sz="1800" dirty="0">
              <a:sym typeface="Wingdings" pitchFamily="2" charset="2"/>
            </a:endParaRPr>
          </a:p>
          <a:p>
            <a:pPr>
              <a:lnSpc>
                <a:spcPct val="90000"/>
              </a:lnSpc>
              <a:buFont typeface="+mj-lt"/>
              <a:buAutoNum type="arabicPeriod" startAt="3"/>
              <a:defRPr/>
            </a:pPr>
            <a:r>
              <a:rPr lang="cs-CZ" sz="1800" dirty="0"/>
              <a:t>Přecenění podnikatelského nápadu</a:t>
            </a:r>
          </a:p>
          <a:p>
            <a:pPr marL="590550" indent="-533400">
              <a:lnSpc>
                <a:spcPct val="90000"/>
              </a:lnSpc>
              <a:defRPr/>
            </a:pPr>
            <a:r>
              <a:rPr lang="cs-CZ" sz="1800" dirty="0"/>
              <a:t>Nové nápady je těžké prodat. Potřebujete čas, peníze, zdravý rozum. Investoři investují do lidí, ne do nápadů.</a:t>
            </a:r>
            <a:endParaRPr lang="cs-CZ" sz="1800" dirty="0">
              <a:sym typeface="Wingdings" pitchFamily="2" charset="2"/>
            </a:endParaRPr>
          </a:p>
          <a:p>
            <a:pPr>
              <a:lnSpc>
                <a:spcPct val="90000"/>
              </a:lnSpc>
              <a:buFont typeface="+mj-lt"/>
              <a:buAutoNum type="arabicPeriod" startAt="4"/>
              <a:defRPr/>
            </a:pPr>
            <a:r>
              <a:rPr lang="cs-CZ" sz="1800" dirty="0"/>
              <a:t>Strach a obavy</a:t>
            </a:r>
          </a:p>
          <a:p>
            <a:pPr marL="590550" indent="-533400">
              <a:lnSpc>
                <a:spcPct val="90000"/>
              </a:lnSpc>
              <a:defRPr/>
            </a:pPr>
            <a:r>
              <a:rPr lang="cs-CZ" sz="1800" dirty="0"/>
              <a:t>existuje dost pomůcek, které vám pomohou (i tento  seminář). Pokud se na zpracování BP opravdu necítíte, obraťte se na poradenskou firmu.</a:t>
            </a:r>
          </a:p>
          <a:p>
            <a:pPr>
              <a:lnSpc>
                <a:spcPct val="90000"/>
              </a:lnSpc>
              <a:buFont typeface="+mj-lt"/>
              <a:buAutoNum type="arabicPeriod" startAt="5"/>
              <a:defRPr/>
            </a:pPr>
            <a:r>
              <a:rPr lang="cs-CZ" sz="1800" dirty="0"/>
              <a:t>Vágně formulované cíle</a:t>
            </a:r>
          </a:p>
          <a:p>
            <a:pPr marL="590550" indent="-533400">
              <a:lnSpc>
                <a:spcPct val="90000"/>
              </a:lnSpc>
              <a:defRPr/>
            </a:pPr>
            <a:r>
              <a:rPr lang="cs-CZ" sz="1800" dirty="0"/>
              <a:t>Nezapomeňte na SMART kritéria </a:t>
            </a:r>
          </a:p>
          <a:p>
            <a:pPr>
              <a:lnSpc>
                <a:spcPct val="90000"/>
              </a:lnSpc>
              <a:buFont typeface="+mj-lt"/>
              <a:buAutoNum type="arabicPeriod" startAt="6"/>
              <a:defRPr/>
            </a:pPr>
            <a:r>
              <a:rPr lang="cs-CZ" sz="1800" dirty="0"/>
              <a:t>Jeden typ BP je vhodný pro všechny účely</a:t>
            </a:r>
          </a:p>
          <a:p>
            <a:pPr marL="590550" indent="-533400">
              <a:lnSpc>
                <a:spcPct val="90000"/>
              </a:lnSpc>
              <a:defRPr/>
            </a:pPr>
            <a:r>
              <a:rPr lang="cs-CZ" sz="1800" dirty="0">
                <a:sym typeface="Wingdings" pitchFamily="2" charset="2"/>
              </a:rPr>
              <a:t>BP pro různé cílové skupiny jsou různé</a:t>
            </a:r>
          </a:p>
          <a:p>
            <a:pPr>
              <a:lnSpc>
                <a:spcPct val="90000"/>
              </a:lnSpc>
              <a:buFont typeface="+mj-lt"/>
              <a:buAutoNum type="arabicPeriod" startAt="7"/>
              <a:defRPr/>
            </a:pPr>
            <a:r>
              <a:rPr lang="cs-CZ" sz="1800" dirty="0"/>
              <a:t> Zředěné priority</a:t>
            </a:r>
          </a:p>
          <a:p>
            <a:pPr marL="590550" indent="-533400">
              <a:lnSpc>
                <a:spcPct val="90000"/>
              </a:lnSpc>
              <a:defRPr/>
            </a:pPr>
            <a:r>
              <a:rPr lang="cs-CZ" sz="1800" dirty="0">
                <a:sym typeface="Wingdings" pitchFamily="2" charset="2"/>
              </a:rPr>
              <a:t>BP by měl mít nejvýš 3-4 priority. Dodržujte: jednoduchost, přesnost, reálnost, komplexnost</a:t>
            </a:r>
          </a:p>
          <a:p>
            <a:pPr marL="990600" lvl="1" indent="-533400">
              <a:lnSpc>
                <a:spcPct val="90000"/>
              </a:lnSpc>
              <a:defRPr/>
            </a:pPr>
            <a:endParaRPr lang="cs-CZ" sz="1800" dirty="0"/>
          </a:p>
          <a:p>
            <a:pPr marL="609600" indent="-609600" eaLnBrk="1" hangingPunct="1">
              <a:lnSpc>
                <a:spcPct val="90000"/>
              </a:lnSpc>
              <a:buFont typeface="Wingdings" pitchFamily="2" charset="2"/>
              <a:buNone/>
              <a:defRPr/>
            </a:pPr>
            <a:r>
              <a:rPr lang="cs-CZ" sz="1800" dirty="0"/>
              <a:t> </a:t>
            </a:r>
          </a:p>
        </p:txBody>
      </p:sp>
    </p:spTree>
    <p:extLst>
      <p:ext uri="{BB962C8B-B14F-4D97-AF65-F5344CB8AC3E}">
        <p14:creationId xmlns:p14="http://schemas.microsoft.com/office/powerpoint/2010/main" val="183435161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2"/>
          <p:cNvSpPr>
            <a:spLocks noGrp="1" noChangeArrowheads="1"/>
          </p:cNvSpPr>
          <p:nvPr>
            <p:ph type="title"/>
          </p:nvPr>
        </p:nvSpPr>
        <p:spPr>
          <a:xfrm>
            <a:off x="2493389" y="72008"/>
            <a:ext cx="8229600" cy="764704"/>
          </a:xfrm>
        </p:spPr>
        <p:txBody>
          <a:bodyPr>
            <a:normAutofit/>
          </a:bodyPr>
          <a:lstStyle/>
          <a:p>
            <a:pPr eaLnBrk="1" hangingPunct="1">
              <a:defRPr/>
            </a:pPr>
            <a:r>
              <a:rPr lang="cs-CZ" b="1" dirty="0">
                <a:solidFill>
                  <a:schemeClr val="tx2"/>
                </a:solidFill>
                <a:effectLst>
                  <a:outerShdw blurRad="63500" dist="38100" dir="5400000" algn="t" rotWithShape="0">
                    <a:prstClr val="black">
                      <a:alpha val="25000"/>
                    </a:prstClr>
                  </a:outerShdw>
                </a:effectLst>
                <a:latin typeface="+mn-lt"/>
              </a:rPr>
              <a:t>Nejčastější chyby BP</a:t>
            </a:r>
          </a:p>
        </p:txBody>
      </p:sp>
      <p:sp>
        <p:nvSpPr>
          <p:cNvPr id="556035" name="Rectangle 3"/>
          <p:cNvSpPr>
            <a:spLocks noGrp="1" noChangeArrowheads="1"/>
          </p:cNvSpPr>
          <p:nvPr>
            <p:ph type="body" idx="1"/>
          </p:nvPr>
        </p:nvSpPr>
        <p:spPr>
          <a:xfrm>
            <a:off x="251520" y="836712"/>
            <a:ext cx="8712968" cy="5904656"/>
          </a:xfrm>
        </p:spPr>
        <p:txBody>
          <a:bodyPr>
            <a:noAutofit/>
          </a:bodyPr>
          <a:lstStyle/>
          <a:p>
            <a:pPr>
              <a:lnSpc>
                <a:spcPct val="90000"/>
              </a:lnSpc>
              <a:spcBef>
                <a:spcPts val="150"/>
              </a:spcBef>
              <a:buFont typeface="+mj-lt"/>
              <a:buAutoNum type="arabicPeriod" startAt="8"/>
              <a:defRPr/>
            </a:pPr>
            <a:r>
              <a:rPr lang="cs-CZ" sz="1600" b="1" dirty="0"/>
              <a:t>Rychlý plánovaný růst</a:t>
            </a:r>
          </a:p>
          <a:p>
            <a:pPr>
              <a:lnSpc>
                <a:spcPct val="90000"/>
              </a:lnSpc>
              <a:spcBef>
                <a:spcPts val="150"/>
              </a:spcBef>
              <a:buFont typeface="Arial" panose="020B0604020202020204" pitchFamily="34" charset="0"/>
              <a:buChar char="•"/>
              <a:defRPr/>
            </a:pPr>
            <a:r>
              <a:rPr lang="cs-CZ" sz="1600" dirty="0"/>
              <a:t>Rychlý růst bez zkušeností (a ty na začátku často chybí) je cesta do problémů. Buďte raději konzervativní, pomalejší růst můžete lépe řídit.  </a:t>
            </a:r>
            <a:endParaRPr lang="cs-CZ" sz="1600" dirty="0">
              <a:sym typeface="Wingdings" pitchFamily="2" charset="2"/>
            </a:endParaRPr>
          </a:p>
          <a:p>
            <a:pPr>
              <a:lnSpc>
                <a:spcPct val="90000"/>
              </a:lnSpc>
              <a:spcBef>
                <a:spcPts val="150"/>
              </a:spcBef>
              <a:buFont typeface="+mj-lt"/>
              <a:buAutoNum type="arabicPeriod" startAt="9"/>
              <a:defRPr/>
            </a:pPr>
            <a:r>
              <a:rPr lang="cs-CZ" sz="1600" b="1" dirty="0"/>
              <a:t> BP je předložen nesprávným lidem</a:t>
            </a:r>
          </a:p>
          <a:p>
            <a:pPr marL="514350" indent="-457200">
              <a:lnSpc>
                <a:spcPct val="90000"/>
              </a:lnSpc>
              <a:spcBef>
                <a:spcPts val="150"/>
              </a:spcBef>
              <a:defRPr/>
            </a:pPr>
            <a:r>
              <a:rPr lang="cs-CZ" sz="1600" dirty="0"/>
              <a:t>BP by měl být zpracován pro vyhraněnou cílovou skupinu (viz  6). Je-li pro vnitřní potřebu, může obsahovat citlivé údaje, které nejsou určené pro externisty.</a:t>
            </a:r>
          </a:p>
          <a:p>
            <a:pPr>
              <a:spcBef>
                <a:spcPts val="150"/>
              </a:spcBef>
              <a:buFont typeface="+mj-lt"/>
              <a:buAutoNum type="arabicPeriod" startAt="10"/>
              <a:defRPr/>
            </a:pPr>
            <a:r>
              <a:rPr lang="cs-CZ" sz="1600" b="1" dirty="0"/>
              <a:t>Neúplný, nepřitažlivý souhrn</a:t>
            </a:r>
          </a:p>
          <a:p>
            <a:pPr marL="514350" indent="-457200">
              <a:spcBef>
                <a:spcPts val="150"/>
              </a:spcBef>
              <a:defRPr/>
            </a:pPr>
            <a:r>
              <a:rPr lang="cs-CZ" sz="1600" dirty="0">
                <a:sym typeface="Wingdings" pitchFamily="2" charset="2"/>
              </a:rPr>
              <a:t>Na 1 až 2 stran musíte shrnout:</a:t>
            </a:r>
          </a:p>
          <a:p>
            <a:pPr marL="971550" lvl="1" indent="-457200">
              <a:spcBef>
                <a:spcPts val="150"/>
              </a:spcBef>
              <a:defRPr/>
            </a:pPr>
            <a:r>
              <a:rPr lang="cs-CZ" sz="1600" dirty="0">
                <a:sym typeface="Wingdings" pitchFamily="2" charset="2"/>
              </a:rPr>
              <a:t>Příležitost</a:t>
            </a:r>
          </a:p>
          <a:p>
            <a:pPr marL="971550" lvl="1" indent="-457200">
              <a:spcBef>
                <a:spcPts val="150"/>
              </a:spcBef>
              <a:defRPr/>
            </a:pPr>
            <a:r>
              <a:rPr lang="cs-CZ" sz="1600" dirty="0">
                <a:sym typeface="Wingdings" pitchFamily="2" charset="2"/>
              </a:rPr>
              <a:t>Řešení</a:t>
            </a:r>
          </a:p>
          <a:p>
            <a:pPr marL="971550" lvl="1" indent="-457200">
              <a:spcBef>
                <a:spcPts val="150"/>
              </a:spcBef>
              <a:defRPr/>
            </a:pPr>
            <a:r>
              <a:rPr lang="cs-CZ" sz="1600" dirty="0">
                <a:sym typeface="Wingdings" pitchFamily="2" charset="2"/>
              </a:rPr>
              <a:t>Management</a:t>
            </a:r>
          </a:p>
          <a:p>
            <a:pPr marL="971550" lvl="1" indent="-457200">
              <a:spcBef>
                <a:spcPts val="150"/>
              </a:spcBef>
              <a:defRPr/>
            </a:pPr>
            <a:r>
              <a:rPr lang="cs-CZ" sz="1600" dirty="0">
                <a:sym typeface="Wingdings" pitchFamily="2" charset="2"/>
              </a:rPr>
              <a:t>Velikost trhu, odhad podílu na trhu</a:t>
            </a:r>
          </a:p>
          <a:p>
            <a:pPr marL="971550" lvl="1" indent="-457200">
              <a:spcBef>
                <a:spcPts val="150"/>
              </a:spcBef>
              <a:defRPr/>
            </a:pPr>
            <a:r>
              <a:rPr lang="cs-CZ" sz="1600" dirty="0">
                <a:sym typeface="Wingdings" pitchFamily="2" charset="2"/>
              </a:rPr>
              <a:t>Finanční potřeby</a:t>
            </a:r>
          </a:p>
          <a:p>
            <a:pPr marL="514350" indent="-457200">
              <a:spcBef>
                <a:spcPts val="150"/>
              </a:spcBef>
              <a:defRPr/>
            </a:pPr>
            <a:r>
              <a:rPr lang="cs-CZ" sz="1600" dirty="0">
                <a:sym typeface="Wingdings" pitchFamily="2" charset="2"/>
              </a:rPr>
              <a:t>A to tak, abyste získali pozornost toho, pro kterého je BP určen. Pokud se vám to podaří, učinili jste výrazný krok k cíli.</a:t>
            </a:r>
          </a:p>
          <a:p>
            <a:pPr>
              <a:lnSpc>
                <a:spcPct val="90000"/>
              </a:lnSpc>
              <a:spcBef>
                <a:spcPts val="150"/>
              </a:spcBef>
              <a:buFont typeface="+mj-lt"/>
              <a:buAutoNum type="arabicPeriod" startAt="11"/>
              <a:defRPr/>
            </a:pPr>
            <a:r>
              <a:rPr lang="cs-CZ" sz="1600" b="1" dirty="0"/>
              <a:t>Slabý management</a:t>
            </a:r>
          </a:p>
          <a:p>
            <a:pPr marL="590550" indent="-533400">
              <a:lnSpc>
                <a:spcPct val="90000"/>
              </a:lnSpc>
              <a:spcBef>
                <a:spcPts val="150"/>
              </a:spcBef>
              <a:defRPr/>
            </a:pPr>
            <a:r>
              <a:rPr lang="cs-CZ" sz="1600" dirty="0"/>
              <a:t>Stejná slabost jako podcenění trhu, lidí nebo financí, investoři posuzují tuto část jako jednu z prvních </a:t>
            </a:r>
          </a:p>
          <a:p>
            <a:pPr marL="590550" indent="-533400">
              <a:lnSpc>
                <a:spcPct val="90000"/>
              </a:lnSpc>
              <a:spcBef>
                <a:spcPts val="150"/>
              </a:spcBef>
              <a:defRPr/>
            </a:pPr>
            <a:r>
              <a:rPr lang="cs-CZ" sz="1600" dirty="0">
                <a:sym typeface="Wingdings" pitchFamily="2" charset="2"/>
              </a:rPr>
              <a:t>Pokud nemáte vlastní zkušenosti, rozšiřte manažerský tým o někoho, kdo je má</a:t>
            </a:r>
          </a:p>
          <a:p>
            <a:pPr>
              <a:lnSpc>
                <a:spcPct val="90000"/>
              </a:lnSpc>
              <a:spcBef>
                <a:spcPts val="150"/>
              </a:spcBef>
              <a:buFont typeface="+mj-lt"/>
              <a:buAutoNum type="arabicPeriod" startAt="12"/>
              <a:defRPr/>
            </a:pPr>
            <a:r>
              <a:rPr lang="cs-CZ" sz="1600" b="1" dirty="0"/>
              <a:t> Velikášství</a:t>
            </a:r>
          </a:p>
          <a:p>
            <a:pPr marL="590550" indent="-533400">
              <a:lnSpc>
                <a:spcPct val="90000"/>
              </a:lnSpc>
              <a:spcBef>
                <a:spcPts val="150"/>
              </a:spcBef>
              <a:defRPr/>
            </a:pPr>
            <a:r>
              <a:rPr lang="cs-CZ" sz="1600" dirty="0"/>
              <a:t>Nepřeceňujte své možnosti, váš podnik nesmí být menší než vaše podnikatelská myšlenka </a:t>
            </a:r>
            <a:endParaRPr lang="cs-CZ" sz="1600" dirty="0">
              <a:sym typeface="Wingdings" pitchFamily="2" charset="2"/>
            </a:endParaRPr>
          </a:p>
          <a:p>
            <a:pPr marL="990600" lvl="1" indent="-533400">
              <a:spcBef>
                <a:spcPts val="150"/>
              </a:spcBef>
              <a:defRPr/>
            </a:pPr>
            <a:endParaRPr lang="cs-CZ" sz="1600" dirty="0"/>
          </a:p>
          <a:p>
            <a:pPr marL="990600" lvl="1" indent="-533400">
              <a:lnSpc>
                <a:spcPct val="90000"/>
              </a:lnSpc>
              <a:spcBef>
                <a:spcPts val="150"/>
              </a:spcBef>
              <a:defRPr/>
            </a:pPr>
            <a:endParaRPr lang="cs-CZ" sz="1600" dirty="0"/>
          </a:p>
          <a:p>
            <a:pPr marL="609600" indent="-609600" eaLnBrk="1" hangingPunct="1">
              <a:lnSpc>
                <a:spcPct val="90000"/>
              </a:lnSpc>
              <a:spcBef>
                <a:spcPts val="150"/>
              </a:spcBef>
              <a:buFont typeface="Wingdings" pitchFamily="2" charset="2"/>
              <a:buNone/>
              <a:defRPr/>
            </a:pPr>
            <a:r>
              <a:rPr lang="cs-CZ" sz="1600" dirty="0"/>
              <a:t> </a:t>
            </a:r>
          </a:p>
        </p:txBody>
      </p:sp>
    </p:spTree>
    <p:extLst>
      <p:ext uri="{BB962C8B-B14F-4D97-AF65-F5344CB8AC3E}">
        <p14:creationId xmlns:p14="http://schemas.microsoft.com/office/powerpoint/2010/main" val="377585035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577056" y="2554564"/>
            <a:ext cx="7989888" cy="1514475"/>
          </a:xfrm>
        </p:spPr>
        <p:txBody>
          <a:bodyPr>
            <a:normAutofit fontScale="90000"/>
          </a:bodyPr>
          <a:lstStyle/>
          <a:p>
            <a:pPr fontAlgn="auto">
              <a:spcAft>
                <a:spcPts val="0"/>
              </a:spcAft>
              <a:defRPr/>
            </a:pPr>
            <a:r>
              <a:rPr lang="cs-CZ" b="1" dirty="0"/>
              <a:t>Plánování financí</a:t>
            </a:r>
            <a:br>
              <a:rPr lang="cs-CZ" b="1" dirty="0"/>
            </a:br>
            <a:r>
              <a:rPr lang="cs-CZ" b="1" dirty="0"/>
              <a:t>Finanční rozpočet v business plánu</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Espace réservé du contenu 2"/>
          <p:cNvSpPr txBox="1">
            <a:spLocks/>
          </p:cNvSpPr>
          <p:nvPr/>
        </p:nvSpPr>
        <p:spPr bwMode="auto">
          <a:xfrm>
            <a:off x="457200" y="1828800"/>
            <a:ext cx="8229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defRPr>
                <a:solidFill>
                  <a:schemeClr val="tx1"/>
                </a:solidFill>
                <a:latin typeface="Palatino Linotype" pitchFamily="18" charset="0"/>
              </a:defRPr>
            </a:lvl1pPr>
            <a:lvl2pPr marL="742950" indent="-285750" defTabSz="457200">
              <a:defRPr>
                <a:solidFill>
                  <a:schemeClr val="tx1"/>
                </a:solidFill>
                <a:latin typeface="Palatino Linotype" pitchFamily="18" charset="0"/>
              </a:defRPr>
            </a:lvl2pPr>
            <a:lvl3pPr marL="1143000" indent="-228600" defTabSz="457200">
              <a:defRPr>
                <a:solidFill>
                  <a:schemeClr val="tx1"/>
                </a:solidFill>
                <a:latin typeface="Palatino Linotype" pitchFamily="18" charset="0"/>
              </a:defRPr>
            </a:lvl3pPr>
            <a:lvl4pPr marL="1600200" indent="-228600" defTabSz="457200">
              <a:defRPr>
                <a:solidFill>
                  <a:schemeClr val="tx1"/>
                </a:solidFill>
                <a:latin typeface="Palatino Linotype" pitchFamily="18" charset="0"/>
              </a:defRPr>
            </a:lvl4pPr>
            <a:lvl5pPr marL="2057400" indent="-228600" defTabSz="457200">
              <a:defRPr>
                <a:solidFill>
                  <a:schemeClr val="tx1"/>
                </a:solidFill>
                <a:latin typeface="Palatino Linotype" pitchFamily="18" charset="0"/>
              </a:defRPr>
            </a:lvl5pPr>
            <a:lvl6pPr marL="2514600" indent="-228600" defTabSz="457200" fontAlgn="base">
              <a:spcBef>
                <a:spcPct val="0"/>
              </a:spcBef>
              <a:spcAft>
                <a:spcPct val="0"/>
              </a:spcAft>
              <a:defRPr>
                <a:solidFill>
                  <a:schemeClr val="tx1"/>
                </a:solidFill>
                <a:latin typeface="Palatino Linotype" pitchFamily="18" charset="0"/>
              </a:defRPr>
            </a:lvl6pPr>
            <a:lvl7pPr marL="2971800" indent="-228600" defTabSz="457200" fontAlgn="base">
              <a:spcBef>
                <a:spcPct val="0"/>
              </a:spcBef>
              <a:spcAft>
                <a:spcPct val="0"/>
              </a:spcAft>
              <a:defRPr>
                <a:solidFill>
                  <a:schemeClr val="tx1"/>
                </a:solidFill>
                <a:latin typeface="Palatino Linotype" pitchFamily="18" charset="0"/>
              </a:defRPr>
            </a:lvl7pPr>
            <a:lvl8pPr marL="3429000" indent="-228600" defTabSz="457200" fontAlgn="base">
              <a:spcBef>
                <a:spcPct val="0"/>
              </a:spcBef>
              <a:spcAft>
                <a:spcPct val="0"/>
              </a:spcAft>
              <a:defRPr>
                <a:solidFill>
                  <a:schemeClr val="tx1"/>
                </a:solidFill>
                <a:latin typeface="Palatino Linotype" pitchFamily="18" charset="0"/>
              </a:defRPr>
            </a:lvl8pPr>
            <a:lvl9pPr marL="3886200" indent="-228600" defTabSz="457200" fontAlgn="base">
              <a:spcBef>
                <a:spcPct val="0"/>
              </a:spcBef>
              <a:spcAft>
                <a:spcPct val="0"/>
              </a:spcAft>
              <a:defRPr>
                <a:solidFill>
                  <a:schemeClr val="tx1"/>
                </a:solidFill>
                <a:latin typeface="Palatino Linotype" pitchFamily="18" charset="0"/>
              </a:defRPr>
            </a:lvl9pPr>
          </a:lstStyle>
          <a:p>
            <a:pPr>
              <a:spcBef>
                <a:spcPct val="20000"/>
              </a:spcBef>
            </a:pPr>
            <a:r>
              <a:rPr lang="cs-CZ" sz="2000"/>
              <a:t>K čemu slouží zakladatelský rozpočet?</a:t>
            </a:r>
          </a:p>
          <a:p>
            <a:pPr>
              <a:spcBef>
                <a:spcPct val="20000"/>
              </a:spcBef>
            </a:pPr>
            <a:endParaRPr lang="cs-CZ" sz="2000"/>
          </a:p>
          <a:p>
            <a:pPr>
              <a:spcBef>
                <a:spcPct val="20000"/>
              </a:spcBef>
            </a:pPr>
            <a:r>
              <a:rPr lang="cs-CZ" sz="2000"/>
              <a:t>Jaké jsou naše kapitálové potřeby?</a:t>
            </a:r>
          </a:p>
          <a:p>
            <a:pPr>
              <a:spcBef>
                <a:spcPct val="20000"/>
              </a:spcBef>
            </a:pPr>
            <a:endParaRPr lang="cs-CZ" sz="2000" b="1"/>
          </a:p>
          <a:p>
            <a:pPr>
              <a:spcBef>
                <a:spcPct val="20000"/>
              </a:spcBef>
            </a:pPr>
            <a:r>
              <a:rPr lang="cs-CZ" sz="2000"/>
              <a:t>Jaké jsou naše zdroje? </a:t>
            </a:r>
          </a:p>
          <a:p>
            <a:pPr>
              <a:spcBef>
                <a:spcPct val="20000"/>
              </a:spcBef>
            </a:pPr>
            <a:endParaRPr lang="cs-CZ" sz="2000"/>
          </a:p>
          <a:p>
            <a:pPr>
              <a:spcBef>
                <a:spcPct val="20000"/>
              </a:spcBef>
            </a:pPr>
            <a:r>
              <a:rPr lang="cs-CZ" sz="2000"/>
              <a:t>Odkud vzít prostředky?</a:t>
            </a:r>
          </a:p>
          <a:p>
            <a:pPr>
              <a:spcBef>
                <a:spcPct val="20000"/>
              </a:spcBef>
            </a:pPr>
            <a:endParaRPr lang="cs-CZ" sz="2000" b="1"/>
          </a:p>
          <a:p>
            <a:pPr>
              <a:spcBef>
                <a:spcPct val="20000"/>
              </a:spcBef>
            </a:pPr>
            <a:r>
              <a:rPr lang="cs-CZ" sz="2000"/>
              <a:t>Jak bude naše podnikání efektivní?</a:t>
            </a:r>
          </a:p>
          <a:p>
            <a:pPr>
              <a:spcBef>
                <a:spcPct val="20000"/>
              </a:spcBef>
            </a:pPr>
            <a:endParaRPr lang="cs-CZ" sz="2000" b="1"/>
          </a:p>
          <a:p>
            <a:pPr>
              <a:spcBef>
                <a:spcPct val="20000"/>
              </a:spcBef>
            </a:pPr>
            <a:r>
              <a:rPr lang="cs-CZ" sz="2000"/>
              <a:t>Stačí nám zisk? Nebo je důležitější Cash-flow?</a:t>
            </a:r>
          </a:p>
          <a:p>
            <a:pPr>
              <a:spcBef>
                <a:spcPct val="20000"/>
              </a:spcBef>
              <a:buFont typeface="Arial" pitchFamily="34" charset="0"/>
              <a:buNone/>
            </a:pPr>
            <a:endParaRPr lang="cs-CZ" sz="2000"/>
          </a:p>
        </p:txBody>
      </p:sp>
      <p:sp>
        <p:nvSpPr>
          <p:cNvPr id="5" name="Nadpis 4"/>
          <p:cNvSpPr>
            <a:spLocks noGrp="1"/>
          </p:cNvSpPr>
          <p:nvPr>
            <p:ph type="title"/>
          </p:nvPr>
        </p:nvSpPr>
        <p:spPr>
          <a:xfrm>
            <a:off x="291737" y="843825"/>
            <a:ext cx="8229600" cy="855663"/>
          </a:xfrm>
        </p:spPr>
        <p:txBody>
          <a:bodyPr/>
          <a:lstStyle/>
          <a:p>
            <a:pPr fontAlgn="auto">
              <a:spcAft>
                <a:spcPts val="0"/>
              </a:spcAft>
              <a:defRPr/>
            </a:pPr>
            <a:r>
              <a:rPr lang="cs-CZ" dirty="0"/>
              <a:t>Otázky</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a:xfrm>
            <a:off x="362309" y="577970"/>
            <a:ext cx="8686799" cy="1319841"/>
          </a:xfrm>
        </p:spPr>
        <p:txBody>
          <a:bodyPr>
            <a:normAutofit fontScale="90000"/>
          </a:bodyPr>
          <a:lstStyle/>
          <a:p>
            <a:pPr lvl="0"/>
            <a:r>
              <a:rPr lang="cs-CZ" sz="2800" b="1" dirty="0">
                <a:solidFill>
                  <a:srgbClr val="FF0000"/>
                </a:solidFill>
              </a:rPr>
              <a:t>Finanční plán (rozpočet), zakladatelský rozpočet</a:t>
            </a:r>
            <a:br>
              <a:rPr lang="cs-CZ" sz="2800" b="1" dirty="0">
                <a:solidFill>
                  <a:srgbClr val="FF0000"/>
                </a:solidFill>
              </a:rPr>
            </a:br>
            <a:r>
              <a:rPr lang="pl-PL" sz="2800" b="1" dirty="0"/>
              <a:t>Ekonomické aspekty rozjezdu podnikání</a:t>
            </a:r>
            <a:br>
              <a:rPr lang="pl-PL" sz="2800" b="1" dirty="0"/>
            </a:br>
            <a:r>
              <a:rPr lang="pl-PL" sz="2800" b="1" dirty="0"/>
              <a:t>Chci podnikat a nevím kolik peněz a na co budu potřebovat</a:t>
            </a:r>
            <a:endParaRPr lang="cs-CZ" sz="2800" dirty="0"/>
          </a:p>
        </p:txBody>
      </p:sp>
      <p:sp>
        <p:nvSpPr>
          <p:cNvPr id="6" name="Espace réservé du contenu 2"/>
          <p:cNvSpPr txBox="1">
            <a:spLocks noGrp="1"/>
          </p:cNvSpPr>
          <p:nvPr>
            <p:ph idx="1"/>
          </p:nvPr>
        </p:nvSpPr>
        <p:spPr>
          <a:xfrm>
            <a:off x="179512" y="2078967"/>
            <a:ext cx="8784976" cy="4330459"/>
          </a:xfrm>
          <a:prstGeom prst="rect">
            <a:avLst/>
          </a:prstGeom>
        </p:spPr>
        <p:txBody>
          <a:bodyPr vert="horz" lIns="91440" tIns="45720" rIns="91440" bIns="45720" rtlCol="0">
            <a:normAutofit/>
          </a:bodyPr>
          <a:lstStyle/>
          <a:p>
            <a:pPr marL="0" indent="0" algn="just">
              <a:buNone/>
            </a:pPr>
            <a:r>
              <a:rPr lang="cs-CZ" sz="2400" b="1" dirty="0"/>
              <a:t>Dříve než je založen nový podnik nebo dojde k rozšíření již existujícího podniku, je důležité propočítat, jestli se plánovaná aktivita vyplatí.</a:t>
            </a:r>
            <a:r>
              <a:rPr lang="cs-CZ" sz="2400" dirty="0"/>
              <a:t> K nezbytným propočtům patří:</a:t>
            </a:r>
          </a:p>
          <a:p>
            <a:pPr marL="457200" indent="-457200" algn="just"/>
            <a:r>
              <a:rPr lang="cs-CZ" sz="2400" b="1" i="1" dirty="0"/>
              <a:t>zjištění potřebného majetku</a:t>
            </a:r>
            <a:r>
              <a:rPr lang="cs-CZ" sz="2400" dirty="0"/>
              <a:t> (budov, strojů apod.) a zdrojů, ze kterých lze tento majetek obstarat, </a:t>
            </a:r>
          </a:p>
          <a:p>
            <a:pPr marL="457200" indent="-457200" algn="just"/>
            <a:r>
              <a:rPr lang="cs-CZ" sz="2400" b="1" i="1" dirty="0"/>
              <a:t>naplánování výnosů, nákladů a hospodářského výsledku</a:t>
            </a:r>
            <a:r>
              <a:rPr lang="cs-CZ" sz="2400" dirty="0"/>
              <a:t> </a:t>
            </a:r>
          </a:p>
          <a:p>
            <a:pPr marL="457200" indent="-457200" algn="just"/>
            <a:r>
              <a:rPr lang="cs-CZ" sz="2400" b="1" i="1" dirty="0"/>
              <a:t>naplánování Cash-</a:t>
            </a:r>
            <a:r>
              <a:rPr lang="cs-CZ" sz="2400" b="1" i="1" dirty="0" err="1"/>
              <a:t>flow</a:t>
            </a:r>
            <a:r>
              <a:rPr lang="cs-CZ" sz="2400" b="1" i="1" dirty="0"/>
              <a:t> (tok peněz),</a:t>
            </a:r>
          </a:p>
          <a:p>
            <a:pPr marL="457200" indent="-457200" algn="just"/>
            <a:r>
              <a:rPr lang="cs-CZ" sz="2400" b="1" i="1" dirty="0"/>
              <a:t>naplánování postupu při dělení zisku</a:t>
            </a:r>
            <a:endParaRPr lang="cs-CZ" sz="2400" dirty="0"/>
          </a:p>
          <a:p>
            <a:pPr algn="just" defTabSz="457200">
              <a:buFontTx/>
              <a:buChar char="-"/>
              <a:defRPr/>
            </a:pPr>
            <a:endParaRPr lang="cs-CZ" sz="2400" dirty="0"/>
          </a:p>
          <a:p>
            <a:pPr marL="0" marR="0" lvl="0" indent="0" algn="l" defTabSz="457200" rtl="0" eaLnBrk="1" fontAlgn="auto" latinLnBrk="0" hangingPunct="1">
              <a:lnSpc>
                <a:spcPct val="100000"/>
              </a:lnSpc>
              <a:spcBef>
                <a:spcPct val="20000"/>
              </a:spcBef>
              <a:spcAft>
                <a:spcPts val="0"/>
              </a:spcAft>
              <a:buClrTx/>
              <a:buSzTx/>
              <a:buNone/>
              <a:tabLst/>
              <a:defRPr/>
            </a:pPr>
            <a:endParaRPr lang="fr-FR" sz="2400" dirty="0"/>
          </a:p>
        </p:txBody>
      </p:sp>
    </p:spTree>
    <p:extLst>
      <p:ext uri="{BB962C8B-B14F-4D97-AF65-F5344CB8AC3E}">
        <p14:creationId xmlns:p14="http://schemas.microsoft.com/office/powerpoint/2010/main" val="412714512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88953" y="588452"/>
            <a:ext cx="8229600" cy="1143000"/>
          </a:xfrm>
        </p:spPr>
        <p:txBody>
          <a:bodyPr>
            <a:noAutofit/>
          </a:bodyPr>
          <a:lstStyle/>
          <a:p>
            <a:r>
              <a:rPr lang="cs-CZ" sz="2800" b="1" dirty="0">
                <a:solidFill>
                  <a:srgbClr val="FF0000"/>
                </a:solidFill>
              </a:rPr>
              <a:t>Stádia zahájení podnikatelské činnosti, režimy financování a finanční rozpočty </a:t>
            </a:r>
          </a:p>
        </p:txBody>
      </p:sp>
      <p:graphicFrame>
        <p:nvGraphicFramePr>
          <p:cNvPr id="4" name="Objekt 3"/>
          <p:cNvGraphicFramePr>
            <a:graphicFrameLocks noChangeAspect="1"/>
          </p:cNvGraphicFramePr>
          <p:nvPr/>
        </p:nvGraphicFramePr>
        <p:xfrm>
          <a:off x="1307589" y="1886727"/>
          <a:ext cx="7310199" cy="4219979"/>
        </p:xfrm>
        <a:graphic>
          <a:graphicData uri="http://schemas.openxmlformats.org/presentationml/2006/ole">
            <mc:AlternateContent xmlns:mc="http://schemas.openxmlformats.org/markup-compatibility/2006">
              <mc:Choice xmlns:v="urn:schemas-microsoft-com:vml" Requires="v">
                <p:oleObj spid="_x0000_s10270" name="Visio" r:id="rId4" imgW="6246876" imgH="3615334" progId="Visio.Drawing.11">
                  <p:embed/>
                </p:oleObj>
              </mc:Choice>
              <mc:Fallback>
                <p:oleObj name="Visio" r:id="rId4" imgW="6246876" imgH="3615334" progId="Visio.Drawing.11">
                  <p:embed/>
                  <p:pic>
                    <p:nvPicPr>
                      <p:cNvPr id="4" name="Objek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7589" y="1886727"/>
                        <a:ext cx="7310199" cy="421997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553613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80" name="Rectangle 4"/>
          <p:cNvSpPr>
            <a:spLocks noGrp="1" noChangeArrowheads="1"/>
          </p:cNvSpPr>
          <p:nvPr>
            <p:ph type="title"/>
          </p:nvPr>
        </p:nvSpPr>
        <p:spPr>
          <a:noFill/>
          <a:ln/>
        </p:spPr>
        <p:txBody>
          <a:bodyPr/>
          <a:lstStyle/>
          <a:p>
            <a:r>
              <a:rPr lang="cs-CZ" dirty="0"/>
              <a:t>KALKULACE NÁKLADŮ</a:t>
            </a:r>
          </a:p>
        </p:txBody>
      </p:sp>
      <p:sp>
        <p:nvSpPr>
          <p:cNvPr id="178182" name="Rectangle 6"/>
          <p:cNvSpPr>
            <a:spLocks noGrp="1" noChangeArrowheads="1"/>
          </p:cNvSpPr>
          <p:nvPr>
            <p:ph idx="1"/>
          </p:nvPr>
        </p:nvSpPr>
        <p:spPr>
          <a:xfrm>
            <a:off x="107504" y="1196752"/>
            <a:ext cx="8785671" cy="5472336"/>
          </a:xfrm>
        </p:spPr>
        <p:txBody>
          <a:bodyPr/>
          <a:lstStyle/>
          <a:p>
            <a:pPr algn="just">
              <a:lnSpc>
                <a:spcPct val="90000"/>
              </a:lnSpc>
            </a:pPr>
            <a:r>
              <a:rPr lang="cs-CZ" sz="2400" dirty="0">
                <a:latin typeface="Times New Roman" pitchFamily="18" charset="0"/>
              </a:rPr>
              <a:t>Cílem přiřazování nákladů je získání </a:t>
            </a:r>
            <a:r>
              <a:rPr lang="cs-CZ" sz="2400" b="1" dirty="0">
                <a:latin typeface="Times New Roman" pitchFamily="18" charset="0"/>
              </a:rPr>
              <a:t>přesných informací o nákladech určitého objektu</a:t>
            </a:r>
            <a:r>
              <a:rPr lang="cs-CZ" sz="2400" dirty="0">
                <a:latin typeface="Times New Roman" pitchFamily="18" charset="0"/>
              </a:rPr>
              <a:t> s hlavním zřetelem na rozhodovací úlohu, která se má řešit → </a:t>
            </a:r>
            <a:r>
              <a:rPr lang="cs-CZ" sz="2400" b="1" i="1" dirty="0">
                <a:effectLst>
                  <a:outerShdw blurRad="38100" dist="38100" dir="2700000" algn="tl">
                    <a:srgbClr val="C0C0C0"/>
                  </a:outerShdw>
                </a:effectLst>
                <a:latin typeface="Times New Roman" pitchFamily="18" charset="0"/>
              </a:rPr>
              <a:t>alokace nákladů (přiřazení)</a:t>
            </a:r>
            <a:r>
              <a:rPr lang="cs-CZ" sz="2400" dirty="0">
                <a:latin typeface="Times New Roman" pitchFamily="18" charset="0"/>
              </a:rPr>
              <a:t>.</a:t>
            </a:r>
          </a:p>
          <a:p>
            <a:pPr algn="just">
              <a:lnSpc>
                <a:spcPct val="90000"/>
              </a:lnSpc>
            </a:pPr>
            <a:r>
              <a:rPr lang="cs-CZ" sz="2400" dirty="0">
                <a:latin typeface="Times New Roman" pitchFamily="18" charset="0"/>
              </a:rPr>
              <a:t>Přiřazování nákladů předmětu kalkulace je základním problémem řešeným v rámci kalkulačního procesu. </a:t>
            </a:r>
          </a:p>
          <a:p>
            <a:pPr algn="just">
              <a:lnSpc>
                <a:spcPct val="90000"/>
              </a:lnSpc>
            </a:pPr>
            <a:r>
              <a:rPr lang="cs-CZ" sz="2400" dirty="0">
                <a:latin typeface="Times New Roman" pitchFamily="18" charset="0"/>
              </a:rPr>
              <a:t>Ve struktuře kalkulovaných nákladů dominuje především členění na náklady </a:t>
            </a:r>
            <a:r>
              <a:rPr lang="cs-CZ" sz="2400" b="1" dirty="0">
                <a:latin typeface="Times New Roman" pitchFamily="18" charset="0"/>
              </a:rPr>
              <a:t>jednicové a režijní</a:t>
            </a:r>
            <a:r>
              <a:rPr lang="cs-CZ" sz="2400" dirty="0">
                <a:latin typeface="Times New Roman" pitchFamily="18" charset="0"/>
              </a:rPr>
              <a:t>, </a:t>
            </a:r>
            <a:r>
              <a:rPr lang="cs-CZ" sz="2400" b="1" dirty="0">
                <a:latin typeface="Times New Roman" pitchFamily="18" charset="0"/>
              </a:rPr>
              <a:t>variabilní a fixní.</a:t>
            </a:r>
          </a:p>
          <a:p>
            <a:pPr algn="just">
              <a:lnSpc>
                <a:spcPct val="90000"/>
              </a:lnSpc>
            </a:pPr>
            <a:r>
              <a:rPr lang="cs-CZ" sz="2400" b="1" dirty="0">
                <a:latin typeface="Times New Roman" pitchFamily="18" charset="0"/>
              </a:rPr>
              <a:t>Jednicové náklady </a:t>
            </a:r>
            <a:r>
              <a:rPr lang="cs-CZ" sz="2400" dirty="0">
                <a:latin typeface="Times New Roman" pitchFamily="18" charset="0"/>
              </a:rPr>
              <a:t>(přímé) je možno přiřadit předmětu kalkulace již v okamžiku jejich vynaložení, a to pomocí dělení celkové výše přímých nákladů konkrétním množstvím vytvořených výkonů. Vzhledem k povaze </a:t>
            </a:r>
            <a:r>
              <a:rPr lang="cs-CZ" sz="2400" b="1" dirty="0">
                <a:latin typeface="Times New Roman" pitchFamily="18" charset="0"/>
              </a:rPr>
              <a:t>nepřímých nákladů (režijních)</a:t>
            </a:r>
            <a:r>
              <a:rPr lang="cs-CZ" sz="2400" dirty="0">
                <a:latin typeface="Times New Roman" pitchFamily="18" charset="0"/>
              </a:rPr>
              <a:t>, které jsou společné pro více skupin výkonů, není vždy zcela jednoznačně zřejmé, jak tyto náklady alokovat. </a:t>
            </a:r>
          </a:p>
          <a:p>
            <a:pPr algn="just">
              <a:lnSpc>
                <a:spcPct val="90000"/>
              </a:lnSpc>
            </a:pPr>
            <a:r>
              <a:rPr lang="cs-CZ" sz="2400" dirty="0">
                <a:latin typeface="Times New Roman" pitchFamily="18" charset="0"/>
              </a:rPr>
              <a:t>Nezbytnou součástí alokace je </a:t>
            </a:r>
            <a:r>
              <a:rPr lang="cs-CZ" sz="2400" b="1" dirty="0">
                <a:latin typeface="Times New Roman" pitchFamily="18" charset="0"/>
              </a:rPr>
              <a:t>nalezení příčinných souvislostí</a:t>
            </a:r>
            <a:r>
              <a:rPr lang="cs-CZ" sz="2400" dirty="0">
                <a:latin typeface="Times New Roman" pitchFamily="18" charset="0"/>
              </a:rPr>
              <a:t> tak, aby příslušné výkony byly </a:t>
            </a:r>
            <a:r>
              <a:rPr lang="cs-CZ" sz="2400" b="1" dirty="0">
                <a:latin typeface="Times New Roman" pitchFamily="18" charset="0"/>
              </a:rPr>
              <a:t>adekvátně zatíženy režijními náklady.</a:t>
            </a:r>
            <a:endParaRPr lang="cs-CZ" sz="2400" dirty="0">
              <a:latin typeface="Times New Roman" pitchFamily="18" charset="0"/>
            </a:endParaRPr>
          </a:p>
        </p:txBody>
      </p:sp>
    </p:spTree>
    <p:extLst>
      <p:ext uri="{BB962C8B-B14F-4D97-AF65-F5344CB8AC3E}">
        <p14:creationId xmlns:p14="http://schemas.microsoft.com/office/powerpoint/2010/main" val="1082595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457200" y="1773238"/>
            <a:ext cx="8435975" cy="4357687"/>
          </a:xfrm>
        </p:spPr>
        <p:txBody>
          <a:bodyPr/>
          <a:lstStyle/>
          <a:p>
            <a:pPr marL="609600" indent="-609600" eaLnBrk="1" hangingPunct="1">
              <a:buSzPct val="90000"/>
              <a:buFont typeface="Wingdings" panose="05000000000000000000" pitchFamily="2" charset="2"/>
              <a:buAutoNum type="arabicPeriod"/>
            </a:pPr>
            <a:r>
              <a:rPr lang="cs-CZ" altLang="cs-CZ" sz="2000" b="1" dirty="0"/>
              <a:t>Rozpočet potřeby startovacího kapitálu</a:t>
            </a:r>
          </a:p>
          <a:p>
            <a:pPr marL="609600" indent="-609600" eaLnBrk="1" hangingPunct="1">
              <a:buSzPct val="90000"/>
              <a:buFont typeface="Wingdings" panose="05000000000000000000" pitchFamily="2" charset="2"/>
              <a:buNone/>
            </a:pPr>
            <a:r>
              <a:rPr lang="cs-CZ" altLang="cs-CZ" sz="2000" dirty="0"/>
              <a:t> </a:t>
            </a:r>
          </a:p>
          <a:p>
            <a:pPr marL="609600" indent="-609600" eaLnBrk="1" hangingPunct="1">
              <a:buSzPct val="90000"/>
              <a:buFont typeface="Wingdings" panose="05000000000000000000" pitchFamily="2" charset="2"/>
              <a:buAutoNum type="arabicPeriod" startAt="2"/>
            </a:pPr>
            <a:r>
              <a:rPr lang="cs-CZ" altLang="cs-CZ" sz="2000" b="1" dirty="0"/>
              <a:t>Zdroje kapitálu</a:t>
            </a:r>
          </a:p>
          <a:p>
            <a:pPr marL="609600" indent="-609600" eaLnBrk="1" hangingPunct="1">
              <a:buSzPct val="90000"/>
              <a:buFont typeface="Wingdings" panose="05000000000000000000" pitchFamily="2" charset="2"/>
              <a:buAutoNum type="arabicPeriod" startAt="2"/>
            </a:pPr>
            <a:endParaRPr lang="cs-CZ" altLang="cs-CZ" sz="2000" b="1" dirty="0"/>
          </a:p>
          <a:p>
            <a:pPr marL="609600" indent="-609600" eaLnBrk="1" hangingPunct="1">
              <a:buSzPct val="90000"/>
              <a:buFont typeface="Wingdings" panose="05000000000000000000" pitchFamily="2" charset="2"/>
              <a:buAutoNum type="arabicPeriod" startAt="2"/>
            </a:pPr>
            <a:r>
              <a:rPr lang="cs-CZ" altLang="cs-CZ" sz="2000" b="1" dirty="0"/>
              <a:t>Rozpočet výnosů a nákladů</a:t>
            </a:r>
            <a:r>
              <a:rPr lang="cs-CZ" altLang="cs-CZ" sz="2000" dirty="0"/>
              <a:t> </a:t>
            </a:r>
          </a:p>
          <a:p>
            <a:pPr marL="609600" indent="-609600" eaLnBrk="1" hangingPunct="1">
              <a:buSzPct val="90000"/>
              <a:buFont typeface="Wingdings" panose="05000000000000000000" pitchFamily="2" charset="2"/>
              <a:buNone/>
            </a:pPr>
            <a:endParaRPr lang="cs-CZ" altLang="cs-CZ" sz="2000" dirty="0"/>
          </a:p>
          <a:p>
            <a:pPr marL="609600" indent="-609600" eaLnBrk="1" hangingPunct="1">
              <a:buSzPct val="90000"/>
              <a:buFont typeface="Wingdings" panose="05000000000000000000" pitchFamily="2" charset="2"/>
              <a:buAutoNum type="arabicPeriod" startAt="4"/>
            </a:pPr>
            <a:r>
              <a:rPr lang="cs-CZ" altLang="cs-CZ" sz="2000" b="1" dirty="0"/>
              <a:t>Rozdělení příjmů (cash </a:t>
            </a:r>
            <a:r>
              <a:rPr lang="cs-CZ" altLang="cs-CZ" sz="2000" b="1" dirty="0" err="1"/>
              <a:t>flow</a:t>
            </a:r>
            <a:r>
              <a:rPr lang="cs-CZ" altLang="cs-CZ" sz="2000" b="1" dirty="0"/>
              <a:t>)</a:t>
            </a:r>
          </a:p>
          <a:p>
            <a:pPr marL="609600" indent="-609600" eaLnBrk="1" hangingPunct="1">
              <a:buSzPct val="90000"/>
              <a:buFont typeface="Wingdings" panose="05000000000000000000" pitchFamily="2" charset="2"/>
              <a:buNone/>
            </a:pPr>
            <a:r>
              <a:rPr lang="cs-CZ" altLang="cs-CZ" sz="2000" dirty="0"/>
              <a:t> </a:t>
            </a:r>
          </a:p>
          <a:p>
            <a:pPr marL="609600" indent="-609600" eaLnBrk="1" hangingPunct="1">
              <a:buSzPct val="90000"/>
              <a:buFont typeface="Wingdings" panose="05000000000000000000" pitchFamily="2" charset="2"/>
              <a:buAutoNum type="arabicPeriod" startAt="5"/>
            </a:pPr>
            <a:r>
              <a:rPr lang="cs-CZ" altLang="cs-CZ" sz="2000" b="1" dirty="0"/>
              <a:t>Určení prostředků pro  potřeby podnikatele</a:t>
            </a:r>
          </a:p>
        </p:txBody>
      </p:sp>
      <p:sp>
        <p:nvSpPr>
          <p:cNvPr id="6147" name="Rectangle 3"/>
          <p:cNvSpPr>
            <a:spLocks noGrp="1" noChangeArrowheads="1"/>
          </p:cNvSpPr>
          <p:nvPr>
            <p:ph type="title"/>
          </p:nvPr>
        </p:nvSpPr>
        <p:spPr>
          <a:xfrm>
            <a:off x="560387" y="459230"/>
            <a:ext cx="8229600" cy="1139825"/>
          </a:xfrm>
          <a:noFill/>
        </p:spPr>
        <p:txBody>
          <a:bodyPr anchor="ctr" anchorCtr="1">
            <a:normAutofit/>
          </a:bodyPr>
          <a:lstStyle/>
          <a:p>
            <a:pPr eaLnBrk="1" hangingPunct="1"/>
            <a:r>
              <a:rPr lang="cs-CZ" altLang="cs-CZ" sz="2800" b="1" dirty="0">
                <a:solidFill>
                  <a:srgbClr val="FF0000"/>
                </a:solidFill>
              </a:rPr>
              <a:t>ZAKLADATELSKÝ ROZPOČET</a:t>
            </a:r>
          </a:p>
        </p:txBody>
      </p:sp>
    </p:spTree>
    <p:extLst>
      <p:ext uri="{BB962C8B-B14F-4D97-AF65-F5344CB8AC3E}">
        <p14:creationId xmlns:p14="http://schemas.microsoft.com/office/powerpoint/2010/main" val="193545748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493204" y="701824"/>
            <a:ext cx="8229600" cy="854968"/>
          </a:xfrm>
        </p:spPr>
        <p:txBody>
          <a:bodyPr>
            <a:normAutofit/>
          </a:bodyPr>
          <a:lstStyle/>
          <a:p>
            <a:pPr lvl="0"/>
            <a:r>
              <a:rPr lang="cs-CZ" sz="3200" b="1" dirty="0">
                <a:solidFill>
                  <a:srgbClr val="FF0000"/>
                </a:solidFill>
              </a:rPr>
              <a:t>Rozpočet potřeby startovacího kapitálu</a:t>
            </a:r>
            <a:endParaRPr lang="cs-CZ" sz="3200" dirty="0">
              <a:solidFill>
                <a:srgbClr val="FF0000"/>
              </a:solidFill>
            </a:endParaRPr>
          </a:p>
        </p:txBody>
      </p:sp>
      <p:sp>
        <p:nvSpPr>
          <p:cNvPr id="5" name="Zástupný symbol pro obsah 4"/>
          <p:cNvSpPr>
            <a:spLocks noGrp="1"/>
          </p:cNvSpPr>
          <p:nvPr>
            <p:ph idx="1"/>
          </p:nvPr>
        </p:nvSpPr>
        <p:spPr>
          <a:xfrm>
            <a:off x="287524" y="1556792"/>
            <a:ext cx="8640960" cy="4536504"/>
          </a:xfrm>
        </p:spPr>
        <p:txBody>
          <a:bodyPr>
            <a:noAutofit/>
          </a:bodyPr>
          <a:lstStyle/>
          <a:p>
            <a:pPr marL="0" indent="0">
              <a:buNone/>
            </a:pPr>
            <a:r>
              <a:rPr lang="cs-CZ" sz="2800" b="1" dirty="0" err="1"/>
              <a:t>Startup</a:t>
            </a:r>
            <a:r>
              <a:rPr lang="cs-CZ" sz="2800" b="1" dirty="0"/>
              <a:t> výdaje</a:t>
            </a:r>
            <a:endParaRPr lang="cs-CZ" sz="2800" dirty="0"/>
          </a:p>
          <a:p>
            <a:r>
              <a:rPr lang="cs-CZ" sz="2400" dirty="0"/>
              <a:t>Soupis výdajů související se založením, vznikem a rozjezdem firmy</a:t>
            </a:r>
          </a:p>
          <a:p>
            <a:pPr algn="just">
              <a:defRPr/>
            </a:pPr>
            <a:r>
              <a:rPr lang="cs-CZ" sz="2400" dirty="0"/>
              <a:t>Při založení společnosti je nutné mít přehled o základních finančních potřebách firmy, aby bylo možné minimalizovat rizika spojené s případnými ztrátami a zajišťováním finančních prostředků. </a:t>
            </a:r>
          </a:p>
          <a:p>
            <a:pPr algn="just">
              <a:defRPr/>
            </a:pPr>
            <a:r>
              <a:rPr lang="cs-CZ" sz="2400" dirty="0"/>
              <a:t>Není-li myšlenka realizovaná, zamyslet se, jaké všechny výdaje start přinese a jednotlivě je rozepsat. Nikdy se všechny výdaje neodhadnou přesně, proto je doporučené tento součet navýšit o rezervu na nepředvídatelné položky – např. 10 – 20 % počátečních kapitálových výdajů, nebo rezerva 100 tis. Kč apod.</a:t>
            </a:r>
          </a:p>
        </p:txBody>
      </p:sp>
    </p:spTree>
    <p:extLst>
      <p:ext uri="{BB962C8B-B14F-4D97-AF65-F5344CB8AC3E}">
        <p14:creationId xmlns:p14="http://schemas.microsoft.com/office/powerpoint/2010/main" val="214899258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1331640" y="407944"/>
            <a:ext cx="6840760" cy="792088"/>
          </a:xfrm>
        </p:spPr>
        <p:txBody>
          <a:bodyPr>
            <a:normAutofit/>
          </a:bodyPr>
          <a:lstStyle/>
          <a:p>
            <a:pPr lvl="0" algn="ctr"/>
            <a:r>
              <a:rPr lang="cs-CZ" sz="2800" b="1" dirty="0">
                <a:solidFill>
                  <a:srgbClr val="FF0000"/>
                </a:solidFill>
              </a:rPr>
              <a:t>Rozpočet potřeby startovacího kapitálu</a:t>
            </a:r>
            <a:endParaRPr lang="cs-CZ" sz="2800" dirty="0">
              <a:solidFill>
                <a:srgbClr val="FF0000"/>
              </a:solidFill>
            </a:endParaRPr>
          </a:p>
        </p:txBody>
      </p:sp>
      <p:graphicFrame>
        <p:nvGraphicFramePr>
          <p:cNvPr id="6" name="Objekt 5"/>
          <p:cNvGraphicFramePr>
            <a:graphicFrameLocks noChangeAspect="1"/>
          </p:cNvGraphicFramePr>
          <p:nvPr>
            <p:extLst>
              <p:ext uri="{D42A27DB-BD31-4B8C-83A1-F6EECF244321}">
                <p14:modId xmlns:p14="http://schemas.microsoft.com/office/powerpoint/2010/main" val="730103162"/>
              </p:ext>
            </p:extLst>
          </p:nvPr>
        </p:nvGraphicFramePr>
        <p:xfrm>
          <a:off x="1563558" y="1442330"/>
          <a:ext cx="6193013" cy="3941158"/>
        </p:xfrm>
        <a:graphic>
          <a:graphicData uri="http://schemas.openxmlformats.org/presentationml/2006/ole">
            <mc:AlternateContent xmlns:mc="http://schemas.openxmlformats.org/markup-compatibility/2006">
              <mc:Choice xmlns:v="urn:schemas-microsoft-com:vml" Requires="v">
                <p:oleObj spid="_x0000_s11295" name="Visio" r:id="rId4" imgW="6321933" imgH="4021734" progId="Visio.Drawing.11">
                  <p:embed/>
                </p:oleObj>
              </mc:Choice>
              <mc:Fallback>
                <p:oleObj name="Visio" r:id="rId4" imgW="6321933" imgH="4021734" progId="Visio.Drawing.11">
                  <p:embed/>
                  <p:pic>
                    <p:nvPicPr>
                      <p:cNvPr id="6" name="Objek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3558" y="1442330"/>
                        <a:ext cx="6193013" cy="394115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69571643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txBox="1">
            <a:spLocks/>
          </p:cNvSpPr>
          <p:nvPr/>
        </p:nvSpPr>
        <p:spPr>
          <a:xfrm>
            <a:off x="241540" y="1757171"/>
            <a:ext cx="8794955" cy="4804366"/>
          </a:xfrm>
          <a:prstGeom prst="rect">
            <a:avLst/>
          </a:prstGeom>
          <a:noFill/>
        </p:spPr>
        <p:txBody>
          <a:bodyPr vert="horz" lIns="91440" tIns="45720" rIns="91440" bIns="45720" rtlCol="0">
            <a:noAutofit/>
          </a:bodyPr>
          <a:lstStyle/>
          <a:p>
            <a:pPr marL="457200" indent="-457200">
              <a:lnSpc>
                <a:spcPct val="90000"/>
              </a:lnSpc>
              <a:buFont typeface="+mj-lt"/>
              <a:buAutoNum type="arabicPeriod"/>
            </a:pPr>
            <a:r>
              <a:rPr lang="cs-CZ" b="1" dirty="0"/>
              <a:t>Finanční prostředky nutné k založení firmy:</a:t>
            </a:r>
          </a:p>
          <a:p>
            <a:pPr lvl="1">
              <a:lnSpc>
                <a:spcPct val="90000"/>
              </a:lnSpc>
            </a:pPr>
            <a:r>
              <a:rPr lang="cs-CZ" dirty="0"/>
              <a:t>Složení základního kapitálu</a:t>
            </a:r>
          </a:p>
          <a:p>
            <a:pPr lvl="1">
              <a:lnSpc>
                <a:spcPct val="90000"/>
              </a:lnSpc>
            </a:pPr>
            <a:r>
              <a:rPr lang="cs-CZ" dirty="0"/>
              <a:t>Poplatky</a:t>
            </a:r>
          </a:p>
          <a:p>
            <a:pPr lvl="1">
              <a:lnSpc>
                <a:spcPct val="90000"/>
              </a:lnSpc>
            </a:pPr>
            <a:r>
              <a:rPr lang="cs-CZ" dirty="0"/>
              <a:t>Vyvolávané náklady.</a:t>
            </a:r>
            <a:endParaRPr lang="cs-CZ" b="1" dirty="0"/>
          </a:p>
          <a:p>
            <a:pPr marL="457200" indent="-457200">
              <a:lnSpc>
                <a:spcPct val="90000"/>
              </a:lnSpc>
              <a:buFont typeface="+mj-lt"/>
              <a:buAutoNum type="arabicPeriod"/>
            </a:pPr>
            <a:r>
              <a:rPr lang="cs-CZ" b="1" dirty="0"/>
              <a:t>Finanční prostředky na pořízení dlouhodobého hmotného a nehmotného majetku:</a:t>
            </a:r>
            <a:endParaRPr lang="cs-CZ" dirty="0"/>
          </a:p>
          <a:p>
            <a:pPr lvl="1">
              <a:lnSpc>
                <a:spcPct val="90000"/>
              </a:lnSpc>
            </a:pPr>
            <a:r>
              <a:rPr lang="cs-CZ" dirty="0"/>
              <a:t>Nákup pozemků a budov</a:t>
            </a:r>
          </a:p>
          <a:p>
            <a:pPr lvl="1">
              <a:lnSpc>
                <a:spcPct val="90000"/>
              </a:lnSpc>
            </a:pPr>
            <a:r>
              <a:rPr lang="cs-CZ" dirty="0"/>
              <a:t>Nákup technického vybavení</a:t>
            </a:r>
          </a:p>
          <a:p>
            <a:pPr lvl="1">
              <a:lnSpc>
                <a:spcPct val="90000"/>
              </a:lnSpc>
            </a:pPr>
            <a:r>
              <a:rPr lang="cs-CZ" dirty="0"/>
              <a:t>Administrativní zabezpečení atd.</a:t>
            </a:r>
            <a:endParaRPr lang="cs-CZ" b="1" dirty="0"/>
          </a:p>
          <a:p>
            <a:pPr marL="457200" indent="-457200">
              <a:lnSpc>
                <a:spcPct val="90000"/>
              </a:lnSpc>
              <a:buFont typeface="+mj-lt"/>
              <a:buAutoNum type="arabicPeriod"/>
            </a:pPr>
            <a:r>
              <a:rPr lang="cs-CZ" b="1" dirty="0"/>
              <a:t>Finanční prostředky vložené do nákupu oběžného majetku:</a:t>
            </a:r>
            <a:endParaRPr lang="cs-CZ" dirty="0"/>
          </a:p>
          <a:p>
            <a:pPr lvl="1">
              <a:lnSpc>
                <a:spcPct val="90000"/>
              </a:lnSpc>
            </a:pPr>
            <a:r>
              <a:rPr lang="cs-CZ" dirty="0"/>
              <a:t>Nákup zásob</a:t>
            </a:r>
          </a:p>
          <a:p>
            <a:pPr lvl="1">
              <a:lnSpc>
                <a:spcPct val="90000"/>
              </a:lnSpc>
            </a:pPr>
            <a:r>
              <a:rPr lang="cs-CZ" dirty="0"/>
              <a:t>Případné platby a záloh předem pro dodavatele</a:t>
            </a:r>
          </a:p>
          <a:p>
            <a:pPr lvl="1">
              <a:lnSpc>
                <a:spcPct val="90000"/>
              </a:lnSpc>
            </a:pPr>
            <a:r>
              <a:rPr lang="cs-CZ" dirty="0"/>
              <a:t>Tvorba pojistných zásob apod.</a:t>
            </a:r>
            <a:endParaRPr lang="cs-CZ" b="1" dirty="0"/>
          </a:p>
          <a:p>
            <a:pPr marL="457200" indent="-457200">
              <a:lnSpc>
                <a:spcPct val="90000"/>
              </a:lnSpc>
              <a:buFont typeface="+mj-lt"/>
              <a:buAutoNum type="arabicPeriod"/>
            </a:pPr>
            <a:r>
              <a:rPr lang="cs-CZ" b="1" dirty="0"/>
              <a:t>Finanční prostředky určené na zahájení podnikatelské činnosti:</a:t>
            </a:r>
            <a:endParaRPr lang="cs-CZ" dirty="0"/>
          </a:p>
          <a:p>
            <a:pPr lvl="1">
              <a:lnSpc>
                <a:spcPct val="90000"/>
              </a:lnSpc>
            </a:pPr>
            <a:r>
              <a:rPr lang="cs-CZ" dirty="0"/>
              <a:t>Financování provozní činnosti do doby, než bude financování zabezpečeno z inkas tržeb Profinancování provozní nákladů</a:t>
            </a:r>
          </a:p>
          <a:p>
            <a:pPr lvl="1">
              <a:lnSpc>
                <a:spcPct val="90000"/>
              </a:lnSpc>
            </a:pPr>
            <a:r>
              <a:rPr lang="cs-CZ" dirty="0"/>
              <a:t>Prvotní provozní náklady</a:t>
            </a:r>
          </a:p>
          <a:p>
            <a:pPr marR="0" lvl="0" algn="l" defTabSz="457200" rtl="0" eaLnBrk="1" fontAlgn="auto" latinLnBrk="0" hangingPunct="1">
              <a:lnSpc>
                <a:spcPct val="90000"/>
              </a:lnSpc>
              <a:spcBef>
                <a:spcPct val="20000"/>
              </a:spcBef>
              <a:spcAft>
                <a:spcPts val="0"/>
              </a:spcAft>
              <a:buClrTx/>
              <a:buSzTx/>
              <a:tabLst/>
              <a:defRPr/>
            </a:pPr>
            <a:endParaRPr lang="fr-FR" dirty="0"/>
          </a:p>
        </p:txBody>
      </p:sp>
      <p:sp>
        <p:nvSpPr>
          <p:cNvPr id="7" name="Nadpis 6"/>
          <p:cNvSpPr>
            <a:spLocks noGrp="1"/>
          </p:cNvSpPr>
          <p:nvPr>
            <p:ph type="title"/>
          </p:nvPr>
        </p:nvSpPr>
        <p:spPr>
          <a:xfrm>
            <a:off x="2235872" y="1189071"/>
            <a:ext cx="4536504" cy="720080"/>
          </a:xfrm>
        </p:spPr>
        <p:txBody>
          <a:bodyPr>
            <a:normAutofit/>
          </a:bodyPr>
          <a:lstStyle/>
          <a:p>
            <a:pPr algn="ctr"/>
            <a:r>
              <a:rPr lang="cs-CZ" sz="2400" b="1" dirty="0"/>
              <a:t>Na co potřebuji peníze?</a:t>
            </a:r>
          </a:p>
        </p:txBody>
      </p:sp>
      <p:sp>
        <p:nvSpPr>
          <p:cNvPr id="5" name="Rectangle 2"/>
          <p:cNvSpPr txBox="1">
            <a:spLocks noChangeArrowheads="1"/>
          </p:cNvSpPr>
          <p:nvPr/>
        </p:nvSpPr>
        <p:spPr>
          <a:xfrm>
            <a:off x="277813" y="582810"/>
            <a:ext cx="8435975" cy="792163"/>
          </a:xfrm>
          <a:prstGeom prst="rect">
            <a:avLst/>
          </a:prstGeom>
          <a:noFill/>
        </p:spPr>
        <p:txBody>
          <a:bodyPr vert="horz" lIns="91440" tIns="45720" rIns="91440" bIns="45720" rtlCol="0" anchor="ctr" anchorCtr="1">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cs-CZ" altLang="cs-CZ" sz="2400" b="1" dirty="0">
                <a:solidFill>
                  <a:srgbClr val="FF0000"/>
                </a:solidFill>
              </a:rPr>
              <a:t>ZAKLADATELSKÝ ROZPOČET</a:t>
            </a:r>
            <a:br>
              <a:rPr lang="cs-CZ" altLang="cs-CZ" sz="2400" b="1" dirty="0">
                <a:solidFill>
                  <a:srgbClr val="FF0000"/>
                </a:solidFill>
              </a:rPr>
            </a:br>
            <a:r>
              <a:rPr lang="cs-CZ" altLang="cs-CZ" sz="2400" b="1" dirty="0">
                <a:solidFill>
                  <a:srgbClr val="FF0000"/>
                </a:solidFill>
              </a:rPr>
              <a:t> 1. Rozpočet potřeby startovacího kapitálu</a:t>
            </a:r>
          </a:p>
        </p:txBody>
      </p:sp>
    </p:spTree>
    <p:extLst>
      <p:ext uri="{BB962C8B-B14F-4D97-AF65-F5344CB8AC3E}">
        <p14:creationId xmlns:p14="http://schemas.microsoft.com/office/powerpoint/2010/main" val="100222221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586595" y="1301811"/>
            <a:ext cx="8229600" cy="648072"/>
          </a:xfrm>
        </p:spPr>
        <p:txBody>
          <a:bodyPr>
            <a:noAutofit/>
          </a:bodyPr>
          <a:lstStyle/>
          <a:p>
            <a:pPr lvl="0"/>
            <a:r>
              <a:rPr lang="cs-CZ" sz="3200" b="1" dirty="0"/>
              <a:t>Na co potřebuju peníze?</a:t>
            </a:r>
          </a:p>
        </p:txBody>
      </p:sp>
      <p:graphicFrame>
        <p:nvGraphicFramePr>
          <p:cNvPr id="6" name="Group 1065"/>
          <p:cNvGraphicFramePr>
            <a:graphicFrameLocks/>
          </p:cNvGraphicFramePr>
          <p:nvPr/>
        </p:nvGraphicFramePr>
        <p:xfrm>
          <a:off x="179512" y="2204864"/>
          <a:ext cx="8784975" cy="3967195"/>
        </p:xfrm>
        <a:graphic>
          <a:graphicData uri="http://schemas.openxmlformats.org/drawingml/2006/table">
            <a:tbl>
              <a:tblPr/>
              <a:tblGrid>
                <a:gridCol w="2956894">
                  <a:extLst>
                    <a:ext uri="{9D8B030D-6E8A-4147-A177-3AD203B41FA5}">
                      <a16:colId xmlns:a16="http://schemas.microsoft.com/office/drawing/2014/main" val="20000"/>
                    </a:ext>
                  </a:extLst>
                </a:gridCol>
                <a:gridCol w="1412452">
                  <a:extLst>
                    <a:ext uri="{9D8B030D-6E8A-4147-A177-3AD203B41FA5}">
                      <a16:colId xmlns:a16="http://schemas.microsoft.com/office/drawing/2014/main" val="20001"/>
                    </a:ext>
                  </a:extLst>
                </a:gridCol>
                <a:gridCol w="2903756">
                  <a:extLst>
                    <a:ext uri="{9D8B030D-6E8A-4147-A177-3AD203B41FA5}">
                      <a16:colId xmlns:a16="http://schemas.microsoft.com/office/drawing/2014/main" val="20002"/>
                    </a:ext>
                  </a:extLst>
                </a:gridCol>
                <a:gridCol w="1511873">
                  <a:extLst>
                    <a:ext uri="{9D8B030D-6E8A-4147-A177-3AD203B41FA5}">
                      <a16:colId xmlns:a16="http://schemas.microsoft.com/office/drawing/2014/main" val="20003"/>
                    </a:ext>
                  </a:extLst>
                </a:gridCol>
              </a:tblGrid>
              <a:tr h="608312">
                <a:tc grid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Verdana" pitchFamily="34" charset="0"/>
                          <a:cs typeface="Arial" charset="0"/>
                        </a:rPr>
                        <a:t>VÝDAJE</a:t>
                      </a:r>
                      <a:endParaRPr kumimoji="0" lang="en-US" sz="1800" b="0" i="0" u="none" strike="noStrike" cap="none" normalizeH="0" baseline="0" dirty="0">
                        <a:ln>
                          <a:noFill/>
                        </a:ln>
                        <a:solidFill>
                          <a:schemeClr val="tx1"/>
                        </a:solidFill>
                        <a:effectLst/>
                        <a:latin typeface="Verdana"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Verdana" pitchFamily="34" charset="0"/>
                          <a:cs typeface="Arial" charset="0"/>
                        </a:rPr>
                        <a:t>PŘÍJMY</a:t>
                      </a:r>
                      <a:endParaRPr kumimoji="0" lang="en-US" sz="1800" b="0" i="0" u="none" strike="noStrike" cap="none" normalizeH="0" baseline="0" dirty="0">
                        <a:ln>
                          <a:noFill/>
                        </a:ln>
                        <a:solidFill>
                          <a:schemeClr val="tx1"/>
                        </a:solidFill>
                        <a:effectLst/>
                        <a:latin typeface="Verdana"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0"/>
                  </a:ext>
                </a:extLst>
              </a:tr>
              <a:tr h="816445">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Verdana" pitchFamily="34" charset="0"/>
                        </a:rPr>
                        <a:t>Založení společnosti</a:t>
                      </a:r>
                      <a:endParaRPr kumimoji="0" lang="en-US" sz="1800" b="0" i="0" u="none" strike="noStrike" cap="none" normalizeH="0" baseline="0" dirty="0">
                        <a:ln>
                          <a:noFill/>
                        </a:ln>
                        <a:solidFill>
                          <a:schemeClr val="tx1"/>
                        </a:solidFill>
                        <a:effectLst/>
                        <a:latin typeface="Verdana"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Verdana" pitchFamily="34" charset="0"/>
                          <a:cs typeface="Arial" charset="0"/>
                        </a:rPr>
                        <a:t>…</a:t>
                      </a:r>
                      <a:endParaRPr kumimoji="0" lang="en-US" sz="1800" b="0" i="0" u="none" strike="noStrike" cap="none" normalizeH="0" baseline="0" dirty="0">
                        <a:ln>
                          <a:noFill/>
                        </a:ln>
                        <a:solidFill>
                          <a:schemeClr val="tx1"/>
                        </a:solidFill>
                        <a:effectLst/>
                        <a:latin typeface="Verdana"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Verdana" pitchFamily="34" charset="0"/>
                          <a:cs typeface="Arial" charset="0"/>
                        </a:rPr>
                        <a:t>Vklad zakladatelů společnosti</a:t>
                      </a:r>
                      <a:endParaRPr kumimoji="0" lang="en-US" sz="1800" b="0" i="0" u="none" strike="noStrike" cap="none" normalizeH="0" baseline="0" dirty="0">
                        <a:ln>
                          <a:noFill/>
                        </a:ln>
                        <a:solidFill>
                          <a:schemeClr val="tx1"/>
                        </a:solidFill>
                        <a:effectLst/>
                        <a:latin typeface="Verdana"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Verdana" pitchFamily="34" charset="0"/>
                          <a:cs typeface="Arial" charset="0"/>
                        </a:rPr>
                        <a:t>…</a:t>
                      </a:r>
                      <a:endParaRPr kumimoji="0" lang="en-US" sz="1800" b="0" i="0" u="none" strike="noStrike" cap="none" normalizeH="0" baseline="0" dirty="0">
                        <a:ln>
                          <a:noFill/>
                        </a:ln>
                        <a:solidFill>
                          <a:schemeClr val="tx1"/>
                        </a:solidFill>
                        <a:effectLst/>
                        <a:latin typeface="Verdana"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634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Verdana" pitchFamily="34" charset="0"/>
                        </a:rPr>
                        <a:t>Pořízení majetku</a:t>
                      </a:r>
                      <a:endParaRPr kumimoji="0" lang="en-US" sz="18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Verdana" pitchFamily="34" charset="0"/>
                          <a:cs typeface="Arial" charset="0"/>
                        </a:rPr>
                        <a:t>…</a:t>
                      </a:r>
                      <a:endParaRPr kumimoji="0" lang="en-US" sz="18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Verdana" pitchFamily="34" charset="0"/>
                        </a:rPr>
                        <a:t>Financování ze soukromého sektoru</a:t>
                      </a:r>
                      <a:endParaRPr kumimoji="0" lang="en-US" sz="1800" b="0" i="0" u="none" strike="noStrike" cap="none" normalizeH="0" baseline="0" dirty="0">
                        <a:ln>
                          <a:noFill/>
                        </a:ln>
                        <a:solidFill>
                          <a:schemeClr val="tx1"/>
                        </a:solidFill>
                        <a:effectLst/>
                        <a:latin typeface="Verdana"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Verdana" pitchFamily="34" charset="0"/>
                          <a:cs typeface="Arial" charset="0"/>
                        </a:rPr>
                        <a:t>…</a:t>
                      </a:r>
                      <a:endParaRPr kumimoji="0" lang="en-US" sz="1800" b="0" i="0" u="none" strike="noStrike" cap="none" normalizeH="0" baseline="0" dirty="0">
                        <a:ln>
                          <a:noFill/>
                        </a:ln>
                        <a:solidFill>
                          <a:schemeClr val="tx1"/>
                        </a:solidFill>
                        <a:effectLst/>
                        <a:latin typeface="Verdana"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01945">
                <a:tc rowSpan="2">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Verdana" pitchFamily="34" charset="0"/>
                          <a:cs typeface="Arial" charset="0"/>
                        </a:rPr>
                        <a:t>Prvotní profinancování provozu (čistý počáteční kapitál)</a:t>
                      </a:r>
                      <a:endParaRPr kumimoji="0" lang="en-US" sz="1800" b="0" i="0" u="none" strike="noStrike" cap="none" normalizeH="0" baseline="0" dirty="0">
                        <a:ln>
                          <a:noFill/>
                        </a:ln>
                        <a:solidFill>
                          <a:schemeClr val="tx1"/>
                        </a:solidFill>
                        <a:effectLst/>
                        <a:latin typeface="Verdana"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34" charset="0"/>
                        <a:cs typeface="Arial" charset="0"/>
                      </a:endParaRPr>
                    </a:p>
                    <a:p>
                      <a:pPr marL="0" marR="0" lvl="0" indent="0" algn="ctr" defTabSz="914400" rtl="0" eaLnBrk="0" fontAlgn="ctr"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Verdana" pitchFamily="34" charset="0"/>
                          <a:cs typeface="Arial" charset="0"/>
                        </a:rPr>
                        <a:t>…</a:t>
                      </a:r>
                      <a:endParaRPr kumimoji="0" lang="en-US" sz="1800" b="0" i="0" u="none" strike="noStrike" cap="none" normalizeH="0" baseline="0" dirty="0">
                        <a:ln>
                          <a:noFill/>
                        </a:ln>
                        <a:solidFill>
                          <a:schemeClr val="tx1"/>
                        </a:solidFill>
                        <a:effectLst/>
                        <a:latin typeface="Verdana"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a:noFill/>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defRPr/>
                      </a:pPr>
                      <a:r>
                        <a:rPr kumimoji="0" lang="cs-CZ" sz="1800" b="0" i="0" u="none" strike="noStrike" cap="none" normalizeH="0" baseline="0" dirty="0">
                          <a:ln>
                            <a:noFill/>
                          </a:ln>
                          <a:solidFill>
                            <a:schemeClr val="tx1"/>
                          </a:solidFill>
                          <a:effectLst/>
                          <a:latin typeface="Verdana" pitchFamily="34" charset="0"/>
                          <a:cs typeface="Arial" charset="0"/>
                        </a:rPr>
                        <a:t>Úvěry</a:t>
                      </a:r>
                      <a:endParaRPr kumimoji="0" lang="en-US" sz="1800" b="0" i="0" u="none" strike="noStrike" cap="none" normalizeH="0" baseline="0" dirty="0">
                        <a:ln>
                          <a:noFill/>
                        </a:ln>
                        <a:solidFill>
                          <a:schemeClr val="tx1"/>
                        </a:solidFill>
                        <a:effectLst/>
                        <a:latin typeface="Verdana" pitchFamily="34" charset="0"/>
                      </a:endParaRPr>
                    </a:p>
                    <a:p>
                      <a:pPr marL="0" marR="0" lvl="0" indent="0" algn="l" defTabSz="914400" rtl="0" eaLnBrk="0" fontAlgn="ctr"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Verdana" pitchFamily="34" charset="0"/>
                          <a:cs typeface="Arial" charset="0"/>
                        </a:rPr>
                        <a:t>…</a:t>
                      </a:r>
                      <a:endParaRPr kumimoji="0" lang="en-US" sz="1800" b="0" i="0" u="none" strike="noStrike" cap="none" normalizeH="0" baseline="0" dirty="0">
                        <a:ln>
                          <a:noFill/>
                        </a:ln>
                        <a:solidFill>
                          <a:schemeClr val="tx1"/>
                        </a:solidFill>
                        <a:effectLst/>
                        <a:latin typeface="Verdana"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5752">
                <a:tc vMerge="1">
                  <a:txBody>
                    <a:bodyPr/>
                    <a:lstStyle/>
                    <a:p>
                      <a:endParaRPr lang="fr-FR"/>
                    </a:p>
                  </a:txBody>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Verdana" pitchFamily="34" charset="0"/>
                          <a:cs typeface="Arial" charset="0"/>
                        </a:rPr>
                        <a:t> </a:t>
                      </a:r>
                      <a:endParaRPr kumimoji="0" lang="en-US" sz="1800" b="0" i="0" u="none" strike="noStrike" cap="none" normalizeH="0" baseline="0" dirty="0">
                        <a:ln>
                          <a:noFill/>
                        </a:ln>
                        <a:solidFill>
                          <a:schemeClr val="tx1"/>
                        </a:solidFill>
                        <a:effectLst/>
                        <a:latin typeface="Verdana"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Verdana" pitchFamily="34" charset="0"/>
                          <a:cs typeface="Arial" charset="0"/>
                        </a:rPr>
                        <a:t>Půjčky</a:t>
                      </a:r>
                      <a:endParaRPr kumimoji="0" lang="en-US" sz="1800" b="0" i="0" u="none" strike="noStrike" cap="none" normalizeH="0" baseline="0" dirty="0">
                        <a:ln>
                          <a:noFill/>
                        </a:ln>
                        <a:solidFill>
                          <a:schemeClr val="tx1"/>
                        </a:solidFill>
                        <a:effectLst/>
                        <a:latin typeface="Verdana"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Verdana" pitchFamily="34" charset="0"/>
                          <a:cs typeface="Arial" charset="0"/>
                        </a:rPr>
                        <a:t>…</a:t>
                      </a:r>
                      <a:endParaRPr kumimoji="0" lang="en-US" sz="1800" b="0" i="0" u="none" strike="noStrike" cap="none" normalizeH="0" baseline="0" dirty="0">
                        <a:ln>
                          <a:noFill/>
                        </a:ln>
                        <a:solidFill>
                          <a:schemeClr val="tx1"/>
                        </a:solidFill>
                        <a:effectLst/>
                        <a:latin typeface="Verdana"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5752">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Verdana" pitchFamily="34" charset="0"/>
                        </a:rPr>
                        <a:t>Finanční rezerva</a:t>
                      </a:r>
                      <a:endParaRPr kumimoji="0" lang="en-US" sz="1800" b="0" i="0" u="none" strike="noStrike" cap="none" normalizeH="0" baseline="0" dirty="0">
                        <a:ln>
                          <a:noFill/>
                        </a:ln>
                        <a:solidFill>
                          <a:schemeClr val="tx1"/>
                        </a:solidFill>
                        <a:effectLst/>
                        <a:latin typeface="Verdana"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Verdana" pitchFamily="34" charset="0"/>
                        </a:rPr>
                        <a:t>…</a:t>
                      </a:r>
                      <a:endParaRPr kumimoji="0" lang="en-US" sz="1800" b="0" i="0" u="none" strike="noStrike" cap="none" normalizeH="0" baseline="0" dirty="0">
                        <a:ln>
                          <a:noFill/>
                        </a:ln>
                        <a:solidFill>
                          <a:schemeClr val="tx1"/>
                        </a:solidFill>
                        <a:effectLst/>
                        <a:latin typeface="Verdana"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5514">
                <a:tc gridSpan="2">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Verdana" pitchFamily="34" charset="0"/>
                          <a:cs typeface="Arial" charset="0"/>
                        </a:rPr>
                        <a:t>VÝDAJE CELKEM</a:t>
                      </a:r>
                      <a:endParaRPr kumimoji="0" lang="en-US" sz="18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99"/>
                    </a:solidFill>
                  </a:tcPr>
                </a:tc>
                <a:tc hMerge="1">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99"/>
                    </a:solidFill>
                  </a:tcPr>
                </a:tc>
                <a:tc gridSpan="2">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Verdana" pitchFamily="34" charset="0"/>
                          <a:cs typeface="Arial" charset="0"/>
                        </a:rPr>
                        <a:t>PŘÍJMY CELKEM</a:t>
                      </a:r>
                      <a:endParaRPr kumimoji="0" lang="en-US" sz="18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99"/>
                    </a:solidFill>
                  </a:tcPr>
                </a:tc>
                <a:tc hMerge="1">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6"/>
                  </a:ext>
                </a:extLst>
              </a:tr>
            </a:tbl>
          </a:graphicData>
        </a:graphic>
      </p:graphicFrame>
      <p:sp>
        <p:nvSpPr>
          <p:cNvPr id="2" name="Obdélník 1"/>
          <p:cNvSpPr/>
          <p:nvPr/>
        </p:nvSpPr>
        <p:spPr>
          <a:xfrm>
            <a:off x="4563373" y="2835684"/>
            <a:ext cx="4392488" cy="2880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Nadpis 3"/>
          <p:cNvSpPr txBox="1">
            <a:spLocks/>
          </p:cNvSpPr>
          <p:nvPr/>
        </p:nvSpPr>
        <p:spPr>
          <a:xfrm>
            <a:off x="1210870" y="626668"/>
            <a:ext cx="6840760" cy="792088"/>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cs-CZ" sz="3200" b="1" dirty="0">
                <a:solidFill>
                  <a:srgbClr val="FF0000"/>
                </a:solidFill>
              </a:rPr>
              <a:t>1. Rozpočet potřeby startovacího kapitálu</a:t>
            </a:r>
            <a:endParaRPr lang="cs-CZ" sz="3200" dirty="0">
              <a:solidFill>
                <a:srgbClr val="FF0000"/>
              </a:solidFill>
            </a:endParaRPr>
          </a:p>
        </p:txBody>
      </p:sp>
    </p:spTree>
    <p:extLst>
      <p:ext uri="{BB962C8B-B14F-4D97-AF65-F5344CB8AC3E}">
        <p14:creationId xmlns:p14="http://schemas.microsoft.com/office/powerpoint/2010/main" val="243759367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442913" y="115888"/>
            <a:ext cx="8229600" cy="1382712"/>
          </a:xfrm>
        </p:spPr>
        <p:txBody>
          <a:bodyPr/>
          <a:lstStyle/>
          <a:p>
            <a:pPr fontAlgn="auto">
              <a:spcAft>
                <a:spcPts val="0"/>
              </a:spcAft>
              <a:defRPr/>
            </a:pPr>
            <a:r>
              <a:rPr lang="cs-CZ" sz="3200" dirty="0"/>
              <a:t>Prvotní provozní kapitál (čistý počáteční kapitál)</a:t>
            </a:r>
          </a:p>
        </p:txBody>
      </p:sp>
      <p:graphicFrame>
        <p:nvGraphicFramePr>
          <p:cNvPr id="98307" name="Objekt 1"/>
          <p:cNvGraphicFramePr>
            <a:graphicFrameLocks noChangeAspect="1"/>
          </p:cNvGraphicFramePr>
          <p:nvPr>
            <p:extLst>
              <p:ext uri="{D42A27DB-BD31-4B8C-83A1-F6EECF244321}">
                <p14:modId xmlns:p14="http://schemas.microsoft.com/office/powerpoint/2010/main" val="2565053542"/>
              </p:ext>
            </p:extLst>
          </p:nvPr>
        </p:nvGraphicFramePr>
        <p:xfrm>
          <a:off x="827088" y="2276475"/>
          <a:ext cx="7519987" cy="4410075"/>
        </p:xfrm>
        <a:graphic>
          <a:graphicData uri="http://schemas.openxmlformats.org/presentationml/2006/ole">
            <mc:AlternateContent xmlns:mc="http://schemas.openxmlformats.org/markup-compatibility/2006">
              <mc:Choice xmlns:v="urn:schemas-microsoft-com:vml" Requires="v">
                <p:oleObj spid="_x0000_s14347" name="List" r:id="rId4" imgW="4572053" imgH="2943331" progId="Excel.Sheet.12">
                  <p:embed/>
                </p:oleObj>
              </mc:Choice>
              <mc:Fallback>
                <p:oleObj name="List" r:id="rId4" imgW="4572053" imgH="2943331" progId="Excel.Sheet.12">
                  <p:embed/>
                  <p:pic>
                    <p:nvPicPr>
                      <p:cNvPr id="98307" name="Objek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2276475"/>
                        <a:ext cx="7519987" cy="4410075"/>
                      </a:xfrm>
                      <a:prstGeom prst="rect">
                        <a:avLst/>
                      </a:prstGeom>
                      <a:solidFill>
                        <a:schemeClr val="bg1"/>
                      </a:solidFill>
                      <a:ln>
                        <a:noFill/>
                      </a:ln>
                    </p:spPr>
                  </p:pic>
                </p:oleObj>
              </mc:Fallback>
            </mc:AlternateContent>
          </a:graphicData>
        </a:graphic>
      </p:graphicFrame>
      <p:sp>
        <p:nvSpPr>
          <p:cNvPr id="98308" name="Obdélník 2"/>
          <p:cNvSpPr>
            <a:spLocks noChangeArrowheads="1"/>
          </p:cNvSpPr>
          <p:nvPr/>
        </p:nvSpPr>
        <p:spPr bwMode="auto">
          <a:xfrm>
            <a:off x="468313" y="1514475"/>
            <a:ext cx="8424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cs-CZ" sz="2400" b="1" dirty="0"/>
              <a:t>Představuje počáteční výdaje nekryté inkasem prodejů (tržeb)</a:t>
            </a:r>
            <a:endParaRPr lang="fr-FR"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8307"/>
                                        </p:tgtEl>
                                        <p:attrNameLst>
                                          <p:attrName>style.visibility</p:attrName>
                                        </p:attrNameLst>
                                      </p:cBhvr>
                                      <p:to>
                                        <p:strVal val="visible"/>
                                      </p:to>
                                    </p:set>
                                    <p:animEffect transition="in" filter="fade">
                                      <p:cBhvr>
                                        <p:cTn id="7" dur="500"/>
                                        <p:tgtEl>
                                          <p:spTgt spid="98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txBox="1">
            <a:spLocks/>
          </p:cNvSpPr>
          <p:nvPr/>
        </p:nvSpPr>
        <p:spPr>
          <a:xfrm>
            <a:off x="241540" y="1757171"/>
            <a:ext cx="8794955" cy="4804366"/>
          </a:xfrm>
          <a:prstGeom prst="rect">
            <a:avLst/>
          </a:prstGeom>
          <a:noFill/>
        </p:spPr>
        <p:txBody>
          <a:bodyPr vert="horz" lIns="91440" tIns="45720" rIns="91440" bIns="45720" rtlCol="0">
            <a:noAutofit/>
          </a:bodyPr>
          <a:lstStyle/>
          <a:p>
            <a:pPr>
              <a:defRPr/>
            </a:pPr>
            <a:r>
              <a:rPr lang="cs-CZ" sz="2000" b="1" dirty="0"/>
              <a:t>Z vlastních zdrojů </a:t>
            </a:r>
          </a:p>
          <a:p>
            <a:pPr marL="342900" indent="-342900">
              <a:buFont typeface="Arial" panose="020B0604020202020204" pitchFamily="34" charset="0"/>
              <a:buChar char="•"/>
              <a:defRPr/>
            </a:pPr>
            <a:r>
              <a:rPr lang="cs-CZ" sz="2000" b="1" dirty="0"/>
              <a:t>počáteční vklady vlastníků</a:t>
            </a:r>
          </a:p>
          <a:p>
            <a:pPr marL="342900" indent="-342900">
              <a:buFont typeface="Arial" panose="020B0604020202020204" pitchFamily="34" charset="0"/>
              <a:buChar char="•"/>
              <a:defRPr/>
            </a:pPr>
            <a:r>
              <a:rPr lang="cs-CZ" sz="2000" dirty="0"/>
              <a:t>Finanční prostředky vygenerované dosažením zisku, </a:t>
            </a:r>
          </a:p>
          <a:p>
            <a:pPr marL="342900" indent="-342900">
              <a:buFont typeface="Arial" panose="020B0604020202020204" pitchFamily="34" charset="0"/>
              <a:buChar char="•"/>
              <a:defRPr/>
            </a:pPr>
            <a:r>
              <a:rPr lang="cs-CZ" sz="2000" dirty="0"/>
              <a:t>Odpisy dlouhodobého majetku</a:t>
            </a:r>
          </a:p>
          <a:p>
            <a:pPr>
              <a:defRPr/>
            </a:pPr>
            <a:r>
              <a:rPr lang="cs-CZ" sz="2000" b="1" dirty="0"/>
              <a:t>Z cizích zdrojů financování záměru </a:t>
            </a:r>
          </a:p>
          <a:p>
            <a:pPr marL="342900" indent="-342900">
              <a:buFont typeface="Arial" panose="020B0604020202020204" pitchFamily="34" charset="0"/>
              <a:buChar char="•"/>
              <a:defRPr/>
            </a:pPr>
            <a:r>
              <a:rPr lang="cs-CZ" sz="2000" dirty="0"/>
              <a:t>bankovní úvěry, </a:t>
            </a:r>
          </a:p>
          <a:p>
            <a:pPr marL="342900" indent="-342900">
              <a:buFont typeface="Arial" panose="020B0604020202020204" pitchFamily="34" charset="0"/>
              <a:buChar char="•"/>
              <a:defRPr/>
            </a:pPr>
            <a:r>
              <a:rPr lang="cs-CZ" sz="2000" dirty="0"/>
              <a:t>obchodní úvěry, </a:t>
            </a:r>
          </a:p>
          <a:p>
            <a:pPr marL="342900" indent="-342900">
              <a:buFont typeface="Arial" panose="020B0604020202020204" pitchFamily="34" charset="0"/>
              <a:buChar char="•"/>
              <a:defRPr/>
            </a:pPr>
            <a:r>
              <a:rPr lang="cs-CZ" sz="2000" dirty="0"/>
              <a:t>vklad investora</a:t>
            </a:r>
          </a:p>
          <a:p>
            <a:pPr marL="342900" indent="-342900">
              <a:buFont typeface="Arial" panose="020B0604020202020204" pitchFamily="34" charset="0"/>
              <a:buChar char="•"/>
              <a:defRPr/>
            </a:pPr>
            <a:r>
              <a:rPr lang="cs-CZ" sz="2000" dirty="0"/>
              <a:t>další zdroje financování již zavedených firem: dluhopisy, faktoring a </a:t>
            </a:r>
            <a:r>
              <a:rPr lang="cs-CZ" sz="2000" dirty="0" err="1"/>
              <a:t>fortfaiting</a:t>
            </a:r>
            <a:r>
              <a:rPr lang="cs-CZ" sz="2000" dirty="0"/>
              <a:t> apod. </a:t>
            </a:r>
          </a:p>
          <a:p>
            <a:pPr marL="342900" indent="-342900">
              <a:buFont typeface="Arial" panose="020B0604020202020204" pitchFamily="34" charset="0"/>
              <a:buChar char="•"/>
              <a:defRPr/>
            </a:pPr>
            <a:r>
              <a:rPr lang="cs-CZ" sz="2000" dirty="0"/>
              <a:t>leasing, </a:t>
            </a:r>
          </a:p>
          <a:p>
            <a:pPr marL="342900" indent="-342900">
              <a:buFont typeface="Arial" panose="020B0604020202020204" pitchFamily="34" charset="0"/>
              <a:buChar char="•"/>
              <a:defRPr/>
            </a:pPr>
            <a:endParaRPr lang="cs-CZ" sz="2000" dirty="0"/>
          </a:p>
          <a:p>
            <a:pPr marR="0" lvl="0" algn="l" defTabSz="457200" rtl="0" eaLnBrk="1" fontAlgn="auto" latinLnBrk="0" hangingPunct="1">
              <a:lnSpc>
                <a:spcPct val="90000"/>
              </a:lnSpc>
              <a:spcBef>
                <a:spcPct val="20000"/>
              </a:spcBef>
              <a:spcAft>
                <a:spcPts val="0"/>
              </a:spcAft>
              <a:buClrTx/>
              <a:buSzTx/>
              <a:tabLst/>
              <a:defRPr/>
            </a:pPr>
            <a:endParaRPr lang="fr-FR" dirty="0"/>
          </a:p>
        </p:txBody>
      </p:sp>
      <p:sp>
        <p:nvSpPr>
          <p:cNvPr id="7" name="Nadpis 6"/>
          <p:cNvSpPr>
            <a:spLocks noGrp="1"/>
          </p:cNvSpPr>
          <p:nvPr>
            <p:ph type="title"/>
          </p:nvPr>
        </p:nvSpPr>
        <p:spPr>
          <a:xfrm>
            <a:off x="2235872" y="1031450"/>
            <a:ext cx="4536504" cy="720080"/>
          </a:xfrm>
        </p:spPr>
        <p:txBody>
          <a:bodyPr>
            <a:normAutofit/>
          </a:bodyPr>
          <a:lstStyle/>
          <a:p>
            <a:pPr algn="ctr"/>
            <a:r>
              <a:rPr lang="cs-CZ" sz="2800" b="1" dirty="0"/>
              <a:t>Kde na to vezmu?</a:t>
            </a:r>
          </a:p>
        </p:txBody>
      </p:sp>
      <p:sp>
        <p:nvSpPr>
          <p:cNvPr id="4" name="Nadpis 3"/>
          <p:cNvSpPr txBox="1">
            <a:spLocks/>
          </p:cNvSpPr>
          <p:nvPr/>
        </p:nvSpPr>
        <p:spPr>
          <a:xfrm>
            <a:off x="1210870" y="503679"/>
            <a:ext cx="6840760" cy="79208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cs-CZ" sz="2800" b="1" dirty="0">
                <a:solidFill>
                  <a:srgbClr val="FF0000"/>
                </a:solidFill>
              </a:rPr>
              <a:t>2. Zdroje kapitálu</a:t>
            </a:r>
            <a:endParaRPr lang="cs-CZ" sz="2800" dirty="0">
              <a:solidFill>
                <a:srgbClr val="FF0000"/>
              </a:solidFill>
            </a:endParaRPr>
          </a:p>
        </p:txBody>
      </p:sp>
    </p:spTree>
    <p:extLst>
      <p:ext uri="{BB962C8B-B14F-4D97-AF65-F5344CB8AC3E}">
        <p14:creationId xmlns:p14="http://schemas.microsoft.com/office/powerpoint/2010/main" val="128119234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586595" y="1301811"/>
            <a:ext cx="8229600" cy="648072"/>
          </a:xfrm>
        </p:spPr>
        <p:txBody>
          <a:bodyPr>
            <a:noAutofit/>
          </a:bodyPr>
          <a:lstStyle/>
          <a:p>
            <a:pPr lvl="0"/>
            <a:r>
              <a:rPr lang="cs-CZ" sz="2800" b="1" dirty="0"/>
              <a:t>Na co potřebuju a kde na to vezmu?</a:t>
            </a:r>
            <a:endParaRPr lang="cs-CZ" sz="2800" dirty="0"/>
          </a:p>
        </p:txBody>
      </p:sp>
      <p:sp>
        <p:nvSpPr>
          <p:cNvPr id="5" name="Nadpis 3"/>
          <p:cNvSpPr txBox="1">
            <a:spLocks/>
          </p:cNvSpPr>
          <p:nvPr/>
        </p:nvSpPr>
        <p:spPr>
          <a:xfrm>
            <a:off x="1210870" y="626668"/>
            <a:ext cx="6840760" cy="79208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cs-CZ" sz="3200" b="1" dirty="0">
                <a:solidFill>
                  <a:srgbClr val="FF0000"/>
                </a:solidFill>
              </a:rPr>
              <a:t>Rozpočet potřeby startovacího kapitálu</a:t>
            </a:r>
            <a:endParaRPr lang="cs-CZ" sz="3200" dirty="0">
              <a:solidFill>
                <a:srgbClr val="FF0000"/>
              </a:solidFill>
            </a:endParaRPr>
          </a:p>
        </p:txBody>
      </p:sp>
      <p:graphicFrame>
        <p:nvGraphicFramePr>
          <p:cNvPr id="7" name="Group 1065">
            <a:extLst>
              <a:ext uri="{FF2B5EF4-FFF2-40B4-BE49-F238E27FC236}">
                <a16:creationId xmlns:a16="http://schemas.microsoft.com/office/drawing/2014/main" id="{94EE283D-9F46-437D-8161-80041F2C0ACC}"/>
              </a:ext>
            </a:extLst>
          </p:cNvPr>
          <p:cNvGraphicFramePr>
            <a:graphicFrameLocks/>
          </p:cNvGraphicFramePr>
          <p:nvPr>
            <p:extLst>
              <p:ext uri="{D42A27DB-BD31-4B8C-83A1-F6EECF244321}">
                <p14:modId xmlns:p14="http://schemas.microsoft.com/office/powerpoint/2010/main" val="1283525330"/>
              </p:ext>
            </p:extLst>
          </p:nvPr>
        </p:nvGraphicFramePr>
        <p:xfrm>
          <a:off x="238637" y="2077877"/>
          <a:ext cx="8785225" cy="3967161"/>
        </p:xfrm>
        <a:graphic>
          <a:graphicData uri="http://schemas.openxmlformats.org/drawingml/2006/table">
            <a:tbl>
              <a:tblPr/>
              <a:tblGrid>
                <a:gridCol w="2956978">
                  <a:extLst>
                    <a:ext uri="{9D8B030D-6E8A-4147-A177-3AD203B41FA5}">
                      <a16:colId xmlns:a16="http://schemas.microsoft.com/office/drawing/2014/main" val="20000"/>
                    </a:ext>
                  </a:extLst>
                </a:gridCol>
                <a:gridCol w="1412492">
                  <a:extLst>
                    <a:ext uri="{9D8B030D-6E8A-4147-A177-3AD203B41FA5}">
                      <a16:colId xmlns:a16="http://schemas.microsoft.com/office/drawing/2014/main" val="20001"/>
                    </a:ext>
                  </a:extLst>
                </a:gridCol>
                <a:gridCol w="2903839">
                  <a:extLst>
                    <a:ext uri="{9D8B030D-6E8A-4147-A177-3AD203B41FA5}">
                      <a16:colId xmlns:a16="http://schemas.microsoft.com/office/drawing/2014/main" val="20002"/>
                    </a:ext>
                  </a:extLst>
                </a:gridCol>
                <a:gridCol w="1511916">
                  <a:extLst>
                    <a:ext uri="{9D8B030D-6E8A-4147-A177-3AD203B41FA5}">
                      <a16:colId xmlns:a16="http://schemas.microsoft.com/office/drawing/2014/main" val="20003"/>
                    </a:ext>
                  </a:extLst>
                </a:gridCol>
              </a:tblGrid>
              <a:tr h="608307">
                <a:tc grid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Verdana" pitchFamily="34" charset="0"/>
                          <a:cs typeface="Arial" charset="0"/>
                        </a:rPr>
                        <a:t>VÝDAJE</a:t>
                      </a:r>
                      <a:endParaRPr kumimoji="0" lang="en-US" sz="1800" b="0" i="0" u="none" strike="noStrike" cap="none" normalizeH="0" baseline="0" dirty="0">
                        <a:ln>
                          <a:noFill/>
                        </a:ln>
                        <a:solidFill>
                          <a:schemeClr val="tx1"/>
                        </a:solidFill>
                        <a:effectLst/>
                        <a:latin typeface="Verdana" pitchFamily="34" charset="0"/>
                      </a:endParaRPr>
                    </a:p>
                  </a:txBody>
                  <a:tcPr marL="91443" marR="91443"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Verdana" pitchFamily="34" charset="0"/>
                          <a:cs typeface="Arial" charset="0"/>
                        </a:rPr>
                        <a:t>PŘÍJMY</a:t>
                      </a:r>
                      <a:endParaRPr kumimoji="0" lang="en-US" sz="1800" b="0" i="0" u="none" strike="noStrike" cap="none" normalizeH="0" baseline="0" dirty="0">
                        <a:ln>
                          <a:noFill/>
                        </a:ln>
                        <a:solidFill>
                          <a:schemeClr val="tx1"/>
                        </a:solidFill>
                        <a:effectLst/>
                        <a:latin typeface="Verdana" pitchFamily="34" charset="0"/>
                      </a:endParaRPr>
                    </a:p>
                  </a:txBody>
                  <a:tcPr marL="91443" marR="91443"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0"/>
                  </a:ext>
                </a:extLst>
              </a:tr>
              <a:tr h="816438">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Verdana" pitchFamily="34" charset="0"/>
                        </a:rPr>
                        <a:t>Založení společnosti</a:t>
                      </a:r>
                      <a:endParaRPr kumimoji="0" lang="en-US" sz="1800" b="0" i="0" u="none" strike="noStrike" cap="none" normalizeH="0" baseline="0" dirty="0">
                        <a:ln>
                          <a:noFill/>
                        </a:ln>
                        <a:solidFill>
                          <a:schemeClr val="tx1"/>
                        </a:solidFill>
                        <a:effectLst/>
                        <a:latin typeface="Verdana" pitchFamily="34" charset="0"/>
                      </a:endParaRPr>
                    </a:p>
                  </a:txBody>
                  <a:tcPr marL="91443" marR="91443"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Verdana" pitchFamily="34" charset="0"/>
                          <a:cs typeface="Arial" charset="0"/>
                        </a:rPr>
                        <a:t>…</a:t>
                      </a:r>
                      <a:endParaRPr kumimoji="0" lang="en-US" sz="1800" b="0" i="0" u="none" strike="noStrike" cap="none" normalizeH="0" baseline="0" dirty="0">
                        <a:ln>
                          <a:noFill/>
                        </a:ln>
                        <a:solidFill>
                          <a:schemeClr val="tx1"/>
                        </a:solidFill>
                        <a:effectLst/>
                        <a:latin typeface="Verdana" pitchFamily="34" charset="0"/>
                      </a:endParaRPr>
                    </a:p>
                  </a:txBody>
                  <a:tcPr marL="91443" marR="91443"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Verdana" pitchFamily="34" charset="0"/>
                          <a:cs typeface="Arial" charset="0"/>
                        </a:rPr>
                        <a:t>Vklad zakladatelů společnosti</a:t>
                      </a:r>
                      <a:endParaRPr kumimoji="0" lang="en-US" sz="1800" b="0" i="0" u="none" strike="noStrike" cap="none" normalizeH="0" baseline="0" dirty="0">
                        <a:ln>
                          <a:noFill/>
                        </a:ln>
                        <a:solidFill>
                          <a:schemeClr val="tx1"/>
                        </a:solidFill>
                        <a:effectLst/>
                        <a:latin typeface="Verdana" pitchFamily="34" charset="0"/>
                      </a:endParaRPr>
                    </a:p>
                  </a:txBody>
                  <a:tcPr marL="91443" marR="91443"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Verdana" pitchFamily="34" charset="0"/>
                          <a:cs typeface="Arial" charset="0"/>
                        </a:rPr>
                        <a:t>…</a:t>
                      </a:r>
                      <a:endParaRPr kumimoji="0" lang="en-US" sz="1800" b="0" i="0" u="none" strike="noStrike" cap="none" normalizeH="0" baseline="0" dirty="0">
                        <a:ln>
                          <a:noFill/>
                        </a:ln>
                        <a:solidFill>
                          <a:schemeClr val="tx1"/>
                        </a:solidFill>
                        <a:effectLst/>
                        <a:latin typeface="Verdana" pitchFamily="34" charset="0"/>
                      </a:endParaRPr>
                    </a:p>
                  </a:txBody>
                  <a:tcPr marL="91443" marR="91443"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63469">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Verdana" pitchFamily="34" charset="0"/>
                        </a:rPr>
                        <a:t>Pořízení majetku</a:t>
                      </a:r>
                      <a:endParaRPr kumimoji="0" lang="en-US" sz="1800" b="0" i="0" u="none" strike="noStrike" cap="none" normalizeH="0" baseline="0" dirty="0">
                        <a:ln>
                          <a:noFill/>
                        </a:ln>
                        <a:solidFill>
                          <a:schemeClr val="tx1"/>
                        </a:solidFill>
                        <a:effectLst/>
                        <a:latin typeface="Verdana" pitchFamily="34" charset="0"/>
                      </a:endParaRPr>
                    </a:p>
                  </a:txBody>
                  <a:tcPr marL="91443" marR="91443" anchor="b" horzOverflow="overflow">
                    <a:lnL w="12700" cap="flat" cmpd="sng" algn="ctr">
                      <a:solidFill>
                        <a:srgbClr val="000000"/>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Verdana" pitchFamily="34" charset="0"/>
                          <a:cs typeface="Arial" charset="0"/>
                        </a:rPr>
                        <a:t>…</a:t>
                      </a:r>
                      <a:endParaRPr kumimoji="0" lang="en-US" sz="1800" b="0" i="0" u="none" strike="noStrike" cap="none" normalizeH="0" baseline="0" dirty="0">
                        <a:ln>
                          <a:noFill/>
                        </a:ln>
                        <a:solidFill>
                          <a:schemeClr val="tx1"/>
                        </a:solidFill>
                        <a:effectLst/>
                        <a:latin typeface="Verdana" pitchFamily="34" charset="0"/>
                      </a:endParaRPr>
                    </a:p>
                  </a:txBody>
                  <a:tcPr marL="91443" marR="91443" anchor="b" horzOverflow="overflow">
                    <a:lnL w="12700" cap="flat" cmpd="sng" algn="ctr">
                      <a:solidFill>
                        <a:schemeClr val="tx1"/>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Verdana" pitchFamily="34" charset="0"/>
                        </a:rPr>
                        <a:t>Financování ze soukromého sektoru</a:t>
                      </a:r>
                      <a:endParaRPr kumimoji="0" lang="en-US" sz="1800" b="0" i="0" u="none" strike="noStrike" cap="none" normalizeH="0" baseline="0" dirty="0">
                        <a:ln>
                          <a:noFill/>
                        </a:ln>
                        <a:solidFill>
                          <a:schemeClr val="tx1"/>
                        </a:solidFill>
                        <a:effectLst/>
                        <a:latin typeface="Verdana" pitchFamily="34" charset="0"/>
                      </a:endParaRPr>
                    </a:p>
                  </a:txBody>
                  <a:tcPr marL="91443" marR="91443"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Verdana" pitchFamily="34" charset="0"/>
                          <a:cs typeface="Arial" charset="0"/>
                        </a:rPr>
                        <a:t>…</a:t>
                      </a:r>
                      <a:endParaRPr kumimoji="0" lang="en-US" sz="1800" b="0" i="0" u="none" strike="noStrike" cap="none" normalizeH="0" baseline="0" dirty="0">
                        <a:ln>
                          <a:noFill/>
                        </a:ln>
                        <a:solidFill>
                          <a:schemeClr val="tx1"/>
                        </a:solidFill>
                        <a:effectLst/>
                        <a:latin typeface="Verdana" pitchFamily="34" charset="0"/>
                      </a:endParaRPr>
                    </a:p>
                  </a:txBody>
                  <a:tcPr marL="91443" marR="91443"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01939">
                <a:tc rowSpan="2">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Verdana" pitchFamily="34" charset="0"/>
                          <a:cs typeface="Arial" charset="0"/>
                        </a:rPr>
                        <a:t>Prvotní profinancování provozu (čistý počáteční kapitál)</a:t>
                      </a:r>
                      <a:endParaRPr kumimoji="0" lang="en-US" sz="1800" b="0" i="0" u="none" strike="noStrike" cap="none" normalizeH="0" baseline="0" dirty="0">
                        <a:ln>
                          <a:noFill/>
                        </a:ln>
                        <a:solidFill>
                          <a:schemeClr val="tx1"/>
                        </a:solidFill>
                        <a:effectLst/>
                        <a:latin typeface="Verdana" pitchFamily="34" charset="0"/>
                      </a:endParaRPr>
                    </a:p>
                  </a:txBody>
                  <a:tcPr marL="91443" marR="91443"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34" charset="0"/>
                        <a:cs typeface="Arial" charset="0"/>
                      </a:endParaRPr>
                    </a:p>
                    <a:p>
                      <a:pPr marL="0" marR="0" lvl="0" indent="0" algn="ctr" defTabSz="914400" rtl="0" eaLnBrk="0" fontAlgn="ctr"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Verdana" pitchFamily="34" charset="0"/>
                          <a:cs typeface="Arial" charset="0"/>
                        </a:rPr>
                        <a:t>…</a:t>
                      </a:r>
                      <a:endParaRPr kumimoji="0" lang="en-US" sz="1800" b="0" i="0" u="none" strike="noStrike" cap="none" normalizeH="0" baseline="0" dirty="0">
                        <a:ln>
                          <a:noFill/>
                        </a:ln>
                        <a:solidFill>
                          <a:schemeClr val="tx1"/>
                        </a:solidFill>
                        <a:effectLst/>
                        <a:latin typeface="Verdana" pitchFamily="34" charset="0"/>
                      </a:endParaRPr>
                    </a:p>
                  </a:txBody>
                  <a:tcPr marL="91443" marR="91443"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a:noFill/>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defRPr/>
                      </a:pPr>
                      <a:r>
                        <a:rPr kumimoji="0" lang="cs-CZ" sz="1800" b="0" i="0" u="none" strike="noStrike" cap="none" normalizeH="0" baseline="0" dirty="0">
                          <a:ln>
                            <a:noFill/>
                          </a:ln>
                          <a:solidFill>
                            <a:schemeClr val="tx1"/>
                          </a:solidFill>
                          <a:effectLst/>
                          <a:latin typeface="Verdana" pitchFamily="34" charset="0"/>
                          <a:cs typeface="Arial" charset="0"/>
                        </a:rPr>
                        <a:t>Úvěry</a:t>
                      </a:r>
                      <a:endParaRPr kumimoji="0" lang="en-US" sz="1800" b="0" i="0" u="none" strike="noStrike" cap="none" normalizeH="0" baseline="0" dirty="0">
                        <a:ln>
                          <a:noFill/>
                        </a:ln>
                        <a:solidFill>
                          <a:schemeClr val="tx1"/>
                        </a:solidFill>
                        <a:effectLst/>
                        <a:latin typeface="Verdana" pitchFamily="34" charset="0"/>
                      </a:endParaRPr>
                    </a:p>
                    <a:p>
                      <a:pPr marL="0" marR="0" lvl="0" indent="0" algn="l" defTabSz="914400" rtl="0" eaLnBrk="0" fontAlgn="ctr"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34" charset="0"/>
                      </a:endParaRPr>
                    </a:p>
                  </a:txBody>
                  <a:tcPr marL="91443" marR="91443"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Verdana" pitchFamily="34" charset="0"/>
                          <a:cs typeface="Arial" charset="0"/>
                        </a:rPr>
                        <a:t>…</a:t>
                      </a:r>
                      <a:endParaRPr kumimoji="0" lang="en-US" sz="1800" b="0" i="0" u="none" strike="noStrike" cap="none" normalizeH="0" baseline="0" dirty="0">
                        <a:ln>
                          <a:noFill/>
                        </a:ln>
                        <a:solidFill>
                          <a:schemeClr val="tx1"/>
                        </a:solidFill>
                        <a:effectLst/>
                        <a:latin typeface="Verdana" pitchFamily="34" charset="0"/>
                      </a:endParaRPr>
                    </a:p>
                  </a:txBody>
                  <a:tcPr marL="91443" marR="91443"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5749">
                <a:tc vMerge="1">
                  <a:txBody>
                    <a:bodyPr/>
                    <a:lstStyle/>
                    <a:p>
                      <a:endParaRPr lang="fr-FR"/>
                    </a:p>
                  </a:txBody>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Verdana" pitchFamily="34" charset="0"/>
                          <a:cs typeface="Arial" charset="0"/>
                        </a:rPr>
                        <a:t> </a:t>
                      </a:r>
                      <a:endParaRPr kumimoji="0" lang="en-US" sz="1800" b="0" i="0" u="none" strike="noStrike" cap="none" normalizeH="0" baseline="0" dirty="0">
                        <a:ln>
                          <a:noFill/>
                        </a:ln>
                        <a:solidFill>
                          <a:schemeClr val="tx1"/>
                        </a:solidFill>
                        <a:effectLst/>
                        <a:latin typeface="Verdana" pitchFamily="34" charset="0"/>
                      </a:endParaRPr>
                    </a:p>
                  </a:txBody>
                  <a:tcPr marL="91443" marR="91443"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Verdana" pitchFamily="34" charset="0"/>
                          <a:cs typeface="Arial" charset="0"/>
                        </a:rPr>
                        <a:t>Půjčky</a:t>
                      </a:r>
                      <a:endParaRPr kumimoji="0" lang="en-US" sz="1800" b="0" i="0" u="none" strike="noStrike" cap="none" normalizeH="0" baseline="0" dirty="0">
                        <a:ln>
                          <a:noFill/>
                        </a:ln>
                        <a:solidFill>
                          <a:schemeClr val="tx1"/>
                        </a:solidFill>
                        <a:effectLst/>
                        <a:latin typeface="Verdana" pitchFamily="34" charset="0"/>
                      </a:endParaRPr>
                    </a:p>
                  </a:txBody>
                  <a:tcPr marL="91443" marR="91443"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Verdana" pitchFamily="34" charset="0"/>
                          <a:cs typeface="Arial" charset="0"/>
                        </a:rPr>
                        <a:t>…</a:t>
                      </a:r>
                      <a:endParaRPr kumimoji="0" lang="en-US" sz="1800" b="0" i="0" u="none" strike="noStrike" cap="none" normalizeH="0" baseline="0" dirty="0">
                        <a:ln>
                          <a:noFill/>
                        </a:ln>
                        <a:solidFill>
                          <a:schemeClr val="tx1"/>
                        </a:solidFill>
                        <a:effectLst/>
                        <a:latin typeface="Verdana" pitchFamily="34" charset="0"/>
                      </a:endParaRPr>
                    </a:p>
                  </a:txBody>
                  <a:tcPr marL="91443" marR="91443"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5749">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Verdana" pitchFamily="34" charset="0"/>
                        </a:rPr>
                        <a:t>Finanční rezerva</a:t>
                      </a:r>
                      <a:endParaRPr kumimoji="0" lang="en-US" sz="1800" b="0" i="0" u="none" strike="noStrike" cap="none" normalizeH="0" baseline="0" dirty="0">
                        <a:ln>
                          <a:noFill/>
                        </a:ln>
                        <a:solidFill>
                          <a:schemeClr val="tx1"/>
                        </a:solidFill>
                        <a:effectLst/>
                        <a:latin typeface="Verdana" pitchFamily="34" charset="0"/>
                      </a:endParaRPr>
                    </a:p>
                  </a:txBody>
                  <a:tcPr marL="91443" marR="91443"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Verdana" pitchFamily="34" charset="0"/>
                        </a:rPr>
                        <a:t>…</a:t>
                      </a:r>
                      <a:endParaRPr kumimoji="0" lang="en-US" sz="1800" b="0" i="0" u="none" strike="noStrike" cap="none" normalizeH="0" baseline="0" dirty="0">
                        <a:ln>
                          <a:noFill/>
                        </a:ln>
                        <a:solidFill>
                          <a:schemeClr val="tx1"/>
                        </a:solidFill>
                        <a:effectLst/>
                        <a:latin typeface="Verdana" pitchFamily="34" charset="0"/>
                      </a:endParaRPr>
                    </a:p>
                  </a:txBody>
                  <a:tcPr marL="91443" marR="91443"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34" charset="0"/>
                      </a:endParaRPr>
                    </a:p>
                  </a:txBody>
                  <a:tcPr marL="91443" marR="91443"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34" charset="0"/>
                      </a:endParaRPr>
                    </a:p>
                  </a:txBody>
                  <a:tcPr marL="91443" marR="91443"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5510">
                <a:tc gridSpan="2">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Verdana" pitchFamily="34" charset="0"/>
                          <a:cs typeface="Arial" charset="0"/>
                        </a:rPr>
                        <a:t>VÝDAJE CELKEM</a:t>
                      </a:r>
                      <a:endParaRPr kumimoji="0" lang="en-US" sz="1800" b="0" i="0" u="none" strike="noStrike" cap="none" normalizeH="0" baseline="0" dirty="0">
                        <a:ln>
                          <a:noFill/>
                        </a:ln>
                        <a:solidFill>
                          <a:schemeClr val="tx1"/>
                        </a:solidFill>
                        <a:effectLst/>
                        <a:latin typeface="Verdana" pitchFamily="34" charset="0"/>
                      </a:endParaRPr>
                    </a:p>
                  </a:txBody>
                  <a:tcPr marL="91443" marR="91443"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99"/>
                    </a:solidFill>
                  </a:tcPr>
                </a:tc>
                <a:tc hMerge="1">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99"/>
                    </a:solidFill>
                  </a:tcPr>
                </a:tc>
                <a:tc gridSpan="2">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Verdana" pitchFamily="34" charset="0"/>
                          <a:cs typeface="Arial" charset="0"/>
                        </a:rPr>
                        <a:t>PŘÍJMY CELKEM</a:t>
                      </a:r>
                      <a:endParaRPr kumimoji="0" lang="en-US" sz="1800" b="0" i="0" u="none" strike="noStrike" cap="none" normalizeH="0" baseline="0" dirty="0">
                        <a:ln>
                          <a:noFill/>
                        </a:ln>
                        <a:solidFill>
                          <a:schemeClr val="tx1"/>
                        </a:solidFill>
                        <a:effectLst/>
                        <a:latin typeface="Verdana" pitchFamily="34" charset="0"/>
                      </a:endParaRPr>
                    </a:p>
                  </a:txBody>
                  <a:tcPr marL="91443" marR="91443"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99"/>
                    </a:solidFill>
                  </a:tcPr>
                </a:tc>
                <a:tc hMerge="1">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7010676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60717" y="1354347"/>
            <a:ext cx="8250105" cy="1535502"/>
          </a:xfrm>
        </p:spPr>
        <p:txBody>
          <a:bodyPr>
            <a:noAutofit/>
          </a:bodyPr>
          <a:lstStyle/>
          <a:p>
            <a:r>
              <a:rPr lang="pl-PL" sz="4000" b="1" dirty="0">
                <a:solidFill>
                  <a:srgbClr val="FF0000"/>
                </a:solidFill>
              </a:rPr>
              <a:t>Chci podnikat, ale nevím, kde vzít peníze</a:t>
            </a:r>
            <a:br>
              <a:rPr lang="pl-PL" sz="4000" b="1" dirty="0"/>
            </a:br>
            <a:br>
              <a:rPr lang="pl-PL" sz="3600" b="1" dirty="0"/>
            </a:br>
            <a:r>
              <a:rPr lang="cs-CZ" altLang="cs-CZ" sz="3600" b="1" dirty="0">
                <a:solidFill>
                  <a:srgbClr val="FF0000"/>
                </a:solidFill>
              </a:rPr>
              <a:t>Kdo vám může pomoct s financováním a rozjezdem?</a:t>
            </a:r>
            <a:endParaRPr lang="cs-CZ" sz="3600" dirty="0">
              <a:solidFill>
                <a:srgbClr val="FF0000"/>
              </a:solidFill>
            </a:endParaRPr>
          </a:p>
        </p:txBody>
      </p:sp>
      <p:sp>
        <p:nvSpPr>
          <p:cNvPr id="4" name="Zástupný symbol pro obsah 4"/>
          <p:cNvSpPr txBox="1">
            <a:spLocks/>
          </p:cNvSpPr>
          <p:nvPr/>
        </p:nvSpPr>
        <p:spPr>
          <a:xfrm>
            <a:off x="323528" y="3062377"/>
            <a:ext cx="8487294" cy="2598870"/>
          </a:xfrm>
          <a:prstGeom prst="rect">
            <a:avLst/>
          </a:prstGeom>
        </p:spPr>
        <p:txBody>
          <a:bodyPr>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0" indent="0" algn="ctr">
              <a:buFont typeface="Wingdings 2" pitchFamily="18" charset="2"/>
              <a:buNone/>
            </a:pPr>
            <a:endParaRPr lang="cs-CZ" sz="3200" b="1" dirty="0">
              <a:solidFill>
                <a:schemeClr val="tx1"/>
              </a:solidFill>
              <a:effectLst>
                <a:outerShdw blurRad="38100" dist="38100" dir="2700000" algn="tl">
                  <a:srgbClr val="000000">
                    <a:alpha val="43137"/>
                  </a:srgbClr>
                </a:outerShdw>
              </a:effectLst>
            </a:endParaRPr>
          </a:p>
          <a:p>
            <a:pPr marL="0" indent="0" algn="ctr">
              <a:buFont typeface="Wingdings 2" pitchFamily="18" charset="2"/>
              <a:buNone/>
            </a:pPr>
            <a:endParaRPr lang="cs-CZ" sz="3200" b="1" dirty="0">
              <a:solidFill>
                <a:schemeClr val="tx1"/>
              </a:solidFill>
              <a:effectLst>
                <a:outerShdw blurRad="38100" dist="38100" dir="2700000" algn="tl">
                  <a:srgbClr val="000000">
                    <a:alpha val="43137"/>
                  </a:srgbClr>
                </a:outerShdw>
              </a:effectLst>
            </a:endParaRPr>
          </a:p>
          <a:p>
            <a:pPr marL="0" indent="0" algn="ctr">
              <a:buFont typeface="Wingdings 2" pitchFamily="18" charset="2"/>
              <a:buNone/>
            </a:pPr>
            <a:r>
              <a:rPr lang="cs-CZ" sz="3200" b="1" dirty="0">
                <a:solidFill>
                  <a:schemeClr val="tx1"/>
                </a:solidFill>
                <a:effectLst>
                  <a:outerShdw blurRad="38100" dist="38100" dir="2700000" algn="tl">
                    <a:srgbClr val="000000">
                      <a:alpha val="43137"/>
                    </a:srgbClr>
                  </a:outerShdw>
                </a:effectLst>
              </a:rPr>
              <a:t>Banka??</a:t>
            </a:r>
          </a:p>
          <a:p>
            <a:pPr marL="0" indent="0" algn="ctr">
              <a:buFont typeface="Wingdings 2" pitchFamily="18" charset="2"/>
              <a:buNone/>
            </a:pPr>
            <a:r>
              <a:rPr lang="cs-CZ" sz="3200" b="1" dirty="0">
                <a:solidFill>
                  <a:schemeClr val="tx1"/>
                </a:solidFill>
                <a:effectLst>
                  <a:outerShdw blurRad="38100" dist="38100" dir="2700000" algn="tl">
                    <a:srgbClr val="000000">
                      <a:alpha val="43137"/>
                    </a:srgbClr>
                  </a:outerShdw>
                </a:effectLst>
              </a:rPr>
              <a:t>Business Angel a Venture </a:t>
            </a:r>
            <a:r>
              <a:rPr lang="cs-CZ" sz="3200" b="1" dirty="0" err="1">
                <a:solidFill>
                  <a:schemeClr val="tx1"/>
                </a:solidFill>
                <a:effectLst>
                  <a:outerShdw blurRad="38100" dist="38100" dir="2700000" algn="tl">
                    <a:srgbClr val="000000">
                      <a:alpha val="43137"/>
                    </a:srgbClr>
                  </a:outerShdw>
                </a:effectLst>
              </a:rPr>
              <a:t>capital</a:t>
            </a:r>
            <a:r>
              <a:rPr lang="cs-CZ" sz="3200" b="1" dirty="0">
                <a:solidFill>
                  <a:schemeClr val="tx1"/>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91950224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1560" y="637577"/>
            <a:ext cx="8136904" cy="1080120"/>
          </a:xfrm>
        </p:spPr>
        <p:txBody>
          <a:bodyPr>
            <a:noAutofit/>
          </a:bodyPr>
          <a:lstStyle/>
          <a:p>
            <a:r>
              <a:rPr lang="cs-CZ" altLang="cs-CZ" sz="3600" b="1" dirty="0">
                <a:solidFill>
                  <a:srgbClr val="FF0000"/>
                </a:solidFill>
              </a:rPr>
              <a:t>Kdo vám může pomoct s financováním a rozjezdem?</a:t>
            </a:r>
            <a:endParaRPr lang="cs-CZ" sz="3600" dirty="0">
              <a:solidFill>
                <a:srgbClr val="FF0000"/>
              </a:solidFill>
            </a:endParaRPr>
          </a:p>
        </p:txBody>
      </p:sp>
      <p:sp>
        <p:nvSpPr>
          <p:cNvPr id="4" name="Zástupný symbol pro obsah 4"/>
          <p:cNvSpPr txBox="1">
            <a:spLocks/>
          </p:cNvSpPr>
          <p:nvPr/>
        </p:nvSpPr>
        <p:spPr>
          <a:xfrm>
            <a:off x="161764" y="1624311"/>
            <a:ext cx="9036496" cy="5373216"/>
          </a:xfrm>
          <a:prstGeom prst="rect">
            <a:avLst/>
          </a:prstGeom>
        </p:spPr>
        <p:txBody>
          <a:bodyPr>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0" indent="0" algn="ctr">
              <a:buFont typeface="Wingdings 2" pitchFamily="18" charset="2"/>
              <a:buNone/>
            </a:pPr>
            <a:r>
              <a:rPr lang="cs-CZ" sz="3600" b="1" dirty="0">
                <a:effectLst>
                  <a:outerShdw blurRad="38100" dist="38100" dir="2700000" algn="tl">
                    <a:srgbClr val="000000">
                      <a:alpha val="43137"/>
                    </a:srgbClr>
                  </a:outerShdw>
                </a:effectLst>
              </a:rPr>
              <a:t>Banka</a:t>
            </a:r>
          </a:p>
          <a:p>
            <a:r>
              <a:rPr lang="cs-CZ" altLang="cs-CZ" sz="2000" dirty="0"/>
              <a:t>Bez podnikatelské historie to jde dnes jen těžce</a:t>
            </a:r>
          </a:p>
          <a:p>
            <a:r>
              <a:rPr lang="cs-CZ" altLang="cs-CZ" sz="2000" dirty="0"/>
              <a:t>Kdo vám půjčí? </a:t>
            </a:r>
          </a:p>
          <a:p>
            <a:pPr lvl="1"/>
            <a:r>
              <a:rPr lang="cs-CZ" sz="2000" dirty="0"/>
              <a:t>Česká spořitelna: Investiční úvěr 5 Plus s garancí Evropského investičního fondu (do 5 miliónů Kč se zvýhodněnými podmínkami; </a:t>
            </a:r>
            <a:r>
              <a:rPr lang="pl-PL" sz="2000" dirty="0"/>
              <a:t>od 5,1 (fixace na 1 rok) do 6,4 % p.a.-fixace na 10 let</a:t>
            </a:r>
            <a:r>
              <a:rPr lang="cs-CZ" sz="2000" dirty="0"/>
              <a:t>)</a:t>
            </a:r>
          </a:p>
          <a:p>
            <a:pPr lvl="1"/>
            <a:r>
              <a:rPr lang="cs-CZ" sz="2000" dirty="0"/>
              <a:t>Česká spořitelna: Investiční nebo provozní úvěr z linky Evropské banky pro obnovu a rozvoj</a:t>
            </a:r>
            <a:r>
              <a:rPr lang="nn-NO" sz="2000" dirty="0"/>
              <a:t> </a:t>
            </a:r>
            <a:r>
              <a:rPr lang="cs-CZ" sz="2000" dirty="0"/>
              <a:t>(do 125 tisíc eur jeden úvěr, jednomu klientovi mohou být poskytnuty nejvíce 2 úvěry do celkové částky 250 tisíc eur – </a:t>
            </a:r>
            <a:r>
              <a:rPr lang="cs-CZ" sz="2000" dirty="0" err="1"/>
              <a:t>p.a</a:t>
            </a:r>
            <a:r>
              <a:rPr lang="cs-CZ" sz="2000" dirty="0"/>
              <a:t>. individuální dle hodnocení klienta a jeho BP)</a:t>
            </a:r>
          </a:p>
          <a:p>
            <a:pPr lvl="1"/>
            <a:r>
              <a:rPr lang="nn-NO" sz="2000" dirty="0"/>
              <a:t>Živnostenská banka: Investiční Business úvěr</a:t>
            </a:r>
            <a:r>
              <a:rPr lang="cs-CZ" sz="2000" dirty="0"/>
              <a:t> (</a:t>
            </a:r>
            <a:r>
              <a:rPr lang="pl-PL" sz="2000" dirty="0"/>
              <a:t>od 100 tisíc do 15 miliónů Kč - </a:t>
            </a:r>
            <a:r>
              <a:rPr lang="cs-CZ" sz="2000" dirty="0"/>
              <a:t>základní úroková sazba 6,5 % </a:t>
            </a:r>
            <a:r>
              <a:rPr lang="cs-CZ" sz="2000" dirty="0" err="1"/>
              <a:t>p.a</a:t>
            </a:r>
            <a:r>
              <a:rPr lang="cs-CZ" sz="2000" dirty="0"/>
              <a:t>. + riziková přirážka, která se stanovuje individuálně</a:t>
            </a:r>
            <a:r>
              <a:rPr lang="pl-PL" sz="2000" dirty="0"/>
              <a:t>)</a:t>
            </a:r>
            <a:endParaRPr lang="cs-CZ" altLang="cs-CZ" sz="2000" dirty="0"/>
          </a:p>
        </p:txBody>
      </p:sp>
    </p:spTree>
    <p:extLst>
      <p:ext uri="{BB962C8B-B14F-4D97-AF65-F5344CB8AC3E}">
        <p14:creationId xmlns:p14="http://schemas.microsoft.com/office/powerpoint/2010/main" val="4108095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Line 2"/>
          <p:cNvSpPr>
            <a:spLocks noChangeShapeType="1"/>
          </p:cNvSpPr>
          <p:nvPr/>
        </p:nvSpPr>
        <p:spPr bwMode="auto">
          <a:xfrm flipH="1">
            <a:off x="3603902" y="1835150"/>
            <a:ext cx="360362" cy="792162"/>
          </a:xfrm>
          <a:prstGeom prst="line">
            <a:avLst/>
          </a:prstGeom>
          <a:noFill/>
          <a:ln w="7920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80227" name="Rectangle 3"/>
          <p:cNvSpPr>
            <a:spLocks noChangeArrowheads="1"/>
          </p:cNvSpPr>
          <p:nvPr/>
        </p:nvSpPr>
        <p:spPr bwMode="auto">
          <a:xfrm>
            <a:off x="395288" y="889000"/>
            <a:ext cx="8229600" cy="956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marL="341313" indent="-341313" defTabSz="449263">
              <a:spcBef>
                <a:spcPct val="20000"/>
              </a:spcBef>
              <a:buClr>
                <a:schemeClr val="bg2"/>
              </a:buClr>
              <a:buSzPct val="75000"/>
              <a:buFont typeface="Wingdings" pitchFamily="2" charset="2"/>
              <a:buChar char="p"/>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err="1">
                <a:latin typeface="Tahoma" pitchFamily="34" charset="0"/>
              </a:rPr>
              <a:t>Z</a:t>
            </a:r>
            <a:r>
              <a:rPr lang="en-GB" sz="2800" dirty="0" err="1">
                <a:latin typeface="Verdana"/>
              </a:rPr>
              <a:t>á</a:t>
            </a:r>
            <a:r>
              <a:rPr lang="en-GB" sz="2800" dirty="0" err="1">
                <a:latin typeface="Tahoma" pitchFamily="34" charset="0"/>
              </a:rPr>
              <a:t>kladn</a:t>
            </a:r>
            <a:r>
              <a:rPr lang="en-GB" sz="2800" dirty="0" err="1">
                <a:latin typeface="Verdana"/>
              </a:rPr>
              <a:t>í</a:t>
            </a:r>
            <a:r>
              <a:rPr lang="en-GB" sz="2800" dirty="0">
                <a:latin typeface="Tahoma" pitchFamily="34" charset="0"/>
              </a:rPr>
              <a:t> </a:t>
            </a:r>
            <a:r>
              <a:rPr lang="en-GB" sz="2800" dirty="0" err="1">
                <a:latin typeface="Tahoma" pitchFamily="34" charset="0"/>
              </a:rPr>
              <a:t>ot</a:t>
            </a:r>
            <a:r>
              <a:rPr lang="en-GB" sz="2800" dirty="0" err="1">
                <a:latin typeface="Verdana"/>
              </a:rPr>
              <a:t>á</a:t>
            </a:r>
            <a:r>
              <a:rPr lang="en-GB" sz="2800" dirty="0" err="1">
                <a:latin typeface="Tahoma" pitchFamily="34" charset="0"/>
              </a:rPr>
              <a:t>zky</a:t>
            </a:r>
            <a:r>
              <a:rPr lang="en-GB" sz="2800" dirty="0">
                <a:latin typeface="Tahoma" pitchFamily="34" charset="0"/>
              </a:rPr>
              <a:t> </a:t>
            </a:r>
            <a:r>
              <a:rPr lang="en-GB" sz="2800" dirty="0" err="1">
                <a:latin typeface="Tahoma" pitchFamily="34" charset="0"/>
              </a:rPr>
              <a:t>spojen</a:t>
            </a:r>
            <a:r>
              <a:rPr lang="en-GB" sz="2800" dirty="0" err="1">
                <a:latin typeface="Verdana"/>
              </a:rPr>
              <a:t>é</a:t>
            </a:r>
            <a:r>
              <a:rPr lang="en-GB" sz="2800" dirty="0">
                <a:latin typeface="Tahoma" pitchFamily="34" charset="0"/>
              </a:rPr>
              <a:t> s </a:t>
            </a:r>
            <a:r>
              <a:rPr lang="en-GB" sz="2800" dirty="0" err="1">
                <a:latin typeface="Tahoma" pitchFamily="34" charset="0"/>
              </a:rPr>
              <a:t>kalkulac</a:t>
            </a:r>
            <a:r>
              <a:rPr lang="en-GB" sz="2800" dirty="0" err="1">
                <a:latin typeface="Verdana"/>
              </a:rPr>
              <a:t>í</a:t>
            </a:r>
            <a:r>
              <a:rPr lang="en-GB" sz="2800" dirty="0">
                <a:latin typeface="Tahoma" pitchFamily="34" charset="0"/>
              </a:rPr>
              <a:t>:</a:t>
            </a:r>
            <a:br>
              <a:rPr lang="en-GB" sz="2800" b="0" dirty="0"/>
            </a:br>
            <a:r>
              <a:rPr lang="en-GB" sz="2800" b="1" dirty="0"/>
              <a:t>„</a:t>
            </a:r>
            <a:r>
              <a:rPr lang="en-GB" sz="2800" b="1" i="1" dirty="0"/>
              <a:t>PROČ“             „JAK“</a:t>
            </a:r>
          </a:p>
        </p:txBody>
      </p:sp>
      <p:sp>
        <p:nvSpPr>
          <p:cNvPr id="180228" name="Rectangle 4"/>
          <p:cNvSpPr>
            <a:spLocks noGrp="1" noChangeArrowheads="1"/>
          </p:cNvSpPr>
          <p:nvPr>
            <p:ph type="title"/>
          </p:nvPr>
        </p:nvSpPr>
        <p:spPr>
          <a:xfrm>
            <a:off x="457200" y="34555"/>
            <a:ext cx="8229600" cy="830133"/>
          </a:xfrm>
          <a:solidFill>
            <a:schemeClr val="bg1"/>
          </a:solidFill>
          <a:ln/>
        </p:spPr>
        <p:txBody>
          <a:bodyPr/>
          <a:lstStyle/>
          <a:p>
            <a:r>
              <a:rPr lang="cs-CZ" b="1" dirty="0"/>
              <a:t>KALKULACE NÁKLADŮ</a:t>
            </a:r>
          </a:p>
        </p:txBody>
      </p:sp>
      <p:sp>
        <p:nvSpPr>
          <p:cNvPr id="180230" name="Rectangle 6"/>
          <p:cNvSpPr>
            <a:spLocks noGrp="1" noChangeArrowheads="1"/>
          </p:cNvSpPr>
          <p:nvPr>
            <p:ph idx="1"/>
          </p:nvPr>
        </p:nvSpPr>
        <p:spPr>
          <a:xfrm>
            <a:off x="457200" y="2636838"/>
            <a:ext cx="8435975" cy="3494087"/>
          </a:xfrm>
        </p:spPr>
        <p:txBody>
          <a:bodyPr>
            <a:normAutofit fontScale="92500" lnSpcReduction="10000"/>
          </a:bodyPr>
          <a:lstStyle/>
          <a:p>
            <a:pPr marL="533400" indent="-533400" algn="just">
              <a:lnSpc>
                <a:spcPct val="90000"/>
              </a:lnSpc>
            </a:pPr>
            <a:r>
              <a:rPr lang="cs-CZ">
                <a:latin typeface="Times New Roman" pitchFamily="18" charset="0"/>
              </a:rPr>
              <a:t>Využití různých kalkulačních modelů pro zachycení nákladů – kalkulační vzorce </a:t>
            </a:r>
            <a:r>
              <a:rPr lang="cs-CZ">
                <a:latin typeface="Times New Roman" pitchFamily="18" charset="0"/>
                <a:sym typeface="Symbol" pitchFamily="18" charset="2"/>
              </a:rPr>
              <a:t> uplatňování alokačních principů</a:t>
            </a:r>
          </a:p>
          <a:p>
            <a:pPr marL="533400" indent="-533400" algn="just">
              <a:lnSpc>
                <a:spcPct val="90000"/>
              </a:lnSpc>
            </a:pPr>
            <a:endParaRPr lang="cs-CZ">
              <a:latin typeface="Times New Roman" pitchFamily="18" charset="0"/>
              <a:sym typeface="Symbol" pitchFamily="18" charset="2"/>
            </a:endParaRPr>
          </a:p>
          <a:p>
            <a:pPr marL="533400" indent="-533400" algn="just">
              <a:lnSpc>
                <a:spcPct val="90000"/>
              </a:lnSpc>
            </a:pPr>
            <a:r>
              <a:rPr lang="cs-CZ">
                <a:latin typeface="Times New Roman" pitchFamily="18" charset="0"/>
                <a:sym typeface="Symbol" pitchFamily="18" charset="2"/>
              </a:rPr>
              <a:t>Alokační fáze:</a:t>
            </a:r>
          </a:p>
          <a:p>
            <a:pPr marL="914400" lvl="1" indent="-457200" algn="just">
              <a:lnSpc>
                <a:spcPct val="90000"/>
              </a:lnSpc>
              <a:buFont typeface="Wingdings" pitchFamily="2" charset="2"/>
              <a:buAutoNum type="arabicPeriod"/>
            </a:pPr>
            <a:r>
              <a:rPr lang="cs-CZ">
                <a:latin typeface="Times New Roman" pitchFamily="18" charset="0"/>
                <a:sym typeface="Symbol" pitchFamily="18" charset="2"/>
              </a:rPr>
              <a:t>Přiřazení přímých nákladů objektu alokace </a:t>
            </a:r>
          </a:p>
          <a:p>
            <a:pPr marL="914400" lvl="1" indent="-457200" algn="just">
              <a:lnSpc>
                <a:spcPct val="90000"/>
              </a:lnSpc>
              <a:buFont typeface="Wingdings" pitchFamily="2" charset="2"/>
              <a:buAutoNum type="arabicPeriod"/>
            </a:pPr>
            <a:r>
              <a:rPr lang="cs-CZ">
                <a:latin typeface="Times New Roman" pitchFamily="18" charset="0"/>
                <a:sym typeface="Symbol" pitchFamily="18" charset="2"/>
              </a:rPr>
              <a:t>Vyjádření nepřímých nákladů k objektu </a:t>
            </a:r>
          </a:p>
          <a:p>
            <a:pPr marL="914400" lvl="1" indent="-457200" algn="just">
              <a:lnSpc>
                <a:spcPct val="90000"/>
              </a:lnSpc>
              <a:buFont typeface="Wingdings" pitchFamily="2" charset="2"/>
              <a:buAutoNum type="arabicPeriod"/>
            </a:pPr>
            <a:r>
              <a:rPr lang="cs-CZ">
                <a:latin typeface="Times New Roman" pitchFamily="18" charset="0"/>
                <a:sym typeface="Symbol" pitchFamily="18" charset="2"/>
              </a:rPr>
              <a:t>Co nejpřesnější vyjádření nepřímých nákladů </a:t>
            </a:r>
          </a:p>
          <a:p>
            <a:pPr marL="533400" indent="-533400" algn="just">
              <a:lnSpc>
                <a:spcPct val="90000"/>
              </a:lnSpc>
              <a:buFont typeface="Wingdings" pitchFamily="2" charset="2"/>
              <a:buNone/>
            </a:pPr>
            <a:endParaRPr lang="cs-CZ">
              <a:latin typeface="Times New Roman" pitchFamily="18" charset="0"/>
              <a:sym typeface="Symbol" pitchFamily="18" charset="2"/>
            </a:endParaRPr>
          </a:p>
        </p:txBody>
      </p:sp>
    </p:spTree>
    <p:extLst>
      <p:ext uri="{BB962C8B-B14F-4D97-AF65-F5344CB8AC3E}">
        <p14:creationId xmlns:p14="http://schemas.microsoft.com/office/powerpoint/2010/main" val="10668248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1560" y="620325"/>
            <a:ext cx="8136904" cy="1080120"/>
          </a:xfrm>
        </p:spPr>
        <p:txBody>
          <a:bodyPr>
            <a:noAutofit/>
          </a:bodyPr>
          <a:lstStyle/>
          <a:p>
            <a:r>
              <a:rPr lang="cs-CZ" altLang="cs-CZ" sz="3600" b="1" dirty="0">
                <a:solidFill>
                  <a:srgbClr val="FF0000"/>
                </a:solidFill>
              </a:rPr>
              <a:t>Kdo vám může pomoct s financováním a rozjezdem?</a:t>
            </a:r>
            <a:endParaRPr lang="cs-CZ" sz="3600" dirty="0">
              <a:solidFill>
                <a:srgbClr val="FF0000"/>
              </a:solidFill>
            </a:endParaRPr>
          </a:p>
        </p:txBody>
      </p:sp>
      <p:sp>
        <p:nvSpPr>
          <p:cNvPr id="4" name="Zástupný symbol pro obsah 4"/>
          <p:cNvSpPr txBox="1">
            <a:spLocks/>
          </p:cNvSpPr>
          <p:nvPr/>
        </p:nvSpPr>
        <p:spPr>
          <a:xfrm>
            <a:off x="179512" y="1584176"/>
            <a:ext cx="8640960" cy="5373216"/>
          </a:xfrm>
          <a:prstGeom prst="rect">
            <a:avLst/>
          </a:prstGeom>
        </p:spPr>
        <p:txBody>
          <a:bodyPr>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0" indent="0" algn="ctr">
              <a:buFont typeface="Wingdings 2" pitchFamily="18" charset="2"/>
              <a:buNone/>
            </a:pPr>
            <a:r>
              <a:rPr lang="cs-CZ" sz="3900" b="1" dirty="0">
                <a:effectLst>
                  <a:outerShdw blurRad="38100" dist="38100" dir="2700000" algn="tl">
                    <a:srgbClr val="000000">
                      <a:alpha val="43137"/>
                    </a:srgbClr>
                  </a:outerShdw>
                </a:effectLst>
              </a:rPr>
              <a:t>Banka</a:t>
            </a:r>
          </a:p>
          <a:p>
            <a:r>
              <a:rPr lang="cs-CZ" altLang="cs-CZ" dirty="0"/>
              <a:t>Možné východisko – </a:t>
            </a:r>
            <a:r>
              <a:rPr lang="cs-CZ" altLang="cs-CZ" dirty="0" err="1"/>
              <a:t>franchising</a:t>
            </a:r>
            <a:r>
              <a:rPr lang="cs-CZ" altLang="cs-CZ" dirty="0"/>
              <a:t> – větší důvěra neboť „kupujete“ již zaběhlý byznys</a:t>
            </a:r>
          </a:p>
          <a:p>
            <a:pPr lvl="1"/>
            <a:r>
              <a:rPr lang="cs-CZ" dirty="0"/>
              <a:t>KB </a:t>
            </a:r>
            <a:r>
              <a:rPr lang="cs-CZ" dirty="0" err="1"/>
              <a:t>Franchising</a:t>
            </a:r>
            <a:r>
              <a:rPr lang="cs-CZ" dirty="0"/>
              <a:t> Program</a:t>
            </a:r>
          </a:p>
          <a:p>
            <a:endParaRPr lang="cs-CZ" altLang="cs-CZ" dirty="0"/>
          </a:p>
          <a:p>
            <a:r>
              <a:rPr lang="cs-CZ" altLang="cs-CZ" dirty="0"/>
              <a:t>Další možnosti:</a:t>
            </a:r>
          </a:p>
          <a:p>
            <a:pPr lvl="1"/>
            <a:r>
              <a:rPr lang="cs-CZ" altLang="cs-CZ" dirty="0"/>
              <a:t>ČMZRB - </a:t>
            </a:r>
            <a:r>
              <a:rPr lang="cs-CZ" dirty="0"/>
              <a:t>Bezúročný úvěr Start a Trh - fyzické osoby a obchodní společnosti s jedním společníkem do 0,5 miliónů Kč, obch. spol. s více společníky do 1 miliónu Kč</a:t>
            </a:r>
          </a:p>
          <a:p>
            <a:pPr lvl="1"/>
            <a:r>
              <a:rPr lang="cs-CZ" altLang="cs-CZ" dirty="0" err="1"/>
              <a:t>Raiffeisenbank</a:t>
            </a:r>
            <a:r>
              <a:rPr lang="cs-CZ" altLang="cs-CZ" dirty="0"/>
              <a:t> - </a:t>
            </a:r>
            <a:r>
              <a:rPr lang="cs-CZ" dirty="0"/>
              <a:t>Projektové financování - </a:t>
            </a:r>
            <a:r>
              <a:rPr lang="pl-PL" dirty="0"/>
              <a:t>od 0,5 do 10 miliónů Kč (na nemovitosti)</a:t>
            </a:r>
            <a:endParaRPr lang="cs-CZ" altLang="cs-CZ" dirty="0"/>
          </a:p>
        </p:txBody>
      </p:sp>
    </p:spTree>
    <p:extLst>
      <p:ext uri="{BB962C8B-B14F-4D97-AF65-F5344CB8AC3E}">
        <p14:creationId xmlns:p14="http://schemas.microsoft.com/office/powerpoint/2010/main" val="19303114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1560" y="594445"/>
            <a:ext cx="8136904" cy="1080120"/>
          </a:xfrm>
        </p:spPr>
        <p:txBody>
          <a:bodyPr>
            <a:noAutofit/>
          </a:bodyPr>
          <a:lstStyle/>
          <a:p>
            <a:r>
              <a:rPr lang="cs-CZ" altLang="cs-CZ" sz="3600" b="1" dirty="0">
                <a:solidFill>
                  <a:srgbClr val="FF0000"/>
                </a:solidFill>
              </a:rPr>
              <a:t>Kdo vám může pomoct s financováním a rozjezdem?</a:t>
            </a:r>
            <a:endParaRPr lang="cs-CZ" sz="3600" dirty="0">
              <a:solidFill>
                <a:srgbClr val="FF0000"/>
              </a:solidFill>
            </a:endParaRPr>
          </a:p>
        </p:txBody>
      </p:sp>
      <p:sp>
        <p:nvSpPr>
          <p:cNvPr id="4" name="Zástupný symbol pro obsah 4"/>
          <p:cNvSpPr txBox="1">
            <a:spLocks/>
          </p:cNvSpPr>
          <p:nvPr/>
        </p:nvSpPr>
        <p:spPr>
          <a:xfrm>
            <a:off x="138023" y="1692857"/>
            <a:ext cx="8867953" cy="5183435"/>
          </a:xfrm>
          <a:prstGeom prst="rect">
            <a:avLst/>
          </a:prstGeom>
        </p:spPr>
        <p:txBody>
          <a:bodyPr>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0" indent="0" algn="ctr">
              <a:buFont typeface="Wingdings 2" pitchFamily="18" charset="2"/>
              <a:buNone/>
            </a:pPr>
            <a:r>
              <a:rPr lang="cs-CZ" sz="3600" b="1" dirty="0">
                <a:effectLst>
                  <a:outerShdw blurRad="38100" dist="38100" dir="2700000" algn="tl">
                    <a:srgbClr val="000000">
                      <a:alpha val="43137"/>
                    </a:srgbClr>
                  </a:outerShdw>
                </a:effectLst>
              </a:rPr>
              <a:t>Banka</a:t>
            </a:r>
          </a:p>
          <a:p>
            <a:r>
              <a:rPr lang="cs-CZ" altLang="cs-CZ" sz="2000" dirty="0"/>
              <a:t>ČMZRB - </a:t>
            </a:r>
            <a:r>
              <a:rPr lang="cs-CZ" sz="2000" dirty="0"/>
              <a:t>program Záruka </a:t>
            </a:r>
          </a:p>
          <a:p>
            <a:pPr lvl="1"/>
            <a:r>
              <a:rPr lang="cs-CZ" sz="2000" dirty="0"/>
              <a:t>Lze tak dosáhnout až na 5 milionů korun u některé ze spolupracujících bank – jsou to Česká spořitelna, </a:t>
            </a:r>
            <a:r>
              <a:rPr lang="cs-CZ" sz="2000" dirty="0" err="1"/>
              <a:t>Equa</a:t>
            </a:r>
            <a:r>
              <a:rPr lang="cs-CZ" sz="2000" dirty="0"/>
              <a:t> bank, GE Money bank, Komerční banka, </a:t>
            </a:r>
            <a:r>
              <a:rPr lang="cs-CZ" sz="2000" dirty="0" err="1"/>
              <a:t>Raiffeisenbank</a:t>
            </a:r>
            <a:r>
              <a:rPr lang="cs-CZ" sz="2000" dirty="0"/>
              <a:t>, </a:t>
            </a:r>
            <a:r>
              <a:rPr lang="cs-CZ" sz="2000" dirty="0" err="1"/>
              <a:t>UniCredit</a:t>
            </a:r>
            <a:r>
              <a:rPr lang="cs-CZ" sz="2000" dirty="0"/>
              <a:t> Bank, </a:t>
            </a:r>
            <a:r>
              <a:rPr lang="cs-CZ" sz="2000" dirty="0" err="1"/>
              <a:t>Sberbank</a:t>
            </a:r>
            <a:r>
              <a:rPr lang="cs-CZ" sz="2000" dirty="0"/>
              <a:t> a </a:t>
            </a:r>
            <a:r>
              <a:rPr lang="cs-CZ" sz="2000" dirty="0" err="1"/>
              <a:t>Waldviertler</a:t>
            </a:r>
            <a:r>
              <a:rPr lang="cs-CZ" sz="2000" dirty="0"/>
              <a:t> </a:t>
            </a:r>
            <a:r>
              <a:rPr lang="cs-CZ" sz="2000" dirty="0" err="1"/>
              <a:t>Sparkasse</a:t>
            </a:r>
            <a:r>
              <a:rPr lang="cs-CZ" sz="2000" dirty="0"/>
              <a:t>, </a:t>
            </a:r>
          </a:p>
          <a:p>
            <a:pPr lvl="1"/>
            <a:r>
              <a:rPr lang="cs-CZ" sz="2000" dirty="0"/>
              <a:t>maximální výše ručení je do 70 % jistiny úvěru</a:t>
            </a:r>
          </a:p>
          <a:p>
            <a:pPr lvl="1"/>
            <a:r>
              <a:rPr lang="cs-CZ" altLang="cs-CZ" sz="2000" dirty="0"/>
              <a:t>Určeno pro malé podnikatele</a:t>
            </a:r>
          </a:p>
          <a:p>
            <a:pPr lvl="1"/>
            <a:r>
              <a:rPr lang="cs-CZ" sz="2000" dirty="0"/>
              <a:t>některé obory, jako např. zemědělská prvovýroba, jsou zcela vyjmuty</a:t>
            </a:r>
          </a:p>
          <a:p>
            <a:pPr lvl="1"/>
            <a:r>
              <a:rPr lang="cs-CZ" altLang="cs-CZ" sz="2000" dirty="0"/>
              <a:t>Použití úvěru pouze na investice (stroje, zařízení, budovy, nehmotný majetek, případně navýšení stavu zásob). Nelze hradit provozní výdaje (nájmy, mzdy, služby apod.)</a:t>
            </a:r>
          </a:p>
          <a:p>
            <a:pPr marL="365760" lvl="1" indent="0">
              <a:buNone/>
            </a:pPr>
            <a:endParaRPr lang="cs-CZ" altLang="cs-CZ" sz="2000" dirty="0"/>
          </a:p>
        </p:txBody>
      </p:sp>
    </p:spTree>
    <p:extLst>
      <p:ext uri="{BB962C8B-B14F-4D97-AF65-F5344CB8AC3E}">
        <p14:creationId xmlns:p14="http://schemas.microsoft.com/office/powerpoint/2010/main" val="274490919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4"/>
          <p:cNvSpPr txBox="1">
            <a:spLocks/>
          </p:cNvSpPr>
          <p:nvPr/>
        </p:nvSpPr>
        <p:spPr>
          <a:xfrm>
            <a:off x="405880" y="2286000"/>
            <a:ext cx="8487294" cy="4153442"/>
          </a:xfrm>
          <a:prstGeom prst="rect">
            <a:avLst/>
          </a:prstGeom>
        </p:spPr>
        <p:txBody>
          <a:bodyPr>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0" indent="0" algn="ctr">
              <a:buFont typeface="Wingdings 2" pitchFamily="18" charset="2"/>
              <a:buNone/>
            </a:pPr>
            <a:r>
              <a:rPr lang="cs-CZ" sz="3200" b="1" dirty="0">
                <a:solidFill>
                  <a:schemeClr val="tx1"/>
                </a:solidFill>
                <a:effectLst>
                  <a:outerShdw blurRad="38100" dist="38100" dir="2700000" algn="tl">
                    <a:srgbClr val="000000">
                      <a:alpha val="43137"/>
                    </a:srgbClr>
                  </a:outerShdw>
                </a:effectLst>
              </a:rPr>
              <a:t>Business Angel</a:t>
            </a:r>
          </a:p>
          <a:p>
            <a:pPr>
              <a:buClr>
                <a:schemeClr val="tx1"/>
              </a:buClr>
              <a:buFont typeface="Arial" panose="020B0604020202020204" pitchFamily="34" charset="0"/>
              <a:buChar char="•"/>
            </a:pPr>
            <a:r>
              <a:rPr lang="cs-CZ" altLang="cs-CZ" dirty="0">
                <a:solidFill>
                  <a:schemeClr val="tx1"/>
                </a:solidFill>
              </a:rPr>
              <a:t>označení pro fyzickou osobu, investora, který disponuje volným kapitálem, který zhodnocuje investováním do projektů jiných podnikatelů</a:t>
            </a:r>
          </a:p>
          <a:p>
            <a:pPr>
              <a:buClr>
                <a:schemeClr val="tx1"/>
              </a:buClr>
              <a:buFont typeface="Arial" panose="020B0604020202020204" pitchFamily="34" charset="0"/>
              <a:buChar char="•"/>
            </a:pPr>
            <a:r>
              <a:rPr lang="cs-CZ" dirty="0">
                <a:solidFill>
                  <a:schemeClr val="tx1"/>
                </a:solidFill>
              </a:rPr>
              <a:t>Investor, který chce dobře zhodnotit své investice</a:t>
            </a:r>
          </a:p>
          <a:p>
            <a:pPr>
              <a:buClr>
                <a:schemeClr val="tx1"/>
              </a:buClr>
              <a:buFont typeface="Arial" panose="020B0604020202020204" pitchFamily="34" charset="0"/>
              <a:buChar char="•"/>
            </a:pPr>
            <a:r>
              <a:rPr lang="cs-CZ" altLang="cs-CZ" dirty="0">
                <a:solidFill>
                  <a:schemeClr val="tx1"/>
                </a:solidFill>
              </a:rPr>
              <a:t>Poskytuje kapitál, ale také know-how nebo kontakty, dále pak zkušenosti, pomoc při tvorbě strategie, zvyšuje důvěryhodnost firmy, pomáhá vyvarovat se chyb, nabízí externí pohled</a:t>
            </a:r>
          </a:p>
          <a:p>
            <a:endParaRPr lang="cs-CZ" altLang="cs-CZ" sz="1800" dirty="0"/>
          </a:p>
        </p:txBody>
      </p:sp>
      <p:sp>
        <p:nvSpPr>
          <p:cNvPr id="5" name="Nadpis 1"/>
          <p:cNvSpPr>
            <a:spLocks noGrp="1"/>
          </p:cNvSpPr>
          <p:nvPr>
            <p:ph type="title"/>
          </p:nvPr>
        </p:nvSpPr>
        <p:spPr>
          <a:xfrm>
            <a:off x="1149444" y="1089011"/>
            <a:ext cx="6697439" cy="674688"/>
          </a:xfrm>
        </p:spPr>
        <p:txBody>
          <a:bodyPr>
            <a:noAutofit/>
          </a:bodyPr>
          <a:lstStyle/>
          <a:p>
            <a:r>
              <a:rPr lang="cs-CZ" altLang="cs-CZ" sz="4000" b="1" dirty="0">
                <a:solidFill>
                  <a:srgbClr val="FF0000"/>
                </a:solidFill>
              </a:rPr>
              <a:t>Kdo vám může pomoct s financováním a rozjezdem?</a:t>
            </a:r>
            <a:endParaRPr lang="cs-CZ" sz="4000" dirty="0">
              <a:solidFill>
                <a:srgbClr val="FF0000"/>
              </a:solidFill>
            </a:endParaRPr>
          </a:p>
        </p:txBody>
      </p:sp>
    </p:spTree>
    <p:extLst>
      <p:ext uri="{BB962C8B-B14F-4D97-AF65-F5344CB8AC3E}">
        <p14:creationId xmlns:p14="http://schemas.microsoft.com/office/powerpoint/2010/main" val="217936729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5"/>
          <p:cNvSpPr>
            <a:spLocks noGrp="1"/>
          </p:cNvSpPr>
          <p:nvPr>
            <p:ph idx="1"/>
          </p:nvPr>
        </p:nvSpPr>
        <p:spPr>
          <a:xfrm>
            <a:off x="327804" y="1863306"/>
            <a:ext cx="8522898" cy="4822166"/>
          </a:xfrm>
        </p:spPr>
        <p:txBody>
          <a:bodyPr>
            <a:normAutofit fontScale="55000" lnSpcReduction="20000"/>
          </a:bodyPr>
          <a:lstStyle/>
          <a:p>
            <a:pPr marL="0" indent="0" algn="just">
              <a:buFont typeface="Wingdings 2" pitchFamily="18" charset="2"/>
              <a:buNone/>
            </a:pPr>
            <a:r>
              <a:rPr lang="cs-CZ" sz="5700" b="1" dirty="0">
                <a:effectLst>
                  <a:outerShdw blurRad="38100" dist="38100" dir="2700000" algn="tl">
                    <a:srgbClr val="000000">
                      <a:alpha val="43137"/>
                    </a:srgbClr>
                  </a:outerShdw>
                </a:effectLst>
              </a:rPr>
              <a:t>Venture </a:t>
            </a:r>
            <a:r>
              <a:rPr lang="cs-CZ" sz="5700" b="1" dirty="0" err="1">
                <a:effectLst>
                  <a:outerShdw blurRad="38100" dist="38100" dir="2700000" algn="tl">
                    <a:srgbClr val="000000">
                      <a:alpha val="43137"/>
                    </a:srgbClr>
                  </a:outerShdw>
                </a:effectLst>
              </a:rPr>
              <a:t>capital</a:t>
            </a:r>
            <a:endParaRPr lang="cs-CZ" sz="5700" b="1" dirty="0">
              <a:effectLst>
                <a:outerShdw blurRad="38100" dist="38100" dir="2700000" algn="tl">
                  <a:srgbClr val="000000">
                    <a:alpha val="43137"/>
                  </a:srgbClr>
                </a:outerShdw>
              </a:effectLst>
            </a:endParaRPr>
          </a:p>
          <a:p>
            <a:pPr algn="just"/>
            <a:r>
              <a:rPr lang="cs-CZ" sz="4400" dirty="0"/>
              <a:t>Podstatou investice do společnosti/projektu je získání podílu na firmě s právem veta v některých zásadních rozhodnutích.</a:t>
            </a:r>
          </a:p>
          <a:p>
            <a:pPr algn="just"/>
            <a:r>
              <a:rPr lang="cs-CZ" sz="4400" dirty="0"/>
              <a:t>Cílem investora je úspěch firmy a s tím spojený několikanásobné zhodnocení investice. </a:t>
            </a:r>
            <a:r>
              <a:rPr lang="cs-CZ" sz="4400" b="1" dirty="0"/>
              <a:t>Venture kapitálový investor však vydělá pouze tehdy, když vydělá i tvůrce podnikatelského záměru (žadatel).</a:t>
            </a:r>
          </a:p>
          <a:p>
            <a:pPr algn="just"/>
            <a:r>
              <a:rPr lang="cs-CZ" sz="4400" dirty="0"/>
              <a:t>financování podniků formou navýšení jejich základního kapitálu. Je to partnerství podnikatele a investora</a:t>
            </a:r>
          </a:p>
          <a:p>
            <a:pPr algn="just"/>
            <a:r>
              <a:rPr lang="cs-CZ" sz="4400" b="1" dirty="0"/>
              <a:t>Venture </a:t>
            </a:r>
            <a:r>
              <a:rPr lang="cs-CZ" sz="4400" b="1" dirty="0" err="1"/>
              <a:t>capital</a:t>
            </a:r>
            <a:r>
              <a:rPr lang="cs-CZ" sz="4400" b="1" dirty="0"/>
              <a:t> či rizikový a rozvojový kapitál je prostředek pro</a:t>
            </a:r>
            <a:endParaRPr lang="cs-CZ" sz="4400" dirty="0"/>
          </a:p>
          <a:p>
            <a:pPr lvl="1" algn="just"/>
            <a:r>
              <a:rPr lang="cs-CZ" sz="3600" dirty="0"/>
              <a:t>financování zahájení činnosti společnosti/projektu,</a:t>
            </a:r>
          </a:p>
          <a:p>
            <a:pPr lvl="1" algn="just"/>
            <a:r>
              <a:rPr lang="cs-CZ" sz="3600" dirty="0"/>
              <a:t>rozvoje,</a:t>
            </a:r>
          </a:p>
          <a:p>
            <a:pPr lvl="1" algn="just"/>
            <a:r>
              <a:rPr lang="cs-CZ" sz="3600" dirty="0"/>
              <a:t>expanze.</a:t>
            </a:r>
          </a:p>
          <a:p>
            <a:pPr algn="just"/>
            <a:endParaRPr lang="cs-CZ" dirty="0"/>
          </a:p>
        </p:txBody>
      </p:sp>
      <p:sp>
        <p:nvSpPr>
          <p:cNvPr id="7" name="Nadpis 1"/>
          <p:cNvSpPr>
            <a:spLocks noGrp="1"/>
          </p:cNvSpPr>
          <p:nvPr>
            <p:ph type="title"/>
          </p:nvPr>
        </p:nvSpPr>
        <p:spPr>
          <a:xfrm>
            <a:off x="1089059" y="812965"/>
            <a:ext cx="6697439" cy="674688"/>
          </a:xfrm>
        </p:spPr>
        <p:txBody>
          <a:bodyPr>
            <a:noAutofit/>
          </a:bodyPr>
          <a:lstStyle/>
          <a:p>
            <a:r>
              <a:rPr lang="cs-CZ" altLang="cs-CZ" sz="4000" b="1" dirty="0">
                <a:solidFill>
                  <a:srgbClr val="FF0000"/>
                </a:solidFill>
              </a:rPr>
              <a:t>Kdo vám může pomoct s financováním a rozjezdem?</a:t>
            </a:r>
            <a:endParaRPr lang="cs-CZ" sz="4000" dirty="0">
              <a:solidFill>
                <a:srgbClr val="FF0000"/>
              </a:solidFill>
            </a:endParaRPr>
          </a:p>
        </p:txBody>
      </p:sp>
    </p:spTree>
    <p:extLst>
      <p:ext uri="{BB962C8B-B14F-4D97-AF65-F5344CB8AC3E}">
        <p14:creationId xmlns:p14="http://schemas.microsoft.com/office/powerpoint/2010/main" val="74844265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1245" y="631626"/>
            <a:ext cx="8003232" cy="930432"/>
          </a:xfrm>
        </p:spPr>
        <p:txBody>
          <a:bodyPr>
            <a:noAutofit/>
          </a:bodyPr>
          <a:lstStyle/>
          <a:p>
            <a:r>
              <a:rPr lang="cs-CZ" altLang="cs-CZ" sz="3600" b="1" dirty="0">
                <a:solidFill>
                  <a:srgbClr val="FF0000"/>
                </a:solidFill>
              </a:rPr>
              <a:t>Kdo vám může dále pomoct s financováním a rozjezdem?</a:t>
            </a:r>
            <a:endParaRPr lang="cs-CZ" sz="3600" dirty="0">
              <a:solidFill>
                <a:srgbClr val="FF0000"/>
              </a:solidFill>
            </a:endParaRPr>
          </a:p>
        </p:txBody>
      </p:sp>
      <p:sp>
        <p:nvSpPr>
          <p:cNvPr id="3" name="Zástupný symbol pro obsah 4"/>
          <p:cNvSpPr txBox="1">
            <a:spLocks/>
          </p:cNvSpPr>
          <p:nvPr/>
        </p:nvSpPr>
        <p:spPr>
          <a:xfrm>
            <a:off x="267419" y="1772816"/>
            <a:ext cx="8695425" cy="4420950"/>
          </a:xfrm>
          <a:prstGeom prst="rect">
            <a:avLst/>
          </a:prstGeom>
          <a:noFill/>
        </p:spPr>
        <p:txBody>
          <a:bodyPr>
            <a:normAutofit fontScale="925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0" indent="0" algn="ctr">
              <a:buFont typeface="Wingdings 2" pitchFamily="18" charset="2"/>
              <a:buNone/>
            </a:pPr>
            <a:r>
              <a:rPr lang="cs-CZ" sz="3200" b="1" dirty="0">
                <a:solidFill>
                  <a:schemeClr val="tx2">
                    <a:lumMod val="75000"/>
                  </a:schemeClr>
                </a:solidFill>
                <a:effectLst>
                  <a:outerShdw blurRad="38100" dist="38100" dir="2700000" algn="tl">
                    <a:srgbClr val="000000">
                      <a:alpha val="43137"/>
                    </a:srgbClr>
                  </a:outerShdw>
                </a:effectLst>
              </a:rPr>
              <a:t>Co když všechny zdroje selžou?</a:t>
            </a:r>
            <a:endParaRPr lang="cs-CZ" dirty="0">
              <a:solidFill>
                <a:schemeClr val="tx2">
                  <a:lumMod val="75000"/>
                </a:schemeClr>
              </a:solidFill>
            </a:endParaRPr>
          </a:p>
          <a:p>
            <a:r>
              <a:rPr lang="en-US" sz="2600" b="1" dirty="0"/>
              <a:t>3 F</a:t>
            </a:r>
            <a:r>
              <a:rPr lang="en-US" sz="2600" dirty="0"/>
              <a:t> </a:t>
            </a:r>
            <a:endParaRPr lang="cs-CZ" sz="2600" dirty="0"/>
          </a:p>
          <a:p>
            <a:pPr lvl="1"/>
            <a:r>
              <a:rPr lang="en-US" sz="2600" dirty="0"/>
              <a:t>family, friends and fools</a:t>
            </a:r>
            <a:r>
              <a:rPr lang="cs-CZ" sz="2600" dirty="0"/>
              <a:t> </a:t>
            </a:r>
          </a:p>
          <a:p>
            <a:pPr lvl="1"/>
            <a:r>
              <a:rPr lang="cs-CZ" sz="2600" dirty="0"/>
              <a:t>Poměrné velké rizika</a:t>
            </a:r>
          </a:p>
          <a:p>
            <a:pPr lvl="1"/>
            <a:r>
              <a:rPr lang="cs-CZ" sz="2600" dirty="0"/>
              <a:t>Provázanost peněz a osobních vztahů</a:t>
            </a:r>
          </a:p>
          <a:p>
            <a:pPr lvl="1"/>
            <a:endParaRPr lang="cs-CZ" sz="2600" dirty="0"/>
          </a:p>
          <a:p>
            <a:r>
              <a:rPr lang="cs-CZ" altLang="cs-CZ" sz="2600" b="1" dirty="0"/>
              <a:t>Úřad práce </a:t>
            </a:r>
            <a:r>
              <a:rPr lang="cs-CZ" altLang="cs-CZ" sz="2600" dirty="0"/>
              <a:t>- </a:t>
            </a:r>
            <a:r>
              <a:rPr lang="cs-CZ" sz="2600" dirty="0"/>
              <a:t>Příspěvek na zřízení společensky účelného pracovního místa za účelem výkonu samostatné výdělečné činnosti – reálné dotace 50 -60 tis. Kč</a:t>
            </a:r>
          </a:p>
          <a:p>
            <a:pPr lvl="1"/>
            <a:r>
              <a:rPr lang="cs-CZ" altLang="cs-CZ" sz="2600" dirty="0"/>
              <a:t>Pro začínající podnikatele, kteří odcházejí z ÚP podnikat</a:t>
            </a:r>
          </a:p>
          <a:p>
            <a:pPr lvl="1"/>
            <a:r>
              <a:rPr lang="cs-CZ" sz="2600" dirty="0"/>
              <a:t>slouží pouze k nákupu hmotného vybavení nutného k provozování vybrané činnosti</a:t>
            </a:r>
            <a:endParaRPr lang="cs-CZ" altLang="cs-CZ" sz="2600" dirty="0"/>
          </a:p>
        </p:txBody>
      </p:sp>
    </p:spTree>
    <p:extLst>
      <p:ext uri="{BB962C8B-B14F-4D97-AF65-F5344CB8AC3E}">
        <p14:creationId xmlns:p14="http://schemas.microsoft.com/office/powerpoint/2010/main" val="224011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 calcmode="lin" valueType="num">
                                      <p:cBhvr additive="base">
                                        <p:cTn id="2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 calcmode="lin" valueType="num">
                                      <p:cBhvr additive="base">
                                        <p:cTn id="2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 calcmode="lin" valueType="num">
                                      <p:cBhvr additive="base">
                                        <p:cTn id="28"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79748" y="189797"/>
            <a:ext cx="8229600" cy="1143000"/>
          </a:xfrm>
          <a:noFill/>
        </p:spPr>
        <p:txBody>
          <a:bodyPr anchor="ctr" anchorCtr="1">
            <a:normAutofit/>
          </a:bodyPr>
          <a:lstStyle/>
          <a:p>
            <a:pPr eaLnBrk="1" hangingPunct="1"/>
            <a:r>
              <a:rPr lang="cs-CZ" altLang="cs-CZ" sz="3600" b="1" dirty="0">
                <a:solidFill>
                  <a:srgbClr val="FF0000"/>
                </a:solidFill>
              </a:rPr>
              <a:t>ZAKLADATELSKÝ ROZPOČET</a:t>
            </a:r>
          </a:p>
        </p:txBody>
      </p:sp>
      <p:sp>
        <p:nvSpPr>
          <p:cNvPr id="9219" name="Rectangle 3"/>
          <p:cNvSpPr>
            <a:spLocks noGrp="1" noChangeArrowheads="1"/>
          </p:cNvSpPr>
          <p:nvPr>
            <p:ph type="body" idx="1"/>
          </p:nvPr>
        </p:nvSpPr>
        <p:spPr/>
        <p:txBody>
          <a:bodyPr/>
          <a:lstStyle/>
          <a:p>
            <a:pPr eaLnBrk="1" hangingPunct="1">
              <a:buFont typeface="Wingdings" panose="05000000000000000000" pitchFamily="2" charset="2"/>
              <a:buNone/>
            </a:pPr>
            <a:r>
              <a:rPr lang="cs-CZ" altLang="cs-CZ" b="1"/>
              <a:t>	</a:t>
            </a:r>
            <a:endParaRPr lang="cs-CZ" altLang="cs-CZ"/>
          </a:p>
        </p:txBody>
      </p:sp>
      <p:sp>
        <p:nvSpPr>
          <p:cNvPr id="5" name="Zástupný symbol pro obsah 4"/>
          <p:cNvSpPr txBox="1">
            <a:spLocks/>
          </p:cNvSpPr>
          <p:nvPr/>
        </p:nvSpPr>
        <p:spPr>
          <a:xfrm>
            <a:off x="131389" y="1253765"/>
            <a:ext cx="8881221" cy="5354426"/>
          </a:xfrm>
          <a:prstGeom prst="rect">
            <a:avLst/>
          </a:prstGeom>
          <a:no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Font typeface="Arial"/>
              <a:buNone/>
              <a:defRPr/>
            </a:pPr>
            <a:r>
              <a:rPr lang="cs-CZ" sz="2400" b="1" dirty="0"/>
              <a:t>3. Rozpočet výnosů a nákladů</a:t>
            </a:r>
          </a:p>
          <a:p>
            <a:r>
              <a:rPr lang="cs-CZ" sz="1800" dirty="0"/>
              <a:t>plánované výnosy a náklady na prvních 12 měsíců</a:t>
            </a:r>
          </a:p>
          <a:p>
            <a:r>
              <a:rPr lang="cs-CZ" sz="1800" dirty="0"/>
              <a:t>plánované výnosy a náklady na další roky podnikání (dle požadavků – většinou 3-5 let)</a:t>
            </a:r>
          </a:p>
          <a:p>
            <a:pPr>
              <a:defRPr/>
            </a:pPr>
            <a:r>
              <a:rPr lang="cs-CZ" sz="1800" dirty="0"/>
              <a:t>Skládá se tedy především z prodeje (tržeb), nákladů na výrobu a prodej, provozních nákladů a zisku. Vychází z </a:t>
            </a:r>
            <a:r>
              <a:rPr lang="cs-CZ" sz="1800" b="1" dirty="0"/>
              <a:t>prodejních předpovědí</a:t>
            </a:r>
            <a:r>
              <a:rPr lang="cs-CZ" sz="1800" dirty="0"/>
              <a:t>, plánů nákladů na výrobu, na prodané zboží, a zisků za jednotlivá období.</a:t>
            </a:r>
          </a:p>
          <a:p>
            <a:r>
              <a:rPr lang="cs-CZ" sz="1800" dirty="0"/>
              <a:t>Tato čísla by měla být doprovázena vysvětlením předpokladů pro konkrétní náklady a výnosy</a:t>
            </a:r>
          </a:p>
          <a:p>
            <a:r>
              <a:rPr lang="cs-CZ" sz="1800" dirty="0"/>
              <a:t>Důležité je, ke každému předpokladu a podkladu psát vysvětlující poznámku – dává tak uživateli byznys plánu jasný přehled o plánované situaci.</a:t>
            </a:r>
          </a:p>
          <a:p>
            <a:pPr>
              <a:defRPr/>
            </a:pPr>
            <a:r>
              <a:rPr lang="cs-CZ" sz="1800" dirty="0"/>
              <a:t>Často bráno jako středobod podnikatelského plánu, ukazuje se, </a:t>
            </a:r>
            <a:r>
              <a:rPr lang="cs-CZ" sz="1800" b="1" dirty="0"/>
              <a:t>jakým způsobem se generuje zisk</a:t>
            </a:r>
          </a:p>
          <a:p>
            <a:r>
              <a:rPr lang="cs-CZ" sz="1800" dirty="0"/>
              <a:t>Tato čísla by měla být doprovázena vysvětlením předpokladů pro konkrétní náklady a výnosy</a:t>
            </a:r>
          </a:p>
          <a:p>
            <a:r>
              <a:rPr lang="cs-CZ" sz="1800" dirty="0"/>
              <a:t>Důležité je, ke každému předpokladu a podkladu psát vysvětlující poznámku – dává tak uživateli byznys plánu jasný přehled o plánované situaci.</a:t>
            </a:r>
          </a:p>
          <a:p>
            <a:pPr>
              <a:defRPr/>
            </a:pPr>
            <a:endParaRPr lang="cs-CZ" sz="1800" b="1" dirty="0"/>
          </a:p>
          <a:p>
            <a:pPr>
              <a:defRPr/>
            </a:pPr>
            <a:endParaRPr lang="cs-CZ" sz="1800" dirty="0"/>
          </a:p>
          <a:p>
            <a:pPr marL="0" indent="0" algn="ctr">
              <a:buFont typeface="Arial"/>
              <a:buNone/>
            </a:pPr>
            <a:endParaRPr lang="cs-CZ" sz="1800" b="1" dirty="0"/>
          </a:p>
          <a:p>
            <a:pPr marL="0" indent="0">
              <a:buFont typeface="Arial"/>
              <a:buNone/>
            </a:pPr>
            <a:endParaRPr lang="cs-CZ" sz="1800" dirty="0"/>
          </a:p>
        </p:txBody>
      </p:sp>
    </p:spTree>
    <p:extLst>
      <p:ext uri="{BB962C8B-B14F-4D97-AF65-F5344CB8AC3E}">
        <p14:creationId xmlns:p14="http://schemas.microsoft.com/office/powerpoint/2010/main" val="219317661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457200" y="718139"/>
            <a:ext cx="8229600" cy="488950"/>
          </a:xfrm>
        </p:spPr>
        <p:txBody>
          <a:bodyPr>
            <a:normAutofit fontScale="90000"/>
          </a:bodyPr>
          <a:lstStyle/>
          <a:p>
            <a:pPr fontAlgn="auto">
              <a:spcAft>
                <a:spcPts val="0"/>
              </a:spcAft>
              <a:defRPr/>
            </a:pPr>
            <a:r>
              <a:rPr lang="cs-CZ" sz="3200" b="1" dirty="0">
                <a:solidFill>
                  <a:srgbClr val="FF0000"/>
                </a:solidFill>
              </a:rPr>
              <a:t>3. Jaký efekt mi podnikání přinese?</a:t>
            </a:r>
          </a:p>
        </p:txBody>
      </p:sp>
      <p:sp>
        <p:nvSpPr>
          <p:cNvPr id="5" name="Zástupný symbol pro obsah 4"/>
          <p:cNvSpPr>
            <a:spLocks noGrp="1"/>
          </p:cNvSpPr>
          <p:nvPr>
            <p:ph idx="1"/>
          </p:nvPr>
        </p:nvSpPr>
        <p:spPr>
          <a:xfrm>
            <a:off x="250825" y="1454331"/>
            <a:ext cx="8642350" cy="4671832"/>
          </a:xfrm>
        </p:spPr>
        <p:txBody>
          <a:bodyPr rtlCol="0">
            <a:normAutofit/>
          </a:bodyPr>
          <a:lstStyle/>
          <a:p>
            <a:pPr algn="ctr">
              <a:buNone/>
              <a:defRPr/>
            </a:pPr>
            <a:r>
              <a:rPr lang="cs-CZ" sz="2800" b="1" dirty="0"/>
              <a:t>3. Rozpočet výnosů a nákladů</a:t>
            </a:r>
          </a:p>
          <a:p>
            <a:pPr fontAlgn="auto">
              <a:spcAft>
                <a:spcPts val="0"/>
              </a:spcAft>
              <a:buFont typeface="Arial" pitchFamily="34" charset="0"/>
              <a:buNone/>
              <a:defRPr/>
            </a:pPr>
            <a:endParaRPr lang="cs-CZ" sz="2000" b="1" dirty="0"/>
          </a:p>
          <a:p>
            <a:pPr fontAlgn="auto">
              <a:spcAft>
                <a:spcPts val="0"/>
              </a:spcAft>
              <a:buFont typeface="Arial" pitchFamily="34" charset="0"/>
              <a:buNone/>
              <a:defRPr/>
            </a:pPr>
            <a:r>
              <a:rPr lang="cs-CZ" sz="2000" b="1" dirty="0"/>
              <a:t>Co mi ovlivní výsledný efekt?</a:t>
            </a:r>
          </a:p>
          <a:p>
            <a:pPr fontAlgn="auto">
              <a:spcAft>
                <a:spcPts val="0"/>
              </a:spcAft>
              <a:defRPr/>
            </a:pPr>
            <a:r>
              <a:rPr lang="cs-CZ" sz="2000" b="1" dirty="0"/>
              <a:t>Především reálný odhad vývoje tržeb!</a:t>
            </a:r>
          </a:p>
          <a:p>
            <a:pPr fontAlgn="auto">
              <a:spcAft>
                <a:spcPts val="0"/>
              </a:spcAft>
              <a:defRPr/>
            </a:pPr>
            <a:r>
              <a:rPr lang="cs-CZ" sz="2000" dirty="0"/>
              <a:t>Životní cyklus podniku – v jaké fázi se zrovna nachází – na začátku podnikání je velice pravděpodobné, že budeme dosahovat ztráty z podnikání.</a:t>
            </a:r>
          </a:p>
          <a:p>
            <a:pPr marL="0" indent="0" algn="ctr" fontAlgn="auto">
              <a:spcAft>
                <a:spcPts val="0"/>
              </a:spcAft>
              <a:buFont typeface="Arial" pitchFamily="34" charset="0"/>
              <a:buNone/>
              <a:defRPr/>
            </a:pPr>
            <a:endParaRPr lang="cs-CZ" sz="2000" b="1" dirty="0"/>
          </a:p>
          <a:p>
            <a:pPr marL="0" indent="0" fontAlgn="auto">
              <a:spcAft>
                <a:spcPts val="0"/>
              </a:spcAft>
              <a:buFont typeface="Arial" pitchFamily="34" charset="0"/>
              <a:buNone/>
              <a:defRPr/>
            </a:pPr>
            <a:endParaRPr lang="cs-CZ" sz="2000"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noFill/>
        </p:spPr>
        <p:txBody>
          <a:bodyPr anchor="ctr" anchorCtr="1">
            <a:normAutofit/>
          </a:bodyPr>
          <a:lstStyle/>
          <a:p>
            <a:pPr eaLnBrk="1" hangingPunct="1"/>
            <a:r>
              <a:rPr lang="cs-CZ" altLang="cs-CZ" sz="3600" b="1" dirty="0">
                <a:solidFill>
                  <a:srgbClr val="FF0000"/>
                </a:solidFill>
              </a:rPr>
              <a:t>ZAKLADATELSKÝ ROZPOČET</a:t>
            </a:r>
          </a:p>
        </p:txBody>
      </p:sp>
      <p:sp>
        <p:nvSpPr>
          <p:cNvPr id="9219" name="Rectangle 3"/>
          <p:cNvSpPr>
            <a:spLocks noGrp="1" noChangeArrowheads="1"/>
          </p:cNvSpPr>
          <p:nvPr>
            <p:ph type="body" idx="1"/>
          </p:nvPr>
        </p:nvSpPr>
        <p:spPr/>
        <p:txBody>
          <a:bodyPr/>
          <a:lstStyle/>
          <a:p>
            <a:pPr eaLnBrk="1" hangingPunct="1">
              <a:buFont typeface="Wingdings" panose="05000000000000000000" pitchFamily="2" charset="2"/>
              <a:buNone/>
            </a:pPr>
            <a:r>
              <a:rPr lang="cs-CZ" altLang="cs-CZ" b="1"/>
              <a:t>	</a:t>
            </a:r>
            <a:endParaRPr lang="cs-CZ" altLang="cs-CZ"/>
          </a:p>
        </p:txBody>
      </p:sp>
      <p:sp>
        <p:nvSpPr>
          <p:cNvPr id="9220" name="Rectangle 4"/>
          <p:cNvSpPr>
            <a:spLocks noChangeArrowheads="1"/>
          </p:cNvSpPr>
          <p:nvPr/>
        </p:nvSpPr>
        <p:spPr bwMode="auto">
          <a:xfrm>
            <a:off x="94269" y="1216058"/>
            <a:ext cx="9049732" cy="5453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lvl="0" indent="0" algn="ctr">
              <a:buNone/>
            </a:pPr>
            <a:r>
              <a:rPr lang="cs-CZ" altLang="cs-CZ" sz="2000" dirty="0"/>
              <a:t>4. </a:t>
            </a:r>
            <a:r>
              <a:rPr lang="cs-CZ" sz="2000" dirty="0"/>
              <a:t>Rozpočet příjmů a výdajů (cash-</a:t>
            </a:r>
            <a:r>
              <a:rPr lang="cs-CZ" sz="2000" dirty="0" err="1"/>
              <a:t>flow</a:t>
            </a:r>
            <a:r>
              <a:rPr lang="cs-CZ" sz="2000" dirty="0"/>
              <a:t>)</a:t>
            </a:r>
          </a:p>
          <a:p>
            <a:pPr marL="0" lvl="0" indent="0" algn="ctr">
              <a:buNone/>
            </a:pPr>
            <a:endParaRPr lang="cs-CZ" sz="2000" dirty="0"/>
          </a:p>
          <a:p>
            <a:pPr>
              <a:buFont typeface="Arial" panose="020B0604020202020204" pitchFamily="34" charset="0"/>
              <a:buChar char="•"/>
            </a:pPr>
            <a:r>
              <a:rPr lang="cs-CZ" sz="2000" b="0" dirty="0"/>
              <a:t>jedná se o vytvoření předpokládaného toku </a:t>
            </a:r>
            <a:r>
              <a:rPr lang="cs-CZ" sz="2000" b="0" dirty="0" err="1"/>
              <a:t>pen</a:t>
            </a:r>
            <a:r>
              <a:rPr lang="cs-CZ" sz="2000" b="0" dirty="0"/>
              <a:t>. prostředků </a:t>
            </a:r>
          </a:p>
          <a:p>
            <a:pPr>
              <a:buFont typeface="Arial" panose="020B0604020202020204" pitchFamily="34" charset="0"/>
              <a:buChar char="•"/>
            </a:pPr>
            <a:r>
              <a:rPr lang="cs-CZ" sz="2000" b="0" dirty="0"/>
              <a:t>Pro podnik představuje fundamentální údaje, protože každé podnikání stojí na penězích.</a:t>
            </a:r>
          </a:p>
          <a:p>
            <a:pPr>
              <a:buFont typeface="Arial" panose="020B0604020202020204" pitchFamily="34" charset="0"/>
              <a:buChar char="•"/>
            </a:pPr>
            <a:r>
              <a:rPr lang="cs-CZ" sz="2000" b="0" dirty="0"/>
              <a:t>Jestliže předpověď zisků a ztrát je srdce plánu, pak předpověď cash </a:t>
            </a:r>
            <a:r>
              <a:rPr lang="cs-CZ" sz="2000" b="0" dirty="0" err="1"/>
              <a:t>flow</a:t>
            </a:r>
            <a:r>
              <a:rPr lang="cs-CZ" sz="2000" b="0" dirty="0"/>
              <a:t> je krev podniku.</a:t>
            </a:r>
          </a:p>
          <a:p>
            <a:pPr>
              <a:buFont typeface="Arial" panose="020B0604020202020204" pitchFamily="34" charset="0"/>
              <a:buChar char="•"/>
            </a:pPr>
            <a:r>
              <a:rPr lang="cs-CZ" sz="2000" b="0" dirty="0"/>
              <a:t>Pro podnik představuje fundamentální údaje, protože každé podnikání stojí na penězích.</a:t>
            </a:r>
          </a:p>
          <a:p>
            <a:pPr>
              <a:buFont typeface="Arial" panose="020B0604020202020204" pitchFamily="34" charset="0"/>
              <a:buChar char="•"/>
            </a:pPr>
            <a:r>
              <a:rPr lang="cs-CZ" sz="2000" b="0" dirty="0"/>
              <a:t>Jestliže předpověď zisků a ztrát je srdce plánu, pak předpověď cash </a:t>
            </a:r>
            <a:r>
              <a:rPr lang="cs-CZ" sz="2000" b="0" dirty="0" err="1"/>
              <a:t>flow</a:t>
            </a:r>
            <a:r>
              <a:rPr lang="cs-CZ" sz="2000" b="0" dirty="0"/>
              <a:t> je krev podniku.</a:t>
            </a:r>
          </a:p>
        </p:txBody>
      </p:sp>
    </p:spTree>
    <p:extLst>
      <p:ext uri="{BB962C8B-B14F-4D97-AF65-F5344CB8AC3E}">
        <p14:creationId xmlns:p14="http://schemas.microsoft.com/office/powerpoint/2010/main" val="235352528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468313" y="695416"/>
            <a:ext cx="8229600" cy="488950"/>
          </a:xfrm>
        </p:spPr>
        <p:txBody>
          <a:bodyPr>
            <a:normAutofit fontScale="90000"/>
          </a:bodyPr>
          <a:lstStyle/>
          <a:p>
            <a:pPr fontAlgn="auto">
              <a:spcAft>
                <a:spcPts val="0"/>
              </a:spcAft>
              <a:defRPr/>
            </a:pPr>
            <a:r>
              <a:rPr lang="cs-CZ" sz="3200" b="1" dirty="0">
                <a:solidFill>
                  <a:srgbClr val="FF0000"/>
                </a:solidFill>
              </a:rPr>
              <a:t>4. Jaký efekt mi podnikání přinese?</a:t>
            </a:r>
          </a:p>
        </p:txBody>
      </p:sp>
      <p:sp>
        <p:nvSpPr>
          <p:cNvPr id="5" name="Zástupný symbol pro obsah 4"/>
          <p:cNvSpPr>
            <a:spLocks noGrp="1"/>
          </p:cNvSpPr>
          <p:nvPr>
            <p:ph idx="1"/>
          </p:nvPr>
        </p:nvSpPr>
        <p:spPr>
          <a:xfrm>
            <a:off x="250825" y="1184366"/>
            <a:ext cx="8642350" cy="5413284"/>
          </a:xfrm>
        </p:spPr>
        <p:txBody>
          <a:bodyPr rtlCol="0">
            <a:noAutofit/>
          </a:bodyPr>
          <a:lstStyle/>
          <a:p>
            <a:pPr marL="0" indent="0" algn="ctr" fontAlgn="auto">
              <a:spcAft>
                <a:spcPts val="0"/>
              </a:spcAft>
              <a:buFont typeface="Arial" pitchFamily="34" charset="0"/>
              <a:buNone/>
              <a:defRPr/>
            </a:pPr>
            <a:r>
              <a:rPr lang="cs-CZ" sz="2800" b="1" dirty="0">
                <a:solidFill>
                  <a:srgbClr val="FF0000"/>
                </a:solidFill>
              </a:rPr>
              <a:t>Rozpočet příjmů a výdajů (cash-</a:t>
            </a:r>
            <a:r>
              <a:rPr lang="cs-CZ" sz="2800" b="1" dirty="0" err="1">
                <a:solidFill>
                  <a:srgbClr val="FF0000"/>
                </a:solidFill>
              </a:rPr>
              <a:t>flow</a:t>
            </a:r>
            <a:r>
              <a:rPr lang="cs-CZ" sz="2800" b="1" dirty="0">
                <a:solidFill>
                  <a:srgbClr val="FF0000"/>
                </a:solidFill>
              </a:rPr>
              <a:t>)</a:t>
            </a:r>
          </a:p>
          <a:p>
            <a:pPr fontAlgn="auto">
              <a:spcAft>
                <a:spcPts val="0"/>
              </a:spcAft>
              <a:defRPr/>
            </a:pPr>
            <a:endParaRPr lang="cs-CZ" sz="2000" dirty="0"/>
          </a:p>
          <a:p>
            <a:pPr fontAlgn="auto">
              <a:spcAft>
                <a:spcPts val="0"/>
              </a:spcAft>
              <a:defRPr/>
            </a:pPr>
            <a:r>
              <a:rPr lang="cs-CZ" sz="2000" dirty="0"/>
              <a:t>Pro každou položku rozepsat, kdy čekáme obdržení platby (při prodeji) a u výdaje, kdy musíme zaplatit!</a:t>
            </a:r>
          </a:p>
          <a:p>
            <a:pPr fontAlgn="auto">
              <a:spcAft>
                <a:spcPts val="0"/>
              </a:spcAft>
              <a:defRPr/>
            </a:pPr>
            <a:r>
              <a:rPr lang="cs-CZ" sz="2000" dirty="0"/>
              <a:t>Dobré kontrolovat provozní data, pomohou nám sledovat položky, které mají silný dopad na cash </a:t>
            </a:r>
            <a:r>
              <a:rPr lang="cs-CZ" sz="2000" dirty="0" err="1"/>
              <a:t>flow</a:t>
            </a:r>
            <a:endParaRPr lang="cs-CZ" sz="2000" dirty="0"/>
          </a:p>
          <a:p>
            <a:pPr fontAlgn="auto">
              <a:spcAft>
                <a:spcPts val="0"/>
              </a:spcAft>
              <a:defRPr/>
            </a:pPr>
            <a:r>
              <a:rPr lang="cs-CZ" sz="2000" dirty="0"/>
              <a:t>Cash </a:t>
            </a:r>
            <a:r>
              <a:rPr lang="cs-CZ" sz="2000" dirty="0" err="1"/>
              <a:t>flow</a:t>
            </a:r>
            <a:r>
              <a:rPr lang="cs-CZ" sz="2000" dirty="0"/>
              <a:t> nám ukáže, kolik pracovního kapitálu potřebujeme a zda uvažovat o půjčce</a:t>
            </a:r>
          </a:p>
          <a:p>
            <a:pPr fontAlgn="auto">
              <a:spcAft>
                <a:spcPts val="0"/>
              </a:spcAft>
              <a:defRPr/>
            </a:pPr>
            <a:r>
              <a:rPr lang="cs-CZ" sz="2000" dirty="0"/>
              <a:t>Popsat předpoklady, kdy dostáváme zaplaceno za prodané výrobky či zboží, kupujeme- </a:t>
            </a:r>
            <a:r>
              <a:rPr lang="cs-CZ" sz="2000" dirty="0" err="1"/>
              <a:t>li</a:t>
            </a:r>
            <a:r>
              <a:rPr lang="cs-CZ" sz="2000" dirty="0"/>
              <a:t> materiál na fakturu (akontaci) atd.</a:t>
            </a:r>
          </a:p>
          <a:p>
            <a:pPr fontAlgn="auto">
              <a:spcAft>
                <a:spcPts val="0"/>
              </a:spcAft>
              <a:defRPr/>
            </a:pPr>
            <a:r>
              <a:rPr lang="cs-CZ" sz="2000" dirty="0"/>
              <a:t>Zahrnout nepravidelný výdaje- opravy, údržba, daně</a:t>
            </a:r>
          </a:p>
          <a:p>
            <a:pPr fontAlgn="auto">
              <a:spcAft>
                <a:spcPts val="0"/>
              </a:spcAft>
              <a:defRPr/>
            </a:pPr>
            <a:r>
              <a:rPr lang="cs-CZ" sz="2000" dirty="0"/>
              <a:t>Dále zahrnout- splátky půjček nebo nákup vybavení</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468313" y="418306"/>
            <a:ext cx="8229600" cy="836613"/>
          </a:xfrm>
        </p:spPr>
        <p:txBody>
          <a:bodyPr/>
          <a:lstStyle/>
          <a:p>
            <a:pPr fontAlgn="auto">
              <a:spcAft>
                <a:spcPts val="0"/>
              </a:spcAft>
              <a:defRPr/>
            </a:pPr>
            <a:r>
              <a:rPr lang="cs-CZ" sz="3200" dirty="0"/>
              <a:t>5. Je efekt z podnikání dostatečný?</a:t>
            </a:r>
          </a:p>
        </p:txBody>
      </p:sp>
      <p:sp>
        <p:nvSpPr>
          <p:cNvPr id="2" name="Zástupný symbol pro obsah 1"/>
          <p:cNvSpPr>
            <a:spLocks noGrp="1"/>
          </p:cNvSpPr>
          <p:nvPr>
            <p:ph idx="1"/>
          </p:nvPr>
        </p:nvSpPr>
        <p:spPr>
          <a:xfrm>
            <a:off x="468313" y="1052513"/>
            <a:ext cx="8218487" cy="5073650"/>
          </a:xfrm>
        </p:spPr>
        <p:txBody>
          <a:bodyPr rtlCol="0">
            <a:normAutofit/>
          </a:bodyPr>
          <a:lstStyle/>
          <a:p>
            <a:pPr fontAlgn="auto">
              <a:spcAft>
                <a:spcPts val="0"/>
              </a:spcAft>
              <a:defRPr/>
            </a:pPr>
            <a:r>
              <a:rPr lang="cs-CZ" dirty="0"/>
              <a:t>Stačí nám znát pouze výšku dosaženého zisku?</a:t>
            </a:r>
          </a:p>
          <a:p>
            <a:pPr fontAlgn="auto">
              <a:spcAft>
                <a:spcPts val="0"/>
              </a:spcAft>
              <a:defRPr/>
            </a:pPr>
            <a:r>
              <a:rPr lang="cs-CZ" dirty="0"/>
              <a:t>Stačí nám vědět, jaké Cash </a:t>
            </a:r>
            <a:r>
              <a:rPr lang="cs-CZ" dirty="0" err="1"/>
              <a:t>flow</a:t>
            </a:r>
            <a:r>
              <a:rPr lang="cs-CZ" dirty="0"/>
              <a:t> generujeme?</a:t>
            </a:r>
          </a:p>
          <a:p>
            <a:pPr fontAlgn="auto">
              <a:spcAft>
                <a:spcPts val="0"/>
              </a:spcAft>
              <a:defRPr/>
            </a:pPr>
            <a:endParaRPr lang="cs-CZ" dirty="0"/>
          </a:p>
          <a:p>
            <a:pPr marL="0" indent="0" fontAlgn="auto">
              <a:spcAft>
                <a:spcPts val="0"/>
              </a:spcAft>
              <a:buFont typeface="Arial" pitchFamily="34" charset="0"/>
              <a:buNone/>
              <a:defRPr/>
            </a:pPr>
            <a:r>
              <a:rPr lang="cs-CZ" b="1" dirty="0"/>
              <a:t>NE! </a:t>
            </a:r>
            <a:r>
              <a:rPr lang="cs-CZ" dirty="0"/>
              <a:t>Důležité je porovnat, jaké jiné přínosy bych mohl mít, kdybych nepodnikal a čas a peníze investoval jiným způsobem </a:t>
            </a:r>
            <a:r>
              <a:rPr lang="cs-CZ" dirty="0">
                <a:sym typeface="SymbolPS"/>
              </a:rPr>
              <a:t> jedná se o tzv. alternativní (oportunitní) náklady – např. </a:t>
            </a:r>
            <a:r>
              <a:rPr lang="cs-CZ" b="1" dirty="0">
                <a:solidFill>
                  <a:srgbClr val="FF0000"/>
                </a:solidFill>
                <a:sym typeface="SymbolPS"/>
              </a:rPr>
              <a:t>ušlý zisk, ušlá mzda, ušlý úrok</a:t>
            </a:r>
            <a:endParaRPr lang="cs-CZ" b="1" dirty="0">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solidFill>
            <a:schemeClr val="bg1"/>
          </a:solidFill>
          <a:ln/>
        </p:spPr>
        <p:txBody>
          <a:bodyPr>
            <a:normAutofit/>
          </a:bodyPr>
          <a:lstStyle/>
          <a:p>
            <a:r>
              <a:rPr lang="cs-CZ" b="1" dirty="0"/>
              <a:t>KALKULACE NÁKLADŮ - alokace</a:t>
            </a:r>
          </a:p>
        </p:txBody>
      </p:sp>
      <p:sp>
        <p:nvSpPr>
          <p:cNvPr id="184323" name="Rectangle 3"/>
          <p:cNvSpPr>
            <a:spLocks noGrp="1" noChangeArrowheads="1"/>
          </p:cNvSpPr>
          <p:nvPr>
            <p:ph type="body" sz="half" idx="1"/>
          </p:nvPr>
        </p:nvSpPr>
        <p:spPr>
          <a:xfrm>
            <a:off x="58012" y="4149079"/>
            <a:ext cx="9108503" cy="2708921"/>
          </a:xfrm>
        </p:spPr>
        <p:txBody>
          <a:bodyPr/>
          <a:lstStyle/>
          <a:p>
            <a:pPr algn="just">
              <a:buFont typeface="Wingdings" pitchFamily="2" charset="2"/>
              <a:buNone/>
            </a:pPr>
            <a:r>
              <a:rPr lang="cs-CZ" sz="2000" b="1" dirty="0">
                <a:latin typeface="Times New Roman" pitchFamily="18" charset="0"/>
              </a:rPr>
              <a:t>Principy alokace</a:t>
            </a:r>
            <a:r>
              <a:rPr lang="cs-CZ" sz="2000" dirty="0">
                <a:latin typeface="Times New Roman" pitchFamily="18" charset="0"/>
              </a:rPr>
              <a:t> </a:t>
            </a:r>
          </a:p>
          <a:p>
            <a:pPr algn="just"/>
            <a:r>
              <a:rPr lang="cs-CZ" sz="2000" dirty="0">
                <a:latin typeface="Times New Roman" pitchFamily="18" charset="0"/>
              </a:rPr>
              <a:t>princip </a:t>
            </a:r>
            <a:r>
              <a:rPr lang="cs-CZ" sz="2000" b="1" dirty="0">
                <a:latin typeface="Times New Roman" pitchFamily="18" charset="0"/>
              </a:rPr>
              <a:t>příčinné souvislosti</a:t>
            </a:r>
            <a:r>
              <a:rPr lang="cs-CZ" sz="2000" dirty="0">
                <a:latin typeface="Times New Roman" pitchFamily="18" charset="0"/>
              </a:rPr>
              <a:t> - každý výkon má být zatížen pouze takovými náklady, které příčinně vyvolal.</a:t>
            </a:r>
          </a:p>
          <a:p>
            <a:pPr algn="just"/>
            <a:r>
              <a:rPr lang="cs-CZ" sz="2000" dirty="0">
                <a:latin typeface="Times New Roman" pitchFamily="18" charset="0"/>
              </a:rPr>
              <a:t>princip </a:t>
            </a:r>
            <a:r>
              <a:rPr lang="cs-CZ" sz="2000" b="1" dirty="0">
                <a:latin typeface="Times New Roman" pitchFamily="18" charset="0"/>
              </a:rPr>
              <a:t>únosnosti nákladů</a:t>
            </a:r>
            <a:r>
              <a:rPr lang="cs-CZ" sz="2000" dirty="0">
                <a:latin typeface="Times New Roman" pitchFamily="18" charset="0"/>
              </a:rPr>
              <a:t> - nezjišťuje, jaké náklady objekt alokace vyvolal, ale </a:t>
            </a:r>
            <a:r>
              <a:rPr lang="cs-CZ" sz="2000" b="1" dirty="0">
                <a:latin typeface="Times New Roman" pitchFamily="18" charset="0"/>
              </a:rPr>
              <a:t>jakou výši nákladů je schopen „unést“ např. v prodejní ceně.</a:t>
            </a:r>
          </a:p>
          <a:p>
            <a:pPr algn="just"/>
            <a:r>
              <a:rPr lang="cs-CZ" sz="2000" dirty="0">
                <a:latin typeface="Times New Roman" pitchFamily="18" charset="0"/>
              </a:rPr>
              <a:t>princip </a:t>
            </a:r>
            <a:r>
              <a:rPr lang="cs-CZ" sz="2000" b="1" dirty="0">
                <a:latin typeface="Times New Roman" pitchFamily="18" charset="0"/>
              </a:rPr>
              <a:t>průměrování</a:t>
            </a:r>
            <a:r>
              <a:rPr lang="cs-CZ" sz="2000" dirty="0">
                <a:latin typeface="Times New Roman" pitchFamily="18" charset="0"/>
              </a:rPr>
              <a:t> - „Jaké náklady v průměru připadají na určitý výrobek?“</a:t>
            </a:r>
          </a:p>
        </p:txBody>
      </p:sp>
      <p:pic>
        <p:nvPicPr>
          <p:cNvPr id="18432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1770" y="1023066"/>
            <a:ext cx="4140460" cy="3126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00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446087" y="418306"/>
            <a:ext cx="8229600" cy="836613"/>
          </a:xfrm>
        </p:spPr>
        <p:txBody>
          <a:bodyPr/>
          <a:lstStyle/>
          <a:p>
            <a:pPr fontAlgn="auto">
              <a:spcAft>
                <a:spcPts val="0"/>
              </a:spcAft>
              <a:defRPr/>
            </a:pPr>
            <a:r>
              <a:rPr lang="cs-CZ" sz="3200" b="1" dirty="0">
                <a:solidFill>
                  <a:srgbClr val="FF0000"/>
                </a:solidFill>
              </a:rPr>
              <a:t>5. Je efekt z podnikání dostatečný?</a:t>
            </a:r>
          </a:p>
        </p:txBody>
      </p:sp>
      <p:sp>
        <p:nvSpPr>
          <p:cNvPr id="2" name="Zástupný symbol pro obsah 1"/>
          <p:cNvSpPr>
            <a:spLocks noGrp="1"/>
          </p:cNvSpPr>
          <p:nvPr>
            <p:ph idx="1"/>
          </p:nvPr>
        </p:nvSpPr>
        <p:spPr>
          <a:xfrm>
            <a:off x="468313" y="1436913"/>
            <a:ext cx="8218487" cy="4689249"/>
          </a:xfrm>
        </p:spPr>
        <p:txBody>
          <a:bodyPr rtlCol="0">
            <a:normAutofit/>
          </a:bodyPr>
          <a:lstStyle/>
          <a:p>
            <a:pPr fontAlgn="auto">
              <a:spcAft>
                <a:spcPts val="0"/>
              </a:spcAft>
              <a:defRPr/>
            </a:pPr>
            <a:r>
              <a:rPr lang="cs-CZ" dirty="0"/>
              <a:t>Součástí finančního plánování by mělo být také plánování majetku a kapitálu</a:t>
            </a:r>
          </a:p>
          <a:p>
            <a:pPr marL="0" indent="0" algn="ctr" fontAlgn="auto">
              <a:spcAft>
                <a:spcPts val="0"/>
              </a:spcAft>
              <a:buFont typeface="Arial" pitchFamily="34" charset="0"/>
              <a:buNone/>
              <a:defRPr/>
            </a:pPr>
            <a:r>
              <a:rPr lang="cs-CZ" b="1" dirty="0">
                <a:sym typeface="Symbol" panose="05050102010706020507" pitchFamily="18" charset="2"/>
              </a:rPr>
              <a:t></a:t>
            </a:r>
          </a:p>
          <a:p>
            <a:pPr marL="0" indent="0" algn="ctr" fontAlgn="auto">
              <a:spcAft>
                <a:spcPts val="0"/>
              </a:spcAft>
              <a:buFont typeface="Arial" pitchFamily="34" charset="0"/>
              <a:buNone/>
              <a:defRPr/>
            </a:pPr>
            <a:r>
              <a:rPr lang="cs-CZ" b="1" dirty="0">
                <a:sym typeface="SymbolPS"/>
              </a:rPr>
              <a:t>Rozvaha na začátku podnikání</a:t>
            </a:r>
          </a:p>
          <a:p>
            <a:pPr marL="0" indent="0" algn="ctr" fontAlgn="auto">
              <a:spcAft>
                <a:spcPts val="0"/>
              </a:spcAft>
              <a:buFont typeface="Arial" pitchFamily="34" charset="0"/>
              <a:buNone/>
              <a:defRPr/>
            </a:pPr>
            <a:r>
              <a:rPr lang="cs-CZ" b="1" dirty="0">
                <a:sym typeface="SymbolPS"/>
              </a:rPr>
              <a:t>Rozvaha na konci prvního období (dalších období)</a:t>
            </a:r>
            <a:endParaRPr lang="cs-CZ" b="1" dirty="0"/>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noFill/>
        </p:spPr>
        <p:txBody>
          <a:bodyPr anchor="ctr" anchorCtr="1">
            <a:normAutofit/>
          </a:bodyPr>
          <a:lstStyle/>
          <a:p>
            <a:pPr eaLnBrk="1" hangingPunct="1"/>
            <a:r>
              <a:rPr lang="cs-CZ" altLang="cs-CZ" sz="3600" b="1" dirty="0">
                <a:solidFill>
                  <a:srgbClr val="FF0000"/>
                </a:solidFill>
              </a:rPr>
              <a:t>ZAKLADATELSKÝ ROZPOČET</a:t>
            </a:r>
          </a:p>
        </p:txBody>
      </p:sp>
      <p:sp>
        <p:nvSpPr>
          <p:cNvPr id="9219" name="Rectangle 3"/>
          <p:cNvSpPr>
            <a:spLocks noGrp="1" noChangeArrowheads="1"/>
          </p:cNvSpPr>
          <p:nvPr>
            <p:ph type="body" idx="1"/>
          </p:nvPr>
        </p:nvSpPr>
        <p:spPr/>
        <p:txBody>
          <a:bodyPr/>
          <a:lstStyle/>
          <a:p>
            <a:pPr eaLnBrk="1" hangingPunct="1">
              <a:buFont typeface="Wingdings" panose="05000000000000000000" pitchFamily="2" charset="2"/>
              <a:buNone/>
            </a:pPr>
            <a:r>
              <a:rPr lang="cs-CZ" altLang="cs-CZ" b="1"/>
              <a:t>	</a:t>
            </a:r>
            <a:endParaRPr lang="cs-CZ" altLang="cs-CZ"/>
          </a:p>
        </p:txBody>
      </p:sp>
      <p:sp>
        <p:nvSpPr>
          <p:cNvPr id="9220" name="Rectangle 4"/>
          <p:cNvSpPr>
            <a:spLocks noChangeArrowheads="1"/>
          </p:cNvSpPr>
          <p:nvPr/>
        </p:nvSpPr>
        <p:spPr bwMode="auto">
          <a:xfrm>
            <a:off x="94269" y="1216058"/>
            <a:ext cx="9049732" cy="5453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ctr" eaLnBrk="1" hangingPunct="1">
              <a:spcBef>
                <a:spcPct val="20000"/>
              </a:spcBef>
              <a:buClr>
                <a:schemeClr val="bg2"/>
              </a:buClr>
              <a:buSzPct val="75000"/>
              <a:buFont typeface="Wingdings" panose="05000000000000000000" pitchFamily="2" charset="2"/>
              <a:buNone/>
            </a:pPr>
            <a:endParaRPr lang="cs-CZ" altLang="cs-CZ" sz="1900" dirty="0"/>
          </a:p>
          <a:p>
            <a:pPr>
              <a:buFont typeface="Arial" panose="020B0604020202020204" pitchFamily="34" charset="0"/>
              <a:buChar char="•"/>
            </a:pPr>
            <a:r>
              <a:rPr lang="cs-CZ" sz="2000" b="0" dirty="0"/>
              <a:t>Stačí nám znát pouze výši dosaženého zisku?</a:t>
            </a:r>
          </a:p>
          <a:p>
            <a:pPr>
              <a:buFont typeface="Arial" panose="020B0604020202020204" pitchFamily="34" charset="0"/>
              <a:buChar char="•"/>
            </a:pPr>
            <a:r>
              <a:rPr lang="cs-CZ" sz="2000" b="0" dirty="0"/>
              <a:t>Stačí nám vědět, jaké Cash-</a:t>
            </a:r>
            <a:r>
              <a:rPr lang="cs-CZ" sz="2000" b="0" dirty="0" err="1"/>
              <a:t>flow</a:t>
            </a:r>
            <a:r>
              <a:rPr lang="cs-CZ" sz="2000" b="0" dirty="0"/>
              <a:t> generujeme?</a:t>
            </a:r>
          </a:p>
          <a:p>
            <a:pPr algn="ctr" eaLnBrk="1" hangingPunct="1">
              <a:spcBef>
                <a:spcPct val="20000"/>
              </a:spcBef>
              <a:buClr>
                <a:schemeClr val="bg2"/>
              </a:buClr>
              <a:buSzPct val="75000"/>
              <a:buFont typeface="Wingdings" panose="05000000000000000000" pitchFamily="2" charset="2"/>
              <a:buNone/>
            </a:pPr>
            <a:endParaRPr lang="cs-CZ" altLang="cs-CZ" sz="2000" dirty="0"/>
          </a:p>
          <a:p>
            <a:pPr algn="ctr" eaLnBrk="1" hangingPunct="1">
              <a:spcBef>
                <a:spcPct val="20000"/>
              </a:spcBef>
              <a:buClr>
                <a:schemeClr val="bg2"/>
              </a:buClr>
              <a:buSzPct val="75000"/>
              <a:buFont typeface="Wingdings" panose="05000000000000000000" pitchFamily="2" charset="2"/>
              <a:buNone/>
            </a:pPr>
            <a:r>
              <a:rPr lang="cs-CZ" sz="2000" b="0" dirty="0"/>
              <a:t>NE! Důležité je porovnat, jaké jiné přínosy bych mohl mít, kdybych nepodnikal a čas a peníze investoval jiným způsobem</a:t>
            </a:r>
            <a:endParaRPr lang="cs-CZ" altLang="cs-CZ" sz="2000" b="0" dirty="0"/>
          </a:p>
          <a:p>
            <a:pPr algn="ctr" eaLnBrk="1" hangingPunct="1">
              <a:spcBef>
                <a:spcPct val="20000"/>
              </a:spcBef>
              <a:buClr>
                <a:schemeClr val="bg2"/>
              </a:buClr>
              <a:buSzPct val="75000"/>
              <a:buFont typeface="Wingdings" panose="05000000000000000000" pitchFamily="2" charset="2"/>
              <a:buNone/>
            </a:pPr>
            <a:endParaRPr lang="cs-CZ" altLang="cs-CZ" sz="1900" dirty="0"/>
          </a:p>
          <a:p>
            <a:pPr algn="ctr" eaLnBrk="1" hangingPunct="1">
              <a:spcBef>
                <a:spcPct val="20000"/>
              </a:spcBef>
              <a:buClr>
                <a:schemeClr val="bg2"/>
              </a:buClr>
              <a:buSzPct val="75000"/>
              <a:buFont typeface="Wingdings" panose="05000000000000000000" pitchFamily="2" charset="2"/>
              <a:buNone/>
            </a:pPr>
            <a:endParaRPr lang="cs-CZ" altLang="cs-CZ" sz="1900" dirty="0"/>
          </a:p>
          <a:p>
            <a:pPr algn="ctr" eaLnBrk="1" hangingPunct="1">
              <a:spcBef>
                <a:spcPct val="20000"/>
              </a:spcBef>
              <a:buClr>
                <a:schemeClr val="bg2"/>
              </a:buClr>
              <a:buSzPct val="75000"/>
              <a:buFont typeface="Wingdings" panose="05000000000000000000" pitchFamily="2" charset="2"/>
              <a:buNone/>
            </a:pPr>
            <a:r>
              <a:rPr lang="cs-CZ" altLang="cs-CZ" sz="1900" dirty="0"/>
              <a:t>5. Určení prostředků pro  potřeby podnikatele</a:t>
            </a:r>
            <a:endParaRPr lang="cs-CZ" altLang="cs-CZ" sz="2000" b="0" dirty="0"/>
          </a:p>
          <a:p>
            <a:pPr eaLnBrk="1" hangingPunct="1">
              <a:spcBef>
                <a:spcPct val="20000"/>
              </a:spcBef>
              <a:buClr>
                <a:schemeClr val="tx1"/>
              </a:buClr>
              <a:buSzPct val="75000"/>
              <a:buFont typeface="Arial" panose="020B0604020202020204" pitchFamily="34" charset="0"/>
              <a:buChar char="•"/>
            </a:pPr>
            <a:r>
              <a:rPr lang="cs-CZ" altLang="cs-CZ" sz="1900" b="0" dirty="0"/>
              <a:t>Při výpočtu se uplatňují tzv. </a:t>
            </a:r>
            <a:r>
              <a:rPr lang="cs-CZ" altLang="cs-CZ" sz="1900" dirty="0"/>
              <a:t>oportunitní náklady</a:t>
            </a:r>
            <a:r>
              <a:rPr lang="cs-CZ" altLang="cs-CZ" sz="1900" b="0" dirty="0"/>
              <a:t>, nebo-</a:t>
            </a:r>
            <a:r>
              <a:rPr lang="cs-CZ" altLang="cs-CZ" sz="1900" b="0" dirty="0" err="1"/>
              <a:t>li</a:t>
            </a:r>
            <a:r>
              <a:rPr lang="cs-CZ" altLang="cs-CZ" sz="1900" b="0" dirty="0"/>
              <a:t> výnosy z jiných možných variant, které nemohly být získány, protože zdroje byly vynaloženy na danou investici (např. ušlý zisk, ušlou mzdu, úrok atd.)</a:t>
            </a:r>
          </a:p>
          <a:p>
            <a:pPr marL="457200">
              <a:buFont typeface="Wingdings" panose="05000000000000000000" pitchFamily="2" charset="2"/>
              <a:buChar char="ü"/>
            </a:pPr>
            <a:endParaRPr lang="cs-CZ" sz="2000" b="0" dirty="0"/>
          </a:p>
          <a:p>
            <a:pPr eaLnBrk="1" hangingPunct="1">
              <a:spcBef>
                <a:spcPct val="20000"/>
              </a:spcBef>
              <a:buClr>
                <a:schemeClr val="bg2"/>
              </a:buClr>
              <a:buSzPct val="75000"/>
              <a:buFont typeface="Wingdings" panose="05000000000000000000" pitchFamily="2" charset="2"/>
              <a:buChar char="p"/>
            </a:pPr>
            <a:endParaRPr lang="cs-CZ" altLang="cs-CZ" sz="2000" b="0" dirty="0"/>
          </a:p>
        </p:txBody>
      </p:sp>
    </p:spTree>
    <p:extLst>
      <p:ext uri="{BB962C8B-B14F-4D97-AF65-F5344CB8AC3E}">
        <p14:creationId xmlns:p14="http://schemas.microsoft.com/office/powerpoint/2010/main" val="2083397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457200" y="589756"/>
            <a:ext cx="8229600" cy="490537"/>
          </a:xfrm>
        </p:spPr>
        <p:txBody>
          <a:bodyPr>
            <a:normAutofit fontScale="90000"/>
          </a:bodyPr>
          <a:lstStyle/>
          <a:p>
            <a:pPr fontAlgn="auto">
              <a:spcAft>
                <a:spcPts val="0"/>
              </a:spcAft>
              <a:defRPr/>
            </a:pPr>
            <a:r>
              <a:rPr lang="cs-CZ" sz="2800" b="1" dirty="0">
                <a:solidFill>
                  <a:srgbClr val="FF0000"/>
                </a:solidFill>
              </a:rPr>
              <a:t>Odhady výnosů a nákladů</a:t>
            </a:r>
          </a:p>
        </p:txBody>
      </p:sp>
      <p:graphicFrame>
        <p:nvGraphicFramePr>
          <p:cNvPr id="105475" name="Objekt 5"/>
          <p:cNvGraphicFramePr>
            <a:graphicFrameLocks noChangeAspect="1"/>
          </p:cNvGraphicFramePr>
          <p:nvPr/>
        </p:nvGraphicFramePr>
        <p:xfrm>
          <a:off x="684213" y="1916113"/>
          <a:ext cx="8245475" cy="3795712"/>
        </p:xfrm>
        <a:graphic>
          <a:graphicData uri="http://schemas.openxmlformats.org/presentationml/2006/ole">
            <mc:AlternateContent xmlns:mc="http://schemas.openxmlformats.org/markup-compatibility/2006">
              <mc:Choice xmlns:v="urn:schemas-microsoft-com:vml" Requires="v">
                <p:oleObj spid="_x0000_s15370" name="List" r:id="rId4" imgW="4657619" imgH="3010006" progId="Excel.Sheet.12">
                  <p:embed/>
                </p:oleObj>
              </mc:Choice>
              <mc:Fallback>
                <p:oleObj name="List" r:id="rId4" imgW="4657619" imgH="3010006" progId="Excel.Sheet.12">
                  <p:embed/>
                  <p:pic>
                    <p:nvPicPr>
                      <p:cNvPr id="105475" name="Objek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1916113"/>
                        <a:ext cx="8245475" cy="379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5476" name="TextovéPole 6"/>
          <p:cNvSpPr txBox="1">
            <a:spLocks noChangeArrowheads="1"/>
          </p:cNvSpPr>
          <p:nvPr/>
        </p:nvSpPr>
        <p:spPr bwMode="auto">
          <a:xfrm>
            <a:off x="684213" y="1052513"/>
            <a:ext cx="8064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r>
              <a:rPr lang="cs-CZ" b="1"/>
              <a:t>Odhad výsledku hospodaření lze provést také prostřednictvím odhadu marže (krycího příspěvku, který generujeme vzhledem k režijním (fixním nákladům firmy)</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symbol pro číslo snímku 7">
            <a:extLst>
              <a:ext uri="{FF2B5EF4-FFF2-40B4-BE49-F238E27FC236}">
                <a16:creationId xmlns:a16="http://schemas.microsoft.com/office/drawing/2014/main" id="{7B960082-3811-4558-BF46-3D277B0287DE}"/>
              </a:ext>
            </a:extLst>
          </p:cNvPr>
          <p:cNvSpPr txBox="1">
            <a:spLocks/>
          </p:cNvSpPr>
          <p:nvPr/>
        </p:nvSpPr>
        <p:spPr>
          <a:xfrm>
            <a:off x="6903958" y="5616892"/>
            <a:ext cx="2057400" cy="273844"/>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cs-CZ" sz="825" kern="0" spc="38" dirty="0">
                <a:solidFill>
                  <a:schemeClr val="bg1">
                    <a:lumMod val="65000"/>
                  </a:schemeClr>
                </a:solidFill>
                <a:latin typeface="Grandis" panose="02000503000000000000" pitchFamily="50" charset="-18"/>
                <a:ea typeface="Grandis" panose="02000503000000000000" pitchFamily="50" charset="-18"/>
              </a:rPr>
              <a:t>22</a:t>
            </a:r>
          </a:p>
        </p:txBody>
      </p:sp>
      <p:sp>
        <p:nvSpPr>
          <p:cNvPr id="11" name="Obdélník 10">
            <a:extLst>
              <a:ext uri="{FF2B5EF4-FFF2-40B4-BE49-F238E27FC236}">
                <a16:creationId xmlns:a16="http://schemas.microsoft.com/office/drawing/2014/main" id="{9F288F27-C547-498F-86D7-E64EB293DBC3}"/>
              </a:ext>
            </a:extLst>
          </p:cNvPr>
          <p:cNvSpPr/>
          <p:nvPr/>
        </p:nvSpPr>
        <p:spPr>
          <a:xfrm>
            <a:off x="466725" y="1256348"/>
            <a:ext cx="3574019" cy="346248"/>
          </a:xfrm>
          <a:prstGeom prst="rect">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3" name="TextovéPole 12">
            <a:extLst>
              <a:ext uri="{FF2B5EF4-FFF2-40B4-BE49-F238E27FC236}">
                <a16:creationId xmlns:a16="http://schemas.microsoft.com/office/drawing/2014/main" id="{7BA9A517-6F75-40FC-A80A-2478C9C0CD2C}"/>
              </a:ext>
            </a:extLst>
          </p:cNvPr>
          <p:cNvSpPr txBox="1"/>
          <p:nvPr/>
        </p:nvSpPr>
        <p:spPr>
          <a:xfrm>
            <a:off x="474345" y="1256347"/>
            <a:ext cx="4897756" cy="402546"/>
          </a:xfrm>
          <a:prstGeom prst="rect">
            <a:avLst/>
          </a:prstGeom>
          <a:solidFill>
            <a:schemeClr val="accent4"/>
          </a:solidFill>
        </p:spPr>
        <p:txBody>
          <a:bodyPr wrap="square" rtlCol="0">
            <a:spAutoFit/>
          </a:bodyPr>
          <a:lstStyle/>
          <a:p>
            <a:pPr>
              <a:lnSpc>
                <a:spcPct val="120000"/>
              </a:lnSpc>
              <a:defRPr/>
            </a:pPr>
            <a:r>
              <a:rPr lang="cs-CZ" b="1" dirty="0"/>
              <a:t>Finanční plán (rozpočet), zakladatelský rozpočet</a:t>
            </a:r>
            <a:endParaRPr lang="cs-CZ" dirty="0"/>
          </a:p>
        </p:txBody>
      </p:sp>
      <p:sp>
        <p:nvSpPr>
          <p:cNvPr id="3" name="Zástupný obsah 2">
            <a:extLst>
              <a:ext uri="{FF2B5EF4-FFF2-40B4-BE49-F238E27FC236}">
                <a16:creationId xmlns:a16="http://schemas.microsoft.com/office/drawing/2014/main" id="{CC65FAC3-F5F2-4FA6-9E9A-704F96E27B35}"/>
              </a:ext>
            </a:extLst>
          </p:cNvPr>
          <p:cNvSpPr>
            <a:spLocks noGrp="1"/>
          </p:cNvSpPr>
          <p:nvPr>
            <p:ph idx="1"/>
          </p:nvPr>
        </p:nvSpPr>
        <p:spPr>
          <a:xfrm>
            <a:off x="474345" y="1835683"/>
            <a:ext cx="7749289" cy="1838246"/>
          </a:xfrm>
        </p:spPr>
        <p:txBody>
          <a:bodyPr>
            <a:normAutofit fontScale="92500" lnSpcReduction="10000"/>
          </a:bodyPr>
          <a:lstStyle/>
          <a:p>
            <a:pPr marL="0" indent="0" algn="just">
              <a:spcBef>
                <a:spcPts val="900"/>
              </a:spcBef>
              <a:buNone/>
            </a:pPr>
            <a:r>
              <a:rPr lang="cs-CZ" sz="1800" b="1" dirty="0">
                <a:solidFill>
                  <a:srgbClr val="FF0000"/>
                </a:solidFill>
              </a:rPr>
              <a:t>PŘEDPOKLAD PŘÍJMŮ (MONETIZACE)</a:t>
            </a:r>
          </a:p>
          <a:p>
            <a:pPr algn="just">
              <a:spcBef>
                <a:spcPts val="900"/>
              </a:spcBef>
            </a:pPr>
            <a:r>
              <a:rPr lang="cs-CZ" sz="1800" dirty="0"/>
              <a:t>Odhad celkových tržeb na nejbližších pár měsíců (první rok)</a:t>
            </a:r>
          </a:p>
          <a:p>
            <a:pPr algn="just">
              <a:spcBef>
                <a:spcPts val="900"/>
              </a:spcBef>
            </a:pPr>
            <a:r>
              <a:rPr lang="cs-CZ" sz="1800" dirty="0"/>
              <a:t>Odhad tržeb dle jednotlivých let na příští cca 3 roky. Odhad příjmů, plynoucí z těchto tržeb, případně z jiných výnosů.</a:t>
            </a:r>
          </a:p>
          <a:p>
            <a:pPr algn="just">
              <a:spcBef>
                <a:spcPts val="900"/>
              </a:spcBef>
            </a:pPr>
            <a:r>
              <a:rPr lang="cs-CZ" sz="1800" dirty="0"/>
              <a:t>Z čeho příjmy poplynou? Příjmy se často skrývají úplně jinde, než si myslíme, že jsou…. Reklama?</a:t>
            </a:r>
          </a:p>
          <a:p>
            <a:pPr marL="257175" indent="-257175" defTabSz="342900">
              <a:lnSpc>
                <a:spcPct val="120000"/>
              </a:lnSpc>
              <a:spcBef>
                <a:spcPts val="0"/>
              </a:spcBef>
              <a:buNone/>
              <a:defRPr/>
            </a:pPr>
            <a:endParaRPr lang="cs-CZ" sz="1800" dirty="0"/>
          </a:p>
        </p:txBody>
      </p:sp>
      <p:graphicFrame>
        <p:nvGraphicFramePr>
          <p:cNvPr id="14" name="Objekt 13">
            <a:extLst>
              <a:ext uri="{FF2B5EF4-FFF2-40B4-BE49-F238E27FC236}">
                <a16:creationId xmlns:a16="http://schemas.microsoft.com/office/drawing/2014/main" id="{0050CE9F-7FAB-4418-8A52-66220884F6E9}"/>
              </a:ext>
            </a:extLst>
          </p:cNvPr>
          <p:cNvGraphicFramePr>
            <a:graphicFrameLocks noChangeAspect="1"/>
          </p:cNvGraphicFramePr>
          <p:nvPr/>
        </p:nvGraphicFramePr>
        <p:xfrm>
          <a:off x="927497" y="3781425"/>
          <a:ext cx="5747147" cy="913210"/>
        </p:xfrm>
        <a:graphic>
          <a:graphicData uri="http://schemas.openxmlformats.org/presentationml/2006/ole">
            <mc:AlternateContent xmlns:mc="http://schemas.openxmlformats.org/markup-compatibility/2006">
              <mc:Choice xmlns:v="urn:schemas-microsoft-com:vml" Requires="v">
                <p:oleObj spid="_x0000_s17416" name="Worksheet" r:id="rId3" imgW="4572000" imgH="790620" progId="Excel.Sheet.12">
                  <p:embed/>
                </p:oleObj>
              </mc:Choice>
              <mc:Fallback>
                <p:oleObj name="Worksheet" r:id="rId3" imgW="4572000" imgH="790620" progId="Excel.Sheet.12">
                  <p:embed/>
                  <p:pic>
                    <p:nvPicPr>
                      <p:cNvPr id="14" name="Objekt 13">
                        <a:extLst>
                          <a:ext uri="{FF2B5EF4-FFF2-40B4-BE49-F238E27FC236}">
                            <a16:creationId xmlns:a16="http://schemas.microsoft.com/office/drawing/2014/main" id="{0050CE9F-7FAB-4418-8A52-66220884F6E9}"/>
                          </a:ext>
                        </a:extLst>
                      </p:cNvPr>
                      <p:cNvPicPr/>
                      <p:nvPr/>
                    </p:nvPicPr>
                    <p:blipFill>
                      <a:blip r:embed="rId4"/>
                      <a:stretch>
                        <a:fillRect/>
                      </a:stretch>
                    </p:blipFill>
                    <p:spPr>
                      <a:xfrm>
                        <a:off x="927497" y="3781425"/>
                        <a:ext cx="5747147" cy="913210"/>
                      </a:xfrm>
                      <a:prstGeom prst="rect">
                        <a:avLst/>
                      </a:prstGeom>
                    </p:spPr>
                  </p:pic>
                </p:oleObj>
              </mc:Fallback>
            </mc:AlternateContent>
          </a:graphicData>
        </a:graphic>
      </p:graphicFrame>
    </p:spTree>
    <p:extLst>
      <p:ext uri="{BB962C8B-B14F-4D97-AF65-F5344CB8AC3E}">
        <p14:creationId xmlns:p14="http://schemas.microsoft.com/office/powerpoint/2010/main" val="372481997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zápatí 6">
            <a:extLst>
              <a:ext uri="{FF2B5EF4-FFF2-40B4-BE49-F238E27FC236}">
                <a16:creationId xmlns:a16="http://schemas.microsoft.com/office/drawing/2014/main" id="{B8453234-DF1B-4937-9FA4-09ED5F54171B}"/>
              </a:ext>
            </a:extLst>
          </p:cNvPr>
          <p:cNvSpPr txBox="1">
            <a:spLocks/>
          </p:cNvSpPr>
          <p:nvPr/>
        </p:nvSpPr>
        <p:spPr>
          <a:xfrm>
            <a:off x="190262" y="5609273"/>
            <a:ext cx="4650679" cy="273844"/>
          </a:xfrm>
          <a:prstGeom prst="rect">
            <a:avLst/>
          </a:prstGeom>
        </p:spPr>
        <p:txBody>
          <a:bodyPr vert="horz" lIns="68580" tIns="34290" rIns="68580" bIns="3429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cs-CZ" sz="825" kern="0" dirty="0">
                <a:solidFill>
                  <a:schemeClr val="bg1">
                    <a:lumMod val="65000"/>
                  </a:schemeClr>
                </a:solidFill>
                <a:latin typeface="Grandis" panose="02000503000000000000" pitchFamily="50" charset="-18"/>
                <a:ea typeface="Grandis" panose="02000503000000000000" pitchFamily="50" charset="-18"/>
              </a:rPr>
              <a:t>Technologické inovační centrum </a:t>
            </a:r>
            <a:r>
              <a:rPr lang="cs-CZ" sz="825" dirty="0">
                <a:solidFill>
                  <a:schemeClr val="bg1">
                    <a:lumMod val="65000"/>
                  </a:schemeClr>
                </a:solidFill>
                <a:latin typeface="Grandis" panose="02000503000000000000" pitchFamily="50" charset="-18"/>
                <a:ea typeface="Grandis" panose="02000503000000000000" pitchFamily="50" charset="-18"/>
              </a:rPr>
              <a:t>– Podnikatelská akademie na střední škole </a:t>
            </a:r>
            <a:endParaRPr lang="cs-CZ" sz="825" kern="0" dirty="0">
              <a:solidFill>
                <a:schemeClr val="bg1">
                  <a:lumMod val="65000"/>
                </a:schemeClr>
              </a:solidFill>
              <a:latin typeface="Grandis" panose="02000503000000000000" pitchFamily="50" charset="-18"/>
              <a:ea typeface="Grandis" panose="02000503000000000000" pitchFamily="50" charset="-18"/>
            </a:endParaRPr>
          </a:p>
        </p:txBody>
      </p:sp>
      <p:sp>
        <p:nvSpPr>
          <p:cNvPr id="9" name="Zástupný symbol pro číslo snímku 7">
            <a:extLst>
              <a:ext uri="{FF2B5EF4-FFF2-40B4-BE49-F238E27FC236}">
                <a16:creationId xmlns:a16="http://schemas.microsoft.com/office/drawing/2014/main" id="{7B960082-3811-4558-BF46-3D277B0287DE}"/>
              </a:ext>
            </a:extLst>
          </p:cNvPr>
          <p:cNvSpPr txBox="1">
            <a:spLocks/>
          </p:cNvSpPr>
          <p:nvPr/>
        </p:nvSpPr>
        <p:spPr>
          <a:xfrm>
            <a:off x="6903958" y="5616892"/>
            <a:ext cx="2057400" cy="273844"/>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cs-CZ" sz="825" kern="0" spc="38" dirty="0">
                <a:solidFill>
                  <a:schemeClr val="bg1">
                    <a:lumMod val="65000"/>
                  </a:schemeClr>
                </a:solidFill>
                <a:latin typeface="Grandis" panose="02000503000000000000" pitchFamily="50" charset="-18"/>
                <a:ea typeface="Grandis" panose="02000503000000000000" pitchFamily="50" charset="-18"/>
              </a:rPr>
              <a:t>22</a:t>
            </a:r>
          </a:p>
        </p:txBody>
      </p:sp>
      <p:cxnSp>
        <p:nvCxnSpPr>
          <p:cNvPr id="10" name="Přímá spojnice 9">
            <a:extLst>
              <a:ext uri="{FF2B5EF4-FFF2-40B4-BE49-F238E27FC236}">
                <a16:creationId xmlns:a16="http://schemas.microsoft.com/office/drawing/2014/main" id="{0CF0F4A7-DCF1-4C12-AC7F-77CA35D9D09E}"/>
              </a:ext>
            </a:extLst>
          </p:cNvPr>
          <p:cNvCxnSpPr>
            <a:cxnSpLocks/>
          </p:cNvCxnSpPr>
          <p:nvPr/>
        </p:nvCxnSpPr>
        <p:spPr>
          <a:xfrm>
            <a:off x="251223" y="5647372"/>
            <a:ext cx="8641556"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11" name="Obdélník 10">
            <a:extLst>
              <a:ext uri="{FF2B5EF4-FFF2-40B4-BE49-F238E27FC236}">
                <a16:creationId xmlns:a16="http://schemas.microsoft.com/office/drawing/2014/main" id="{9F288F27-C547-498F-86D7-E64EB293DBC3}"/>
              </a:ext>
            </a:extLst>
          </p:cNvPr>
          <p:cNvSpPr/>
          <p:nvPr/>
        </p:nvSpPr>
        <p:spPr>
          <a:xfrm>
            <a:off x="466725" y="1256348"/>
            <a:ext cx="3574019" cy="346248"/>
          </a:xfrm>
          <a:prstGeom prst="rect">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3" name="TextovéPole 12">
            <a:extLst>
              <a:ext uri="{FF2B5EF4-FFF2-40B4-BE49-F238E27FC236}">
                <a16:creationId xmlns:a16="http://schemas.microsoft.com/office/drawing/2014/main" id="{7BA9A517-6F75-40FC-A80A-2478C9C0CD2C}"/>
              </a:ext>
            </a:extLst>
          </p:cNvPr>
          <p:cNvSpPr txBox="1"/>
          <p:nvPr/>
        </p:nvSpPr>
        <p:spPr>
          <a:xfrm>
            <a:off x="474345" y="1256347"/>
            <a:ext cx="4897756" cy="402546"/>
          </a:xfrm>
          <a:prstGeom prst="rect">
            <a:avLst/>
          </a:prstGeom>
          <a:solidFill>
            <a:schemeClr val="accent4"/>
          </a:solidFill>
        </p:spPr>
        <p:txBody>
          <a:bodyPr wrap="square" rtlCol="0">
            <a:spAutoFit/>
          </a:bodyPr>
          <a:lstStyle/>
          <a:p>
            <a:pPr>
              <a:lnSpc>
                <a:spcPct val="120000"/>
              </a:lnSpc>
              <a:defRPr/>
            </a:pPr>
            <a:r>
              <a:rPr lang="cs-CZ" b="1" dirty="0"/>
              <a:t>Finanční plán (rozpočet), zakladatelský rozpočet</a:t>
            </a:r>
            <a:endParaRPr lang="cs-CZ" dirty="0"/>
          </a:p>
        </p:txBody>
      </p:sp>
      <p:sp>
        <p:nvSpPr>
          <p:cNvPr id="3" name="Zástupný obsah 2">
            <a:extLst>
              <a:ext uri="{FF2B5EF4-FFF2-40B4-BE49-F238E27FC236}">
                <a16:creationId xmlns:a16="http://schemas.microsoft.com/office/drawing/2014/main" id="{CC65FAC3-F5F2-4FA6-9E9A-704F96E27B35}"/>
              </a:ext>
            </a:extLst>
          </p:cNvPr>
          <p:cNvSpPr>
            <a:spLocks noGrp="1"/>
          </p:cNvSpPr>
          <p:nvPr>
            <p:ph idx="1"/>
          </p:nvPr>
        </p:nvSpPr>
        <p:spPr>
          <a:xfrm>
            <a:off x="474345" y="1835683"/>
            <a:ext cx="7749289" cy="3413089"/>
          </a:xfrm>
        </p:spPr>
        <p:txBody>
          <a:bodyPr>
            <a:normAutofit/>
          </a:bodyPr>
          <a:lstStyle/>
          <a:p>
            <a:pPr marL="0" indent="0" algn="just">
              <a:spcBef>
                <a:spcPts val="900"/>
              </a:spcBef>
              <a:buNone/>
            </a:pPr>
            <a:r>
              <a:rPr lang="cs-CZ" sz="1800" b="1" dirty="0">
                <a:solidFill>
                  <a:srgbClr val="FF0000"/>
                </a:solidFill>
              </a:rPr>
              <a:t>PŘEDPOKLAD PŘÍJMŮ (MONETIZACE)</a:t>
            </a:r>
          </a:p>
          <a:p>
            <a:pPr algn="just">
              <a:spcBef>
                <a:spcPts val="900"/>
              </a:spcBef>
            </a:pPr>
            <a:r>
              <a:rPr lang="cs-CZ" sz="1800" dirty="0"/>
              <a:t>Odhad celkových tržeb na nejbližších pár měsíců (první rok)</a:t>
            </a:r>
          </a:p>
          <a:p>
            <a:pPr algn="just">
              <a:spcBef>
                <a:spcPts val="900"/>
              </a:spcBef>
            </a:pPr>
            <a:r>
              <a:rPr lang="cs-CZ" sz="1800" dirty="0"/>
              <a:t>Odhad tržeb dle jednotlivých let na příští cca 3 roky. Odhad příjmů, plynoucí z těchto tržeb, případně z jiných výnosů.</a:t>
            </a:r>
          </a:p>
          <a:p>
            <a:pPr algn="just">
              <a:spcBef>
                <a:spcPts val="900"/>
              </a:spcBef>
            </a:pPr>
            <a:r>
              <a:rPr lang="cs-CZ" sz="1800" dirty="0"/>
              <a:t>Z čeho příjmy poplynou? Příjmy se často skrývají úplně jinde, než si myslíme, že jsou…. Reklama?</a:t>
            </a:r>
          </a:p>
          <a:p>
            <a:pPr marL="257175" indent="-257175" defTabSz="342900">
              <a:lnSpc>
                <a:spcPct val="120000"/>
              </a:lnSpc>
              <a:spcBef>
                <a:spcPts val="0"/>
              </a:spcBef>
              <a:buNone/>
              <a:defRPr/>
            </a:pPr>
            <a:endParaRPr lang="cs-CZ" sz="1800" dirty="0"/>
          </a:p>
        </p:txBody>
      </p:sp>
      <p:pic>
        <p:nvPicPr>
          <p:cNvPr id="4" name="Obrázek 3">
            <a:extLst>
              <a:ext uri="{FF2B5EF4-FFF2-40B4-BE49-F238E27FC236}">
                <a16:creationId xmlns:a16="http://schemas.microsoft.com/office/drawing/2014/main" id="{DBFE8A5B-1B90-42C8-BDD4-F78B1D4FEAA7}"/>
              </a:ext>
            </a:extLst>
          </p:cNvPr>
          <p:cNvPicPr>
            <a:picLocks noChangeAspect="1"/>
          </p:cNvPicPr>
          <p:nvPr/>
        </p:nvPicPr>
        <p:blipFill>
          <a:blip r:embed="rId2"/>
          <a:stretch>
            <a:fillRect/>
          </a:stretch>
        </p:blipFill>
        <p:spPr>
          <a:xfrm>
            <a:off x="0" y="3960082"/>
            <a:ext cx="9203383" cy="1300805"/>
          </a:xfrm>
          <a:prstGeom prst="rect">
            <a:avLst/>
          </a:prstGeom>
        </p:spPr>
      </p:pic>
    </p:spTree>
    <p:extLst>
      <p:ext uri="{BB962C8B-B14F-4D97-AF65-F5344CB8AC3E}">
        <p14:creationId xmlns:p14="http://schemas.microsoft.com/office/powerpoint/2010/main" val="181243537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délník 10">
            <a:extLst>
              <a:ext uri="{FF2B5EF4-FFF2-40B4-BE49-F238E27FC236}">
                <a16:creationId xmlns:a16="http://schemas.microsoft.com/office/drawing/2014/main" id="{9F288F27-C547-498F-86D7-E64EB293DBC3}"/>
              </a:ext>
            </a:extLst>
          </p:cNvPr>
          <p:cNvSpPr/>
          <p:nvPr/>
        </p:nvSpPr>
        <p:spPr>
          <a:xfrm>
            <a:off x="466725" y="1256348"/>
            <a:ext cx="3574019" cy="346248"/>
          </a:xfrm>
          <a:prstGeom prst="rect">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3" name="TextovéPole 12">
            <a:extLst>
              <a:ext uri="{FF2B5EF4-FFF2-40B4-BE49-F238E27FC236}">
                <a16:creationId xmlns:a16="http://schemas.microsoft.com/office/drawing/2014/main" id="{7BA9A517-6F75-40FC-A80A-2478C9C0CD2C}"/>
              </a:ext>
            </a:extLst>
          </p:cNvPr>
          <p:cNvSpPr txBox="1"/>
          <p:nvPr/>
        </p:nvSpPr>
        <p:spPr>
          <a:xfrm>
            <a:off x="474345" y="1256347"/>
            <a:ext cx="4897756" cy="402546"/>
          </a:xfrm>
          <a:prstGeom prst="rect">
            <a:avLst/>
          </a:prstGeom>
          <a:solidFill>
            <a:schemeClr val="accent4"/>
          </a:solidFill>
        </p:spPr>
        <p:txBody>
          <a:bodyPr wrap="square" rtlCol="0">
            <a:spAutoFit/>
          </a:bodyPr>
          <a:lstStyle/>
          <a:p>
            <a:pPr>
              <a:lnSpc>
                <a:spcPct val="120000"/>
              </a:lnSpc>
              <a:defRPr/>
            </a:pPr>
            <a:r>
              <a:rPr lang="cs-CZ" b="1" dirty="0"/>
              <a:t>Finanční plán (rozpočet), zakladatelský rozpočet</a:t>
            </a:r>
            <a:endParaRPr lang="cs-CZ" dirty="0"/>
          </a:p>
        </p:txBody>
      </p:sp>
      <p:sp>
        <p:nvSpPr>
          <p:cNvPr id="3" name="Zástupný obsah 2">
            <a:extLst>
              <a:ext uri="{FF2B5EF4-FFF2-40B4-BE49-F238E27FC236}">
                <a16:creationId xmlns:a16="http://schemas.microsoft.com/office/drawing/2014/main" id="{CC65FAC3-F5F2-4FA6-9E9A-704F96E27B35}"/>
              </a:ext>
            </a:extLst>
          </p:cNvPr>
          <p:cNvSpPr>
            <a:spLocks noGrp="1"/>
          </p:cNvSpPr>
          <p:nvPr>
            <p:ph idx="1"/>
          </p:nvPr>
        </p:nvSpPr>
        <p:spPr>
          <a:xfrm>
            <a:off x="466725" y="1835683"/>
            <a:ext cx="7749289" cy="3413089"/>
          </a:xfrm>
        </p:spPr>
        <p:txBody>
          <a:bodyPr>
            <a:normAutofit/>
          </a:bodyPr>
          <a:lstStyle/>
          <a:p>
            <a:pPr marL="0" indent="0" algn="just">
              <a:spcBef>
                <a:spcPts val="900"/>
              </a:spcBef>
              <a:buNone/>
            </a:pPr>
            <a:r>
              <a:rPr lang="cs-CZ" sz="1800" b="1" dirty="0">
                <a:solidFill>
                  <a:srgbClr val="FF0000"/>
                </a:solidFill>
              </a:rPr>
              <a:t>PŘEDPOKLAD PŘÍJMŮ (MONETIZACE)</a:t>
            </a:r>
          </a:p>
          <a:p>
            <a:pPr algn="just">
              <a:spcBef>
                <a:spcPts val="900"/>
              </a:spcBef>
            </a:pPr>
            <a:r>
              <a:rPr lang="cs-CZ" sz="1800" b="1" dirty="0"/>
              <a:t>Odhad </a:t>
            </a:r>
            <a:r>
              <a:rPr lang="cs-CZ" sz="1800" dirty="0"/>
              <a:t>prodeje - alfa a omega finančního plánu!</a:t>
            </a:r>
          </a:p>
          <a:p>
            <a:pPr defTabSz="342900">
              <a:buNone/>
              <a:defRPr/>
            </a:pPr>
            <a:r>
              <a:rPr lang="cs-CZ" sz="1800" b="1" dirty="0"/>
              <a:t>Co vše má vliv na vývoj prodejů (tržeb)?</a:t>
            </a:r>
          </a:p>
          <a:p>
            <a:pPr defTabSz="342900">
              <a:defRPr/>
            </a:pPr>
            <a:r>
              <a:rPr lang="cs-CZ" sz="1800" dirty="0"/>
              <a:t>Postupné zvyšování prodejů od zahájení činnosti – souvislost s životním cyklem firmy </a:t>
            </a:r>
            <a:r>
              <a:rPr lang="fr-FR" sz="1800" dirty="0"/>
              <a:t>(</a:t>
            </a:r>
            <a:r>
              <a:rPr lang="cs-CZ" sz="1800" dirty="0"/>
              <a:t>postupné navyšování měsíčních obratů</a:t>
            </a:r>
            <a:r>
              <a:rPr lang="fr-FR" sz="1800" dirty="0"/>
              <a:t>)</a:t>
            </a:r>
            <a:endParaRPr lang="cs-CZ" sz="1800" dirty="0"/>
          </a:p>
          <a:p>
            <a:pPr defTabSz="342900">
              <a:defRPr/>
            </a:pPr>
            <a:r>
              <a:rPr lang="cs-CZ" sz="1800" dirty="0"/>
              <a:t>Možná sezónnost prodeje</a:t>
            </a:r>
          </a:p>
          <a:p>
            <a:pPr defTabSz="342900">
              <a:defRPr/>
            </a:pPr>
            <a:r>
              <a:rPr lang="cs-CZ" sz="1800" dirty="0"/>
              <a:t>Rozložení prodeje dle výrobků (nebo řad výrobků)</a:t>
            </a:r>
          </a:p>
          <a:p>
            <a:pPr defTabSz="342900">
              <a:defRPr/>
            </a:pPr>
            <a:r>
              <a:rPr lang="cs-CZ" sz="1800" dirty="0"/>
              <a:t>Různá výše prodeje na různých trzích</a:t>
            </a:r>
          </a:p>
          <a:p>
            <a:pPr defTabSz="342900">
              <a:defRPr/>
            </a:pPr>
            <a:r>
              <a:rPr lang="cs-CZ" sz="1800" dirty="0"/>
              <a:t>Různé ceny různým odběratelům, měnové kurzy, prodejní politika a politika slev atd.</a:t>
            </a:r>
          </a:p>
          <a:p>
            <a:pPr algn="just">
              <a:spcBef>
                <a:spcPts val="900"/>
              </a:spcBef>
            </a:pPr>
            <a:endParaRPr lang="cs-CZ" sz="1800" dirty="0"/>
          </a:p>
        </p:txBody>
      </p:sp>
    </p:spTree>
    <p:extLst>
      <p:ext uri="{BB962C8B-B14F-4D97-AF65-F5344CB8AC3E}">
        <p14:creationId xmlns:p14="http://schemas.microsoft.com/office/powerpoint/2010/main" val="206049591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délník 10">
            <a:extLst>
              <a:ext uri="{FF2B5EF4-FFF2-40B4-BE49-F238E27FC236}">
                <a16:creationId xmlns:a16="http://schemas.microsoft.com/office/drawing/2014/main" id="{9F288F27-C547-498F-86D7-E64EB293DBC3}"/>
              </a:ext>
            </a:extLst>
          </p:cNvPr>
          <p:cNvSpPr/>
          <p:nvPr/>
        </p:nvSpPr>
        <p:spPr>
          <a:xfrm>
            <a:off x="466725" y="761048"/>
            <a:ext cx="3574019" cy="346248"/>
          </a:xfrm>
          <a:prstGeom prst="rect">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3" name="TextovéPole 12">
            <a:extLst>
              <a:ext uri="{FF2B5EF4-FFF2-40B4-BE49-F238E27FC236}">
                <a16:creationId xmlns:a16="http://schemas.microsoft.com/office/drawing/2014/main" id="{7BA9A517-6F75-40FC-A80A-2478C9C0CD2C}"/>
              </a:ext>
            </a:extLst>
          </p:cNvPr>
          <p:cNvSpPr txBox="1"/>
          <p:nvPr/>
        </p:nvSpPr>
        <p:spPr>
          <a:xfrm>
            <a:off x="474345" y="761047"/>
            <a:ext cx="4897756" cy="402546"/>
          </a:xfrm>
          <a:prstGeom prst="rect">
            <a:avLst/>
          </a:prstGeom>
          <a:solidFill>
            <a:schemeClr val="accent4"/>
          </a:solidFill>
        </p:spPr>
        <p:txBody>
          <a:bodyPr wrap="square" rtlCol="0">
            <a:spAutoFit/>
          </a:bodyPr>
          <a:lstStyle/>
          <a:p>
            <a:pPr>
              <a:lnSpc>
                <a:spcPct val="120000"/>
              </a:lnSpc>
              <a:defRPr/>
            </a:pPr>
            <a:r>
              <a:rPr lang="cs-CZ" b="1" dirty="0"/>
              <a:t>Finanční plán (rozpočet), zakladatelský rozpočet</a:t>
            </a:r>
            <a:endParaRPr lang="cs-CZ" dirty="0"/>
          </a:p>
        </p:txBody>
      </p:sp>
      <p:sp>
        <p:nvSpPr>
          <p:cNvPr id="3" name="Zástupný obsah 2">
            <a:extLst>
              <a:ext uri="{FF2B5EF4-FFF2-40B4-BE49-F238E27FC236}">
                <a16:creationId xmlns:a16="http://schemas.microsoft.com/office/drawing/2014/main" id="{CC65FAC3-F5F2-4FA6-9E9A-704F96E27B35}"/>
              </a:ext>
            </a:extLst>
          </p:cNvPr>
          <p:cNvSpPr>
            <a:spLocks noGrp="1"/>
          </p:cNvSpPr>
          <p:nvPr>
            <p:ph idx="1"/>
          </p:nvPr>
        </p:nvSpPr>
        <p:spPr>
          <a:xfrm>
            <a:off x="474345" y="1340383"/>
            <a:ext cx="7749289" cy="1215252"/>
          </a:xfrm>
        </p:spPr>
        <p:txBody>
          <a:bodyPr>
            <a:normAutofit/>
          </a:bodyPr>
          <a:lstStyle/>
          <a:p>
            <a:pPr marL="0" indent="0" algn="just">
              <a:spcBef>
                <a:spcPts val="900"/>
              </a:spcBef>
              <a:buNone/>
            </a:pPr>
            <a:r>
              <a:rPr lang="cs-CZ" sz="1800" b="1" dirty="0">
                <a:solidFill>
                  <a:srgbClr val="FF0000"/>
                </a:solidFill>
              </a:rPr>
              <a:t>PŘEDPOKLAD PŘÍJMŮ (MONETIZACE)</a:t>
            </a:r>
          </a:p>
          <a:p>
            <a:pPr algn="just">
              <a:spcBef>
                <a:spcPts val="900"/>
              </a:spcBef>
            </a:pPr>
            <a:r>
              <a:rPr lang="cs-CZ" sz="1800" b="1" dirty="0"/>
              <a:t>Odhad </a:t>
            </a:r>
            <a:r>
              <a:rPr lang="cs-CZ" sz="1800" dirty="0"/>
              <a:t>prodeje - alfa a omega finančního plánu!</a:t>
            </a:r>
          </a:p>
          <a:p>
            <a:pPr algn="just">
              <a:spcBef>
                <a:spcPts val="900"/>
              </a:spcBef>
            </a:pPr>
            <a:r>
              <a:rPr lang="cs-CZ" sz="1800" dirty="0"/>
              <a:t>Varianty? Pesimistická (P), optimistická (O), průměrná, reálná (PR)</a:t>
            </a:r>
          </a:p>
          <a:p>
            <a:pPr algn="just">
              <a:spcBef>
                <a:spcPts val="900"/>
              </a:spcBef>
            </a:pPr>
            <a:endParaRPr lang="cs-CZ" sz="1800" dirty="0"/>
          </a:p>
        </p:txBody>
      </p:sp>
      <p:graphicFrame>
        <p:nvGraphicFramePr>
          <p:cNvPr id="2" name="Tabulka 1">
            <a:extLst>
              <a:ext uri="{FF2B5EF4-FFF2-40B4-BE49-F238E27FC236}">
                <a16:creationId xmlns:a16="http://schemas.microsoft.com/office/drawing/2014/main" id="{891942DC-A983-4EB3-93E1-77343D670305}"/>
              </a:ext>
            </a:extLst>
          </p:cNvPr>
          <p:cNvGraphicFramePr>
            <a:graphicFrameLocks noGrp="1"/>
          </p:cNvGraphicFramePr>
          <p:nvPr>
            <p:extLst>
              <p:ext uri="{D42A27DB-BD31-4B8C-83A1-F6EECF244321}">
                <p14:modId xmlns:p14="http://schemas.microsoft.com/office/powerpoint/2010/main" val="815972228"/>
              </p:ext>
            </p:extLst>
          </p:nvPr>
        </p:nvGraphicFramePr>
        <p:xfrm>
          <a:off x="922997" y="2909837"/>
          <a:ext cx="6851984" cy="2707053"/>
        </p:xfrm>
        <a:graphic>
          <a:graphicData uri="http://schemas.openxmlformats.org/drawingml/2006/table">
            <a:tbl>
              <a:tblPr firstRow="1" firstCol="1" lastRow="1" lastCol="1" bandRow="1" bandCol="1">
                <a:tableStyleId>{69012ECD-51FC-41F1-AA8D-1B2483CD663E}</a:tableStyleId>
              </a:tblPr>
              <a:tblGrid>
                <a:gridCol w="738155">
                  <a:extLst>
                    <a:ext uri="{9D8B030D-6E8A-4147-A177-3AD203B41FA5}">
                      <a16:colId xmlns:a16="http://schemas.microsoft.com/office/drawing/2014/main" val="942707719"/>
                    </a:ext>
                  </a:extLst>
                </a:gridCol>
                <a:gridCol w="654257">
                  <a:extLst>
                    <a:ext uri="{9D8B030D-6E8A-4147-A177-3AD203B41FA5}">
                      <a16:colId xmlns:a16="http://schemas.microsoft.com/office/drawing/2014/main" val="2283171552"/>
                    </a:ext>
                  </a:extLst>
                </a:gridCol>
                <a:gridCol w="763556">
                  <a:extLst>
                    <a:ext uri="{9D8B030D-6E8A-4147-A177-3AD203B41FA5}">
                      <a16:colId xmlns:a16="http://schemas.microsoft.com/office/drawing/2014/main" val="4046283291"/>
                    </a:ext>
                  </a:extLst>
                </a:gridCol>
                <a:gridCol w="982153">
                  <a:extLst>
                    <a:ext uri="{9D8B030D-6E8A-4147-A177-3AD203B41FA5}">
                      <a16:colId xmlns:a16="http://schemas.microsoft.com/office/drawing/2014/main" val="943477785"/>
                    </a:ext>
                  </a:extLst>
                </a:gridCol>
                <a:gridCol w="764325">
                  <a:extLst>
                    <a:ext uri="{9D8B030D-6E8A-4147-A177-3AD203B41FA5}">
                      <a16:colId xmlns:a16="http://schemas.microsoft.com/office/drawing/2014/main" val="3965383004"/>
                    </a:ext>
                  </a:extLst>
                </a:gridCol>
                <a:gridCol w="981383">
                  <a:extLst>
                    <a:ext uri="{9D8B030D-6E8A-4147-A177-3AD203B41FA5}">
                      <a16:colId xmlns:a16="http://schemas.microsoft.com/office/drawing/2014/main" val="2340285926"/>
                    </a:ext>
                  </a:extLst>
                </a:gridCol>
                <a:gridCol w="877473">
                  <a:extLst>
                    <a:ext uri="{9D8B030D-6E8A-4147-A177-3AD203B41FA5}">
                      <a16:colId xmlns:a16="http://schemas.microsoft.com/office/drawing/2014/main" val="212603536"/>
                    </a:ext>
                  </a:extLst>
                </a:gridCol>
                <a:gridCol w="1090682">
                  <a:extLst>
                    <a:ext uri="{9D8B030D-6E8A-4147-A177-3AD203B41FA5}">
                      <a16:colId xmlns:a16="http://schemas.microsoft.com/office/drawing/2014/main" val="695195427"/>
                    </a:ext>
                  </a:extLst>
                </a:gridCol>
              </a:tblGrid>
              <a:tr h="526147">
                <a:tc>
                  <a:txBody>
                    <a:bodyPr/>
                    <a:lstStyle/>
                    <a:p>
                      <a:pPr algn="ctr">
                        <a:lnSpc>
                          <a:spcPct val="150000"/>
                        </a:lnSpc>
                        <a:spcAft>
                          <a:spcPts val="600"/>
                        </a:spcAft>
                      </a:pPr>
                      <a:r>
                        <a:rPr lang="cs-CZ" sz="900" dirty="0">
                          <a:effectLst/>
                        </a:rPr>
                        <a:t>Cenová úroveň</a:t>
                      </a:r>
                      <a:endParaRPr lang="cs-CZ" sz="14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lnSpc>
                          <a:spcPct val="150000"/>
                        </a:lnSpc>
                        <a:spcAft>
                          <a:spcPts val="600"/>
                        </a:spcAft>
                      </a:pPr>
                      <a:r>
                        <a:rPr lang="cs-CZ" sz="900" dirty="0">
                          <a:effectLst/>
                        </a:rPr>
                        <a:t>Cena v CZK</a:t>
                      </a:r>
                      <a:endParaRPr lang="cs-CZ" sz="1400" dirty="0">
                        <a:effectLst/>
                        <a:latin typeface="Times New Roman" panose="02020603050405020304" pitchFamily="18" charset="0"/>
                        <a:ea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tcPr>
                </a:tc>
                <a:tc>
                  <a:txBody>
                    <a:bodyPr/>
                    <a:lstStyle/>
                    <a:p>
                      <a:pPr algn="ctr">
                        <a:lnSpc>
                          <a:spcPct val="150000"/>
                        </a:lnSpc>
                        <a:spcAft>
                          <a:spcPts val="600"/>
                        </a:spcAft>
                      </a:pPr>
                      <a:r>
                        <a:rPr lang="cs-CZ" sz="900" dirty="0">
                          <a:effectLst/>
                        </a:rPr>
                        <a:t>P: Počet ks týdně</a:t>
                      </a:r>
                      <a:endParaRPr lang="cs-CZ" sz="1400" dirty="0">
                        <a:effectLst/>
                        <a:latin typeface="Times New Roman" panose="02020603050405020304" pitchFamily="18" charset="0"/>
                        <a:ea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lnSpc>
                          <a:spcPct val="150000"/>
                        </a:lnSpc>
                        <a:spcAft>
                          <a:spcPts val="600"/>
                        </a:spcAft>
                      </a:pPr>
                      <a:r>
                        <a:rPr lang="cs-CZ" sz="900" dirty="0">
                          <a:effectLst/>
                        </a:rPr>
                        <a:t>P: Celková tržba v Kč</a:t>
                      </a:r>
                      <a:endParaRPr lang="cs-CZ" sz="1400" dirty="0">
                        <a:effectLst/>
                        <a:latin typeface="Times New Roman" panose="02020603050405020304" pitchFamily="18" charset="0"/>
                        <a:ea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lnSpc>
                          <a:spcPct val="150000"/>
                        </a:lnSpc>
                        <a:spcAft>
                          <a:spcPts val="600"/>
                        </a:spcAft>
                      </a:pPr>
                      <a:r>
                        <a:rPr lang="cs-CZ" sz="900" dirty="0">
                          <a:effectLst/>
                        </a:rPr>
                        <a:t>O: Počet ks týdně</a:t>
                      </a:r>
                      <a:endParaRPr lang="cs-CZ" sz="1400" dirty="0">
                        <a:effectLst/>
                        <a:latin typeface="Times New Roman" panose="02020603050405020304" pitchFamily="18" charset="0"/>
                        <a:ea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lnSpc>
                          <a:spcPct val="150000"/>
                        </a:lnSpc>
                        <a:spcAft>
                          <a:spcPts val="600"/>
                        </a:spcAft>
                      </a:pPr>
                      <a:r>
                        <a:rPr lang="cs-CZ" sz="900" dirty="0">
                          <a:effectLst/>
                        </a:rPr>
                        <a:t>O: Celková tržba v Kč</a:t>
                      </a:r>
                      <a:endParaRPr lang="cs-CZ" sz="1400" dirty="0">
                        <a:effectLst/>
                        <a:latin typeface="Times New Roman" panose="02020603050405020304" pitchFamily="18" charset="0"/>
                        <a:ea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lnSpc>
                          <a:spcPct val="150000"/>
                        </a:lnSpc>
                        <a:spcAft>
                          <a:spcPts val="600"/>
                        </a:spcAft>
                      </a:pPr>
                      <a:r>
                        <a:rPr lang="cs-CZ" sz="900" dirty="0">
                          <a:effectLst/>
                        </a:rPr>
                        <a:t>PR: Počet ks týdně</a:t>
                      </a:r>
                      <a:endParaRPr lang="cs-CZ" sz="1400" dirty="0">
                        <a:effectLst/>
                        <a:latin typeface="Times New Roman" panose="02020603050405020304" pitchFamily="18" charset="0"/>
                        <a:ea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lnSpc>
                          <a:spcPct val="150000"/>
                        </a:lnSpc>
                        <a:spcAft>
                          <a:spcPts val="600"/>
                        </a:spcAft>
                      </a:pPr>
                      <a:r>
                        <a:rPr lang="cs-CZ" sz="900" dirty="0">
                          <a:effectLst/>
                        </a:rPr>
                        <a:t>PR: Celková tržba v Kč</a:t>
                      </a:r>
                      <a:endParaRPr lang="cs-CZ" sz="1400" dirty="0">
                        <a:effectLst/>
                        <a:latin typeface="Times New Roman" panose="02020603050405020304" pitchFamily="18" charset="0"/>
                        <a:ea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9094128"/>
                  </a:ext>
                </a:extLst>
              </a:tr>
              <a:tr h="311558">
                <a:tc>
                  <a:txBody>
                    <a:bodyPr/>
                    <a:lstStyle/>
                    <a:p>
                      <a:pPr algn="ctr">
                        <a:lnSpc>
                          <a:spcPct val="150000"/>
                        </a:lnSpc>
                        <a:spcAft>
                          <a:spcPts val="600"/>
                        </a:spcAft>
                      </a:pPr>
                      <a:r>
                        <a:rPr lang="cs-CZ" sz="1400" dirty="0">
                          <a:effectLst/>
                        </a:rPr>
                        <a:t>1</a:t>
                      </a:r>
                      <a:endParaRPr lang="cs-CZ" sz="1400" dirty="0">
                        <a:effectLst/>
                        <a:latin typeface="Times New Roman" panose="02020603050405020304" pitchFamily="18" charset="0"/>
                        <a:ea typeface="Times New Roman" panose="02020603050405020304" pitchFamily="18" charset="0"/>
                      </a:endParaRPr>
                    </a:p>
                  </a:txBody>
                  <a:tcPr marL="51435" marR="51435" marT="0" marB="0" anchor="ctr">
                    <a:solidFill>
                      <a:schemeClr val="accent1">
                        <a:lumMod val="40000"/>
                        <a:lumOff val="60000"/>
                      </a:schemeClr>
                    </a:solidFill>
                  </a:tcPr>
                </a:tc>
                <a:tc>
                  <a:txBody>
                    <a:bodyPr/>
                    <a:lstStyle/>
                    <a:p>
                      <a:pPr algn="ctr">
                        <a:lnSpc>
                          <a:spcPct val="150000"/>
                        </a:lnSpc>
                        <a:spcAft>
                          <a:spcPts val="600"/>
                        </a:spcAft>
                      </a:pPr>
                      <a:r>
                        <a:rPr lang="cs-CZ" sz="1400" dirty="0">
                          <a:effectLst/>
                        </a:rPr>
                        <a:t>19</a:t>
                      </a:r>
                      <a:endParaRPr lang="cs-CZ" sz="1400" dirty="0">
                        <a:effectLst/>
                        <a:latin typeface="Times New Roman" panose="02020603050405020304" pitchFamily="18" charset="0"/>
                        <a:ea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solidFill>
                      <a:schemeClr val="accent1">
                        <a:lumMod val="40000"/>
                        <a:lumOff val="60000"/>
                      </a:schemeClr>
                    </a:solidFill>
                  </a:tcPr>
                </a:tc>
                <a:tc>
                  <a:txBody>
                    <a:bodyPr/>
                    <a:lstStyle/>
                    <a:p>
                      <a:pPr algn="ctr">
                        <a:lnSpc>
                          <a:spcPct val="150000"/>
                        </a:lnSpc>
                        <a:spcAft>
                          <a:spcPts val="600"/>
                        </a:spcAft>
                      </a:pPr>
                      <a:r>
                        <a:rPr lang="cs-CZ" sz="1400" dirty="0">
                          <a:effectLst/>
                        </a:rPr>
                        <a:t>200</a:t>
                      </a:r>
                      <a:endParaRPr lang="cs-CZ" sz="1400" dirty="0">
                        <a:effectLst/>
                        <a:latin typeface="Times New Roman" panose="02020603050405020304" pitchFamily="18" charset="0"/>
                        <a:ea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tcPr>
                </a:tc>
                <a:tc>
                  <a:txBody>
                    <a:bodyPr/>
                    <a:lstStyle/>
                    <a:p>
                      <a:pPr algn="ctr">
                        <a:lnSpc>
                          <a:spcPct val="150000"/>
                        </a:lnSpc>
                        <a:spcAft>
                          <a:spcPts val="600"/>
                        </a:spcAft>
                      </a:pPr>
                      <a:r>
                        <a:rPr lang="cs-CZ" sz="1400" dirty="0">
                          <a:effectLst/>
                        </a:rPr>
                        <a:t>3 800</a:t>
                      </a:r>
                      <a:endParaRPr lang="cs-CZ" sz="1400" dirty="0">
                        <a:effectLst/>
                        <a:latin typeface="Times New Roman" panose="02020603050405020304" pitchFamily="18" charset="0"/>
                        <a:ea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tcPr>
                </a:tc>
                <a:tc>
                  <a:txBody>
                    <a:bodyPr/>
                    <a:lstStyle/>
                    <a:p>
                      <a:pPr algn="ctr">
                        <a:lnSpc>
                          <a:spcPct val="150000"/>
                        </a:lnSpc>
                        <a:spcAft>
                          <a:spcPts val="600"/>
                        </a:spcAft>
                      </a:pPr>
                      <a:r>
                        <a:rPr lang="cs-CZ" sz="1400" dirty="0">
                          <a:effectLst/>
                        </a:rPr>
                        <a:t>600</a:t>
                      </a:r>
                      <a:endParaRPr lang="cs-CZ" sz="1400" dirty="0">
                        <a:effectLst/>
                        <a:latin typeface="Times New Roman" panose="02020603050405020304" pitchFamily="18" charset="0"/>
                        <a:ea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tcPr>
                </a:tc>
                <a:tc>
                  <a:txBody>
                    <a:bodyPr/>
                    <a:lstStyle/>
                    <a:p>
                      <a:pPr algn="ctr">
                        <a:lnSpc>
                          <a:spcPct val="150000"/>
                        </a:lnSpc>
                        <a:spcAft>
                          <a:spcPts val="600"/>
                        </a:spcAft>
                      </a:pPr>
                      <a:r>
                        <a:rPr lang="cs-CZ" sz="1400" dirty="0">
                          <a:effectLst/>
                        </a:rPr>
                        <a:t>11 400</a:t>
                      </a:r>
                      <a:endParaRPr lang="cs-CZ" sz="1400" dirty="0">
                        <a:effectLst/>
                        <a:latin typeface="Times New Roman" panose="02020603050405020304" pitchFamily="18" charset="0"/>
                        <a:ea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tcPr>
                </a:tc>
                <a:tc>
                  <a:txBody>
                    <a:bodyPr/>
                    <a:lstStyle/>
                    <a:p>
                      <a:pPr algn="ctr">
                        <a:lnSpc>
                          <a:spcPct val="150000"/>
                        </a:lnSpc>
                        <a:spcAft>
                          <a:spcPts val="600"/>
                        </a:spcAft>
                      </a:pPr>
                      <a:r>
                        <a:rPr lang="cs-CZ" sz="1400">
                          <a:effectLst/>
                        </a:rPr>
                        <a:t>400</a:t>
                      </a:r>
                      <a:endParaRPr lang="cs-CZ" sz="1400">
                        <a:effectLst/>
                        <a:latin typeface="Times New Roman" panose="02020603050405020304" pitchFamily="18" charset="0"/>
                        <a:ea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tcPr>
                </a:tc>
                <a:tc>
                  <a:txBody>
                    <a:bodyPr/>
                    <a:lstStyle/>
                    <a:p>
                      <a:pPr algn="ctr">
                        <a:lnSpc>
                          <a:spcPct val="150000"/>
                        </a:lnSpc>
                        <a:spcAft>
                          <a:spcPts val="600"/>
                        </a:spcAft>
                      </a:pPr>
                      <a:r>
                        <a:rPr lang="cs-CZ" sz="1400" b="0" dirty="0">
                          <a:effectLst/>
                        </a:rPr>
                        <a:t>7 600</a:t>
                      </a:r>
                      <a:endParaRPr lang="cs-CZ" sz="1400" b="0" dirty="0">
                        <a:effectLst/>
                        <a:latin typeface="Times New Roman" panose="02020603050405020304" pitchFamily="18" charset="0"/>
                        <a:ea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39429743"/>
                  </a:ext>
                </a:extLst>
              </a:tr>
              <a:tr h="311558">
                <a:tc>
                  <a:txBody>
                    <a:bodyPr/>
                    <a:lstStyle/>
                    <a:p>
                      <a:pPr algn="ctr">
                        <a:lnSpc>
                          <a:spcPct val="150000"/>
                        </a:lnSpc>
                        <a:spcAft>
                          <a:spcPts val="600"/>
                        </a:spcAft>
                      </a:pPr>
                      <a:r>
                        <a:rPr lang="cs-CZ" sz="1400" dirty="0">
                          <a:effectLst/>
                        </a:rPr>
                        <a:t>2</a:t>
                      </a:r>
                      <a:endParaRPr lang="cs-CZ" sz="1400" dirty="0">
                        <a:effectLst/>
                        <a:latin typeface="Times New Roman" panose="02020603050405020304" pitchFamily="18" charset="0"/>
                        <a:ea typeface="Times New Roman" panose="02020603050405020304" pitchFamily="18" charset="0"/>
                      </a:endParaRPr>
                    </a:p>
                  </a:txBody>
                  <a:tcPr marL="51435" marR="51435" marT="0" marB="0" anchor="ctr">
                    <a:solidFill>
                      <a:schemeClr val="accent1">
                        <a:lumMod val="40000"/>
                        <a:lumOff val="60000"/>
                      </a:schemeClr>
                    </a:solidFill>
                  </a:tcPr>
                </a:tc>
                <a:tc>
                  <a:txBody>
                    <a:bodyPr/>
                    <a:lstStyle/>
                    <a:p>
                      <a:pPr algn="ctr">
                        <a:lnSpc>
                          <a:spcPct val="150000"/>
                        </a:lnSpc>
                        <a:spcAft>
                          <a:spcPts val="600"/>
                        </a:spcAft>
                      </a:pPr>
                      <a:r>
                        <a:rPr lang="cs-CZ" sz="1400" dirty="0">
                          <a:effectLst/>
                        </a:rPr>
                        <a:t>20</a:t>
                      </a:r>
                      <a:endParaRPr lang="cs-CZ" sz="1400" dirty="0">
                        <a:effectLst/>
                        <a:latin typeface="Times New Roman" panose="02020603050405020304" pitchFamily="18" charset="0"/>
                        <a:ea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solidFill>
                      <a:schemeClr val="accent1">
                        <a:lumMod val="40000"/>
                        <a:lumOff val="60000"/>
                      </a:schemeClr>
                    </a:solidFill>
                  </a:tcPr>
                </a:tc>
                <a:tc>
                  <a:txBody>
                    <a:bodyPr/>
                    <a:lstStyle/>
                    <a:p>
                      <a:pPr algn="ctr">
                        <a:lnSpc>
                          <a:spcPct val="150000"/>
                        </a:lnSpc>
                        <a:spcAft>
                          <a:spcPts val="600"/>
                        </a:spcAft>
                      </a:pPr>
                      <a:r>
                        <a:rPr lang="cs-CZ" sz="1400" dirty="0">
                          <a:effectLst/>
                        </a:rPr>
                        <a:t>1000</a:t>
                      </a:r>
                      <a:endParaRPr lang="cs-CZ" sz="1400" dirty="0">
                        <a:effectLst/>
                        <a:latin typeface="Times New Roman" panose="02020603050405020304" pitchFamily="18" charset="0"/>
                        <a:ea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tcPr>
                </a:tc>
                <a:tc>
                  <a:txBody>
                    <a:bodyPr/>
                    <a:lstStyle/>
                    <a:p>
                      <a:pPr algn="ctr">
                        <a:lnSpc>
                          <a:spcPct val="150000"/>
                        </a:lnSpc>
                        <a:spcAft>
                          <a:spcPts val="600"/>
                        </a:spcAft>
                      </a:pPr>
                      <a:r>
                        <a:rPr lang="cs-CZ" sz="1400" dirty="0">
                          <a:effectLst/>
                        </a:rPr>
                        <a:t>20 000</a:t>
                      </a:r>
                      <a:endParaRPr lang="cs-CZ" sz="1400" dirty="0">
                        <a:effectLst/>
                        <a:latin typeface="Times New Roman" panose="02020603050405020304" pitchFamily="18" charset="0"/>
                        <a:ea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tcPr>
                </a:tc>
                <a:tc>
                  <a:txBody>
                    <a:bodyPr/>
                    <a:lstStyle/>
                    <a:p>
                      <a:pPr algn="ctr">
                        <a:lnSpc>
                          <a:spcPct val="150000"/>
                        </a:lnSpc>
                        <a:spcAft>
                          <a:spcPts val="600"/>
                        </a:spcAft>
                      </a:pPr>
                      <a:r>
                        <a:rPr lang="cs-CZ" sz="1400" dirty="0">
                          <a:effectLst/>
                        </a:rPr>
                        <a:t>1400</a:t>
                      </a:r>
                      <a:endParaRPr lang="cs-CZ" sz="1400" dirty="0">
                        <a:effectLst/>
                        <a:latin typeface="Times New Roman" panose="02020603050405020304" pitchFamily="18" charset="0"/>
                        <a:ea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tcPr>
                </a:tc>
                <a:tc>
                  <a:txBody>
                    <a:bodyPr/>
                    <a:lstStyle/>
                    <a:p>
                      <a:pPr algn="ctr">
                        <a:lnSpc>
                          <a:spcPct val="150000"/>
                        </a:lnSpc>
                        <a:spcAft>
                          <a:spcPts val="600"/>
                        </a:spcAft>
                      </a:pPr>
                      <a:r>
                        <a:rPr lang="cs-CZ" sz="1400" dirty="0">
                          <a:effectLst/>
                        </a:rPr>
                        <a:t>28 000</a:t>
                      </a:r>
                      <a:endParaRPr lang="cs-CZ" sz="1400" dirty="0">
                        <a:effectLst/>
                        <a:latin typeface="Times New Roman" panose="02020603050405020304" pitchFamily="18" charset="0"/>
                        <a:ea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tcPr>
                </a:tc>
                <a:tc>
                  <a:txBody>
                    <a:bodyPr/>
                    <a:lstStyle/>
                    <a:p>
                      <a:pPr algn="ctr">
                        <a:lnSpc>
                          <a:spcPct val="150000"/>
                        </a:lnSpc>
                        <a:spcAft>
                          <a:spcPts val="600"/>
                        </a:spcAft>
                      </a:pPr>
                      <a:r>
                        <a:rPr lang="cs-CZ" sz="1400">
                          <a:effectLst/>
                        </a:rPr>
                        <a:t>1200</a:t>
                      </a:r>
                      <a:endParaRPr lang="cs-CZ" sz="1400">
                        <a:effectLst/>
                        <a:latin typeface="Times New Roman" panose="02020603050405020304" pitchFamily="18" charset="0"/>
                        <a:ea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tcPr>
                </a:tc>
                <a:tc>
                  <a:txBody>
                    <a:bodyPr/>
                    <a:lstStyle/>
                    <a:p>
                      <a:pPr algn="ctr">
                        <a:lnSpc>
                          <a:spcPct val="150000"/>
                        </a:lnSpc>
                        <a:spcAft>
                          <a:spcPts val="600"/>
                        </a:spcAft>
                      </a:pPr>
                      <a:r>
                        <a:rPr lang="cs-CZ" sz="1400" b="0" dirty="0">
                          <a:effectLst/>
                        </a:rPr>
                        <a:t>24 000</a:t>
                      </a:r>
                      <a:endParaRPr lang="cs-CZ" sz="1400" b="0" dirty="0">
                        <a:effectLst/>
                        <a:latin typeface="Times New Roman" panose="02020603050405020304" pitchFamily="18" charset="0"/>
                        <a:ea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73110573"/>
                  </a:ext>
                </a:extLst>
              </a:tr>
              <a:tr h="311558">
                <a:tc>
                  <a:txBody>
                    <a:bodyPr/>
                    <a:lstStyle/>
                    <a:p>
                      <a:pPr algn="ctr">
                        <a:lnSpc>
                          <a:spcPct val="150000"/>
                        </a:lnSpc>
                        <a:spcAft>
                          <a:spcPts val="600"/>
                        </a:spcAft>
                      </a:pPr>
                      <a:r>
                        <a:rPr lang="cs-CZ" sz="1400" dirty="0">
                          <a:effectLst/>
                        </a:rPr>
                        <a:t>3</a:t>
                      </a:r>
                      <a:endParaRPr lang="cs-CZ" sz="1400" dirty="0">
                        <a:effectLst/>
                        <a:latin typeface="Times New Roman" panose="02020603050405020304" pitchFamily="18" charset="0"/>
                        <a:ea typeface="Times New Roman" panose="02020603050405020304" pitchFamily="18" charset="0"/>
                      </a:endParaRPr>
                    </a:p>
                  </a:txBody>
                  <a:tcPr marL="51435" marR="51435" marT="0" marB="0" anchor="ctr">
                    <a:solidFill>
                      <a:schemeClr val="accent1">
                        <a:lumMod val="40000"/>
                        <a:lumOff val="60000"/>
                      </a:schemeClr>
                    </a:solidFill>
                  </a:tcPr>
                </a:tc>
                <a:tc>
                  <a:txBody>
                    <a:bodyPr/>
                    <a:lstStyle/>
                    <a:p>
                      <a:pPr algn="ctr">
                        <a:lnSpc>
                          <a:spcPct val="150000"/>
                        </a:lnSpc>
                        <a:spcAft>
                          <a:spcPts val="600"/>
                        </a:spcAft>
                      </a:pPr>
                      <a:r>
                        <a:rPr lang="cs-CZ" sz="1400" dirty="0">
                          <a:effectLst/>
                        </a:rPr>
                        <a:t>20</a:t>
                      </a:r>
                      <a:endParaRPr lang="cs-CZ" sz="1400" dirty="0">
                        <a:effectLst/>
                        <a:latin typeface="Times New Roman" panose="02020603050405020304" pitchFamily="18" charset="0"/>
                        <a:ea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solidFill>
                      <a:schemeClr val="accent1">
                        <a:lumMod val="40000"/>
                        <a:lumOff val="60000"/>
                      </a:schemeClr>
                    </a:solidFill>
                  </a:tcPr>
                </a:tc>
                <a:tc>
                  <a:txBody>
                    <a:bodyPr/>
                    <a:lstStyle/>
                    <a:p>
                      <a:pPr algn="ctr">
                        <a:lnSpc>
                          <a:spcPct val="150000"/>
                        </a:lnSpc>
                        <a:spcAft>
                          <a:spcPts val="600"/>
                        </a:spcAft>
                      </a:pPr>
                      <a:r>
                        <a:rPr lang="cs-CZ" sz="1400">
                          <a:effectLst/>
                        </a:rPr>
                        <a:t>200</a:t>
                      </a:r>
                      <a:endParaRPr lang="cs-CZ" sz="1400">
                        <a:effectLst/>
                        <a:latin typeface="Times New Roman" panose="02020603050405020304" pitchFamily="18" charset="0"/>
                        <a:ea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tcPr>
                </a:tc>
                <a:tc>
                  <a:txBody>
                    <a:bodyPr/>
                    <a:lstStyle/>
                    <a:p>
                      <a:pPr algn="ctr">
                        <a:lnSpc>
                          <a:spcPct val="150000"/>
                        </a:lnSpc>
                        <a:spcAft>
                          <a:spcPts val="600"/>
                        </a:spcAft>
                      </a:pPr>
                      <a:r>
                        <a:rPr lang="cs-CZ" sz="1400" dirty="0">
                          <a:effectLst/>
                        </a:rPr>
                        <a:t>4 000</a:t>
                      </a:r>
                      <a:endParaRPr lang="cs-CZ" sz="1400" dirty="0">
                        <a:effectLst/>
                        <a:latin typeface="Times New Roman" panose="02020603050405020304" pitchFamily="18" charset="0"/>
                        <a:ea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tcPr>
                </a:tc>
                <a:tc>
                  <a:txBody>
                    <a:bodyPr/>
                    <a:lstStyle/>
                    <a:p>
                      <a:pPr algn="ctr">
                        <a:lnSpc>
                          <a:spcPct val="150000"/>
                        </a:lnSpc>
                        <a:spcAft>
                          <a:spcPts val="600"/>
                        </a:spcAft>
                      </a:pPr>
                      <a:r>
                        <a:rPr lang="cs-CZ" sz="1400">
                          <a:effectLst/>
                        </a:rPr>
                        <a:t>200</a:t>
                      </a:r>
                      <a:endParaRPr lang="cs-CZ" sz="1400">
                        <a:effectLst/>
                        <a:latin typeface="Times New Roman" panose="02020603050405020304" pitchFamily="18" charset="0"/>
                        <a:ea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tcPr>
                </a:tc>
                <a:tc>
                  <a:txBody>
                    <a:bodyPr/>
                    <a:lstStyle/>
                    <a:p>
                      <a:pPr algn="ctr">
                        <a:lnSpc>
                          <a:spcPct val="150000"/>
                        </a:lnSpc>
                        <a:spcAft>
                          <a:spcPts val="600"/>
                        </a:spcAft>
                      </a:pPr>
                      <a:r>
                        <a:rPr lang="cs-CZ" sz="1400" dirty="0">
                          <a:effectLst/>
                        </a:rPr>
                        <a:t>4 000</a:t>
                      </a:r>
                      <a:endParaRPr lang="cs-CZ" sz="1400" dirty="0">
                        <a:effectLst/>
                        <a:latin typeface="Times New Roman" panose="02020603050405020304" pitchFamily="18" charset="0"/>
                        <a:ea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tcPr>
                </a:tc>
                <a:tc>
                  <a:txBody>
                    <a:bodyPr/>
                    <a:lstStyle/>
                    <a:p>
                      <a:pPr algn="ctr">
                        <a:lnSpc>
                          <a:spcPct val="150000"/>
                        </a:lnSpc>
                        <a:spcAft>
                          <a:spcPts val="600"/>
                        </a:spcAft>
                      </a:pPr>
                      <a:r>
                        <a:rPr lang="cs-CZ" sz="1400">
                          <a:effectLst/>
                        </a:rPr>
                        <a:t>200</a:t>
                      </a:r>
                      <a:endParaRPr lang="cs-CZ" sz="1400">
                        <a:effectLst/>
                        <a:latin typeface="Times New Roman" panose="02020603050405020304" pitchFamily="18" charset="0"/>
                        <a:ea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tcPr>
                </a:tc>
                <a:tc>
                  <a:txBody>
                    <a:bodyPr/>
                    <a:lstStyle/>
                    <a:p>
                      <a:pPr algn="ctr">
                        <a:lnSpc>
                          <a:spcPct val="150000"/>
                        </a:lnSpc>
                        <a:spcAft>
                          <a:spcPts val="600"/>
                        </a:spcAft>
                      </a:pPr>
                      <a:r>
                        <a:rPr lang="cs-CZ" sz="1400" b="0" dirty="0">
                          <a:effectLst/>
                        </a:rPr>
                        <a:t>4 000</a:t>
                      </a:r>
                      <a:endParaRPr lang="cs-CZ" sz="1400" b="0" dirty="0">
                        <a:effectLst/>
                        <a:latin typeface="Times New Roman" panose="02020603050405020304" pitchFamily="18" charset="0"/>
                        <a:ea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3892832"/>
                  </a:ext>
                </a:extLst>
              </a:tr>
              <a:tr h="311558">
                <a:tc>
                  <a:txBody>
                    <a:bodyPr/>
                    <a:lstStyle/>
                    <a:p>
                      <a:pPr algn="ctr">
                        <a:lnSpc>
                          <a:spcPct val="150000"/>
                        </a:lnSpc>
                        <a:spcAft>
                          <a:spcPts val="600"/>
                        </a:spcAft>
                      </a:pPr>
                      <a:r>
                        <a:rPr lang="cs-CZ" sz="1400" dirty="0">
                          <a:effectLst/>
                        </a:rPr>
                        <a:t>4</a:t>
                      </a:r>
                      <a:endParaRPr lang="cs-CZ" sz="1400" dirty="0">
                        <a:effectLst/>
                        <a:latin typeface="Times New Roman" panose="02020603050405020304" pitchFamily="18" charset="0"/>
                        <a:ea typeface="Times New Roman" panose="02020603050405020304" pitchFamily="18" charset="0"/>
                      </a:endParaRPr>
                    </a:p>
                  </a:txBody>
                  <a:tcPr marL="51435" marR="51435" marT="0" marB="0" anchor="ctr">
                    <a:solidFill>
                      <a:schemeClr val="accent1">
                        <a:lumMod val="40000"/>
                        <a:lumOff val="60000"/>
                      </a:schemeClr>
                    </a:solidFill>
                  </a:tcPr>
                </a:tc>
                <a:tc>
                  <a:txBody>
                    <a:bodyPr/>
                    <a:lstStyle/>
                    <a:p>
                      <a:pPr algn="ctr">
                        <a:lnSpc>
                          <a:spcPct val="150000"/>
                        </a:lnSpc>
                        <a:spcAft>
                          <a:spcPts val="600"/>
                        </a:spcAft>
                      </a:pPr>
                      <a:r>
                        <a:rPr lang="cs-CZ" sz="1400" dirty="0">
                          <a:effectLst/>
                        </a:rPr>
                        <a:t>21</a:t>
                      </a:r>
                      <a:endParaRPr lang="cs-CZ" sz="1400" dirty="0">
                        <a:effectLst/>
                        <a:latin typeface="Times New Roman" panose="02020603050405020304" pitchFamily="18" charset="0"/>
                        <a:ea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solidFill>
                      <a:schemeClr val="accent1">
                        <a:lumMod val="40000"/>
                        <a:lumOff val="60000"/>
                      </a:schemeClr>
                    </a:solidFill>
                  </a:tcPr>
                </a:tc>
                <a:tc>
                  <a:txBody>
                    <a:bodyPr/>
                    <a:lstStyle/>
                    <a:p>
                      <a:pPr algn="ctr">
                        <a:lnSpc>
                          <a:spcPct val="150000"/>
                        </a:lnSpc>
                        <a:spcAft>
                          <a:spcPts val="600"/>
                        </a:spcAft>
                      </a:pPr>
                      <a:r>
                        <a:rPr lang="cs-CZ" sz="1400">
                          <a:effectLst/>
                        </a:rPr>
                        <a:t>300</a:t>
                      </a:r>
                      <a:endParaRPr lang="cs-CZ" sz="1400">
                        <a:effectLst/>
                        <a:latin typeface="Times New Roman" panose="02020603050405020304" pitchFamily="18" charset="0"/>
                        <a:ea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tcPr>
                </a:tc>
                <a:tc>
                  <a:txBody>
                    <a:bodyPr/>
                    <a:lstStyle/>
                    <a:p>
                      <a:pPr algn="ctr">
                        <a:lnSpc>
                          <a:spcPct val="150000"/>
                        </a:lnSpc>
                        <a:spcAft>
                          <a:spcPts val="600"/>
                        </a:spcAft>
                      </a:pPr>
                      <a:r>
                        <a:rPr lang="cs-CZ" sz="1400" dirty="0">
                          <a:effectLst/>
                        </a:rPr>
                        <a:t>6 300</a:t>
                      </a:r>
                      <a:endParaRPr lang="cs-CZ" sz="1400" dirty="0">
                        <a:effectLst/>
                        <a:latin typeface="Times New Roman" panose="02020603050405020304" pitchFamily="18" charset="0"/>
                        <a:ea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tcPr>
                </a:tc>
                <a:tc>
                  <a:txBody>
                    <a:bodyPr/>
                    <a:lstStyle/>
                    <a:p>
                      <a:pPr algn="ctr">
                        <a:lnSpc>
                          <a:spcPct val="150000"/>
                        </a:lnSpc>
                        <a:spcAft>
                          <a:spcPts val="600"/>
                        </a:spcAft>
                      </a:pPr>
                      <a:r>
                        <a:rPr lang="cs-CZ" sz="1400">
                          <a:effectLst/>
                        </a:rPr>
                        <a:t>300</a:t>
                      </a:r>
                      <a:endParaRPr lang="cs-CZ" sz="1400">
                        <a:effectLst/>
                        <a:latin typeface="Times New Roman" panose="02020603050405020304" pitchFamily="18" charset="0"/>
                        <a:ea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tcPr>
                </a:tc>
                <a:tc>
                  <a:txBody>
                    <a:bodyPr/>
                    <a:lstStyle/>
                    <a:p>
                      <a:pPr algn="ctr">
                        <a:lnSpc>
                          <a:spcPct val="150000"/>
                        </a:lnSpc>
                        <a:spcAft>
                          <a:spcPts val="600"/>
                        </a:spcAft>
                      </a:pPr>
                      <a:r>
                        <a:rPr lang="cs-CZ" sz="1400" dirty="0">
                          <a:effectLst/>
                        </a:rPr>
                        <a:t>6 300</a:t>
                      </a:r>
                      <a:endParaRPr lang="cs-CZ" sz="1400" dirty="0">
                        <a:effectLst/>
                        <a:latin typeface="Times New Roman" panose="02020603050405020304" pitchFamily="18" charset="0"/>
                        <a:ea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tcPr>
                </a:tc>
                <a:tc>
                  <a:txBody>
                    <a:bodyPr/>
                    <a:lstStyle/>
                    <a:p>
                      <a:pPr algn="ctr">
                        <a:lnSpc>
                          <a:spcPct val="150000"/>
                        </a:lnSpc>
                        <a:spcAft>
                          <a:spcPts val="600"/>
                        </a:spcAft>
                      </a:pPr>
                      <a:r>
                        <a:rPr lang="cs-CZ" sz="1400" dirty="0">
                          <a:effectLst/>
                        </a:rPr>
                        <a:t>300</a:t>
                      </a:r>
                      <a:endParaRPr lang="cs-CZ" sz="1400" dirty="0">
                        <a:effectLst/>
                        <a:latin typeface="Times New Roman" panose="02020603050405020304" pitchFamily="18" charset="0"/>
                        <a:ea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tcPr>
                </a:tc>
                <a:tc>
                  <a:txBody>
                    <a:bodyPr/>
                    <a:lstStyle/>
                    <a:p>
                      <a:pPr algn="ctr">
                        <a:lnSpc>
                          <a:spcPct val="150000"/>
                        </a:lnSpc>
                        <a:spcAft>
                          <a:spcPts val="600"/>
                        </a:spcAft>
                      </a:pPr>
                      <a:r>
                        <a:rPr lang="cs-CZ" sz="1400" b="0" dirty="0">
                          <a:effectLst/>
                        </a:rPr>
                        <a:t>6 300</a:t>
                      </a:r>
                      <a:endParaRPr lang="cs-CZ" sz="1400" b="0" dirty="0">
                        <a:effectLst/>
                        <a:latin typeface="Times New Roman" panose="02020603050405020304" pitchFamily="18" charset="0"/>
                        <a:ea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48838088"/>
                  </a:ext>
                </a:extLst>
              </a:tr>
              <a:tr h="311558">
                <a:tc>
                  <a:txBody>
                    <a:bodyPr/>
                    <a:lstStyle/>
                    <a:p>
                      <a:pPr algn="ctr">
                        <a:lnSpc>
                          <a:spcPct val="150000"/>
                        </a:lnSpc>
                        <a:spcAft>
                          <a:spcPts val="600"/>
                        </a:spcAft>
                      </a:pPr>
                      <a:r>
                        <a:rPr lang="cs-CZ" sz="1400" dirty="0">
                          <a:effectLst/>
                        </a:rPr>
                        <a:t>5</a:t>
                      </a:r>
                      <a:endParaRPr lang="cs-CZ" sz="1400" dirty="0">
                        <a:effectLst/>
                        <a:latin typeface="Times New Roman" panose="02020603050405020304" pitchFamily="18" charset="0"/>
                        <a:ea typeface="Times New Roman" panose="02020603050405020304" pitchFamily="18" charset="0"/>
                      </a:endParaRPr>
                    </a:p>
                  </a:txBody>
                  <a:tcPr marL="51435" marR="51435" marT="0" marB="0" anchor="ctr">
                    <a:solidFill>
                      <a:schemeClr val="accent1">
                        <a:lumMod val="40000"/>
                        <a:lumOff val="60000"/>
                      </a:schemeClr>
                    </a:solidFill>
                  </a:tcPr>
                </a:tc>
                <a:tc>
                  <a:txBody>
                    <a:bodyPr/>
                    <a:lstStyle/>
                    <a:p>
                      <a:pPr algn="ctr">
                        <a:lnSpc>
                          <a:spcPct val="150000"/>
                        </a:lnSpc>
                        <a:spcAft>
                          <a:spcPts val="600"/>
                        </a:spcAft>
                      </a:pPr>
                      <a:r>
                        <a:rPr lang="cs-CZ" sz="1400" dirty="0">
                          <a:effectLst/>
                        </a:rPr>
                        <a:t>22</a:t>
                      </a:r>
                      <a:endParaRPr lang="cs-CZ" sz="1400" dirty="0">
                        <a:effectLst/>
                        <a:latin typeface="Times New Roman" panose="02020603050405020304" pitchFamily="18" charset="0"/>
                        <a:ea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solidFill>
                      <a:schemeClr val="accent1">
                        <a:lumMod val="40000"/>
                        <a:lumOff val="60000"/>
                      </a:schemeClr>
                    </a:solidFill>
                  </a:tcPr>
                </a:tc>
                <a:tc>
                  <a:txBody>
                    <a:bodyPr/>
                    <a:lstStyle/>
                    <a:p>
                      <a:pPr algn="ctr">
                        <a:lnSpc>
                          <a:spcPct val="150000"/>
                        </a:lnSpc>
                        <a:spcAft>
                          <a:spcPts val="600"/>
                        </a:spcAft>
                      </a:pPr>
                      <a:r>
                        <a:rPr lang="cs-CZ" sz="1400">
                          <a:effectLst/>
                        </a:rPr>
                        <a:t>400</a:t>
                      </a:r>
                      <a:endParaRPr lang="cs-CZ" sz="1400">
                        <a:effectLst/>
                        <a:latin typeface="Times New Roman" panose="02020603050405020304" pitchFamily="18" charset="0"/>
                        <a:ea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tcPr>
                </a:tc>
                <a:tc>
                  <a:txBody>
                    <a:bodyPr/>
                    <a:lstStyle/>
                    <a:p>
                      <a:pPr algn="ctr">
                        <a:lnSpc>
                          <a:spcPct val="150000"/>
                        </a:lnSpc>
                        <a:spcAft>
                          <a:spcPts val="600"/>
                        </a:spcAft>
                      </a:pPr>
                      <a:r>
                        <a:rPr lang="cs-CZ" sz="1400" dirty="0">
                          <a:effectLst/>
                        </a:rPr>
                        <a:t>8 800</a:t>
                      </a:r>
                      <a:endParaRPr lang="cs-CZ" sz="1400" dirty="0">
                        <a:effectLst/>
                        <a:latin typeface="Times New Roman" panose="02020603050405020304" pitchFamily="18" charset="0"/>
                        <a:ea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tcPr>
                </a:tc>
                <a:tc>
                  <a:txBody>
                    <a:bodyPr/>
                    <a:lstStyle/>
                    <a:p>
                      <a:pPr algn="ctr">
                        <a:lnSpc>
                          <a:spcPct val="150000"/>
                        </a:lnSpc>
                        <a:spcAft>
                          <a:spcPts val="600"/>
                        </a:spcAft>
                      </a:pPr>
                      <a:r>
                        <a:rPr lang="cs-CZ" sz="1400">
                          <a:effectLst/>
                        </a:rPr>
                        <a:t>800</a:t>
                      </a:r>
                      <a:endParaRPr lang="cs-CZ" sz="1400">
                        <a:effectLst/>
                        <a:latin typeface="Times New Roman" panose="02020603050405020304" pitchFamily="18" charset="0"/>
                        <a:ea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tcPr>
                </a:tc>
                <a:tc>
                  <a:txBody>
                    <a:bodyPr/>
                    <a:lstStyle/>
                    <a:p>
                      <a:pPr algn="ctr">
                        <a:lnSpc>
                          <a:spcPct val="150000"/>
                        </a:lnSpc>
                        <a:spcAft>
                          <a:spcPts val="600"/>
                        </a:spcAft>
                      </a:pPr>
                      <a:r>
                        <a:rPr lang="cs-CZ" sz="1400" dirty="0">
                          <a:effectLst/>
                        </a:rPr>
                        <a:t>17 600</a:t>
                      </a:r>
                      <a:endParaRPr lang="cs-CZ" sz="1400" dirty="0">
                        <a:effectLst/>
                        <a:latin typeface="Times New Roman" panose="02020603050405020304" pitchFamily="18" charset="0"/>
                        <a:ea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tcPr>
                </a:tc>
                <a:tc>
                  <a:txBody>
                    <a:bodyPr/>
                    <a:lstStyle/>
                    <a:p>
                      <a:pPr algn="ctr">
                        <a:lnSpc>
                          <a:spcPct val="150000"/>
                        </a:lnSpc>
                        <a:spcAft>
                          <a:spcPts val="600"/>
                        </a:spcAft>
                      </a:pPr>
                      <a:r>
                        <a:rPr lang="cs-CZ" sz="1400" dirty="0">
                          <a:effectLst/>
                        </a:rPr>
                        <a:t>600</a:t>
                      </a:r>
                      <a:endParaRPr lang="cs-CZ" sz="1400" dirty="0">
                        <a:effectLst/>
                        <a:latin typeface="Times New Roman" panose="02020603050405020304" pitchFamily="18" charset="0"/>
                        <a:ea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tcPr>
                </a:tc>
                <a:tc>
                  <a:txBody>
                    <a:bodyPr/>
                    <a:lstStyle/>
                    <a:p>
                      <a:pPr algn="ctr">
                        <a:lnSpc>
                          <a:spcPct val="150000"/>
                        </a:lnSpc>
                        <a:spcAft>
                          <a:spcPts val="600"/>
                        </a:spcAft>
                      </a:pPr>
                      <a:r>
                        <a:rPr lang="cs-CZ" sz="1400" b="0" dirty="0">
                          <a:effectLst/>
                        </a:rPr>
                        <a:t>13 200</a:t>
                      </a:r>
                      <a:endParaRPr lang="cs-CZ" sz="1400" b="0" dirty="0">
                        <a:effectLst/>
                        <a:latin typeface="Times New Roman" panose="02020603050405020304" pitchFamily="18" charset="0"/>
                        <a:ea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12607789"/>
                  </a:ext>
                </a:extLst>
              </a:tr>
              <a:tr h="311558">
                <a:tc>
                  <a:txBody>
                    <a:bodyPr/>
                    <a:lstStyle/>
                    <a:p>
                      <a:pPr algn="ctr">
                        <a:lnSpc>
                          <a:spcPct val="150000"/>
                        </a:lnSpc>
                        <a:spcAft>
                          <a:spcPts val="600"/>
                        </a:spcAft>
                      </a:pPr>
                      <a:r>
                        <a:rPr lang="cs-CZ" sz="1400" dirty="0">
                          <a:effectLst/>
                        </a:rPr>
                        <a:t>6</a:t>
                      </a:r>
                      <a:endParaRPr lang="cs-CZ" sz="1400" dirty="0">
                        <a:effectLst/>
                        <a:latin typeface="Times New Roman" panose="02020603050405020304" pitchFamily="18" charset="0"/>
                        <a:ea typeface="Times New Roman" panose="02020603050405020304" pitchFamily="18" charset="0"/>
                      </a:endParaRPr>
                    </a:p>
                  </a:txBody>
                  <a:tcPr marL="51435" marR="51435" marT="0" marB="0" anchor="ctr">
                    <a:solidFill>
                      <a:schemeClr val="accent1">
                        <a:lumMod val="40000"/>
                        <a:lumOff val="60000"/>
                      </a:schemeClr>
                    </a:solidFill>
                  </a:tcPr>
                </a:tc>
                <a:tc>
                  <a:txBody>
                    <a:bodyPr/>
                    <a:lstStyle/>
                    <a:p>
                      <a:pPr algn="ctr">
                        <a:lnSpc>
                          <a:spcPct val="150000"/>
                        </a:lnSpc>
                        <a:spcAft>
                          <a:spcPts val="600"/>
                        </a:spcAft>
                      </a:pPr>
                      <a:r>
                        <a:rPr lang="cs-CZ" sz="1400" dirty="0">
                          <a:effectLst/>
                        </a:rPr>
                        <a:t>65</a:t>
                      </a:r>
                      <a:endParaRPr lang="cs-CZ" sz="1400" dirty="0">
                        <a:effectLst/>
                        <a:latin typeface="Times New Roman" panose="02020603050405020304" pitchFamily="18" charset="0"/>
                        <a:ea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solidFill>
                      <a:schemeClr val="accent1">
                        <a:lumMod val="40000"/>
                        <a:lumOff val="60000"/>
                      </a:schemeClr>
                    </a:solidFill>
                  </a:tcPr>
                </a:tc>
                <a:tc>
                  <a:txBody>
                    <a:bodyPr/>
                    <a:lstStyle/>
                    <a:p>
                      <a:pPr algn="ctr">
                        <a:lnSpc>
                          <a:spcPct val="150000"/>
                        </a:lnSpc>
                        <a:spcAft>
                          <a:spcPts val="600"/>
                        </a:spcAft>
                      </a:pPr>
                      <a:r>
                        <a:rPr lang="cs-CZ" sz="1400">
                          <a:effectLst/>
                        </a:rPr>
                        <a:t>150</a:t>
                      </a:r>
                      <a:endParaRPr lang="cs-CZ" sz="1400">
                        <a:effectLst/>
                        <a:latin typeface="Times New Roman" panose="02020603050405020304" pitchFamily="18" charset="0"/>
                        <a:ea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tcPr>
                </a:tc>
                <a:tc>
                  <a:txBody>
                    <a:bodyPr/>
                    <a:lstStyle/>
                    <a:p>
                      <a:pPr algn="ctr">
                        <a:lnSpc>
                          <a:spcPct val="150000"/>
                        </a:lnSpc>
                        <a:spcAft>
                          <a:spcPts val="600"/>
                        </a:spcAft>
                      </a:pPr>
                      <a:r>
                        <a:rPr lang="cs-CZ" sz="1400" dirty="0">
                          <a:effectLst/>
                        </a:rPr>
                        <a:t>9750</a:t>
                      </a:r>
                      <a:endParaRPr lang="cs-CZ" sz="1400" dirty="0">
                        <a:effectLst/>
                        <a:latin typeface="Times New Roman" panose="02020603050405020304" pitchFamily="18" charset="0"/>
                        <a:ea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tcPr>
                </a:tc>
                <a:tc>
                  <a:txBody>
                    <a:bodyPr/>
                    <a:lstStyle/>
                    <a:p>
                      <a:pPr algn="ctr">
                        <a:lnSpc>
                          <a:spcPct val="150000"/>
                        </a:lnSpc>
                        <a:spcAft>
                          <a:spcPts val="600"/>
                        </a:spcAft>
                      </a:pPr>
                      <a:r>
                        <a:rPr lang="cs-CZ" sz="1400">
                          <a:effectLst/>
                        </a:rPr>
                        <a:t>250</a:t>
                      </a:r>
                      <a:endParaRPr lang="cs-CZ" sz="1400">
                        <a:effectLst/>
                        <a:latin typeface="Times New Roman" panose="02020603050405020304" pitchFamily="18" charset="0"/>
                        <a:ea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tcPr>
                </a:tc>
                <a:tc>
                  <a:txBody>
                    <a:bodyPr/>
                    <a:lstStyle/>
                    <a:p>
                      <a:pPr algn="ctr">
                        <a:lnSpc>
                          <a:spcPct val="150000"/>
                        </a:lnSpc>
                        <a:spcAft>
                          <a:spcPts val="600"/>
                        </a:spcAft>
                      </a:pPr>
                      <a:r>
                        <a:rPr lang="cs-CZ" sz="1400" dirty="0">
                          <a:effectLst/>
                        </a:rPr>
                        <a:t>16 250</a:t>
                      </a:r>
                      <a:endParaRPr lang="cs-CZ" sz="1400" dirty="0">
                        <a:effectLst/>
                        <a:latin typeface="Times New Roman" panose="02020603050405020304" pitchFamily="18" charset="0"/>
                        <a:ea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tcPr>
                </a:tc>
                <a:tc>
                  <a:txBody>
                    <a:bodyPr/>
                    <a:lstStyle/>
                    <a:p>
                      <a:pPr algn="ctr">
                        <a:lnSpc>
                          <a:spcPct val="150000"/>
                        </a:lnSpc>
                        <a:spcAft>
                          <a:spcPts val="600"/>
                        </a:spcAft>
                      </a:pPr>
                      <a:r>
                        <a:rPr lang="cs-CZ" sz="1400" dirty="0">
                          <a:effectLst/>
                        </a:rPr>
                        <a:t>200</a:t>
                      </a:r>
                      <a:endParaRPr lang="cs-CZ" sz="1400" dirty="0">
                        <a:effectLst/>
                        <a:latin typeface="Times New Roman" panose="02020603050405020304" pitchFamily="18" charset="0"/>
                        <a:ea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tcPr>
                </a:tc>
                <a:tc>
                  <a:txBody>
                    <a:bodyPr/>
                    <a:lstStyle/>
                    <a:p>
                      <a:pPr algn="ctr">
                        <a:lnSpc>
                          <a:spcPct val="150000"/>
                        </a:lnSpc>
                        <a:spcAft>
                          <a:spcPts val="600"/>
                        </a:spcAft>
                      </a:pPr>
                      <a:r>
                        <a:rPr lang="cs-CZ" sz="1400" b="0" dirty="0">
                          <a:effectLst/>
                        </a:rPr>
                        <a:t>13 000</a:t>
                      </a:r>
                      <a:endParaRPr lang="cs-CZ" sz="1400" b="0" dirty="0">
                        <a:effectLst/>
                        <a:latin typeface="Times New Roman" panose="02020603050405020304" pitchFamily="18" charset="0"/>
                        <a:ea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17470086"/>
                  </a:ext>
                </a:extLst>
              </a:tr>
              <a:tr h="311558">
                <a:tc>
                  <a:txBody>
                    <a:bodyPr/>
                    <a:lstStyle/>
                    <a:p>
                      <a:pPr algn="ctr">
                        <a:lnSpc>
                          <a:spcPct val="150000"/>
                        </a:lnSpc>
                        <a:spcAft>
                          <a:spcPts val="600"/>
                        </a:spcAft>
                      </a:pPr>
                      <a:r>
                        <a:rPr lang="cs-CZ" sz="1400" dirty="0">
                          <a:effectLst/>
                        </a:rPr>
                        <a:t>celkem</a:t>
                      </a:r>
                      <a:endParaRPr lang="cs-CZ" sz="1400" dirty="0">
                        <a:effectLst/>
                        <a:latin typeface="Times New Roman" panose="02020603050405020304" pitchFamily="18" charset="0"/>
                        <a:ea typeface="Times New Roman" panose="02020603050405020304" pitchFamily="18" charset="0"/>
                      </a:endParaRPr>
                    </a:p>
                  </a:txBody>
                  <a:tcPr marL="51435" marR="51435" marT="0" marB="0" anchor="ctr">
                    <a:solidFill>
                      <a:schemeClr val="accent1">
                        <a:lumMod val="40000"/>
                        <a:lumOff val="60000"/>
                      </a:schemeClr>
                    </a:solidFill>
                  </a:tcPr>
                </a:tc>
                <a:tc>
                  <a:txBody>
                    <a:bodyPr/>
                    <a:lstStyle/>
                    <a:p>
                      <a:pPr algn="ctr">
                        <a:lnSpc>
                          <a:spcPct val="150000"/>
                        </a:lnSpc>
                        <a:spcAft>
                          <a:spcPts val="600"/>
                        </a:spcAft>
                      </a:pPr>
                      <a:r>
                        <a:rPr lang="cs-CZ" sz="1400">
                          <a:effectLst/>
                        </a:rPr>
                        <a:t> </a:t>
                      </a:r>
                      <a:endParaRPr lang="cs-CZ" sz="1400">
                        <a:effectLst/>
                        <a:latin typeface="Times New Roman" panose="02020603050405020304" pitchFamily="18" charset="0"/>
                        <a:ea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tcPr>
                </a:tc>
                <a:tc>
                  <a:txBody>
                    <a:bodyPr/>
                    <a:lstStyle/>
                    <a:p>
                      <a:pPr algn="ctr">
                        <a:lnSpc>
                          <a:spcPct val="150000"/>
                        </a:lnSpc>
                        <a:spcAft>
                          <a:spcPts val="600"/>
                        </a:spcAft>
                      </a:pPr>
                      <a:r>
                        <a:rPr lang="cs-CZ" sz="1400">
                          <a:effectLst/>
                        </a:rPr>
                        <a:t>2 250</a:t>
                      </a:r>
                      <a:endParaRPr lang="cs-CZ" sz="1400">
                        <a:effectLst/>
                        <a:latin typeface="Times New Roman" panose="02020603050405020304" pitchFamily="18" charset="0"/>
                        <a:ea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lnSpc>
                          <a:spcPct val="150000"/>
                        </a:lnSpc>
                        <a:spcAft>
                          <a:spcPts val="600"/>
                        </a:spcAft>
                      </a:pPr>
                      <a:r>
                        <a:rPr lang="cs-CZ" sz="1400" dirty="0">
                          <a:effectLst/>
                        </a:rPr>
                        <a:t>52 650</a:t>
                      </a:r>
                      <a:endParaRPr lang="cs-CZ" sz="1400" dirty="0">
                        <a:effectLst/>
                        <a:latin typeface="Times New Roman" panose="02020603050405020304" pitchFamily="18" charset="0"/>
                        <a:ea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150000"/>
                        </a:lnSpc>
                        <a:spcAft>
                          <a:spcPts val="600"/>
                        </a:spcAft>
                      </a:pPr>
                      <a:r>
                        <a:rPr lang="cs-CZ" sz="1400">
                          <a:effectLst/>
                        </a:rPr>
                        <a:t>3 550</a:t>
                      </a:r>
                      <a:endParaRPr lang="cs-CZ" sz="1400">
                        <a:effectLst/>
                        <a:latin typeface="Times New Roman" panose="02020603050405020304" pitchFamily="18" charset="0"/>
                        <a:ea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lnSpc>
                          <a:spcPct val="150000"/>
                        </a:lnSpc>
                        <a:spcAft>
                          <a:spcPts val="600"/>
                        </a:spcAft>
                      </a:pPr>
                      <a:r>
                        <a:rPr lang="cs-CZ" sz="1400" dirty="0">
                          <a:effectLst/>
                        </a:rPr>
                        <a:t>83 550</a:t>
                      </a:r>
                      <a:endParaRPr lang="cs-CZ" sz="1400" dirty="0">
                        <a:effectLst/>
                        <a:latin typeface="Times New Roman" panose="02020603050405020304" pitchFamily="18" charset="0"/>
                        <a:ea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150000"/>
                        </a:lnSpc>
                        <a:spcAft>
                          <a:spcPts val="600"/>
                        </a:spcAft>
                      </a:pPr>
                      <a:r>
                        <a:rPr lang="cs-CZ" sz="1400" dirty="0">
                          <a:effectLst/>
                        </a:rPr>
                        <a:t>2 900</a:t>
                      </a:r>
                      <a:endParaRPr lang="cs-CZ" sz="1400" dirty="0">
                        <a:effectLst/>
                        <a:latin typeface="Times New Roman" panose="02020603050405020304" pitchFamily="18" charset="0"/>
                        <a:ea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lnSpc>
                          <a:spcPct val="150000"/>
                        </a:lnSpc>
                        <a:spcAft>
                          <a:spcPts val="600"/>
                        </a:spcAft>
                      </a:pPr>
                      <a:r>
                        <a:rPr lang="cs-CZ" sz="1400" dirty="0">
                          <a:effectLst/>
                        </a:rPr>
                        <a:t>68 100</a:t>
                      </a:r>
                      <a:endParaRPr lang="cs-CZ" sz="1400" dirty="0">
                        <a:effectLst/>
                        <a:latin typeface="Times New Roman" panose="02020603050405020304" pitchFamily="18" charset="0"/>
                        <a:ea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721256"/>
                  </a:ext>
                </a:extLst>
              </a:tr>
            </a:tbl>
          </a:graphicData>
        </a:graphic>
      </p:graphicFrame>
      <p:sp>
        <p:nvSpPr>
          <p:cNvPr id="12" name="Zástupný obsah 2">
            <a:extLst>
              <a:ext uri="{FF2B5EF4-FFF2-40B4-BE49-F238E27FC236}">
                <a16:creationId xmlns:a16="http://schemas.microsoft.com/office/drawing/2014/main" id="{8860E907-7B9F-4474-B471-7241C13F9C45}"/>
              </a:ext>
            </a:extLst>
          </p:cNvPr>
          <p:cNvSpPr txBox="1">
            <a:spLocks/>
          </p:cNvSpPr>
          <p:nvPr/>
        </p:nvSpPr>
        <p:spPr>
          <a:xfrm>
            <a:off x="731740" y="2555635"/>
            <a:ext cx="7749289" cy="26549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900"/>
              </a:spcBef>
              <a:buNone/>
            </a:pPr>
            <a:r>
              <a:rPr lang="cs-CZ" sz="1200" b="1" dirty="0"/>
              <a:t>Tabulka: Plán prodeje za týden</a:t>
            </a:r>
          </a:p>
        </p:txBody>
      </p:sp>
    </p:spTree>
    <p:extLst>
      <p:ext uri="{BB962C8B-B14F-4D97-AF65-F5344CB8AC3E}">
        <p14:creationId xmlns:p14="http://schemas.microsoft.com/office/powerpoint/2010/main" val="262826553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délník 10">
            <a:extLst>
              <a:ext uri="{FF2B5EF4-FFF2-40B4-BE49-F238E27FC236}">
                <a16:creationId xmlns:a16="http://schemas.microsoft.com/office/drawing/2014/main" id="{9F288F27-C547-498F-86D7-E64EB293DBC3}"/>
              </a:ext>
            </a:extLst>
          </p:cNvPr>
          <p:cNvSpPr/>
          <p:nvPr/>
        </p:nvSpPr>
        <p:spPr>
          <a:xfrm>
            <a:off x="466725" y="1256348"/>
            <a:ext cx="3574019" cy="346248"/>
          </a:xfrm>
          <a:prstGeom prst="rect">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3" name="TextovéPole 12">
            <a:extLst>
              <a:ext uri="{FF2B5EF4-FFF2-40B4-BE49-F238E27FC236}">
                <a16:creationId xmlns:a16="http://schemas.microsoft.com/office/drawing/2014/main" id="{7BA9A517-6F75-40FC-A80A-2478C9C0CD2C}"/>
              </a:ext>
            </a:extLst>
          </p:cNvPr>
          <p:cNvSpPr txBox="1"/>
          <p:nvPr/>
        </p:nvSpPr>
        <p:spPr>
          <a:xfrm>
            <a:off x="474345" y="1256347"/>
            <a:ext cx="4897756" cy="402546"/>
          </a:xfrm>
          <a:prstGeom prst="rect">
            <a:avLst/>
          </a:prstGeom>
          <a:solidFill>
            <a:schemeClr val="accent4"/>
          </a:solidFill>
        </p:spPr>
        <p:txBody>
          <a:bodyPr wrap="square" rtlCol="0">
            <a:spAutoFit/>
          </a:bodyPr>
          <a:lstStyle/>
          <a:p>
            <a:pPr>
              <a:lnSpc>
                <a:spcPct val="120000"/>
              </a:lnSpc>
              <a:defRPr/>
            </a:pPr>
            <a:r>
              <a:rPr lang="cs-CZ" b="1" dirty="0"/>
              <a:t>Finanční plán (rozpočet), zakladatelský rozpočet</a:t>
            </a:r>
            <a:endParaRPr lang="cs-CZ" dirty="0"/>
          </a:p>
        </p:txBody>
      </p:sp>
      <p:sp>
        <p:nvSpPr>
          <p:cNvPr id="3" name="Zástupný obsah 2">
            <a:extLst>
              <a:ext uri="{FF2B5EF4-FFF2-40B4-BE49-F238E27FC236}">
                <a16:creationId xmlns:a16="http://schemas.microsoft.com/office/drawing/2014/main" id="{CC65FAC3-F5F2-4FA6-9E9A-704F96E27B35}"/>
              </a:ext>
            </a:extLst>
          </p:cNvPr>
          <p:cNvSpPr>
            <a:spLocks noGrp="1"/>
          </p:cNvSpPr>
          <p:nvPr>
            <p:ph idx="1"/>
          </p:nvPr>
        </p:nvSpPr>
        <p:spPr>
          <a:xfrm>
            <a:off x="474345" y="1835683"/>
            <a:ext cx="7749289" cy="3413089"/>
          </a:xfrm>
        </p:spPr>
        <p:txBody>
          <a:bodyPr>
            <a:normAutofit/>
          </a:bodyPr>
          <a:lstStyle/>
          <a:p>
            <a:pPr marL="0" indent="0" algn="just">
              <a:buNone/>
            </a:pPr>
            <a:r>
              <a:rPr lang="cs-CZ" sz="1800" b="1" dirty="0">
                <a:solidFill>
                  <a:srgbClr val="E11E25"/>
                </a:solidFill>
              </a:rPr>
              <a:t>Projekce cash-</a:t>
            </a:r>
            <a:r>
              <a:rPr lang="cs-CZ" sz="1800" b="1" dirty="0" err="1">
                <a:solidFill>
                  <a:srgbClr val="E11E25"/>
                </a:solidFill>
              </a:rPr>
              <a:t>flow</a:t>
            </a:r>
            <a:endParaRPr lang="cs-CZ" sz="1800" b="1" dirty="0">
              <a:solidFill>
                <a:srgbClr val="E11E25"/>
              </a:solidFill>
            </a:endParaRPr>
          </a:p>
          <a:p>
            <a:pPr algn="just"/>
            <a:r>
              <a:rPr lang="cs-CZ" sz="1800" dirty="0"/>
              <a:t>Cash-</a:t>
            </a:r>
            <a:r>
              <a:rPr lang="cs-CZ" sz="1800" dirty="0" err="1"/>
              <a:t>flow</a:t>
            </a:r>
            <a:r>
              <a:rPr lang="cs-CZ" sz="1800" dirty="0"/>
              <a:t> lze vypočítat přímo jako </a:t>
            </a:r>
            <a:r>
              <a:rPr lang="cs-CZ" sz="1800" b="1" dirty="0">
                <a:solidFill>
                  <a:srgbClr val="FF0000"/>
                </a:solidFill>
              </a:rPr>
              <a:t>rozdíl mezi příjmy a výdaji</a:t>
            </a:r>
            <a:r>
              <a:rPr lang="cs-CZ" sz="1800" dirty="0"/>
              <a:t> nebo nepřímo z výkazu zisků a ztrát a z rozvahy.</a:t>
            </a:r>
          </a:p>
          <a:p>
            <a:pPr algn="just"/>
            <a:r>
              <a:rPr lang="cs-CZ" sz="1800" dirty="0"/>
              <a:t>Mějte na paměti, že </a:t>
            </a:r>
            <a:r>
              <a:rPr lang="cs-CZ" sz="1800" b="1" dirty="0"/>
              <a:t>tržby nemusí být rovnoměrné </a:t>
            </a:r>
            <a:r>
              <a:rPr lang="cs-CZ" sz="1800" dirty="0"/>
              <a:t>(např. sezónnost, ale také uvedení dalších produktů na trh v dalších letech apod.), </a:t>
            </a:r>
          </a:p>
          <a:p>
            <a:pPr algn="just"/>
            <a:r>
              <a:rPr lang="cs-CZ" sz="1800" dirty="0"/>
              <a:t>a ani </a:t>
            </a:r>
            <a:r>
              <a:rPr lang="cs-CZ" sz="1800" b="1" dirty="0"/>
              <a:t>platby (inkaso) od zákazníků nemusí být rozloženy rovnoměrně</a:t>
            </a:r>
            <a:r>
              <a:rPr lang="cs-CZ" sz="1800" dirty="0"/>
              <a:t>, což zakládá potřebu výpůjček krátkodobého kapitálu, potřebného ke krytí fixních nákladů, jakými jsou například platy zaměstnanců, platby za pravidelně nakupované služby atd.</a:t>
            </a:r>
          </a:p>
          <a:p>
            <a:pPr marL="257175" indent="-257175" defTabSz="342900">
              <a:lnSpc>
                <a:spcPct val="120000"/>
              </a:lnSpc>
              <a:spcBef>
                <a:spcPts val="0"/>
              </a:spcBef>
              <a:buNone/>
              <a:defRPr/>
            </a:pPr>
            <a:endParaRPr lang="cs-CZ" sz="1800" dirty="0"/>
          </a:p>
        </p:txBody>
      </p:sp>
    </p:spTree>
    <p:extLst>
      <p:ext uri="{BB962C8B-B14F-4D97-AF65-F5344CB8AC3E}">
        <p14:creationId xmlns:p14="http://schemas.microsoft.com/office/powerpoint/2010/main" val="116726417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délník 10">
            <a:extLst>
              <a:ext uri="{FF2B5EF4-FFF2-40B4-BE49-F238E27FC236}">
                <a16:creationId xmlns:a16="http://schemas.microsoft.com/office/drawing/2014/main" id="{9F288F27-C547-498F-86D7-E64EB293DBC3}"/>
              </a:ext>
            </a:extLst>
          </p:cNvPr>
          <p:cNvSpPr/>
          <p:nvPr/>
        </p:nvSpPr>
        <p:spPr>
          <a:xfrm>
            <a:off x="466725" y="1256348"/>
            <a:ext cx="3574019" cy="346248"/>
          </a:xfrm>
          <a:prstGeom prst="rect">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3" name="TextovéPole 12">
            <a:extLst>
              <a:ext uri="{FF2B5EF4-FFF2-40B4-BE49-F238E27FC236}">
                <a16:creationId xmlns:a16="http://schemas.microsoft.com/office/drawing/2014/main" id="{7BA9A517-6F75-40FC-A80A-2478C9C0CD2C}"/>
              </a:ext>
            </a:extLst>
          </p:cNvPr>
          <p:cNvSpPr txBox="1"/>
          <p:nvPr/>
        </p:nvSpPr>
        <p:spPr>
          <a:xfrm>
            <a:off x="474345" y="1256347"/>
            <a:ext cx="4897756" cy="402546"/>
          </a:xfrm>
          <a:prstGeom prst="rect">
            <a:avLst/>
          </a:prstGeom>
          <a:solidFill>
            <a:schemeClr val="accent4"/>
          </a:solidFill>
        </p:spPr>
        <p:txBody>
          <a:bodyPr wrap="square" rtlCol="0">
            <a:spAutoFit/>
          </a:bodyPr>
          <a:lstStyle/>
          <a:p>
            <a:pPr>
              <a:lnSpc>
                <a:spcPct val="120000"/>
              </a:lnSpc>
              <a:defRPr/>
            </a:pPr>
            <a:r>
              <a:rPr lang="cs-CZ" b="1" dirty="0"/>
              <a:t>Finanční plán (rozpočet), zakladatelský rozpočet</a:t>
            </a:r>
            <a:endParaRPr lang="cs-CZ" dirty="0"/>
          </a:p>
        </p:txBody>
      </p:sp>
      <p:sp>
        <p:nvSpPr>
          <p:cNvPr id="3" name="Zástupný obsah 2">
            <a:extLst>
              <a:ext uri="{FF2B5EF4-FFF2-40B4-BE49-F238E27FC236}">
                <a16:creationId xmlns:a16="http://schemas.microsoft.com/office/drawing/2014/main" id="{CC65FAC3-F5F2-4FA6-9E9A-704F96E27B35}"/>
              </a:ext>
            </a:extLst>
          </p:cNvPr>
          <p:cNvSpPr>
            <a:spLocks noGrp="1"/>
          </p:cNvSpPr>
          <p:nvPr>
            <p:ph idx="1"/>
          </p:nvPr>
        </p:nvSpPr>
        <p:spPr>
          <a:xfrm>
            <a:off x="474345" y="1799588"/>
            <a:ext cx="7749289" cy="3413089"/>
          </a:xfrm>
        </p:spPr>
        <p:txBody>
          <a:bodyPr>
            <a:normAutofit lnSpcReduction="10000"/>
          </a:bodyPr>
          <a:lstStyle/>
          <a:p>
            <a:pPr marL="0" indent="0" algn="just">
              <a:buNone/>
            </a:pPr>
            <a:r>
              <a:rPr lang="cs-CZ" sz="1800" b="1" dirty="0">
                <a:solidFill>
                  <a:srgbClr val="E11E25"/>
                </a:solidFill>
              </a:rPr>
              <a:t>Projekce cash-</a:t>
            </a:r>
            <a:r>
              <a:rPr lang="cs-CZ" sz="1800" b="1" dirty="0" err="1">
                <a:solidFill>
                  <a:srgbClr val="E11E25"/>
                </a:solidFill>
              </a:rPr>
              <a:t>flow</a:t>
            </a:r>
            <a:endParaRPr lang="cs-CZ" sz="1800" b="1" dirty="0">
              <a:solidFill>
                <a:srgbClr val="E11E25"/>
              </a:solidFill>
            </a:endParaRPr>
          </a:p>
          <a:p>
            <a:r>
              <a:rPr lang="cs-CZ" sz="1800" dirty="0"/>
              <a:t>Pro každou položku rozepsat, kdy čekáme obdržení platby (při prodeji) a u výdaje, kdy musíme zaplatit!</a:t>
            </a:r>
          </a:p>
          <a:p>
            <a:r>
              <a:rPr lang="cs-CZ" sz="1800" dirty="0"/>
              <a:t>Dobré kontrolovat provozní data, pomohou nám sledovat položky, které mají silný dopad na cash </a:t>
            </a:r>
            <a:r>
              <a:rPr lang="cs-CZ" sz="1800" dirty="0" err="1"/>
              <a:t>flow</a:t>
            </a:r>
            <a:endParaRPr lang="cs-CZ" sz="1800" dirty="0"/>
          </a:p>
          <a:p>
            <a:r>
              <a:rPr lang="cs-CZ" sz="1800" dirty="0"/>
              <a:t>Cash </a:t>
            </a:r>
            <a:r>
              <a:rPr lang="cs-CZ" sz="1800" dirty="0" err="1"/>
              <a:t>flow</a:t>
            </a:r>
            <a:r>
              <a:rPr lang="cs-CZ" sz="1800" dirty="0"/>
              <a:t> nám ukáže, kolik </a:t>
            </a:r>
            <a:r>
              <a:rPr lang="cs-CZ" sz="1800" b="1" dirty="0"/>
              <a:t>pracovního (provozního) kapitálu</a:t>
            </a:r>
            <a:r>
              <a:rPr lang="cs-CZ" sz="1800" dirty="0"/>
              <a:t> potřebujeme a zda uvažovat o půjčce</a:t>
            </a:r>
          </a:p>
          <a:p>
            <a:r>
              <a:rPr lang="cs-CZ" sz="1800" dirty="0"/>
              <a:t>Popsat předpoklady, kdy dostáváme zaplaceno za prodané výrobky či zboží, kupujeme-li materiál na fakturu (akontaci) atd.</a:t>
            </a:r>
          </a:p>
          <a:p>
            <a:r>
              <a:rPr lang="cs-CZ" sz="1800" dirty="0"/>
              <a:t>Zahrnout nepravidelné výdaje- opravy, údržba, daně</a:t>
            </a:r>
          </a:p>
          <a:p>
            <a:r>
              <a:rPr lang="cs-CZ" sz="1800" dirty="0"/>
              <a:t>Dále zahrnout- splátky půjček nebo nákup vybavení</a:t>
            </a:r>
          </a:p>
          <a:p>
            <a:pPr marL="257175" indent="-257175" defTabSz="342900">
              <a:lnSpc>
                <a:spcPct val="120000"/>
              </a:lnSpc>
              <a:spcBef>
                <a:spcPts val="0"/>
              </a:spcBef>
              <a:buNone/>
              <a:defRPr/>
            </a:pPr>
            <a:endParaRPr lang="cs-CZ" sz="1800" dirty="0"/>
          </a:p>
        </p:txBody>
      </p:sp>
    </p:spTree>
    <p:extLst>
      <p:ext uri="{BB962C8B-B14F-4D97-AF65-F5344CB8AC3E}">
        <p14:creationId xmlns:p14="http://schemas.microsoft.com/office/powerpoint/2010/main" val="11638962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délník 10">
            <a:extLst>
              <a:ext uri="{FF2B5EF4-FFF2-40B4-BE49-F238E27FC236}">
                <a16:creationId xmlns:a16="http://schemas.microsoft.com/office/drawing/2014/main" id="{9F288F27-C547-498F-86D7-E64EB293DBC3}"/>
              </a:ext>
            </a:extLst>
          </p:cNvPr>
          <p:cNvSpPr/>
          <p:nvPr/>
        </p:nvSpPr>
        <p:spPr>
          <a:xfrm>
            <a:off x="466725" y="1256348"/>
            <a:ext cx="3574019" cy="346248"/>
          </a:xfrm>
          <a:prstGeom prst="rect">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3" name="TextovéPole 12">
            <a:extLst>
              <a:ext uri="{FF2B5EF4-FFF2-40B4-BE49-F238E27FC236}">
                <a16:creationId xmlns:a16="http://schemas.microsoft.com/office/drawing/2014/main" id="{7BA9A517-6F75-40FC-A80A-2478C9C0CD2C}"/>
              </a:ext>
            </a:extLst>
          </p:cNvPr>
          <p:cNvSpPr txBox="1"/>
          <p:nvPr/>
        </p:nvSpPr>
        <p:spPr>
          <a:xfrm>
            <a:off x="474345" y="1256347"/>
            <a:ext cx="4897756" cy="402546"/>
          </a:xfrm>
          <a:prstGeom prst="rect">
            <a:avLst/>
          </a:prstGeom>
          <a:solidFill>
            <a:schemeClr val="accent4"/>
          </a:solidFill>
        </p:spPr>
        <p:txBody>
          <a:bodyPr wrap="square" rtlCol="0">
            <a:spAutoFit/>
          </a:bodyPr>
          <a:lstStyle/>
          <a:p>
            <a:pPr>
              <a:lnSpc>
                <a:spcPct val="120000"/>
              </a:lnSpc>
              <a:defRPr/>
            </a:pPr>
            <a:r>
              <a:rPr lang="cs-CZ" b="1" dirty="0"/>
              <a:t>Finanční plán (rozpočet), zakladatelský rozpočet</a:t>
            </a:r>
            <a:endParaRPr lang="cs-CZ" dirty="0"/>
          </a:p>
        </p:txBody>
      </p:sp>
      <p:sp>
        <p:nvSpPr>
          <p:cNvPr id="3" name="Zástupný obsah 2">
            <a:extLst>
              <a:ext uri="{FF2B5EF4-FFF2-40B4-BE49-F238E27FC236}">
                <a16:creationId xmlns:a16="http://schemas.microsoft.com/office/drawing/2014/main" id="{CC65FAC3-F5F2-4FA6-9E9A-704F96E27B35}"/>
              </a:ext>
            </a:extLst>
          </p:cNvPr>
          <p:cNvSpPr>
            <a:spLocks noGrp="1"/>
          </p:cNvSpPr>
          <p:nvPr>
            <p:ph idx="1"/>
          </p:nvPr>
        </p:nvSpPr>
        <p:spPr>
          <a:xfrm>
            <a:off x="474345" y="1799588"/>
            <a:ext cx="7749289" cy="3413089"/>
          </a:xfrm>
        </p:spPr>
        <p:txBody>
          <a:bodyPr>
            <a:normAutofit/>
          </a:bodyPr>
          <a:lstStyle/>
          <a:p>
            <a:pPr marL="0" indent="0" algn="just">
              <a:buNone/>
            </a:pPr>
            <a:r>
              <a:rPr lang="cs-CZ" sz="1800" b="1" dirty="0">
                <a:solidFill>
                  <a:srgbClr val="E11E25"/>
                </a:solidFill>
              </a:rPr>
              <a:t>Projekce cash-</a:t>
            </a:r>
            <a:r>
              <a:rPr lang="cs-CZ" sz="1800" b="1" dirty="0" err="1">
                <a:solidFill>
                  <a:srgbClr val="E11E25"/>
                </a:solidFill>
              </a:rPr>
              <a:t>flow</a:t>
            </a:r>
            <a:endParaRPr lang="cs-CZ" sz="1800" b="1" dirty="0">
              <a:solidFill>
                <a:srgbClr val="E11E25"/>
              </a:solidFill>
            </a:endParaRPr>
          </a:p>
          <a:p>
            <a:r>
              <a:rPr lang="cs-CZ" sz="1800" b="1" dirty="0"/>
              <a:t>Počítejte s rezervami</a:t>
            </a:r>
            <a:r>
              <a:rPr lang="cs-CZ" sz="1800" dirty="0"/>
              <a:t>! Nikdy se netrefíte v odhadech (+- 20%) </a:t>
            </a:r>
          </a:p>
          <a:p>
            <a:r>
              <a:rPr lang="cs-CZ" sz="1800" dirty="0"/>
              <a:t>Započítejte si také svoje osobní náklady (i kdyby měly být pouze oportunitní) – jednou to bude váš </a:t>
            </a:r>
            <a:r>
              <a:rPr lang="cs-CZ" sz="1800" dirty="0" err="1"/>
              <a:t>fulltime</a:t>
            </a:r>
            <a:r>
              <a:rPr lang="cs-CZ" sz="1800" dirty="0"/>
              <a:t> business a musíte si na sebe vydělat! </a:t>
            </a:r>
          </a:p>
          <a:p>
            <a:r>
              <a:rPr lang="cs-CZ" sz="1800" dirty="0"/>
              <a:t>Na začátku se snažte o maximální úspory (proč počítat s opěrákem na Porsche, když stačí </a:t>
            </a:r>
            <a:r>
              <a:rPr lang="cs-CZ" sz="1800" dirty="0" err="1"/>
              <a:t>Octávka</a:t>
            </a:r>
            <a:r>
              <a:rPr lang="cs-CZ" sz="1800" dirty="0"/>
              <a:t>)</a:t>
            </a:r>
          </a:p>
          <a:p>
            <a:pPr marL="257175" indent="-257175" defTabSz="342900">
              <a:lnSpc>
                <a:spcPct val="120000"/>
              </a:lnSpc>
              <a:spcBef>
                <a:spcPts val="0"/>
              </a:spcBef>
              <a:buNone/>
              <a:defRPr/>
            </a:pPr>
            <a:endParaRPr lang="cs-CZ" sz="1800" dirty="0"/>
          </a:p>
        </p:txBody>
      </p:sp>
    </p:spTree>
    <p:extLst>
      <p:ext uri="{BB962C8B-B14F-4D97-AF65-F5344CB8AC3E}">
        <p14:creationId xmlns:p14="http://schemas.microsoft.com/office/powerpoint/2010/main" val="3282664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6" name="Rectangle 4"/>
          <p:cNvSpPr>
            <a:spLocks noGrp="1" noChangeArrowheads="1"/>
          </p:cNvSpPr>
          <p:nvPr>
            <p:ph type="title"/>
          </p:nvPr>
        </p:nvSpPr>
        <p:spPr>
          <a:xfrm>
            <a:off x="272830" y="-122248"/>
            <a:ext cx="8229600" cy="1143000"/>
          </a:xfrm>
          <a:solidFill>
            <a:schemeClr val="bg1"/>
          </a:solidFill>
          <a:ln/>
        </p:spPr>
        <p:txBody>
          <a:bodyPr/>
          <a:lstStyle/>
          <a:p>
            <a:r>
              <a:rPr lang="cs-CZ" b="1" dirty="0"/>
              <a:t>Kalkulační vzorce</a:t>
            </a:r>
          </a:p>
        </p:txBody>
      </p:sp>
      <p:sp>
        <p:nvSpPr>
          <p:cNvPr id="182280" name="Rectangle 3"/>
          <p:cNvSpPr>
            <a:spLocks noGrp="1" noChangeArrowheads="1"/>
          </p:cNvSpPr>
          <p:nvPr>
            <p:ph idx="1"/>
          </p:nvPr>
        </p:nvSpPr>
        <p:spPr>
          <a:xfrm>
            <a:off x="1006082" y="609429"/>
            <a:ext cx="8280722" cy="1944217"/>
          </a:xfrm>
          <a:ln/>
        </p:spPr>
        <p:txBody>
          <a:bodyPr/>
          <a:lstStyle/>
          <a:p>
            <a:pPr marL="609600" indent="-609600">
              <a:buFont typeface="Wingdings" pitchFamily="2" charset="2"/>
              <a:buNone/>
            </a:pPr>
            <a:r>
              <a:rPr lang="cs-CZ" sz="2400" b="1" dirty="0">
                <a:solidFill>
                  <a:srgbClr val="C00000"/>
                </a:solidFill>
              </a:rPr>
              <a:t>Všeobecný (typový) kalkulační vzorec</a:t>
            </a:r>
          </a:p>
          <a:p>
            <a:pPr marL="609600" indent="-609600">
              <a:buFont typeface="Wingdings" pitchFamily="2" charset="2"/>
              <a:buNone/>
            </a:pPr>
            <a:endParaRPr lang="cs-CZ" sz="2000" b="1" dirty="0"/>
          </a:p>
        </p:txBody>
      </p:sp>
      <p:graphicFrame>
        <p:nvGraphicFramePr>
          <p:cNvPr id="4" name="Tabulka 3">
            <a:extLst>
              <a:ext uri="{FF2B5EF4-FFF2-40B4-BE49-F238E27FC236}">
                <a16:creationId xmlns:a16="http://schemas.microsoft.com/office/drawing/2014/main" id="{14BF3838-76F7-4C27-895D-375C7EE343E9}"/>
              </a:ext>
            </a:extLst>
          </p:cNvPr>
          <p:cNvGraphicFramePr>
            <a:graphicFrameLocks noGrp="1"/>
          </p:cNvGraphicFramePr>
          <p:nvPr/>
        </p:nvGraphicFramePr>
        <p:xfrm>
          <a:off x="641570" y="1173656"/>
          <a:ext cx="7860860" cy="5639720"/>
        </p:xfrm>
        <a:graphic>
          <a:graphicData uri="http://schemas.openxmlformats.org/drawingml/2006/table">
            <a:tbl>
              <a:tblPr/>
              <a:tblGrid>
                <a:gridCol w="1500669">
                  <a:extLst>
                    <a:ext uri="{9D8B030D-6E8A-4147-A177-3AD203B41FA5}">
                      <a16:colId xmlns:a16="http://schemas.microsoft.com/office/drawing/2014/main" val="20000"/>
                    </a:ext>
                  </a:extLst>
                </a:gridCol>
                <a:gridCol w="6360191">
                  <a:extLst>
                    <a:ext uri="{9D8B030D-6E8A-4147-A177-3AD203B41FA5}">
                      <a16:colId xmlns:a16="http://schemas.microsoft.com/office/drawing/2014/main" val="20001"/>
                    </a:ext>
                  </a:extLst>
                </a:gridCol>
              </a:tblGrid>
              <a:tr h="503726">
                <a:tc>
                  <a:txBody>
                    <a:bodyPr/>
                    <a:lstStyle/>
                    <a:p>
                      <a:pPr>
                        <a:spcAft>
                          <a:spcPts val="0"/>
                        </a:spcAft>
                      </a:pPr>
                      <a:r>
                        <a:rPr lang="cs-CZ" sz="1600" dirty="0">
                          <a:latin typeface="Arial" pitchFamily="34" charset="0"/>
                          <a:ea typeface="MS Mincho"/>
                          <a:cs typeface="Arial" pitchFamily="34" charset="0"/>
                        </a:rPr>
                        <a:t>1.</a:t>
                      </a:r>
                      <a:endParaRPr lang="cs-CZ" sz="1600" dirty="0">
                        <a:latin typeface="Arial" pitchFamily="34" charset="0"/>
                        <a:ea typeface="Times New Roman"/>
                        <a:cs typeface="Arial"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cs-CZ" sz="1600" b="1" i="1" dirty="0">
                          <a:latin typeface="Arial" pitchFamily="34" charset="0"/>
                          <a:ea typeface="MS Mincho"/>
                          <a:cs typeface="Arial" pitchFamily="34" charset="0"/>
                        </a:rPr>
                        <a:t>Přímý materiál </a:t>
                      </a:r>
                      <a:endParaRPr lang="cs-CZ" sz="1600" dirty="0">
                        <a:latin typeface="Arial" pitchFamily="34" charset="0"/>
                        <a:ea typeface="Times New Roman"/>
                        <a:cs typeface="Arial" pitchFamily="34" charset="0"/>
                      </a:endParaRPr>
                    </a:p>
                    <a:p>
                      <a:pPr>
                        <a:spcAft>
                          <a:spcPts val="0"/>
                        </a:spcAft>
                      </a:pPr>
                      <a:r>
                        <a:rPr lang="cs-CZ" sz="1600" dirty="0">
                          <a:latin typeface="Arial" pitchFamily="34" charset="0"/>
                          <a:ea typeface="MS Mincho"/>
                          <a:cs typeface="Arial" pitchFamily="34" charset="0"/>
                        </a:rPr>
                        <a:t>(suroviny, materiál, polotovary, nakupované výrobky)</a:t>
                      </a:r>
                      <a:endParaRPr lang="cs-CZ" sz="16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03726">
                <a:tc>
                  <a:txBody>
                    <a:bodyPr/>
                    <a:lstStyle/>
                    <a:p>
                      <a:pPr>
                        <a:spcAft>
                          <a:spcPts val="0"/>
                        </a:spcAft>
                      </a:pPr>
                      <a:r>
                        <a:rPr lang="cs-CZ" sz="1600" dirty="0">
                          <a:latin typeface="Arial" pitchFamily="34" charset="0"/>
                          <a:ea typeface="MS Mincho"/>
                          <a:cs typeface="Arial" pitchFamily="34" charset="0"/>
                        </a:rPr>
                        <a:t>2.</a:t>
                      </a:r>
                      <a:endParaRPr lang="cs-CZ" sz="1600" dirty="0">
                        <a:latin typeface="Arial" pitchFamily="34" charset="0"/>
                        <a:ea typeface="Times New Roman"/>
                        <a:cs typeface="Arial"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cs-CZ" sz="1600" b="1" i="1" dirty="0">
                          <a:latin typeface="Arial" pitchFamily="34" charset="0"/>
                          <a:ea typeface="MS Mincho"/>
                          <a:cs typeface="Arial" pitchFamily="34" charset="0"/>
                        </a:rPr>
                        <a:t>Přímé mzdy </a:t>
                      </a:r>
                      <a:endParaRPr lang="cs-CZ" sz="1600" dirty="0">
                        <a:latin typeface="Arial" pitchFamily="34" charset="0"/>
                        <a:ea typeface="Times New Roman"/>
                        <a:cs typeface="Arial" pitchFamily="34" charset="0"/>
                      </a:endParaRPr>
                    </a:p>
                    <a:p>
                      <a:pPr>
                        <a:spcAft>
                          <a:spcPts val="0"/>
                        </a:spcAft>
                      </a:pPr>
                      <a:r>
                        <a:rPr lang="cs-CZ" sz="1600" dirty="0">
                          <a:latin typeface="Arial" pitchFamily="34" charset="0"/>
                          <a:ea typeface="MS Mincho"/>
                          <a:cs typeface="Arial" pitchFamily="34" charset="0"/>
                        </a:rPr>
                        <a:t>(mzdy provozních dělníků, prémie, odměny, příplatky, doplatky)</a:t>
                      </a:r>
                      <a:endParaRPr lang="cs-CZ" sz="16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55590">
                <a:tc>
                  <a:txBody>
                    <a:bodyPr/>
                    <a:lstStyle/>
                    <a:p>
                      <a:pPr>
                        <a:spcAft>
                          <a:spcPts val="0"/>
                        </a:spcAft>
                      </a:pPr>
                      <a:r>
                        <a:rPr lang="cs-CZ" sz="1600">
                          <a:latin typeface="Arial" pitchFamily="34" charset="0"/>
                          <a:ea typeface="MS Mincho"/>
                          <a:cs typeface="Arial" pitchFamily="34" charset="0"/>
                        </a:rPr>
                        <a:t>3.</a:t>
                      </a:r>
                      <a:endParaRPr lang="cs-CZ" sz="1600">
                        <a:latin typeface="Arial" pitchFamily="34" charset="0"/>
                        <a:ea typeface="Times New Roman"/>
                        <a:cs typeface="Arial"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cs-CZ" sz="1600" b="1" i="1" dirty="0">
                          <a:latin typeface="Arial" pitchFamily="34" charset="0"/>
                          <a:ea typeface="MS Mincho"/>
                          <a:cs typeface="Arial" pitchFamily="34" charset="0"/>
                        </a:rPr>
                        <a:t>Ostatní přímé náklady </a:t>
                      </a:r>
                      <a:endParaRPr lang="cs-CZ" sz="1600" dirty="0">
                        <a:latin typeface="Arial" pitchFamily="34" charset="0"/>
                        <a:ea typeface="Times New Roman"/>
                        <a:cs typeface="Arial" pitchFamily="34" charset="0"/>
                      </a:endParaRPr>
                    </a:p>
                    <a:p>
                      <a:pPr>
                        <a:spcAft>
                          <a:spcPts val="0"/>
                        </a:spcAft>
                      </a:pPr>
                      <a:r>
                        <a:rPr lang="cs-CZ" sz="1600" dirty="0">
                          <a:latin typeface="Arial" pitchFamily="34" charset="0"/>
                          <a:ea typeface="MS Mincho"/>
                          <a:cs typeface="Arial" pitchFamily="34" charset="0"/>
                        </a:rPr>
                        <a:t>(technologická paliva a energie, odpisy, přepravné, opravy, náklady na technický rozvoj atd.)</a:t>
                      </a:r>
                      <a:endParaRPr lang="cs-CZ" sz="16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55590">
                <a:tc>
                  <a:txBody>
                    <a:bodyPr/>
                    <a:lstStyle/>
                    <a:p>
                      <a:pPr>
                        <a:spcAft>
                          <a:spcPts val="0"/>
                        </a:spcAft>
                      </a:pPr>
                      <a:r>
                        <a:rPr lang="cs-CZ" sz="1600">
                          <a:latin typeface="Arial" pitchFamily="34" charset="0"/>
                          <a:ea typeface="MS Mincho"/>
                          <a:cs typeface="Arial" pitchFamily="34" charset="0"/>
                        </a:rPr>
                        <a:t>4.</a:t>
                      </a:r>
                      <a:endParaRPr lang="cs-CZ" sz="1600">
                        <a:latin typeface="Arial" pitchFamily="34" charset="0"/>
                        <a:ea typeface="Times New Roman"/>
                        <a:cs typeface="Arial"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cs-CZ" sz="1600" b="1" i="1" dirty="0">
                          <a:latin typeface="Arial" pitchFamily="34" charset="0"/>
                          <a:ea typeface="MS Mincho"/>
                          <a:cs typeface="Arial" pitchFamily="34" charset="0"/>
                        </a:rPr>
                        <a:t>Výrobní režie (technologická a všeobecná)</a:t>
                      </a:r>
                      <a:endParaRPr lang="cs-CZ" sz="1600" dirty="0">
                        <a:latin typeface="Arial" pitchFamily="34" charset="0"/>
                        <a:ea typeface="Times New Roman"/>
                        <a:cs typeface="Arial" pitchFamily="34" charset="0"/>
                      </a:endParaRPr>
                    </a:p>
                    <a:p>
                      <a:pPr>
                        <a:spcAft>
                          <a:spcPts val="0"/>
                        </a:spcAft>
                      </a:pPr>
                      <a:r>
                        <a:rPr lang="cs-CZ" sz="1600" dirty="0">
                          <a:latin typeface="Arial" pitchFamily="34" charset="0"/>
                          <a:ea typeface="MS Mincho"/>
                          <a:cs typeface="Arial" pitchFamily="34" charset="0"/>
                        </a:rPr>
                        <a:t>(náklady související s řízením výrobních činností, s obsluhou procesu)</a:t>
                      </a:r>
                      <a:endParaRPr lang="cs-CZ" sz="16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51863">
                <a:tc>
                  <a:txBody>
                    <a:bodyPr/>
                    <a:lstStyle/>
                    <a:p>
                      <a:pPr>
                        <a:spcAft>
                          <a:spcPts val="0"/>
                        </a:spcAft>
                      </a:pPr>
                      <a:r>
                        <a:rPr lang="cs-CZ" sz="1600">
                          <a:highlight>
                            <a:srgbClr val="FFFF00"/>
                          </a:highlight>
                          <a:latin typeface="Arial" pitchFamily="34" charset="0"/>
                          <a:ea typeface="MS Mincho"/>
                          <a:cs typeface="Arial" pitchFamily="34" charset="0"/>
                        </a:rPr>
                        <a:t>Σ (1.-4.)</a:t>
                      </a:r>
                      <a:endParaRPr lang="cs-CZ" sz="1600">
                        <a:highlight>
                          <a:srgbClr val="FFFF00"/>
                        </a:highlight>
                        <a:latin typeface="Arial" pitchFamily="34" charset="0"/>
                        <a:ea typeface="Times New Roman"/>
                        <a:cs typeface="Arial"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cs-CZ" sz="1600" b="1" dirty="0">
                          <a:highlight>
                            <a:srgbClr val="FFFF00"/>
                          </a:highlight>
                          <a:latin typeface="Arial" pitchFamily="34" charset="0"/>
                          <a:ea typeface="MS Mincho"/>
                          <a:cs typeface="Arial" pitchFamily="34" charset="0"/>
                        </a:rPr>
                        <a:t>Vlastní náklady výroby (výrobní cena)</a:t>
                      </a:r>
                      <a:endParaRPr lang="cs-CZ" sz="1600" dirty="0">
                        <a:highlight>
                          <a:srgbClr val="FFFF00"/>
                        </a:highligh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51863">
                <a:tc>
                  <a:txBody>
                    <a:bodyPr/>
                    <a:lstStyle/>
                    <a:p>
                      <a:pPr>
                        <a:spcAft>
                          <a:spcPts val="0"/>
                        </a:spcAft>
                      </a:pPr>
                      <a:endParaRPr lang="cs-CZ" sz="1600">
                        <a:latin typeface="Arial" pitchFamily="34" charset="0"/>
                        <a:ea typeface="MS Mincho"/>
                        <a:cs typeface="Arial"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endParaRPr lang="cs-CZ" sz="16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503726">
                <a:tc>
                  <a:txBody>
                    <a:bodyPr/>
                    <a:lstStyle/>
                    <a:p>
                      <a:pPr>
                        <a:spcAft>
                          <a:spcPts val="0"/>
                        </a:spcAft>
                      </a:pPr>
                      <a:r>
                        <a:rPr lang="cs-CZ" sz="1600">
                          <a:latin typeface="Arial" pitchFamily="34" charset="0"/>
                          <a:ea typeface="MS Mincho"/>
                          <a:cs typeface="Arial" pitchFamily="34" charset="0"/>
                        </a:rPr>
                        <a:t>5.</a:t>
                      </a:r>
                      <a:endParaRPr lang="cs-CZ" sz="1600">
                        <a:latin typeface="Arial" pitchFamily="34" charset="0"/>
                        <a:ea typeface="Times New Roman"/>
                        <a:cs typeface="Arial"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cs-CZ" sz="1600" b="1" i="1" dirty="0">
                          <a:latin typeface="Arial" pitchFamily="34" charset="0"/>
                          <a:ea typeface="MS Mincho"/>
                          <a:cs typeface="Arial" pitchFamily="34" charset="0"/>
                        </a:rPr>
                        <a:t>Správní režie </a:t>
                      </a:r>
                      <a:r>
                        <a:rPr lang="cs-CZ" sz="1600" dirty="0">
                          <a:latin typeface="Arial" pitchFamily="34" charset="0"/>
                          <a:ea typeface="MS Mincho"/>
                          <a:cs typeface="Arial" pitchFamily="34" charset="0"/>
                        </a:rPr>
                        <a:t>(může obsahovat zásobovací režii)</a:t>
                      </a:r>
                      <a:endParaRPr lang="cs-CZ" sz="1600" dirty="0">
                        <a:latin typeface="Arial" pitchFamily="34" charset="0"/>
                        <a:ea typeface="Times New Roman"/>
                        <a:cs typeface="Arial" pitchFamily="34" charset="0"/>
                      </a:endParaRPr>
                    </a:p>
                    <a:p>
                      <a:pPr>
                        <a:spcAft>
                          <a:spcPts val="0"/>
                        </a:spcAft>
                      </a:pPr>
                      <a:r>
                        <a:rPr lang="cs-CZ" sz="1600" dirty="0">
                          <a:latin typeface="Arial" pitchFamily="34" charset="0"/>
                          <a:ea typeface="MS Mincho"/>
                          <a:cs typeface="Arial" pitchFamily="34" charset="0"/>
                        </a:rPr>
                        <a:t>(související s řízením a správou organizace)</a:t>
                      </a:r>
                      <a:endParaRPr lang="cs-CZ" sz="16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51863">
                <a:tc>
                  <a:txBody>
                    <a:bodyPr/>
                    <a:lstStyle/>
                    <a:p>
                      <a:pPr>
                        <a:spcAft>
                          <a:spcPts val="0"/>
                        </a:spcAft>
                      </a:pPr>
                      <a:r>
                        <a:rPr lang="cs-CZ" sz="1600">
                          <a:latin typeface="Arial" pitchFamily="34" charset="0"/>
                          <a:ea typeface="MS Mincho"/>
                          <a:cs typeface="Arial" pitchFamily="34" charset="0"/>
                        </a:rPr>
                        <a:t>Σ (1.-5.)</a:t>
                      </a:r>
                      <a:endParaRPr lang="cs-CZ" sz="1600">
                        <a:latin typeface="Arial" pitchFamily="34" charset="0"/>
                        <a:ea typeface="Times New Roman"/>
                        <a:cs typeface="Arial"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cs-CZ" sz="1600" b="1" dirty="0">
                          <a:latin typeface="Arial" pitchFamily="34" charset="0"/>
                          <a:ea typeface="MS Mincho"/>
                          <a:cs typeface="Arial" pitchFamily="34" charset="0"/>
                        </a:rPr>
                        <a:t>Vlastní náklady výkonu</a:t>
                      </a:r>
                      <a:endParaRPr lang="cs-CZ" sz="16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51863">
                <a:tc>
                  <a:txBody>
                    <a:bodyPr/>
                    <a:lstStyle/>
                    <a:p>
                      <a:pPr>
                        <a:spcAft>
                          <a:spcPts val="0"/>
                        </a:spcAft>
                      </a:pPr>
                      <a:endParaRPr lang="cs-CZ" sz="1600">
                        <a:latin typeface="Arial" pitchFamily="34" charset="0"/>
                        <a:ea typeface="MS Mincho"/>
                        <a:cs typeface="Arial"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endParaRPr lang="cs-CZ" sz="1600" dirty="0">
                        <a:latin typeface="Arial" pitchFamily="34" charset="0"/>
                        <a:ea typeface="MS Mincho"/>
                        <a:cs typeface="Arial"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602458">
                <a:tc>
                  <a:txBody>
                    <a:bodyPr/>
                    <a:lstStyle/>
                    <a:p>
                      <a:pPr>
                        <a:spcAft>
                          <a:spcPts val="0"/>
                        </a:spcAft>
                      </a:pPr>
                      <a:r>
                        <a:rPr lang="cs-CZ" sz="1600">
                          <a:latin typeface="Arial" pitchFamily="34" charset="0"/>
                          <a:ea typeface="MS Mincho"/>
                          <a:cs typeface="Arial" pitchFamily="34" charset="0"/>
                        </a:rPr>
                        <a:t>6.</a:t>
                      </a:r>
                      <a:endParaRPr lang="cs-CZ" sz="1600">
                        <a:latin typeface="Arial" pitchFamily="34" charset="0"/>
                        <a:ea typeface="Times New Roman"/>
                        <a:cs typeface="Arial"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cs-CZ" sz="1600" b="1" i="1" dirty="0">
                          <a:latin typeface="Arial" pitchFamily="34" charset="0"/>
                          <a:ea typeface="MS Mincho"/>
                          <a:cs typeface="Arial" pitchFamily="34" charset="0"/>
                        </a:rPr>
                        <a:t>Odbytové náklady </a:t>
                      </a:r>
                      <a:r>
                        <a:rPr lang="cs-CZ" sz="1600" dirty="0">
                          <a:latin typeface="Arial" pitchFamily="34" charset="0"/>
                          <a:ea typeface="MS Mincho"/>
                          <a:cs typeface="Arial" pitchFamily="34" charset="0"/>
                        </a:rPr>
                        <a:t>(může být součástí správní režie)</a:t>
                      </a:r>
                      <a:endParaRPr lang="cs-CZ" sz="1600" dirty="0">
                        <a:latin typeface="Arial" pitchFamily="34" charset="0"/>
                        <a:ea typeface="Times New Roman"/>
                        <a:cs typeface="Arial" pitchFamily="34" charset="0"/>
                      </a:endParaRPr>
                    </a:p>
                    <a:p>
                      <a:pPr>
                        <a:spcAft>
                          <a:spcPts val="0"/>
                        </a:spcAft>
                      </a:pPr>
                      <a:r>
                        <a:rPr lang="cs-CZ" sz="1600" dirty="0">
                          <a:latin typeface="Arial" pitchFamily="34" charset="0"/>
                          <a:ea typeface="MS Mincho"/>
                          <a:cs typeface="Arial" pitchFamily="34" charset="0"/>
                        </a:rPr>
                        <a:t>(expedice, reklama, propagace, odbyt)</a:t>
                      </a:r>
                      <a:endParaRPr lang="cs-CZ" sz="16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51863">
                <a:tc>
                  <a:txBody>
                    <a:bodyPr/>
                    <a:lstStyle/>
                    <a:p>
                      <a:pPr>
                        <a:spcAft>
                          <a:spcPts val="0"/>
                        </a:spcAft>
                      </a:pPr>
                      <a:r>
                        <a:rPr lang="cs-CZ" sz="1600">
                          <a:highlight>
                            <a:srgbClr val="FFFF00"/>
                          </a:highlight>
                          <a:latin typeface="Arial" pitchFamily="34" charset="0"/>
                          <a:ea typeface="MS Mincho"/>
                          <a:cs typeface="Arial" pitchFamily="34" charset="0"/>
                        </a:rPr>
                        <a:t>Σ (1.-6.)</a:t>
                      </a:r>
                      <a:endParaRPr lang="cs-CZ" sz="1600">
                        <a:highlight>
                          <a:srgbClr val="FFFF00"/>
                        </a:highlight>
                        <a:latin typeface="Arial" pitchFamily="34" charset="0"/>
                        <a:ea typeface="Times New Roman"/>
                        <a:cs typeface="Arial"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cs-CZ" sz="1600" b="1" dirty="0">
                          <a:highlight>
                            <a:srgbClr val="FFFF00"/>
                          </a:highlight>
                          <a:latin typeface="Arial" pitchFamily="34" charset="0"/>
                          <a:ea typeface="MS Mincho"/>
                          <a:cs typeface="Arial" pitchFamily="34" charset="0"/>
                        </a:rPr>
                        <a:t>Úplné vlastní náklady výkonu</a:t>
                      </a:r>
                      <a:endParaRPr lang="cs-CZ" sz="1600" dirty="0">
                        <a:highlight>
                          <a:srgbClr val="FFFF00"/>
                        </a:highligh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51863">
                <a:tc>
                  <a:txBody>
                    <a:bodyPr/>
                    <a:lstStyle/>
                    <a:p>
                      <a:pPr>
                        <a:spcAft>
                          <a:spcPts val="0"/>
                        </a:spcAft>
                      </a:pPr>
                      <a:endParaRPr lang="cs-CZ" sz="1600">
                        <a:latin typeface="Arial" pitchFamily="34" charset="0"/>
                        <a:ea typeface="MS Mincho"/>
                        <a:cs typeface="Arial"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endParaRPr lang="cs-CZ" sz="1600" dirty="0">
                        <a:latin typeface="Arial" pitchFamily="34" charset="0"/>
                        <a:ea typeface="MS Mincho"/>
                        <a:cs typeface="Arial"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51863">
                <a:tc>
                  <a:txBody>
                    <a:bodyPr/>
                    <a:lstStyle/>
                    <a:p>
                      <a:pPr>
                        <a:spcAft>
                          <a:spcPts val="0"/>
                        </a:spcAft>
                      </a:pPr>
                      <a:r>
                        <a:rPr lang="cs-CZ" sz="1600">
                          <a:latin typeface="Arial" pitchFamily="34" charset="0"/>
                          <a:ea typeface="MS Mincho"/>
                          <a:cs typeface="Arial" pitchFamily="34" charset="0"/>
                        </a:rPr>
                        <a:t>7.</a:t>
                      </a:r>
                      <a:endParaRPr lang="cs-CZ" sz="1600">
                        <a:latin typeface="Arial" pitchFamily="34" charset="0"/>
                        <a:ea typeface="Times New Roman"/>
                        <a:cs typeface="Arial"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cs-CZ" sz="1600" dirty="0">
                          <a:latin typeface="Arial" pitchFamily="34" charset="0"/>
                          <a:ea typeface="MS Mincho"/>
                          <a:cs typeface="Arial" pitchFamily="34" charset="0"/>
                        </a:rPr>
                        <a:t>Výsledek hospodaření – zisk/ztráta</a:t>
                      </a:r>
                      <a:endParaRPr lang="cs-CZ" sz="16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51863">
                <a:tc>
                  <a:txBody>
                    <a:bodyPr/>
                    <a:lstStyle/>
                    <a:p>
                      <a:pPr>
                        <a:spcAft>
                          <a:spcPts val="0"/>
                        </a:spcAft>
                      </a:pPr>
                      <a:r>
                        <a:rPr lang="cs-CZ" sz="1600" dirty="0">
                          <a:highlight>
                            <a:srgbClr val="FFFF00"/>
                          </a:highlight>
                          <a:latin typeface="Arial" pitchFamily="34" charset="0"/>
                          <a:ea typeface="MS Mincho"/>
                          <a:cs typeface="Arial" pitchFamily="34" charset="0"/>
                        </a:rPr>
                        <a:t>Σ (1.-7.)</a:t>
                      </a:r>
                      <a:endParaRPr lang="cs-CZ" sz="1600" dirty="0">
                        <a:highlight>
                          <a:srgbClr val="FFFF00"/>
                        </a:highlight>
                        <a:latin typeface="Arial" pitchFamily="34" charset="0"/>
                        <a:ea typeface="Times New Roman"/>
                        <a:cs typeface="Arial"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cs-CZ" sz="1600" b="1" dirty="0">
                          <a:highlight>
                            <a:srgbClr val="FFFF00"/>
                          </a:highlight>
                          <a:latin typeface="Arial" pitchFamily="34" charset="0"/>
                          <a:ea typeface="MS Mincho"/>
                          <a:cs typeface="Arial" pitchFamily="34" charset="0"/>
                        </a:rPr>
                        <a:t>Cena (prodejní)</a:t>
                      </a:r>
                      <a:endParaRPr lang="cs-CZ" sz="1600" dirty="0">
                        <a:highlight>
                          <a:srgbClr val="FFFF00"/>
                        </a:highligh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8366731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symbol pro číslo snímku 7">
            <a:extLst>
              <a:ext uri="{FF2B5EF4-FFF2-40B4-BE49-F238E27FC236}">
                <a16:creationId xmlns:a16="http://schemas.microsoft.com/office/drawing/2014/main" id="{7B960082-3811-4558-BF46-3D277B0287DE}"/>
              </a:ext>
            </a:extLst>
          </p:cNvPr>
          <p:cNvSpPr txBox="1">
            <a:spLocks/>
          </p:cNvSpPr>
          <p:nvPr/>
        </p:nvSpPr>
        <p:spPr>
          <a:xfrm>
            <a:off x="6903958" y="5249931"/>
            <a:ext cx="2057400" cy="273844"/>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cs-CZ" sz="825" kern="0" spc="38" dirty="0">
                <a:solidFill>
                  <a:schemeClr val="bg1">
                    <a:lumMod val="65000"/>
                  </a:schemeClr>
                </a:solidFill>
                <a:latin typeface="Grandis" panose="02000503000000000000" pitchFamily="50" charset="-18"/>
                <a:ea typeface="Grandis" panose="02000503000000000000" pitchFamily="50" charset="-18"/>
              </a:rPr>
              <a:t>22</a:t>
            </a:r>
          </a:p>
        </p:txBody>
      </p:sp>
      <p:sp>
        <p:nvSpPr>
          <p:cNvPr id="11" name="Obdélník 10">
            <a:extLst>
              <a:ext uri="{FF2B5EF4-FFF2-40B4-BE49-F238E27FC236}">
                <a16:creationId xmlns:a16="http://schemas.microsoft.com/office/drawing/2014/main" id="{9F288F27-C547-498F-86D7-E64EB293DBC3}"/>
              </a:ext>
            </a:extLst>
          </p:cNvPr>
          <p:cNvSpPr/>
          <p:nvPr/>
        </p:nvSpPr>
        <p:spPr>
          <a:xfrm>
            <a:off x="466725" y="889388"/>
            <a:ext cx="3574019" cy="346248"/>
          </a:xfrm>
          <a:prstGeom prst="rect">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3" name="TextovéPole 12">
            <a:extLst>
              <a:ext uri="{FF2B5EF4-FFF2-40B4-BE49-F238E27FC236}">
                <a16:creationId xmlns:a16="http://schemas.microsoft.com/office/drawing/2014/main" id="{7BA9A517-6F75-40FC-A80A-2478C9C0CD2C}"/>
              </a:ext>
            </a:extLst>
          </p:cNvPr>
          <p:cNvSpPr txBox="1"/>
          <p:nvPr/>
        </p:nvSpPr>
        <p:spPr>
          <a:xfrm>
            <a:off x="474345" y="889387"/>
            <a:ext cx="4897756" cy="402546"/>
          </a:xfrm>
          <a:prstGeom prst="rect">
            <a:avLst/>
          </a:prstGeom>
          <a:solidFill>
            <a:schemeClr val="accent4"/>
          </a:solidFill>
        </p:spPr>
        <p:txBody>
          <a:bodyPr wrap="square" rtlCol="0">
            <a:spAutoFit/>
          </a:bodyPr>
          <a:lstStyle/>
          <a:p>
            <a:pPr>
              <a:lnSpc>
                <a:spcPct val="120000"/>
              </a:lnSpc>
              <a:defRPr/>
            </a:pPr>
            <a:r>
              <a:rPr lang="cs-CZ" b="1" dirty="0"/>
              <a:t>Finanční plán (rozpočet), zakladatelský rozpočet</a:t>
            </a:r>
            <a:endParaRPr lang="cs-CZ" dirty="0"/>
          </a:p>
        </p:txBody>
      </p:sp>
      <p:sp>
        <p:nvSpPr>
          <p:cNvPr id="3" name="Zástupný obsah 2">
            <a:extLst>
              <a:ext uri="{FF2B5EF4-FFF2-40B4-BE49-F238E27FC236}">
                <a16:creationId xmlns:a16="http://schemas.microsoft.com/office/drawing/2014/main" id="{CC65FAC3-F5F2-4FA6-9E9A-704F96E27B35}"/>
              </a:ext>
            </a:extLst>
          </p:cNvPr>
          <p:cNvSpPr>
            <a:spLocks noGrp="1"/>
          </p:cNvSpPr>
          <p:nvPr>
            <p:ph idx="1"/>
          </p:nvPr>
        </p:nvSpPr>
        <p:spPr>
          <a:xfrm>
            <a:off x="474345" y="1341845"/>
            <a:ext cx="7749289" cy="1156427"/>
          </a:xfrm>
        </p:spPr>
        <p:txBody>
          <a:bodyPr>
            <a:normAutofit/>
          </a:bodyPr>
          <a:lstStyle/>
          <a:p>
            <a:pPr marL="0" indent="0" algn="just">
              <a:spcBef>
                <a:spcPts val="900"/>
              </a:spcBef>
              <a:buNone/>
            </a:pPr>
            <a:r>
              <a:rPr lang="cs-CZ" sz="1800" b="1" dirty="0">
                <a:solidFill>
                  <a:srgbClr val="FF0000"/>
                </a:solidFill>
              </a:rPr>
              <a:t>PROJEKCE CASH-FLOW</a:t>
            </a:r>
          </a:p>
          <a:p>
            <a:pPr marL="0" indent="0" algn="just">
              <a:spcBef>
                <a:spcPts val="900"/>
              </a:spcBef>
              <a:buNone/>
            </a:pPr>
            <a:r>
              <a:rPr lang="cs-CZ" sz="1800" b="1" dirty="0"/>
              <a:t>Prvotní provozní kapitál (čistý počáteční kapitál - Představuje počáteční výdaje nekryté inkasem prodejů (tržeb)</a:t>
            </a:r>
            <a:endParaRPr lang="fr-FR" sz="1800" b="1" dirty="0"/>
          </a:p>
          <a:p>
            <a:pPr marL="257175" indent="-257175" defTabSz="342900">
              <a:lnSpc>
                <a:spcPct val="120000"/>
              </a:lnSpc>
              <a:spcBef>
                <a:spcPts val="0"/>
              </a:spcBef>
              <a:buNone/>
              <a:defRPr/>
            </a:pPr>
            <a:endParaRPr lang="cs-CZ" sz="1800" dirty="0"/>
          </a:p>
        </p:txBody>
      </p:sp>
      <p:graphicFrame>
        <p:nvGraphicFramePr>
          <p:cNvPr id="14" name="Objekt 13">
            <a:extLst>
              <a:ext uri="{FF2B5EF4-FFF2-40B4-BE49-F238E27FC236}">
                <a16:creationId xmlns:a16="http://schemas.microsoft.com/office/drawing/2014/main" id="{41CAC23C-0BE5-47D9-9899-71583F5F4246}"/>
              </a:ext>
            </a:extLst>
          </p:cNvPr>
          <p:cNvGraphicFramePr>
            <a:graphicFrameLocks noChangeAspect="1"/>
          </p:cNvGraphicFramePr>
          <p:nvPr/>
        </p:nvGraphicFramePr>
        <p:xfrm>
          <a:off x="1155956" y="2324545"/>
          <a:ext cx="5748002" cy="3370540"/>
        </p:xfrm>
        <a:graphic>
          <a:graphicData uri="http://schemas.openxmlformats.org/presentationml/2006/ole">
            <mc:AlternateContent xmlns:mc="http://schemas.openxmlformats.org/markup-compatibility/2006">
              <mc:Choice xmlns:v="urn:schemas-microsoft-com:vml" Requires="v">
                <p:oleObj spid="_x0000_s18440" name="Worksheet" r:id="rId3" imgW="4572000" imgH="2943321" progId="Excel.Sheet.12">
                  <p:embed/>
                </p:oleObj>
              </mc:Choice>
              <mc:Fallback>
                <p:oleObj name="Worksheet" r:id="rId3" imgW="4572000" imgH="2943321" progId="Excel.Sheet.12">
                  <p:embed/>
                  <p:pic>
                    <p:nvPicPr>
                      <p:cNvPr id="14" name="Objekt 13">
                        <a:extLst>
                          <a:ext uri="{FF2B5EF4-FFF2-40B4-BE49-F238E27FC236}">
                            <a16:creationId xmlns:a16="http://schemas.microsoft.com/office/drawing/2014/main" id="{41CAC23C-0BE5-47D9-9899-71583F5F4246}"/>
                          </a:ext>
                        </a:extLst>
                      </p:cNvPr>
                      <p:cNvPicPr/>
                      <p:nvPr/>
                    </p:nvPicPr>
                    <p:blipFill>
                      <a:blip r:embed="rId4"/>
                      <a:stretch>
                        <a:fillRect/>
                      </a:stretch>
                    </p:blipFill>
                    <p:spPr>
                      <a:xfrm>
                        <a:off x="1155956" y="2324545"/>
                        <a:ext cx="5748002" cy="3370540"/>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291851120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délník 10">
            <a:extLst>
              <a:ext uri="{FF2B5EF4-FFF2-40B4-BE49-F238E27FC236}">
                <a16:creationId xmlns:a16="http://schemas.microsoft.com/office/drawing/2014/main" id="{9F288F27-C547-498F-86D7-E64EB293DBC3}"/>
              </a:ext>
            </a:extLst>
          </p:cNvPr>
          <p:cNvSpPr/>
          <p:nvPr/>
        </p:nvSpPr>
        <p:spPr>
          <a:xfrm>
            <a:off x="466725" y="889388"/>
            <a:ext cx="3574019" cy="346248"/>
          </a:xfrm>
          <a:prstGeom prst="rect">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3" name="TextovéPole 12">
            <a:extLst>
              <a:ext uri="{FF2B5EF4-FFF2-40B4-BE49-F238E27FC236}">
                <a16:creationId xmlns:a16="http://schemas.microsoft.com/office/drawing/2014/main" id="{7BA9A517-6F75-40FC-A80A-2478C9C0CD2C}"/>
              </a:ext>
            </a:extLst>
          </p:cNvPr>
          <p:cNvSpPr txBox="1"/>
          <p:nvPr/>
        </p:nvSpPr>
        <p:spPr>
          <a:xfrm>
            <a:off x="474345" y="889387"/>
            <a:ext cx="4897756" cy="402546"/>
          </a:xfrm>
          <a:prstGeom prst="rect">
            <a:avLst/>
          </a:prstGeom>
          <a:solidFill>
            <a:schemeClr val="accent4"/>
          </a:solidFill>
        </p:spPr>
        <p:txBody>
          <a:bodyPr wrap="square" rtlCol="0">
            <a:spAutoFit/>
          </a:bodyPr>
          <a:lstStyle/>
          <a:p>
            <a:pPr>
              <a:lnSpc>
                <a:spcPct val="120000"/>
              </a:lnSpc>
              <a:defRPr/>
            </a:pPr>
            <a:r>
              <a:rPr lang="cs-CZ" b="1" dirty="0"/>
              <a:t>Finanční plán (rozpočet), zakladatelský rozpočet</a:t>
            </a:r>
            <a:endParaRPr lang="cs-CZ" dirty="0"/>
          </a:p>
        </p:txBody>
      </p:sp>
      <p:sp>
        <p:nvSpPr>
          <p:cNvPr id="3" name="Zástupný obsah 2">
            <a:extLst>
              <a:ext uri="{FF2B5EF4-FFF2-40B4-BE49-F238E27FC236}">
                <a16:creationId xmlns:a16="http://schemas.microsoft.com/office/drawing/2014/main" id="{CC65FAC3-F5F2-4FA6-9E9A-704F96E27B35}"/>
              </a:ext>
            </a:extLst>
          </p:cNvPr>
          <p:cNvSpPr>
            <a:spLocks noGrp="1"/>
          </p:cNvSpPr>
          <p:nvPr>
            <p:ph idx="1"/>
          </p:nvPr>
        </p:nvSpPr>
        <p:spPr>
          <a:xfrm>
            <a:off x="474345" y="1341845"/>
            <a:ext cx="7749289" cy="3413089"/>
          </a:xfrm>
        </p:spPr>
        <p:txBody>
          <a:bodyPr>
            <a:normAutofit/>
          </a:bodyPr>
          <a:lstStyle/>
          <a:p>
            <a:pPr marL="0" indent="0" algn="just">
              <a:spcBef>
                <a:spcPts val="900"/>
              </a:spcBef>
              <a:buNone/>
            </a:pPr>
            <a:r>
              <a:rPr lang="cs-CZ" sz="1800" b="1" dirty="0">
                <a:solidFill>
                  <a:srgbClr val="FF0000"/>
                </a:solidFill>
              </a:rPr>
              <a:t>PROJEKCE CASH-FLOW</a:t>
            </a:r>
          </a:p>
          <a:p>
            <a:pPr marL="257175" indent="-257175" defTabSz="342900">
              <a:lnSpc>
                <a:spcPct val="120000"/>
              </a:lnSpc>
              <a:spcBef>
                <a:spcPts val="0"/>
              </a:spcBef>
              <a:buNone/>
              <a:defRPr/>
            </a:pPr>
            <a:endParaRPr lang="cs-CZ" sz="1800" dirty="0"/>
          </a:p>
        </p:txBody>
      </p:sp>
      <p:pic>
        <p:nvPicPr>
          <p:cNvPr id="2" name="Obrázek 1">
            <a:extLst>
              <a:ext uri="{FF2B5EF4-FFF2-40B4-BE49-F238E27FC236}">
                <a16:creationId xmlns:a16="http://schemas.microsoft.com/office/drawing/2014/main" id="{6AA5728F-F53E-4D42-A49A-1CCEE318BD41}"/>
              </a:ext>
            </a:extLst>
          </p:cNvPr>
          <p:cNvPicPr>
            <a:picLocks noChangeAspect="1"/>
          </p:cNvPicPr>
          <p:nvPr/>
        </p:nvPicPr>
        <p:blipFill>
          <a:blip r:embed="rId2"/>
          <a:stretch>
            <a:fillRect/>
          </a:stretch>
        </p:blipFill>
        <p:spPr>
          <a:xfrm>
            <a:off x="-139481" y="2033284"/>
            <a:ext cx="9283481" cy="4289258"/>
          </a:xfrm>
          <a:prstGeom prst="rect">
            <a:avLst/>
          </a:prstGeom>
        </p:spPr>
      </p:pic>
    </p:spTree>
    <p:extLst>
      <p:ext uri="{BB962C8B-B14F-4D97-AF65-F5344CB8AC3E}">
        <p14:creationId xmlns:p14="http://schemas.microsoft.com/office/powerpoint/2010/main" val="312920789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471084"/>
            <a:ext cx="8229600" cy="1143000"/>
          </a:xfrm>
        </p:spPr>
        <p:txBody>
          <a:bodyPr/>
          <a:lstStyle/>
          <a:p>
            <a:r>
              <a:rPr lang="cs-CZ" b="1" dirty="0">
                <a:solidFill>
                  <a:srgbClr val="C00000"/>
                </a:solidFill>
              </a:rPr>
              <a:t>Příklady</a:t>
            </a:r>
          </a:p>
        </p:txBody>
      </p:sp>
    </p:spTree>
    <p:extLst>
      <p:ext uri="{BB962C8B-B14F-4D97-AF65-F5344CB8AC3E}">
        <p14:creationId xmlns:p14="http://schemas.microsoft.com/office/powerpoint/2010/main" val="291535959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468313" y="594544"/>
            <a:ext cx="8424862" cy="307975"/>
          </a:xfrm>
        </p:spPr>
        <p:txBody>
          <a:bodyPr>
            <a:normAutofit fontScale="90000"/>
          </a:bodyPr>
          <a:lstStyle/>
          <a:p>
            <a:pPr eaLnBrk="1" hangingPunct="1">
              <a:defRPr/>
            </a:pPr>
            <a:r>
              <a:rPr lang="cs-CZ" sz="3200" b="1" dirty="0">
                <a:solidFill>
                  <a:srgbClr val="C00000"/>
                </a:solidFill>
                <a:effectLst>
                  <a:outerShdw blurRad="38100" dist="38100" dir="2700000" algn="tl">
                    <a:srgbClr val="C0C0C0"/>
                  </a:outerShdw>
                </a:effectLst>
              </a:rPr>
              <a:t>Zakladatelský rozpočet ukázkový příklad</a:t>
            </a:r>
          </a:p>
        </p:txBody>
      </p:sp>
      <p:sp>
        <p:nvSpPr>
          <p:cNvPr id="11267" name="Rectangle 3"/>
          <p:cNvSpPr>
            <a:spLocks noGrp="1" noChangeArrowheads="1"/>
          </p:cNvSpPr>
          <p:nvPr>
            <p:ph type="body" idx="1"/>
          </p:nvPr>
        </p:nvSpPr>
        <p:spPr>
          <a:xfrm>
            <a:off x="118850" y="1432874"/>
            <a:ext cx="8893175" cy="5226787"/>
          </a:xfrm>
        </p:spPr>
        <p:txBody>
          <a:bodyPr/>
          <a:lstStyle/>
          <a:p>
            <a:pPr eaLnBrk="1" hangingPunct="1">
              <a:lnSpc>
                <a:spcPct val="80000"/>
              </a:lnSpc>
            </a:pPr>
            <a:r>
              <a:rPr lang="cs-CZ" altLang="cs-CZ" sz="2400" dirty="0"/>
              <a:t>Zpracujte ZR nově zakládaného podniku jako právnické osoby spol. s r. o. – výrobní firma s datem vzniku 1. 1. 2019.</a:t>
            </a:r>
          </a:p>
          <a:p>
            <a:pPr eaLnBrk="1" hangingPunct="1">
              <a:lnSpc>
                <a:spcPct val="80000"/>
              </a:lnSpc>
            </a:pPr>
            <a:r>
              <a:rPr lang="cs-CZ" altLang="cs-CZ" sz="2400" dirty="0"/>
              <a:t>Společnost, jejíž základní kapitál je celkem 1,2 mil. Kč zakládají 3 osoby s následující strukturou vkladů:</a:t>
            </a:r>
          </a:p>
          <a:p>
            <a:pPr lvl="1" eaLnBrk="1" hangingPunct="1">
              <a:lnSpc>
                <a:spcPct val="80000"/>
              </a:lnSpc>
            </a:pPr>
            <a:r>
              <a:rPr lang="cs-CZ" altLang="cs-CZ" dirty="0"/>
              <a:t>Společník A … </a:t>
            </a:r>
            <a:r>
              <a:rPr lang="cs-CZ" altLang="cs-CZ" b="1" dirty="0"/>
              <a:t>peněžní vklad 0,4 mil. Kč</a:t>
            </a:r>
          </a:p>
          <a:p>
            <a:pPr lvl="1" eaLnBrk="1" hangingPunct="1">
              <a:lnSpc>
                <a:spcPct val="80000"/>
              </a:lnSpc>
            </a:pPr>
            <a:r>
              <a:rPr lang="cs-CZ" altLang="cs-CZ" dirty="0"/>
              <a:t>Společník B … </a:t>
            </a:r>
            <a:r>
              <a:rPr lang="cs-CZ" altLang="cs-CZ" b="1" dirty="0"/>
              <a:t>nepeněžní vklad</a:t>
            </a:r>
            <a:r>
              <a:rPr lang="cs-CZ" altLang="cs-CZ" dirty="0"/>
              <a:t>-os. auto (dodávka) v hodnotě 0,4 mil. Kč</a:t>
            </a:r>
          </a:p>
          <a:p>
            <a:pPr lvl="1" eaLnBrk="1" hangingPunct="1">
              <a:lnSpc>
                <a:spcPct val="80000"/>
              </a:lnSpc>
            </a:pPr>
            <a:r>
              <a:rPr lang="cs-CZ" altLang="cs-CZ" dirty="0"/>
              <a:t>Společník C … </a:t>
            </a:r>
            <a:r>
              <a:rPr lang="cs-CZ" altLang="cs-CZ" b="1" dirty="0"/>
              <a:t>peněžní vklad 0,4 mil. Kč</a:t>
            </a:r>
          </a:p>
          <a:p>
            <a:pPr eaLnBrk="1" hangingPunct="1">
              <a:lnSpc>
                <a:spcPct val="80000"/>
              </a:lnSpc>
            </a:pPr>
            <a:r>
              <a:rPr lang="cs-CZ" altLang="cs-CZ" sz="2400" dirty="0"/>
              <a:t>Základní kapitál v peněžní formě musí být složen před zápise do OR na bankovní účet. Se vznikem firmy a právními náležitostmi jsou spojeny </a:t>
            </a:r>
            <a:r>
              <a:rPr lang="cs-CZ" altLang="cs-CZ" sz="2400" b="1" dirty="0"/>
              <a:t>zřizovací výdaje ve výši 20 tis. Kč</a:t>
            </a:r>
            <a:r>
              <a:rPr lang="cs-CZ" altLang="cs-CZ" sz="2400" dirty="0"/>
              <a:t>, které budou uznatelným nákladem.</a:t>
            </a:r>
          </a:p>
        </p:txBody>
      </p:sp>
    </p:spTree>
    <p:extLst>
      <p:ext uri="{BB962C8B-B14F-4D97-AF65-F5344CB8AC3E}">
        <p14:creationId xmlns:p14="http://schemas.microsoft.com/office/powerpoint/2010/main" val="147599317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468313" y="641350"/>
            <a:ext cx="8424862" cy="307975"/>
          </a:xfrm>
        </p:spPr>
        <p:txBody>
          <a:bodyPr>
            <a:normAutofit fontScale="90000"/>
          </a:bodyPr>
          <a:lstStyle/>
          <a:p>
            <a:pPr eaLnBrk="1" hangingPunct="1">
              <a:defRPr/>
            </a:pPr>
            <a:r>
              <a:rPr lang="cs-CZ" sz="3200" b="1" dirty="0">
                <a:solidFill>
                  <a:srgbClr val="C00000"/>
                </a:solidFill>
                <a:effectLst>
                  <a:outerShdw blurRad="38100" dist="38100" dir="2700000" algn="tl">
                    <a:srgbClr val="C0C0C0"/>
                  </a:outerShdw>
                </a:effectLst>
              </a:rPr>
              <a:t>Zakladatelský rozpočet ukázkový příklad</a:t>
            </a:r>
          </a:p>
        </p:txBody>
      </p:sp>
      <p:sp>
        <p:nvSpPr>
          <p:cNvPr id="12291" name="Rectangle 3"/>
          <p:cNvSpPr>
            <a:spLocks noGrp="1" noChangeArrowheads="1"/>
          </p:cNvSpPr>
          <p:nvPr>
            <p:ph type="body" idx="1"/>
          </p:nvPr>
        </p:nvSpPr>
        <p:spPr>
          <a:xfrm>
            <a:off x="131975" y="1253765"/>
            <a:ext cx="9012025" cy="5415323"/>
          </a:xfrm>
        </p:spPr>
        <p:txBody>
          <a:bodyPr/>
          <a:lstStyle/>
          <a:p>
            <a:pPr eaLnBrk="1" hangingPunct="1">
              <a:lnSpc>
                <a:spcPct val="80000"/>
              </a:lnSpc>
              <a:buFont typeface="Wingdings" panose="05000000000000000000" pitchFamily="2" charset="2"/>
              <a:buNone/>
            </a:pPr>
            <a:r>
              <a:rPr lang="cs-CZ" altLang="cs-CZ" sz="2000" dirty="0"/>
              <a:t>Další údaje:</a:t>
            </a:r>
          </a:p>
          <a:p>
            <a:pPr eaLnBrk="1" hangingPunct="1">
              <a:lnSpc>
                <a:spcPct val="80000"/>
              </a:lnSpc>
            </a:pPr>
            <a:r>
              <a:rPr lang="cs-CZ" altLang="cs-CZ" sz="2000" dirty="0"/>
              <a:t>Před začátkem výroby je nezbytné pořídit Stroje a zařízení v celkové hodnotě 1,3 mil. Kč a zásoby (oběžný majetek) surovin a materiálu  ve výši  0,7 mil. Kč.</a:t>
            </a:r>
          </a:p>
          <a:p>
            <a:pPr eaLnBrk="1" hangingPunct="1">
              <a:lnSpc>
                <a:spcPct val="80000"/>
              </a:lnSpc>
            </a:pPr>
            <a:r>
              <a:rPr lang="cs-CZ" altLang="cs-CZ" sz="2000" dirty="0"/>
              <a:t>Předpokládaná průměrná měsíční výroba a prodej  3000 ks výrobků v ceně 260 Kč za ks. </a:t>
            </a:r>
            <a:endParaRPr lang="cs-CZ" altLang="cs-CZ" sz="2000" b="1" dirty="0"/>
          </a:p>
          <a:p>
            <a:pPr eaLnBrk="1" hangingPunct="1">
              <a:lnSpc>
                <a:spcPct val="80000"/>
              </a:lnSpc>
            </a:pPr>
            <a:r>
              <a:rPr lang="cs-CZ" altLang="cs-CZ" sz="2000" b="1" dirty="0"/>
              <a:t>Na výrobek se spotřebuje</a:t>
            </a:r>
            <a:r>
              <a:rPr lang="cs-CZ" altLang="cs-CZ" sz="2000" dirty="0"/>
              <a:t>: materiál na 1ks 150 Kč, mzdové náklady na 1 ks 30 Kč, náklady na sociální a zdravotní pojištění 34 %, ostatní náklady na 1 ks 25 Kč.</a:t>
            </a:r>
            <a:endParaRPr lang="cs-CZ" altLang="cs-CZ" sz="2000" b="1" dirty="0"/>
          </a:p>
          <a:p>
            <a:pPr eaLnBrk="1" hangingPunct="1">
              <a:lnSpc>
                <a:spcPct val="80000"/>
              </a:lnSpc>
            </a:pPr>
            <a:r>
              <a:rPr lang="cs-CZ" altLang="cs-CZ" sz="2000" b="1" dirty="0"/>
              <a:t>Další náklady</a:t>
            </a:r>
            <a:r>
              <a:rPr lang="cs-CZ" altLang="cs-CZ" sz="2000" dirty="0"/>
              <a:t>: rovnoměrné odpisování strojů 143 </a:t>
            </a:r>
            <a:r>
              <a:rPr lang="cs-CZ" altLang="cs-CZ" sz="2000" dirty="0" err="1"/>
              <a:t>tis.Kč</a:t>
            </a:r>
            <a:r>
              <a:rPr lang="cs-CZ" altLang="cs-CZ" sz="2000" dirty="0"/>
              <a:t> ročně,  pronájem provozovny měsíčně 30 000 Kč, v případě použití úvěru bude činit úroková sazba 8 % a doba splatnosti úvěru 4 roky s konstantním úmorem, ostatní náklady 70 </a:t>
            </a:r>
            <a:r>
              <a:rPr lang="cs-CZ" altLang="cs-CZ" sz="2000" dirty="0" err="1"/>
              <a:t>tis.Kč</a:t>
            </a:r>
            <a:r>
              <a:rPr lang="cs-CZ" altLang="cs-CZ" sz="2000" dirty="0"/>
              <a:t> měsíčně.</a:t>
            </a:r>
          </a:p>
          <a:p>
            <a:pPr eaLnBrk="1" hangingPunct="1">
              <a:lnSpc>
                <a:spcPct val="80000"/>
              </a:lnSpc>
            </a:pPr>
            <a:r>
              <a:rPr lang="cs-CZ" altLang="cs-CZ" sz="2000" dirty="0"/>
              <a:t>Dále uvažujte daň ze zisku (DZPPO) 19 %, při sestavování ročního plánu výnosů, nákladů a zisku předpokládáme shodnou situaci v tržbách a dalších položkách ve všech měsících roku, zisk před zdaněním považujeme za základ daně ze zisku. Uvažujme dále také možnost alternativního investování vložených peněžních prostředků s výnosem 4 % </a:t>
            </a:r>
            <a:r>
              <a:rPr lang="cs-CZ" altLang="cs-CZ" sz="2000" dirty="0" err="1"/>
              <a:t>p.a</a:t>
            </a:r>
            <a:r>
              <a:rPr lang="cs-CZ" altLang="cs-CZ" sz="2000" dirty="0"/>
              <a:t>.</a:t>
            </a:r>
          </a:p>
        </p:txBody>
      </p:sp>
    </p:spTree>
    <p:extLst>
      <p:ext uri="{BB962C8B-B14F-4D97-AF65-F5344CB8AC3E}">
        <p14:creationId xmlns:p14="http://schemas.microsoft.com/office/powerpoint/2010/main" val="411598939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457200" y="297109"/>
            <a:ext cx="8229600" cy="1143000"/>
          </a:xfrm>
        </p:spPr>
        <p:txBody>
          <a:bodyPr/>
          <a:lstStyle/>
          <a:p>
            <a:pPr eaLnBrk="1" hangingPunct="1"/>
            <a:r>
              <a:rPr lang="cs-CZ" altLang="cs-CZ" sz="3200" dirty="0">
                <a:solidFill>
                  <a:srgbClr val="C00000"/>
                </a:solidFill>
              </a:rPr>
              <a:t>Zakladatelský rozpočet – ukázkový příklad řešení</a:t>
            </a:r>
          </a:p>
        </p:txBody>
      </p:sp>
      <p:graphicFrame>
        <p:nvGraphicFramePr>
          <p:cNvPr id="3" name="Objekt 1">
            <a:extLst>
              <a:ext uri="{FF2B5EF4-FFF2-40B4-BE49-F238E27FC236}">
                <a16:creationId xmlns:a16="http://schemas.microsoft.com/office/drawing/2014/main" id="{8F4DEF2B-8178-4488-99CA-D7525042F89D}"/>
              </a:ext>
            </a:extLst>
          </p:cNvPr>
          <p:cNvGraphicFramePr>
            <a:graphicFrameLocks noChangeAspect="1"/>
          </p:cNvGraphicFramePr>
          <p:nvPr>
            <p:extLst>
              <p:ext uri="{D42A27DB-BD31-4B8C-83A1-F6EECF244321}">
                <p14:modId xmlns:p14="http://schemas.microsoft.com/office/powerpoint/2010/main" val="3026221500"/>
              </p:ext>
            </p:extLst>
          </p:nvPr>
        </p:nvGraphicFramePr>
        <p:xfrm>
          <a:off x="2124075" y="1557338"/>
          <a:ext cx="5543550" cy="4103687"/>
        </p:xfrm>
        <a:graphic>
          <a:graphicData uri="http://schemas.openxmlformats.org/presentationml/2006/ole">
            <mc:AlternateContent xmlns:mc="http://schemas.openxmlformats.org/markup-compatibility/2006">
              <mc:Choice xmlns:v="urn:schemas-microsoft-com:vml" Requires="v">
                <p:oleObj spid="_x0000_s16394" name="Worksheet" r:id="rId3" imgW="2895772" imgH="2143068" progId="Excel.Sheet.12">
                  <p:embed/>
                </p:oleObj>
              </mc:Choice>
              <mc:Fallback>
                <p:oleObj name="Worksheet" r:id="rId3" imgW="2895772" imgH="2143068" progId="Excel.Sheet.12">
                  <p:embed/>
                  <p:pic>
                    <p:nvPicPr>
                      <p:cNvPr id="111618" name="Objekt 1"/>
                      <p:cNvPicPr>
                        <a:picLocks noChangeAspect="1" noChangeArrowheads="1"/>
                      </p:cNvPicPr>
                      <p:nvPr/>
                    </p:nvPicPr>
                    <p:blipFill>
                      <a:blip r:embed="rId4"/>
                      <a:srcRect/>
                      <a:stretch>
                        <a:fillRect/>
                      </a:stretch>
                    </p:blipFill>
                    <p:spPr bwMode="auto">
                      <a:xfrm>
                        <a:off x="2124075" y="1557338"/>
                        <a:ext cx="554355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2056538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457200" y="142663"/>
            <a:ext cx="8229600" cy="1143000"/>
          </a:xfrm>
        </p:spPr>
        <p:txBody>
          <a:bodyPr/>
          <a:lstStyle/>
          <a:p>
            <a:pPr eaLnBrk="1" hangingPunct="1"/>
            <a:r>
              <a:rPr lang="cs-CZ" altLang="cs-CZ" sz="3200" dirty="0">
                <a:solidFill>
                  <a:srgbClr val="C00000"/>
                </a:solidFill>
              </a:rPr>
              <a:t>Zakladatelský rozpočet – ukázkový příklad řešení</a:t>
            </a:r>
          </a:p>
        </p:txBody>
      </p:sp>
      <p:sp>
        <p:nvSpPr>
          <p:cNvPr id="14339" name="Rectangle 3"/>
          <p:cNvSpPr>
            <a:spLocks noGrp="1" noChangeArrowheads="1"/>
          </p:cNvSpPr>
          <p:nvPr>
            <p:ph type="body" sz="half" idx="4294967295"/>
          </p:nvPr>
        </p:nvSpPr>
        <p:spPr>
          <a:xfrm>
            <a:off x="250825" y="836613"/>
            <a:ext cx="8893175" cy="647700"/>
          </a:xfrm>
        </p:spPr>
        <p:txBody>
          <a:bodyPr/>
          <a:lstStyle/>
          <a:p>
            <a:pPr eaLnBrk="1" hangingPunct="1"/>
            <a:r>
              <a:rPr lang="cs-CZ" altLang="cs-CZ" sz="1800" dirty="0"/>
              <a:t>Nejprve je třeba sestavit rozpočet potřebného majetku a zdrojů jeho krytí, následně pak rozpočet plánovaných budoucích výnosů a nákladů.</a:t>
            </a:r>
          </a:p>
        </p:txBody>
      </p:sp>
      <p:sp>
        <p:nvSpPr>
          <p:cNvPr id="14340" name="Rectangle 44"/>
          <p:cNvSpPr>
            <a:spLocks noChangeArrowheads="1"/>
          </p:cNvSpPr>
          <p:nvPr/>
        </p:nvSpPr>
        <p:spPr bwMode="auto">
          <a:xfrm>
            <a:off x="250825" y="5949950"/>
            <a:ext cx="8893175" cy="1008063"/>
          </a:xfrm>
          <a:prstGeom prst="rect">
            <a:avLst/>
          </a:prstGeom>
          <a:solidFill>
            <a:schemeClr val="bg1"/>
          </a:solidFill>
          <a:ln>
            <a:noFill/>
          </a:ln>
        </p:spPr>
        <p:txBody>
          <a:bodyPr/>
          <a:lstStyle>
            <a:lvl1pPr marL="342900" indent="-342900"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spcBef>
                <a:spcPct val="20000"/>
              </a:spcBef>
              <a:buClr>
                <a:schemeClr val="bg2"/>
              </a:buClr>
              <a:buSzPct val="75000"/>
              <a:buFont typeface="Wingdings" panose="05000000000000000000" pitchFamily="2" charset="2"/>
              <a:buChar char="p"/>
            </a:pPr>
            <a:r>
              <a:rPr lang="cs-CZ" altLang="cs-CZ" b="0" dirty="0"/>
              <a:t>Při úvahách o zdrojích k dispozici musíme vycházet z toho, kolik máme k dispozici </a:t>
            </a:r>
            <a:r>
              <a:rPr lang="cs-CZ" altLang="cs-CZ" dirty="0"/>
              <a:t>peněžních prostředků</a:t>
            </a:r>
            <a:r>
              <a:rPr lang="cs-CZ" altLang="cs-CZ" b="0" dirty="0"/>
              <a:t>. Za nepeněžní formu základního vkladu (dodávkový automobil) nelze cokoliv pořídit!!</a:t>
            </a:r>
          </a:p>
        </p:txBody>
      </p:sp>
      <p:graphicFrame>
        <p:nvGraphicFramePr>
          <p:cNvPr id="221189" name="Group 5"/>
          <p:cNvGraphicFramePr>
            <a:graphicFrameLocks noGrp="1"/>
          </p:cNvGraphicFramePr>
          <p:nvPr/>
        </p:nvGraphicFramePr>
        <p:xfrm>
          <a:off x="1116013" y="1484313"/>
          <a:ext cx="6840537" cy="4465638"/>
        </p:xfrm>
        <a:graphic>
          <a:graphicData uri="http://schemas.openxmlformats.org/drawingml/2006/table">
            <a:tbl>
              <a:tblPr/>
              <a:tblGrid>
                <a:gridCol w="5340349">
                  <a:extLst>
                    <a:ext uri="{9D8B030D-6E8A-4147-A177-3AD203B41FA5}">
                      <a16:colId xmlns:a16="http://schemas.microsoft.com/office/drawing/2014/main" val="20000"/>
                    </a:ext>
                  </a:extLst>
                </a:gridCol>
                <a:gridCol w="1500188">
                  <a:extLst>
                    <a:ext uri="{9D8B030D-6E8A-4147-A177-3AD203B41FA5}">
                      <a16:colId xmlns:a16="http://schemas.microsoft.com/office/drawing/2014/main" val="20001"/>
                    </a:ext>
                  </a:extLst>
                </a:gridCol>
              </a:tblGrid>
              <a:tr h="351462">
                <a:tc gridSpan="2">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Arial" pitchFamily="34" charset="0"/>
                          <a:cs typeface="Arial" pitchFamily="34" charset="0"/>
                        </a:rPr>
                        <a:t>1) Potřeba poč</a:t>
                      </a:r>
                      <a:r>
                        <a:rPr kumimoji="0" lang="cs-CZ" sz="1600" b="1" i="0" u="none" strike="noStrike" cap="none" normalizeH="0" baseline="0" dirty="0">
                          <a:ln>
                            <a:noFill/>
                          </a:ln>
                          <a:solidFill>
                            <a:schemeClr val="tx1"/>
                          </a:solidFill>
                          <a:effectLst/>
                          <a:latin typeface="Verdana"/>
                          <a:cs typeface="Arial" pitchFamily="34" charset="0"/>
                        </a:rPr>
                        <a:t>á</a:t>
                      </a:r>
                      <a:r>
                        <a:rPr kumimoji="0" lang="cs-CZ" sz="1600" b="1" i="0" u="none" strike="noStrike" cap="none" normalizeH="0" baseline="0" dirty="0">
                          <a:ln>
                            <a:noFill/>
                          </a:ln>
                          <a:solidFill>
                            <a:schemeClr val="tx1"/>
                          </a:solidFill>
                          <a:effectLst/>
                          <a:latin typeface="Arial" pitchFamily="34" charset="0"/>
                          <a:cs typeface="Arial" pitchFamily="34" charset="0"/>
                        </a:rPr>
                        <a:t>tečn</a:t>
                      </a:r>
                      <a:r>
                        <a:rPr kumimoji="0" lang="cs-CZ" sz="1600" b="1" i="0" u="none" strike="noStrike" cap="none" normalizeH="0" baseline="0" dirty="0">
                          <a:ln>
                            <a:noFill/>
                          </a:ln>
                          <a:solidFill>
                            <a:schemeClr val="tx1"/>
                          </a:solidFill>
                          <a:effectLst/>
                          <a:latin typeface="Verdana"/>
                          <a:cs typeface="Arial" pitchFamily="34" charset="0"/>
                        </a:rPr>
                        <a:t>í</a:t>
                      </a:r>
                      <a:r>
                        <a:rPr kumimoji="0" lang="cs-CZ" sz="1600" b="1" i="0" u="none" strike="noStrike" cap="none" normalizeH="0" baseline="0" dirty="0">
                          <a:ln>
                            <a:noFill/>
                          </a:ln>
                          <a:solidFill>
                            <a:schemeClr val="tx1"/>
                          </a:solidFill>
                          <a:effectLst/>
                          <a:latin typeface="Arial" pitchFamily="34" charset="0"/>
                          <a:cs typeface="Arial" pitchFamily="34" charset="0"/>
                        </a:rPr>
                        <a:t>ho kapit</a:t>
                      </a:r>
                      <a:r>
                        <a:rPr kumimoji="0" lang="cs-CZ" sz="1600" b="1" i="0" u="none" strike="noStrike" cap="none" normalizeH="0" baseline="0" dirty="0">
                          <a:ln>
                            <a:noFill/>
                          </a:ln>
                          <a:solidFill>
                            <a:schemeClr val="tx1"/>
                          </a:solidFill>
                          <a:effectLst/>
                          <a:latin typeface="Verdana"/>
                          <a:cs typeface="Arial" pitchFamily="34" charset="0"/>
                        </a:rPr>
                        <a:t>á</a:t>
                      </a:r>
                      <a:r>
                        <a:rPr kumimoji="0" lang="cs-CZ" sz="1600" b="1" i="0" u="none" strike="noStrike" cap="none" normalizeH="0" baseline="0" dirty="0">
                          <a:ln>
                            <a:noFill/>
                          </a:ln>
                          <a:solidFill>
                            <a:schemeClr val="tx1"/>
                          </a:solidFill>
                          <a:effectLst/>
                          <a:latin typeface="Arial" pitchFamily="34" charset="0"/>
                          <a:cs typeface="Arial" pitchFamily="34" charset="0"/>
                        </a:rPr>
                        <a:t>lu</a:t>
                      </a:r>
                      <a:endParaRPr kumimoji="0" lang="cs-CZ" sz="1600" b="1" i="0" u="none" strike="noStrike" cap="none" normalizeH="0" baseline="0" dirty="0">
                        <a:ln>
                          <a:noFill/>
                        </a:ln>
                        <a:solidFill>
                          <a:schemeClr val="tx1"/>
                        </a:solidFill>
                        <a:effectLst/>
                        <a:latin typeface="Verdana" pitchFamily="34" charset="0"/>
                      </a:endParaRPr>
                    </a:p>
                  </a:txBody>
                  <a:tcPr marT="45732" marB="4573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extLst>
                  <a:ext uri="{0D108BD9-81ED-4DB2-BD59-A6C34878D82A}">
                    <a16:rowId xmlns:a16="http://schemas.microsoft.com/office/drawing/2014/main" val="10000"/>
                  </a:ext>
                </a:extLst>
              </a:tr>
              <a:tr h="31951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1400" b="1" i="0" u="none" strike="noStrike" cap="none" normalizeH="0" baseline="0" dirty="0">
                          <a:ln>
                            <a:noFill/>
                          </a:ln>
                          <a:solidFill>
                            <a:schemeClr val="tx1"/>
                          </a:solidFill>
                          <a:effectLst/>
                          <a:latin typeface="Arial" pitchFamily="34" charset="0"/>
                          <a:cs typeface="Arial" pitchFamily="34" charset="0"/>
                        </a:rPr>
                        <a:t>Potřeba z</a:t>
                      </a:r>
                      <a:r>
                        <a:rPr kumimoji="0" lang="cs-CZ" sz="1400" b="1" i="0" u="none" strike="noStrike" cap="none" normalizeH="0" baseline="0" dirty="0">
                          <a:ln>
                            <a:noFill/>
                          </a:ln>
                          <a:solidFill>
                            <a:schemeClr val="tx1"/>
                          </a:solidFill>
                          <a:effectLst/>
                          <a:latin typeface="Verdana"/>
                          <a:cs typeface="Arial" pitchFamily="34" charset="0"/>
                        </a:rPr>
                        <a:t>á</a:t>
                      </a:r>
                      <a:r>
                        <a:rPr kumimoji="0" lang="cs-CZ" sz="1400" b="1" i="0" u="none" strike="noStrike" cap="none" normalizeH="0" baseline="0" dirty="0">
                          <a:ln>
                            <a:noFill/>
                          </a:ln>
                          <a:solidFill>
                            <a:schemeClr val="tx1"/>
                          </a:solidFill>
                          <a:effectLst/>
                          <a:latin typeface="Arial" pitchFamily="34" charset="0"/>
                          <a:cs typeface="Arial" pitchFamily="34" charset="0"/>
                        </a:rPr>
                        <a:t>kladn</a:t>
                      </a:r>
                      <a:r>
                        <a:rPr kumimoji="0" lang="cs-CZ" sz="1400" b="1" i="0" u="none" strike="noStrike" cap="none" normalizeH="0" baseline="0" dirty="0">
                          <a:ln>
                            <a:noFill/>
                          </a:ln>
                          <a:solidFill>
                            <a:schemeClr val="tx1"/>
                          </a:solidFill>
                          <a:effectLst/>
                          <a:latin typeface="Verdana"/>
                          <a:cs typeface="Arial" pitchFamily="34" charset="0"/>
                        </a:rPr>
                        <a:t>í</a:t>
                      </a:r>
                      <a:r>
                        <a:rPr kumimoji="0" lang="cs-CZ" sz="1400" b="1" i="0" u="none" strike="noStrike" cap="none" normalizeH="0" baseline="0" dirty="0">
                          <a:ln>
                            <a:noFill/>
                          </a:ln>
                          <a:solidFill>
                            <a:schemeClr val="tx1"/>
                          </a:solidFill>
                          <a:effectLst/>
                          <a:latin typeface="Arial" pitchFamily="34" charset="0"/>
                          <a:cs typeface="Arial" pitchFamily="34" charset="0"/>
                        </a:rPr>
                        <a:t>ch vkladů</a:t>
                      </a:r>
                      <a:endParaRPr kumimoji="0" lang="cs-CZ" sz="1400" b="1" i="0" u="none" strike="noStrike" cap="none" normalizeH="0" baseline="0" dirty="0">
                        <a:ln>
                          <a:noFill/>
                        </a:ln>
                        <a:solidFill>
                          <a:schemeClr val="tx1"/>
                        </a:solidFill>
                        <a:effectLst/>
                        <a:latin typeface="Verdana" pitchFamily="34" charset="0"/>
                      </a:endParaRPr>
                    </a:p>
                  </a:txBody>
                  <a:tcPr marT="45732" marB="4573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endParaRPr kumimoji="0" lang="cs-CZ" sz="1400" b="1" i="0" u="none" strike="noStrike" cap="none" normalizeH="0" baseline="0" dirty="0">
                        <a:ln>
                          <a:noFill/>
                        </a:ln>
                        <a:solidFill>
                          <a:schemeClr val="tx1"/>
                        </a:solidFill>
                        <a:effectLst/>
                        <a:latin typeface="Verdana" pitchFamily="34" charset="0"/>
                      </a:endParaRPr>
                    </a:p>
                  </a:txBody>
                  <a:tcPr marT="45732" marB="4573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319510">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cs-CZ" sz="1400" b="1" i="0" u="none" strike="noStrike" cap="none" normalizeH="0" baseline="0" dirty="0">
                        <a:ln>
                          <a:noFill/>
                        </a:ln>
                        <a:solidFill>
                          <a:schemeClr val="tx1"/>
                        </a:solidFill>
                        <a:effectLst/>
                        <a:latin typeface="Verdana" pitchFamily="34" charset="0"/>
                      </a:endParaRPr>
                    </a:p>
                  </a:txBody>
                  <a:tcPr marT="45732" marB="4573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endParaRPr kumimoji="0" lang="cs-CZ" sz="1400" b="1" i="0" u="none" strike="noStrike" cap="none" normalizeH="0" baseline="0" dirty="0">
                        <a:ln>
                          <a:noFill/>
                        </a:ln>
                        <a:solidFill>
                          <a:schemeClr val="tx1"/>
                        </a:solidFill>
                        <a:effectLst/>
                        <a:latin typeface="Verdana" pitchFamily="34" charset="0"/>
                      </a:endParaRPr>
                    </a:p>
                  </a:txBody>
                  <a:tcPr marT="45732" marB="4573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543168">
                <a:tc>
                  <a:txBody>
                    <a:bodyPr/>
                    <a:lstStyle/>
                    <a:p>
                      <a:pPr marL="0" marR="0" lvl="0" indent="0" algn="l" defTabSz="914400" rtl="0" eaLnBrk="0" fontAlgn="b" latinLnBrk="0" hangingPunct="0">
                        <a:lnSpc>
                          <a:spcPct val="100000"/>
                        </a:lnSpc>
                        <a:spcBef>
                          <a:spcPct val="0"/>
                        </a:spcBef>
                        <a:spcAft>
                          <a:spcPct val="0"/>
                        </a:spcAft>
                        <a:buClrTx/>
                        <a:buSzTx/>
                        <a:buFontTx/>
                        <a:buNone/>
                        <a:tabLst/>
                        <a:defRPr/>
                      </a:pPr>
                      <a:endParaRPr kumimoji="0" lang="cs-CZ" sz="1400" b="1" i="0" u="none" strike="noStrike" cap="none" normalizeH="0" baseline="0" dirty="0">
                        <a:ln>
                          <a:noFill/>
                        </a:ln>
                        <a:solidFill>
                          <a:schemeClr val="tx1"/>
                        </a:solidFill>
                        <a:effectLst/>
                        <a:latin typeface="Verdana" pitchFamily="34" charset="0"/>
                      </a:endParaRPr>
                    </a:p>
                  </a:txBody>
                  <a:tcPr marT="45732" marB="4573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endParaRPr kumimoji="0" lang="cs-CZ" sz="1400" b="1" i="0" u="none" strike="noStrike" cap="none" normalizeH="0" baseline="0" dirty="0">
                        <a:ln>
                          <a:noFill/>
                        </a:ln>
                        <a:solidFill>
                          <a:schemeClr val="tx1"/>
                        </a:solidFill>
                        <a:effectLst/>
                        <a:latin typeface="Verdana" pitchFamily="34" charset="0"/>
                      </a:endParaRPr>
                    </a:p>
                  </a:txBody>
                  <a:tcPr marT="45732" marB="4573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3956">
                <a:tc gridSpan="2">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Verdana" pitchFamily="34" charset="0"/>
                        </a:rPr>
                        <a:t>Potřeba dalšího počátečního kapitálu</a:t>
                      </a:r>
                    </a:p>
                  </a:txBody>
                  <a:tcPr marT="45732" marB="4573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lang="cs-CZ"/>
                    </a:p>
                  </a:txBody>
                  <a:tcPr/>
                </a:tc>
                <a:extLst>
                  <a:ext uri="{0D108BD9-81ED-4DB2-BD59-A6C34878D82A}">
                    <a16:rowId xmlns:a16="http://schemas.microsoft.com/office/drawing/2014/main" val="10004"/>
                  </a:ext>
                </a:extLst>
              </a:tr>
              <a:tr h="319510">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cs-CZ" sz="1400" b="1" i="0" u="none" strike="noStrike" cap="none" normalizeH="0" baseline="0" dirty="0">
                        <a:ln>
                          <a:noFill/>
                        </a:ln>
                        <a:solidFill>
                          <a:schemeClr val="tx1"/>
                        </a:solidFill>
                        <a:effectLst/>
                        <a:latin typeface="Verdana" pitchFamily="34" charset="0"/>
                      </a:endParaRPr>
                    </a:p>
                  </a:txBody>
                  <a:tcPr marT="45732" marB="4573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endParaRPr kumimoji="0" lang="cs-CZ" sz="1400" b="1" i="0" u="none" strike="noStrike" cap="none" normalizeH="0" baseline="0" dirty="0">
                        <a:ln>
                          <a:noFill/>
                        </a:ln>
                        <a:solidFill>
                          <a:schemeClr val="tx1"/>
                        </a:solidFill>
                        <a:effectLst/>
                        <a:latin typeface="Verdana" pitchFamily="34" charset="0"/>
                      </a:endParaRPr>
                    </a:p>
                  </a:txBody>
                  <a:tcPr marT="45732" marB="4573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9510">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cs-CZ" sz="1400" b="1" i="0" u="none" strike="noStrike" cap="none" normalizeH="0" baseline="0" dirty="0">
                        <a:ln>
                          <a:noFill/>
                        </a:ln>
                        <a:solidFill>
                          <a:schemeClr val="tx1"/>
                        </a:solidFill>
                        <a:effectLst/>
                        <a:latin typeface="Verdana" pitchFamily="34" charset="0"/>
                      </a:endParaRPr>
                    </a:p>
                  </a:txBody>
                  <a:tcPr marT="45732" marB="4573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endParaRPr kumimoji="0" lang="cs-CZ" sz="1400" b="1" i="0" u="none" strike="noStrike" cap="none" normalizeH="0" baseline="0" dirty="0">
                        <a:ln>
                          <a:noFill/>
                        </a:ln>
                        <a:solidFill>
                          <a:schemeClr val="tx1"/>
                        </a:solidFill>
                        <a:effectLst/>
                        <a:latin typeface="Verdana" pitchFamily="34" charset="0"/>
                      </a:endParaRPr>
                    </a:p>
                  </a:txBody>
                  <a:tcPr marT="45732" marB="4573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9510">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cs-CZ" sz="1400" b="1" i="0" u="none" strike="noStrike" cap="none" normalizeH="0" baseline="0">
                        <a:ln>
                          <a:noFill/>
                        </a:ln>
                        <a:solidFill>
                          <a:schemeClr val="tx1"/>
                        </a:solidFill>
                        <a:effectLst/>
                        <a:latin typeface="Verdana" pitchFamily="34" charset="0"/>
                      </a:endParaRPr>
                    </a:p>
                  </a:txBody>
                  <a:tcPr marT="45732" marB="4573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endParaRPr kumimoji="0" lang="cs-CZ" sz="1400" b="1" i="0" u="none" strike="noStrike" cap="none" normalizeH="0" baseline="0" dirty="0">
                        <a:ln>
                          <a:noFill/>
                        </a:ln>
                        <a:solidFill>
                          <a:schemeClr val="tx1"/>
                        </a:solidFill>
                        <a:effectLst/>
                        <a:latin typeface="Verdana" pitchFamily="34" charset="0"/>
                      </a:endParaRPr>
                    </a:p>
                  </a:txBody>
                  <a:tcPr marT="45732" marB="4573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951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1400" b="1" i="0" u="none" strike="noStrike" cap="none" normalizeH="0" baseline="0">
                          <a:ln>
                            <a:noFill/>
                          </a:ln>
                          <a:solidFill>
                            <a:schemeClr val="tx1"/>
                          </a:solidFill>
                          <a:effectLst/>
                          <a:latin typeface="Arial" pitchFamily="34" charset="0"/>
                          <a:cs typeface="Arial" pitchFamily="34" charset="0"/>
                        </a:rPr>
                        <a:t>Celkov</a:t>
                      </a:r>
                      <a:r>
                        <a:rPr kumimoji="0" lang="cs-CZ" sz="1400" b="1" i="0" u="none" strike="noStrike" cap="none" normalizeH="0" baseline="0">
                          <a:ln>
                            <a:noFill/>
                          </a:ln>
                          <a:solidFill>
                            <a:schemeClr val="tx1"/>
                          </a:solidFill>
                          <a:effectLst/>
                          <a:latin typeface="Verdana"/>
                          <a:cs typeface="Arial" pitchFamily="34" charset="0"/>
                        </a:rPr>
                        <a:t>á</a:t>
                      </a:r>
                      <a:r>
                        <a:rPr kumimoji="0" lang="cs-CZ" sz="1400" b="1" i="0" u="none" strike="noStrike" cap="none" normalizeH="0" baseline="0">
                          <a:ln>
                            <a:noFill/>
                          </a:ln>
                          <a:solidFill>
                            <a:schemeClr val="tx1"/>
                          </a:solidFill>
                          <a:effectLst/>
                          <a:latin typeface="Arial" pitchFamily="34" charset="0"/>
                          <a:cs typeface="Arial" pitchFamily="34" charset="0"/>
                        </a:rPr>
                        <a:t> poč</a:t>
                      </a:r>
                      <a:r>
                        <a:rPr kumimoji="0" lang="cs-CZ" sz="1400" b="1" i="0" u="none" strike="noStrike" cap="none" normalizeH="0" baseline="0">
                          <a:ln>
                            <a:noFill/>
                          </a:ln>
                          <a:solidFill>
                            <a:schemeClr val="tx1"/>
                          </a:solidFill>
                          <a:effectLst/>
                          <a:latin typeface="Verdana"/>
                          <a:cs typeface="Arial" pitchFamily="34" charset="0"/>
                        </a:rPr>
                        <a:t>á</a:t>
                      </a:r>
                      <a:r>
                        <a:rPr kumimoji="0" lang="cs-CZ" sz="1400" b="1" i="0" u="none" strike="noStrike" cap="none" normalizeH="0" baseline="0">
                          <a:ln>
                            <a:noFill/>
                          </a:ln>
                          <a:solidFill>
                            <a:schemeClr val="tx1"/>
                          </a:solidFill>
                          <a:effectLst/>
                          <a:latin typeface="Arial" pitchFamily="34" charset="0"/>
                          <a:cs typeface="Arial" pitchFamily="34" charset="0"/>
                        </a:rPr>
                        <a:t>tečn</a:t>
                      </a:r>
                      <a:r>
                        <a:rPr kumimoji="0" lang="cs-CZ" sz="1400" b="1" i="0" u="none" strike="noStrike" cap="none" normalizeH="0" baseline="0">
                          <a:ln>
                            <a:noFill/>
                          </a:ln>
                          <a:solidFill>
                            <a:schemeClr val="tx1"/>
                          </a:solidFill>
                          <a:effectLst/>
                          <a:latin typeface="Verdana"/>
                          <a:cs typeface="Arial" pitchFamily="34" charset="0"/>
                        </a:rPr>
                        <a:t>í</a:t>
                      </a:r>
                      <a:r>
                        <a:rPr kumimoji="0" lang="cs-CZ" sz="1400" b="1" i="0" u="none" strike="noStrike" cap="none" normalizeH="0" baseline="0">
                          <a:ln>
                            <a:noFill/>
                          </a:ln>
                          <a:solidFill>
                            <a:schemeClr val="tx1"/>
                          </a:solidFill>
                          <a:effectLst/>
                          <a:latin typeface="Arial" pitchFamily="34" charset="0"/>
                          <a:cs typeface="Arial" pitchFamily="34" charset="0"/>
                        </a:rPr>
                        <a:t> potřeba</a:t>
                      </a:r>
                      <a:endParaRPr kumimoji="0" lang="cs-CZ" sz="1400" b="1" i="0" u="none" strike="noStrike" cap="none" normalizeH="0" baseline="0">
                        <a:ln>
                          <a:noFill/>
                        </a:ln>
                        <a:solidFill>
                          <a:schemeClr val="tx1"/>
                        </a:solidFill>
                        <a:effectLst/>
                        <a:latin typeface="Verdana" pitchFamily="34" charset="0"/>
                      </a:endParaRPr>
                    </a:p>
                  </a:txBody>
                  <a:tcPr marT="45732" marB="4573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endParaRPr kumimoji="0" lang="cs-CZ" sz="1400" b="1" i="0" u="none" strike="noStrike" cap="none" normalizeH="0" baseline="0" dirty="0">
                        <a:ln>
                          <a:noFill/>
                        </a:ln>
                        <a:solidFill>
                          <a:schemeClr val="tx1"/>
                        </a:solidFill>
                        <a:effectLst/>
                        <a:latin typeface="Verdana" pitchFamily="34" charset="0"/>
                      </a:endParaRPr>
                    </a:p>
                  </a:txBody>
                  <a:tcPr marT="45732" marB="4573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51462">
                <a:tc gridSpan="2">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1600" b="1" i="0" u="none" strike="noStrike" cap="none" normalizeH="0" baseline="0">
                          <a:ln>
                            <a:noFill/>
                          </a:ln>
                          <a:solidFill>
                            <a:schemeClr val="tx1"/>
                          </a:solidFill>
                          <a:effectLst/>
                          <a:latin typeface="Arial" pitchFamily="34" charset="0"/>
                          <a:cs typeface="Arial" pitchFamily="34" charset="0"/>
                        </a:rPr>
                        <a:t>2) K dispozici:</a:t>
                      </a:r>
                      <a:endParaRPr kumimoji="0" lang="cs-CZ" sz="1600" b="1" i="0" u="none" strike="noStrike" cap="none" normalizeH="0" baseline="0">
                        <a:ln>
                          <a:noFill/>
                        </a:ln>
                        <a:solidFill>
                          <a:schemeClr val="tx1"/>
                        </a:solidFill>
                        <a:effectLst/>
                        <a:latin typeface="Verdana" pitchFamily="34" charset="0"/>
                      </a:endParaRPr>
                    </a:p>
                  </a:txBody>
                  <a:tcPr marT="45732" marB="4573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extLst>
                  <a:ext uri="{0D108BD9-81ED-4DB2-BD59-A6C34878D82A}">
                    <a16:rowId xmlns:a16="http://schemas.microsoft.com/office/drawing/2014/main" val="10009"/>
                  </a:ext>
                </a:extLst>
              </a:tr>
              <a:tr h="319510">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cs-CZ" sz="1400" b="1" i="0" u="none" strike="noStrike" cap="none" normalizeH="0" baseline="0" dirty="0">
                        <a:ln>
                          <a:noFill/>
                        </a:ln>
                        <a:solidFill>
                          <a:schemeClr val="tx1"/>
                        </a:solidFill>
                        <a:effectLst/>
                        <a:latin typeface="Verdana" pitchFamily="34" charset="0"/>
                      </a:endParaRPr>
                    </a:p>
                  </a:txBody>
                  <a:tcPr marT="45732" marB="4573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endParaRPr kumimoji="0" lang="cs-CZ" sz="1400" b="1" i="0" u="none" strike="noStrike" cap="none" normalizeH="0" baseline="0" dirty="0">
                        <a:ln>
                          <a:noFill/>
                        </a:ln>
                        <a:solidFill>
                          <a:schemeClr val="tx1"/>
                        </a:solidFill>
                        <a:effectLst/>
                        <a:latin typeface="Verdana" pitchFamily="34" charset="0"/>
                      </a:endParaRPr>
                    </a:p>
                  </a:txBody>
                  <a:tcPr marT="45732" marB="4573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19510">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cs-CZ" sz="1400" b="1" i="0" u="none" strike="noStrike" cap="none" normalizeH="0" baseline="0">
                        <a:ln>
                          <a:noFill/>
                        </a:ln>
                        <a:solidFill>
                          <a:schemeClr val="tx1"/>
                        </a:solidFill>
                        <a:effectLst/>
                        <a:latin typeface="Verdana" pitchFamily="34" charset="0"/>
                      </a:endParaRPr>
                    </a:p>
                  </a:txBody>
                  <a:tcPr marT="45732" marB="4573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endParaRPr kumimoji="0" lang="cs-CZ" sz="1400" b="1" i="0" u="none" strike="noStrike" cap="none" normalizeH="0" baseline="0" dirty="0">
                        <a:ln>
                          <a:noFill/>
                        </a:ln>
                        <a:solidFill>
                          <a:schemeClr val="tx1"/>
                        </a:solidFill>
                        <a:effectLst/>
                        <a:latin typeface="Verdana" pitchFamily="34" charset="0"/>
                      </a:endParaRPr>
                    </a:p>
                  </a:txBody>
                  <a:tcPr marT="45732" marB="4573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1951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1400" b="1" i="0" u="none" strike="noStrike" cap="none" normalizeH="0" baseline="0" dirty="0">
                          <a:ln>
                            <a:noFill/>
                          </a:ln>
                          <a:solidFill>
                            <a:schemeClr val="tx1"/>
                          </a:solidFill>
                          <a:effectLst/>
                          <a:latin typeface="Arial" pitchFamily="34" charset="0"/>
                          <a:cs typeface="Arial" pitchFamily="34" charset="0"/>
                        </a:rPr>
                        <a:t>Zdroje celkem</a:t>
                      </a:r>
                      <a:endParaRPr kumimoji="0" lang="cs-CZ" sz="1400" b="1" i="0" u="none" strike="noStrike" cap="none" normalizeH="0" baseline="0" dirty="0">
                        <a:ln>
                          <a:noFill/>
                        </a:ln>
                        <a:solidFill>
                          <a:schemeClr val="tx1"/>
                        </a:solidFill>
                        <a:effectLst/>
                        <a:latin typeface="Verdana" pitchFamily="34" charset="0"/>
                      </a:endParaRPr>
                    </a:p>
                  </a:txBody>
                  <a:tcPr marT="45732" marB="4573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endParaRPr kumimoji="0" lang="cs-CZ" sz="1400" b="1" i="0" u="none" strike="noStrike" cap="none" normalizeH="0" baseline="0" dirty="0">
                        <a:ln>
                          <a:noFill/>
                        </a:ln>
                        <a:solidFill>
                          <a:schemeClr val="tx1"/>
                        </a:solidFill>
                        <a:effectLst/>
                        <a:latin typeface="Verdana" pitchFamily="34" charset="0"/>
                      </a:endParaRPr>
                    </a:p>
                  </a:txBody>
                  <a:tcPr marT="45732" marB="4573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60579759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p:cNvSpPr>
            <a:spLocks noGrp="1" noChangeArrowheads="1"/>
          </p:cNvSpPr>
          <p:nvPr>
            <p:ph type="body" sz="half" idx="4294967295"/>
          </p:nvPr>
        </p:nvSpPr>
        <p:spPr>
          <a:xfrm>
            <a:off x="250825" y="836613"/>
            <a:ext cx="8893175" cy="647700"/>
          </a:xfrm>
        </p:spPr>
        <p:txBody>
          <a:bodyPr/>
          <a:lstStyle/>
          <a:p>
            <a:r>
              <a:rPr lang="cs-CZ" sz="1800">
                <a:solidFill>
                  <a:schemeClr val="tx1"/>
                </a:solidFill>
              </a:rPr>
              <a:t>Nejprve je třeba sestavit rozpočet potřebného majetku a zdrojů jeho krytí, následně pak rozpočet plánovaných budoucích výnosů a nákladů.</a:t>
            </a:r>
          </a:p>
        </p:txBody>
      </p:sp>
      <p:sp>
        <p:nvSpPr>
          <p:cNvPr id="113667" name="Rectangle 44"/>
          <p:cNvSpPr>
            <a:spLocks noChangeArrowheads="1"/>
          </p:cNvSpPr>
          <p:nvPr/>
        </p:nvSpPr>
        <p:spPr bwMode="auto">
          <a:xfrm>
            <a:off x="250825" y="5949950"/>
            <a:ext cx="8893175" cy="1008063"/>
          </a:xfrm>
          <a:prstGeom prst="rect">
            <a:avLst/>
          </a:prstGeom>
          <a:solidFill>
            <a:schemeClr val="bg1"/>
          </a:solidFill>
          <a:ln>
            <a:noFill/>
          </a:ln>
        </p:spPr>
        <p:txBody>
          <a:bodyPr/>
          <a:lstStyle/>
          <a:p>
            <a:pPr marL="342900" indent="-342900">
              <a:spcBef>
                <a:spcPct val="20000"/>
              </a:spcBef>
              <a:buClr>
                <a:schemeClr val="bg2"/>
              </a:buClr>
              <a:buSzPct val="75000"/>
              <a:buFont typeface="Wingdings" pitchFamily="2" charset="2"/>
              <a:buChar char="p"/>
            </a:pPr>
            <a:r>
              <a:rPr lang="cs-CZ" dirty="0"/>
              <a:t>Při úvahách o zdrojích k dispozici musíme vycházet z toho, kolik máme k dispozici peněžních prostředků. Za nepeněžní formu základního vkladu (dodávkový automobil) nelze cokoliv pořídit!!</a:t>
            </a:r>
          </a:p>
        </p:txBody>
      </p:sp>
      <p:graphicFrame>
        <p:nvGraphicFramePr>
          <p:cNvPr id="221189" name="Group 5"/>
          <p:cNvGraphicFramePr>
            <a:graphicFrameLocks noGrp="1"/>
          </p:cNvGraphicFramePr>
          <p:nvPr/>
        </p:nvGraphicFramePr>
        <p:xfrm>
          <a:off x="1116013" y="1484313"/>
          <a:ext cx="6840537" cy="4465638"/>
        </p:xfrm>
        <a:graphic>
          <a:graphicData uri="http://schemas.openxmlformats.org/drawingml/2006/table">
            <a:tbl>
              <a:tblPr/>
              <a:tblGrid>
                <a:gridCol w="5340349">
                  <a:extLst>
                    <a:ext uri="{9D8B030D-6E8A-4147-A177-3AD203B41FA5}">
                      <a16:colId xmlns:a16="http://schemas.microsoft.com/office/drawing/2014/main" val="20000"/>
                    </a:ext>
                  </a:extLst>
                </a:gridCol>
                <a:gridCol w="1500188">
                  <a:extLst>
                    <a:ext uri="{9D8B030D-6E8A-4147-A177-3AD203B41FA5}">
                      <a16:colId xmlns:a16="http://schemas.microsoft.com/office/drawing/2014/main" val="20001"/>
                    </a:ext>
                  </a:extLst>
                </a:gridCol>
              </a:tblGrid>
              <a:tr h="351462">
                <a:tc gridSpan="2">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Arial" pitchFamily="34" charset="0"/>
                          <a:cs typeface="Arial" pitchFamily="34" charset="0"/>
                        </a:rPr>
                        <a:t>1) Potřeba poč</a:t>
                      </a:r>
                      <a:r>
                        <a:rPr kumimoji="0" lang="cs-CZ" sz="1600" b="1" i="0" u="none" strike="noStrike" cap="none" normalizeH="0" baseline="0" dirty="0">
                          <a:ln>
                            <a:noFill/>
                          </a:ln>
                          <a:solidFill>
                            <a:schemeClr val="tx1"/>
                          </a:solidFill>
                          <a:effectLst/>
                          <a:latin typeface="Verdana"/>
                          <a:cs typeface="Arial" pitchFamily="34" charset="0"/>
                        </a:rPr>
                        <a:t>á</a:t>
                      </a:r>
                      <a:r>
                        <a:rPr kumimoji="0" lang="cs-CZ" sz="1600" b="1" i="0" u="none" strike="noStrike" cap="none" normalizeH="0" baseline="0" dirty="0">
                          <a:ln>
                            <a:noFill/>
                          </a:ln>
                          <a:solidFill>
                            <a:schemeClr val="tx1"/>
                          </a:solidFill>
                          <a:effectLst/>
                          <a:latin typeface="Arial" pitchFamily="34" charset="0"/>
                          <a:cs typeface="Arial" pitchFamily="34" charset="0"/>
                        </a:rPr>
                        <a:t>tečn</a:t>
                      </a:r>
                      <a:r>
                        <a:rPr kumimoji="0" lang="cs-CZ" sz="1600" b="1" i="0" u="none" strike="noStrike" cap="none" normalizeH="0" baseline="0" dirty="0">
                          <a:ln>
                            <a:noFill/>
                          </a:ln>
                          <a:solidFill>
                            <a:schemeClr val="tx1"/>
                          </a:solidFill>
                          <a:effectLst/>
                          <a:latin typeface="Verdana"/>
                          <a:cs typeface="Arial" pitchFamily="34" charset="0"/>
                        </a:rPr>
                        <a:t>í</a:t>
                      </a:r>
                      <a:r>
                        <a:rPr kumimoji="0" lang="cs-CZ" sz="1600" b="1" i="0" u="none" strike="noStrike" cap="none" normalizeH="0" baseline="0" dirty="0">
                          <a:ln>
                            <a:noFill/>
                          </a:ln>
                          <a:solidFill>
                            <a:schemeClr val="tx1"/>
                          </a:solidFill>
                          <a:effectLst/>
                          <a:latin typeface="Arial" pitchFamily="34" charset="0"/>
                          <a:cs typeface="Arial" pitchFamily="34" charset="0"/>
                        </a:rPr>
                        <a:t>ho kapit</a:t>
                      </a:r>
                      <a:r>
                        <a:rPr kumimoji="0" lang="cs-CZ" sz="1600" b="1" i="0" u="none" strike="noStrike" cap="none" normalizeH="0" baseline="0" dirty="0">
                          <a:ln>
                            <a:noFill/>
                          </a:ln>
                          <a:solidFill>
                            <a:schemeClr val="tx1"/>
                          </a:solidFill>
                          <a:effectLst/>
                          <a:latin typeface="Verdana"/>
                          <a:cs typeface="Arial" pitchFamily="34" charset="0"/>
                        </a:rPr>
                        <a:t>á</a:t>
                      </a:r>
                      <a:r>
                        <a:rPr kumimoji="0" lang="cs-CZ" sz="1600" b="1" i="0" u="none" strike="noStrike" cap="none" normalizeH="0" baseline="0" dirty="0">
                          <a:ln>
                            <a:noFill/>
                          </a:ln>
                          <a:solidFill>
                            <a:schemeClr val="tx1"/>
                          </a:solidFill>
                          <a:effectLst/>
                          <a:latin typeface="Arial" pitchFamily="34" charset="0"/>
                          <a:cs typeface="Arial" pitchFamily="34" charset="0"/>
                        </a:rPr>
                        <a:t>lu</a:t>
                      </a:r>
                      <a:endParaRPr kumimoji="0" lang="cs-CZ" sz="1600" b="1" i="0" u="none" strike="noStrike" cap="none" normalizeH="0" baseline="0" dirty="0">
                        <a:ln>
                          <a:noFill/>
                        </a:ln>
                        <a:solidFill>
                          <a:schemeClr val="tx1"/>
                        </a:solidFill>
                        <a:effectLst/>
                        <a:latin typeface="Verdana" pitchFamily="34" charset="0"/>
                      </a:endParaRPr>
                    </a:p>
                  </a:txBody>
                  <a:tcPr marT="45732" marB="4573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extLst>
                  <a:ext uri="{0D108BD9-81ED-4DB2-BD59-A6C34878D82A}">
                    <a16:rowId xmlns:a16="http://schemas.microsoft.com/office/drawing/2014/main" val="10000"/>
                  </a:ext>
                </a:extLst>
              </a:tr>
              <a:tr h="31951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1400" b="1" i="0" u="none" strike="noStrike" cap="none" normalizeH="0" baseline="0" dirty="0">
                          <a:ln>
                            <a:noFill/>
                          </a:ln>
                          <a:solidFill>
                            <a:schemeClr val="tx1"/>
                          </a:solidFill>
                          <a:effectLst/>
                          <a:latin typeface="Arial" pitchFamily="34" charset="0"/>
                          <a:cs typeface="Arial" pitchFamily="34" charset="0"/>
                        </a:rPr>
                        <a:t>Potřeba z</a:t>
                      </a:r>
                      <a:r>
                        <a:rPr kumimoji="0" lang="cs-CZ" sz="1400" b="1" i="0" u="none" strike="noStrike" cap="none" normalizeH="0" baseline="0" dirty="0">
                          <a:ln>
                            <a:noFill/>
                          </a:ln>
                          <a:solidFill>
                            <a:schemeClr val="tx1"/>
                          </a:solidFill>
                          <a:effectLst/>
                          <a:latin typeface="Verdana"/>
                          <a:cs typeface="Arial" pitchFamily="34" charset="0"/>
                        </a:rPr>
                        <a:t>á</a:t>
                      </a:r>
                      <a:r>
                        <a:rPr kumimoji="0" lang="cs-CZ" sz="1400" b="1" i="0" u="none" strike="noStrike" cap="none" normalizeH="0" baseline="0" dirty="0">
                          <a:ln>
                            <a:noFill/>
                          </a:ln>
                          <a:solidFill>
                            <a:schemeClr val="tx1"/>
                          </a:solidFill>
                          <a:effectLst/>
                          <a:latin typeface="Arial" pitchFamily="34" charset="0"/>
                          <a:cs typeface="Arial" pitchFamily="34" charset="0"/>
                        </a:rPr>
                        <a:t>kladn</a:t>
                      </a:r>
                      <a:r>
                        <a:rPr kumimoji="0" lang="cs-CZ" sz="1400" b="1" i="0" u="none" strike="noStrike" cap="none" normalizeH="0" baseline="0" dirty="0">
                          <a:ln>
                            <a:noFill/>
                          </a:ln>
                          <a:solidFill>
                            <a:schemeClr val="tx1"/>
                          </a:solidFill>
                          <a:effectLst/>
                          <a:latin typeface="Verdana"/>
                          <a:cs typeface="Arial" pitchFamily="34" charset="0"/>
                        </a:rPr>
                        <a:t>í</a:t>
                      </a:r>
                      <a:r>
                        <a:rPr kumimoji="0" lang="cs-CZ" sz="1400" b="1" i="0" u="none" strike="noStrike" cap="none" normalizeH="0" baseline="0" dirty="0">
                          <a:ln>
                            <a:noFill/>
                          </a:ln>
                          <a:solidFill>
                            <a:schemeClr val="tx1"/>
                          </a:solidFill>
                          <a:effectLst/>
                          <a:latin typeface="Arial" pitchFamily="34" charset="0"/>
                          <a:cs typeface="Arial" pitchFamily="34" charset="0"/>
                        </a:rPr>
                        <a:t>ch vkladů</a:t>
                      </a:r>
                      <a:endParaRPr kumimoji="0" lang="cs-CZ" sz="1400" b="1" i="0" u="none" strike="noStrike" cap="none" normalizeH="0" baseline="0" dirty="0">
                        <a:ln>
                          <a:noFill/>
                        </a:ln>
                        <a:solidFill>
                          <a:schemeClr val="tx1"/>
                        </a:solidFill>
                        <a:effectLst/>
                        <a:latin typeface="Verdana" pitchFamily="34" charset="0"/>
                      </a:endParaRPr>
                    </a:p>
                  </a:txBody>
                  <a:tcPr marT="45732" marB="4573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Arial" pitchFamily="34" charset="0"/>
                          <a:cs typeface="Arial" pitchFamily="34" charset="0"/>
                        </a:rPr>
                        <a:t>1 200 000</a:t>
                      </a:r>
                      <a:endParaRPr kumimoji="0" lang="cs-CZ" sz="1400" b="1" i="0" u="none" strike="noStrike" cap="none" normalizeH="0" baseline="0">
                        <a:ln>
                          <a:noFill/>
                        </a:ln>
                        <a:solidFill>
                          <a:schemeClr val="tx1"/>
                        </a:solidFill>
                        <a:effectLst/>
                        <a:latin typeface="Verdana" pitchFamily="34" charset="0"/>
                      </a:endParaRPr>
                    </a:p>
                  </a:txBody>
                  <a:tcPr marT="45732" marB="4573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31951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1400" b="0" i="0" u="none" strike="noStrike" cap="none" normalizeH="0" baseline="0" dirty="0">
                          <a:ln>
                            <a:noFill/>
                          </a:ln>
                          <a:solidFill>
                            <a:schemeClr val="tx1"/>
                          </a:solidFill>
                          <a:effectLst/>
                          <a:latin typeface="Arial" pitchFamily="34" charset="0"/>
                          <a:cs typeface="Arial" pitchFamily="34" charset="0"/>
                        </a:rPr>
                        <a:t>z toho: nepeněžit</a:t>
                      </a:r>
                      <a:r>
                        <a:rPr kumimoji="0" lang="cs-CZ" sz="1400" b="0" i="0" u="none" strike="noStrike" cap="none" normalizeH="0" baseline="0" dirty="0">
                          <a:ln>
                            <a:noFill/>
                          </a:ln>
                          <a:solidFill>
                            <a:schemeClr val="tx1"/>
                          </a:solidFill>
                          <a:effectLst/>
                          <a:latin typeface="Verdana"/>
                          <a:cs typeface="Arial" pitchFamily="34" charset="0"/>
                        </a:rPr>
                        <a:t>é</a:t>
                      </a:r>
                      <a:r>
                        <a:rPr kumimoji="0" lang="cs-CZ" sz="1400" b="0" i="0" u="none" strike="noStrike" cap="none" normalizeH="0" baseline="0" dirty="0">
                          <a:ln>
                            <a:noFill/>
                          </a:ln>
                          <a:solidFill>
                            <a:schemeClr val="tx1"/>
                          </a:solidFill>
                          <a:effectLst/>
                          <a:latin typeface="Arial" pitchFamily="34" charset="0"/>
                          <a:cs typeface="Arial" pitchFamily="34" charset="0"/>
                        </a:rPr>
                        <a:t> vklady (auto)</a:t>
                      </a:r>
                      <a:endParaRPr kumimoji="0" lang="cs-CZ" sz="1400" b="1" i="0" u="none" strike="noStrike" cap="none" normalizeH="0" baseline="0" dirty="0">
                        <a:ln>
                          <a:noFill/>
                        </a:ln>
                        <a:solidFill>
                          <a:schemeClr val="tx1"/>
                        </a:solidFill>
                        <a:effectLst/>
                        <a:latin typeface="Verdana" pitchFamily="34" charset="0"/>
                      </a:endParaRPr>
                    </a:p>
                  </a:txBody>
                  <a:tcPr marT="45732" marB="4573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Arial" pitchFamily="34" charset="0"/>
                          <a:cs typeface="Arial" pitchFamily="34" charset="0"/>
                        </a:rPr>
                        <a:t>400 000</a:t>
                      </a:r>
                      <a:endParaRPr kumimoji="0" lang="cs-CZ" sz="1400" b="1" i="0" u="none" strike="noStrike" cap="none" normalizeH="0" baseline="0">
                        <a:ln>
                          <a:noFill/>
                        </a:ln>
                        <a:solidFill>
                          <a:schemeClr val="tx1"/>
                        </a:solidFill>
                        <a:effectLst/>
                        <a:latin typeface="Verdana" pitchFamily="34" charset="0"/>
                      </a:endParaRPr>
                    </a:p>
                  </a:txBody>
                  <a:tcPr marT="45732" marB="4573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543168">
                <a:tc>
                  <a:txBody>
                    <a:bodyPr/>
                    <a:lstStyle/>
                    <a:p>
                      <a:pPr marL="0" marR="0" lvl="0" indent="0" algn="l" defTabSz="914400" rtl="0" eaLnBrk="0" fontAlgn="b" latinLnBrk="0" hangingPunct="0">
                        <a:lnSpc>
                          <a:spcPct val="100000"/>
                        </a:lnSpc>
                        <a:spcBef>
                          <a:spcPct val="0"/>
                        </a:spcBef>
                        <a:spcAft>
                          <a:spcPct val="0"/>
                        </a:spcAft>
                        <a:buClrTx/>
                        <a:buSzTx/>
                        <a:buFontTx/>
                        <a:buNone/>
                        <a:tabLst/>
                        <a:defRPr/>
                      </a:pPr>
                      <a:r>
                        <a:rPr kumimoji="0" lang="cs-CZ" sz="1400" b="0" i="0" u="none" strike="noStrike" cap="none" normalizeH="0" baseline="0" dirty="0">
                          <a:ln>
                            <a:noFill/>
                          </a:ln>
                          <a:solidFill>
                            <a:schemeClr val="tx1"/>
                          </a:solidFill>
                          <a:effectLst/>
                          <a:latin typeface="Arial" pitchFamily="34" charset="0"/>
                          <a:cs typeface="Arial" pitchFamily="34" charset="0"/>
                        </a:rPr>
                        <a:t>           </a:t>
                      </a:r>
                      <a:r>
                        <a:rPr kumimoji="0" lang="cs-CZ" sz="1400" b="1" i="0" u="none" strike="noStrike" cap="none" normalizeH="0" baseline="0" dirty="0">
                          <a:ln>
                            <a:noFill/>
                          </a:ln>
                          <a:solidFill>
                            <a:schemeClr val="tx1"/>
                          </a:solidFill>
                          <a:effectLst/>
                          <a:latin typeface="Arial" pitchFamily="34" charset="0"/>
                          <a:cs typeface="Arial" pitchFamily="34" charset="0"/>
                        </a:rPr>
                        <a:t>peněžit</a:t>
                      </a:r>
                      <a:r>
                        <a:rPr kumimoji="0" lang="cs-CZ" sz="1400" b="1" i="0" u="none" strike="noStrike" cap="none" normalizeH="0" baseline="0" dirty="0">
                          <a:ln>
                            <a:noFill/>
                          </a:ln>
                          <a:solidFill>
                            <a:schemeClr val="tx1"/>
                          </a:solidFill>
                          <a:effectLst/>
                          <a:latin typeface="Verdana"/>
                          <a:cs typeface="Arial" pitchFamily="34" charset="0"/>
                        </a:rPr>
                        <a:t>é</a:t>
                      </a:r>
                      <a:r>
                        <a:rPr kumimoji="0" lang="cs-CZ" sz="1400" b="1" i="0" u="none" strike="noStrike" cap="none" normalizeH="0" baseline="0" dirty="0">
                          <a:ln>
                            <a:noFill/>
                          </a:ln>
                          <a:solidFill>
                            <a:schemeClr val="tx1"/>
                          </a:solidFill>
                          <a:effectLst/>
                          <a:latin typeface="Arial" pitchFamily="34" charset="0"/>
                          <a:cs typeface="Arial" pitchFamily="34" charset="0"/>
                        </a:rPr>
                        <a:t> vklady (Tyto vklady jsou k dispozici a po vzniku firmy budou uvolněny k použit</a:t>
                      </a:r>
                      <a:r>
                        <a:rPr kumimoji="0" lang="cs-CZ" sz="1400" b="1" i="0" u="none" strike="noStrike" cap="none" normalizeH="0" baseline="0" dirty="0">
                          <a:ln>
                            <a:noFill/>
                          </a:ln>
                          <a:solidFill>
                            <a:schemeClr val="tx1"/>
                          </a:solidFill>
                          <a:effectLst/>
                          <a:latin typeface="+mn-lt"/>
                          <a:cs typeface="Arial" pitchFamily="34" charset="0"/>
                        </a:rPr>
                        <a:t>í</a:t>
                      </a:r>
                      <a:r>
                        <a:rPr kumimoji="0" lang="cs-CZ" sz="1400" b="1" i="0" u="none" strike="noStrike" cap="none" normalizeH="0" baseline="0" dirty="0">
                          <a:ln>
                            <a:noFill/>
                          </a:ln>
                          <a:solidFill>
                            <a:schemeClr val="tx1"/>
                          </a:solidFill>
                          <a:effectLst/>
                          <a:latin typeface="Arial" pitchFamily="34" charset="0"/>
                          <a:cs typeface="Arial" pitchFamily="34" charset="0"/>
                        </a:rPr>
                        <a:t>!</a:t>
                      </a:r>
                      <a:r>
                        <a:rPr kumimoji="0" lang="cs-CZ" sz="1400" b="1" i="0" u="none" strike="noStrike" cap="none" normalizeH="0" baseline="0" dirty="0">
                          <a:ln>
                            <a:noFill/>
                          </a:ln>
                          <a:solidFill>
                            <a:schemeClr val="tx1"/>
                          </a:solidFill>
                          <a:effectLst/>
                          <a:latin typeface="Verdana" pitchFamily="34" charset="0"/>
                          <a:cs typeface="+mn-cs"/>
                        </a:rPr>
                        <a:t>)</a:t>
                      </a:r>
                      <a:endParaRPr kumimoji="0" lang="cs-CZ" sz="1400" b="1" i="0" u="none" strike="noStrike" cap="none" normalizeH="0" baseline="0" dirty="0">
                        <a:ln>
                          <a:noFill/>
                        </a:ln>
                        <a:solidFill>
                          <a:schemeClr val="tx1"/>
                        </a:solidFill>
                        <a:effectLst/>
                        <a:latin typeface="Verdana" pitchFamily="34" charset="0"/>
                      </a:endParaRPr>
                    </a:p>
                  </a:txBody>
                  <a:tcPr marT="45732" marB="4573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cs-CZ" sz="1400" b="0" i="0" u="none" strike="noStrike" cap="none" normalizeH="0" baseline="0" dirty="0">
                          <a:ln>
                            <a:noFill/>
                          </a:ln>
                          <a:solidFill>
                            <a:schemeClr val="tx1"/>
                          </a:solidFill>
                          <a:effectLst/>
                          <a:latin typeface="Arial" pitchFamily="34" charset="0"/>
                          <a:cs typeface="Arial" pitchFamily="34" charset="0"/>
                        </a:rPr>
                        <a:t>800 000</a:t>
                      </a:r>
                      <a:endParaRPr kumimoji="0" lang="cs-CZ" sz="1400" b="1" i="0" u="none" strike="noStrike" cap="none" normalizeH="0" baseline="0" dirty="0">
                        <a:ln>
                          <a:noFill/>
                        </a:ln>
                        <a:solidFill>
                          <a:schemeClr val="tx1"/>
                        </a:solidFill>
                        <a:effectLst/>
                        <a:latin typeface="Verdana" pitchFamily="34" charset="0"/>
                      </a:endParaRPr>
                    </a:p>
                  </a:txBody>
                  <a:tcPr marT="45732" marB="4573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3956">
                <a:tc gridSpan="2">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Verdana" pitchFamily="34" charset="0"/>
                        </a:rPr>
                        <a:t>Potřeba dalšího počátečního kapitálu</a:t>
                      </a:r>
                    </a:p>
                  </a:txBody>
                  <a:tcPr marT="45732" marB="4573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lang="cs-CZ"/>
                    </a:p>
                  </a:txBody>
                  <a:tcPr/>
                </a:tc>
                <a:extLst>
                  <a:ext uri="{0D108BD9-81ED-4DB2-BD59-A6C34878D82A}">
                    <a16:rowId xmlns:a16="http://schemas.microsoft.com/office/drawing/2014/main" val="10004"/>
                  </a:ext>
                </a:extLst>
              </a:tr>
              <a:tr h="31951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1400" b="0" i="0" u="none" strike="noStrike" cap="none" normalizeH="0" baseline="0" dirty="0">
                          <a:ln>
                            <a:noFill/>
                          </a:ln>
                          <a:solidFill>
                            <a:schemeClr val="tx1"/>
                          </a:solidFill>
                          <a:effectLst/>
                          <a:latin typeface="Arial" pitchFamily="34" charset="0"/>
                          <a:cs typeface="Arial" pitchFamily="34" charset="0"/>
                        </a:rPr>
                        <a:t>Zřizovac</a:t>
                      </a:r>
                      <a:r>
                        <a:rPr kumimoji="0" lang="cs-CZ" sz="1400" b="0" i="0" u="none" strike="noStrike" cap="none" normalizeH="0" baseline="0" dirty="0">
                          <a:ln>
                            <a:noFill/>
                          </a:ln>
                          <a:solidFill>
                            <a:schemeClr val="tx1"/>
                          </a:solidFill>
                          <a:effectLst/>
                          <a:latin typeface="Verdana"/>
                          <a:cs typeface="Arial" pitchFamily="34" charset="0"/>
                        </a:rPr>
                        <a:t>í</a:t>
                      </a:r>
                      <a:r>
                        <a:rPr kumimoji="0" lang="cs-CZ" sz="1400" b="0" i="0" u="none" strike="noStrike" cap="none" normalizeH="0" baseline="0" dirty="0">
                          <a:ln>
                            <a:noFill/>
                          </a:ln>
                          <a:solidFill>
                            <a:schemeClr val="tx1"/>
                          </a:solidFill>
                          <a:effectLst/>
                          <a:latin typeface="Arial" pitchFamily="34" charset="0"/>
                          <a:cs typeface="Arial" pitchFamily="34" charset="0"/>
                        </a:rPr>
                        <a:t> poplatky </a:t>
                      </a:r>
                      <a:endParaRPr kumimoji="0" lang="cs-CZ" sz="1400" b="1" i="0" u="none" strike="noStrike" cap="none" normalizeH="0" baseline="0" dirty="0">
                        <a:ln>
                          <a:noFill/>
                        </a:ln>
                        <a:solidFill>
                          <a:schemeClr val="tx1"/>
                        </a:solidFill>
                        <a:effectLst/>
                        <a:latin typeface="Verdana" pitchFamily="34" charset="0"/>
                      </a:endParaRPr>
                    </a:p>
                  </a:txBody>
                  <a:tcPr marT="45732" marB="4573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cs-CZ" sz="1400" b="0" i="0" u="none" strike="noStrike" cap="none" normalizeH="0" baseline="0" dirty="0">
                          <a:ln>
                            <a:noFill/>
                          </a:ln>
                          <a:solidFill>
                            <a:schemeClr val="tx1"/>
                          </a:solidFill>
                          <a:effectLst/>
                          <a:latin typeface="Arial" pitchFamily="34" charset="0"/>
                          <a:cs typeface="Arial" pitchFamily="34" charset="0"/>
                        </a:rPr>
                        <a:t>20 000</a:t>
                      </a:r>
                      <a:endParaRPr kumimoji="0" lang="cs-CZ" sz="1400" b="1" i="0" u="none" strike="noStrike" cap="none" normalizeH="0" baseline="0" dirty="0">
                        <a:ln>
                          <a:noFill/>
                        </a:ln>
                        <a:solidFill>
                          <a:schemeClr val="tx1"/>
                        </a:solidFill>
                        <a:effectLst/>
                        <a:latin typeface="Verdana" pitchFamily="34" charset="0"/>
                      </a:endParaRPr>
                    </a:p>
                  </a:txBody>
                  <a:tcPr marT="45732" marB="4573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951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1400" b="0" i="0" u="none" strike="noStrike" cap="none" normalizeH="0" baseline="0" dirty="0">
                          <a:ln>
                            <a:noFill/>
                          </a:ln>
                          <a:solidFill>
                            <a:schemeClr val="tx1"/>
                          </a:solidFill>
                          <a:effectLst/>
                          <a:latin typeface="Arial" pitchFamily="34" charset="0"/>
                          <a:cs typeface="Arial" pitchFamily="34" charset="0"/>
                        </a:rPr>
                        <a:t>Stroje a zař</a:t>
                      </a:r>
                      <a:r>
                        <a:rPr kumimoji="0" lang="cs-CZ" sz="1400" b="0" i="0" u="none" strike="noStrike" cap="none" normalizeH="0" baseline="0" dirty="0">
                          <a:ln>
                            <a:noFill/>
                          </a:ln>
                          <a:solidFill>
                            <a:schemeClr val="tx1"/>
                          </a:solidFill>
                          <a:effectLst/>
                          <a:latin typeface="Verdana"/>
                          <a:cs typeface="Arial" pitchFamily="34" charset="0"/>
                        </a:rPr>
                        <a:t>í</a:t>
                      </a:r>
                      <a:r>
                        <a:rPr kumimoji="0" lang="cs-CZ" sz="1400" b="0" i="0" u="none" strike="noStrike" cap="none" normalizeH="0" baseline="0" dirty="0">
                          <a:ln>
                            <a:noFill/>
                          </a:ln>
                          <a:solidFill>
                            <a:schemeClr val="tx1"/>
                          </a:solidFill>
                          <a:effectLst/>
                          <a:latin typeface="Arial" pitchFamily="34" charset="0"/>
                          <a:cs typeface="Arial" pitchFamily="34" charset="0"/>
                        </a:rPr>
                        <a:t>zen</a:t>
                      </a:r>
                      <a:r>
                        <a:rPr kumimoji="0" lang="cs-CZ" sz="1400" b="0" i="0" u="none" strike="noStrike" cap="none" normalizeH="0" baseline="0" dirty="0">
                          <a:ln>
                            <a:noFill/>
                          </a:ln>
                          <a:solidFill>
                            <a:schemeClr val="tx1"/>
                          </a:solidFill>
                          <a:effectLst/>
                          <a:latin typeface="Verdana"/>
                          <a:cs typeface="Arial" pitchFamily="34" charset="0"/>
                        </a:rPr>
                        <a:t>í</a:t>
                      </a:r>
                      <a:endParaRPr kumimoji="0" lang="cs-CZ" sz="1400" b="1" i="0" u="none" strike="noStrike" cap="none" normalizeH="0" baseline="0" dirty="0">
                        <a:ln>
                          <a:noFill/>
                        </a:ln>
                        <a:solidFill>
                          <a:schemeClr val="tx1"/>
                        </a:solidFill>
                        <a:effectLst/>
                        <a:latin typeface="Verdana" pitchFamily="34" charset="0"/>
                      </a:endParaRPr>
                    </a:p>
                  </a:txBody>
                  <a:tcPr marT="45732" marB="4573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Arial" pitchFamily="34" charset="0"/>
                          <a:cs typeface="Arial" pitchFamily="34" charset="0"/>
                        </a:rPr>
                        <a:t>1 300 000</a:t>
                      </a:r>
                      <a:endParaRPr kumimoji="0" lang="cs-CZ" sz="1400" b="1" i="0" u="none" strike="noStrike" cap="none" normalizeH="0" baseline="0">
                        <a:ln>
                          <a:noFill/>
                        </a:ln>
                        <a:solidFill>
                          <a:schemeClr val="tx1"/>
                        </a:solidFill>
                        <a:effectLst/>
                        <a:latin typeface="Verdana" pitchFamily="34" charset="0"/>
                      </a:endParaRPr>
                    </a:p>
                  </a:txBody>
                  <a:tcPr marT="45732" marB="4573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951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Arial" pitchFamily="34" charset="0"/>
                          <a:cs typeface="Arial" pitchFamily="34" charset="0"/>
                        </a:rPr>
                        <a:t>Z</a:t>
                      </a:r>
                      <a:r>
                        <a:rPr kumimoji="0" lang="cs-CZ" sz="1400" b="0" i="0" u="none" strike="noStrike" cap="none" normalizeH="0" baseline="0">
                          <a:ln>
                            <a:noFill/>
                          </a:ln>
                          <a:solidFill>
                            <a:schemeClr val="tx1"/>
                          </a:solidFill>
                          <a:effectLst/>
                          <a:latin typeface="Verdana"/>
                          <a:cs typeface="Arial" pitchFamily="34" charset="0"/>
                        </a:rPr>
                        <a:t>á</a:t>
                      </a:r>
                      <a:r>
                        <a:rPr kumimoji="0" lang="cs-CZ" sz="1400" b="0" i="0" u="none" strike="noStrike" cap="none" normalizeH="0" baseline="0">
                          <a:ln>
                            <a:noFill/>
                          </a:ln>
                          <a:solidFill>
                            <a:schemeClr val="tx1"/>
                          </a:solidFill>
                          <a:effectLst/>
                          <a:latin typeface="Arial" pitchFamily="34" charset="0"/>
                          <a:cs typeface="Arial" pitchFamily="34" charset="0"/>
                        </a:rPr>
                        <a:t>soby</a:t>
                      </a:r>
                      <a:endParaRPr kumimoji="0" lang="cs-CZ" sz="1400" b="1" i="0" u="none" strike="noStrike" cap="none" normalizeH="0" baseline="0">
                        <a:ln>
                          <a:noFill/>
                        </a:ln>
                        <a:solidFill>
                          <a:schemeClr val="tx1"/>
                        </a:solidFill>
                        <a:effectLst/>
                        <a:latin typeface="Verdana" pitchFamily="34" charset="0"/>
                      </a:endParaRPr>
                    </a:p>
                  </a:txBody>
                  <a:tcPr marT="45732" marB="4573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Arial" pitchFamily="34" charset="0"/>
                          <a:cs typeface="Arial" pitchFamily="34" charset="0"/>
                        </a:rPr>
                        <a:t>700 000</a:t>
                      </a:r>
                      <a:endParaRPr kumimoji="0" lang="cs-CZ" sz="1400" b="1" i="0" u="none" strike="noStrike" cap="none" normalizeH="0" baseline="0">
                        <a:ln>
                          <a:noFill/>
                        </a:ln>
                        <a:solidFill>
                          <a:schemeClr val="tx1"/>
                        </a:solidFill>
                        <a:effectLst/>
                        <a:latin typeface="Verdana" pitchFamily="34" charset="0"/>
                      </a:endParaRPr>
                    </a:p>
                  </a:txBody>
                  <a:tcPr marT="45732" marB="4573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951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1400" b="1" i="0" u="none" strike="noStrike" cap="none" normalizeH="0" baseline="0">
                          <a:ln>
                            <a:noFill/>
                          </a:ln>
                          <a:solidFill>
                            <a:schemeClr val="tx1"/>
                          </a:solidFill>
                          <a:effectLst/>
                          <a:latin typeface="Arial" pitchFamily="34" charset="0"/>
                          <a:cs typeface="Arial" pitchFamily="34" charset="0"/>
                        </a:rPr>
                        <a:t>Celkov</a:t>
                      </a:r>
                      <a:r>
                        <a:rPr kumimoji="0" lang="cs-CZ" sz="1400" b="1" i="0" u="none" strike="noStrike" cap="none" normalizeH="0" baseline="0">
                          <a:ln>
                            <a:noFill/>
                          </a:ln>
                          <a:solidFill>
                            <a:schemeClr val="tx1"/>
                          </a:solidFill>
                          <a:effectLst/>
                          <a:latin typeface="Verdana"/>
                          <a:cs typeface="Arial" pitchFamily="34" charset="0"/>
                        </a:rPr>
                        <a:t>á</a:t>
                      </a:r>
                      <a:r>
                        <a:rPr kumimoji="0" lang="cs-CZ" sz="1400" b="1" i="0" u="none" strike="noStrike" cap="none" normalizeH="0" baseline="0">
                          <a:ln>
                            <a:noFill/>
                          </a:ln>
                          <a:solidFill>
                            <a:schemeClr val="tx1"/>
                          </a:solidFill>
                          <a:effectLst/>
                          <a:latin typeface="Arial" pitchFamily="34" charset="0"/>
                          <a:cs typeface="Arial" pitchFamily="34" charset="0"/>
                        </a:rPr>
                        <a:t> poč</a:t>
                      </a:r>
                      <a:r>
                        <a:rPr kumimoji="0" lang="cs-CZ" sz="1400" b="1" i="0" u="none" strike="noStrike" cap="none" normalizeH="0" baseline="0">
                          <a:ln>
                            <a:noFill/>
                          </a:ln>
                          <a:solidFill>
                            <a:schemeClr val="tx1"/>
                          </a:solidFill>
                          <a:effectLst/>
                          <a:latin typeface="Verdana"/>
                          <a:cs typeface="Arial" pitchFamily="34" charset="0"/>
                        </a:rPr>
                        <a:t>á</a:t>
                      </a:r>
                      <a:r>
                        <a:rPr kumimoji="0" lang="cs-CZ" sz="1400" b="1" i="0" u="none" strike="noStrike" cap="none" normalizeH="0" baseline="0">
                          <a:ln>
                            <a:noFill/>
                          </a:ln>
                          <a:solidFill>
                            <a:schemeClr val="tx1"/>
                          </a:solidFill>
                          <a:effectLst/>
                          <a:latin typeface="Arial" pitchFamily="34" charset="0"/>
                          <a:cs typeface="Arial" pitchFamily="34" charset="0"/>
                        </a:rPr>
                        <a:t>tečn</a:t>
                      </a:r>
                      <a:r>
                        <a:rPr kumimoji="0" lang="cs-CZ" sz="1400" b="1" i="0" u="none" strike="noStrike" cap="none" normalizeH="0" baseline="0">
                          <a:ln>
                            <a:noFill/>
                          </a:ln>
                          <a:solidFill>
                            <a:schemeClr val="tx1"/>
                          </a:solidFill>
                          <a:effectLst/>
                          <a:latin typeface="Verdana"/>
                          <a:cs typeface="Arial" pitchFamily="34" charset="0"/>
                        </a:rPr>
                        <a:t>í</a:t>
                      </a:r>
                      <a:r>
                        <a:rPr kumimoji="0" lang="cs-CZ" sz="1400" b="1" i="0" u="none" strike="noStrike" cap="none" normalizeH="0" baseline="0">
                          <a:ln>
                            <a:noFill/>
                          </a:ln>
                          <a:solidFill>
                            <a:schemeClr val="tx1"/>
                          </a:solidFill>
                          <a:effectLst/>
                          <a:latin typeface="Arial" pitchFamily="34" charset="0"/>
                          <a:cs typeface="Arial" pitchFamily="34" charset="0"/>
                        </a:rPr>
                        <a:t> potřeba</a:t>
                      </a:r>
                      <a:endParaRPr kumimoji="0" lang="cs-CZ" sz="1400" b="1" i="0" u="none" strike="noStrike" cap="none" normalizeH="0" baseline="0">
                        <a:ln>
                          <a:noFill/>
                        </a:ln>
                        <a:solidFill>
                          <a:schemeClr val="tx1"/>
                        </a:solidFill>
                        <a:effectLst/>
                        <a:latin typeface="Verdana" pitchFamily="34" charset="0"/>
                      </a:endParaRPr>
                    </a:p>
                  </a:txBody>
                  <a:tcPr marT="45732" marB="4573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cs-CZ" sz="1400" b="1" i="0" u="none" strike="noStrike" cap="none" normalizeH="0" baseline="0">
                          <a:ln>
                            <a:noFill/>
                          </a:ln>
                          <a:solidFill>
                            <a:schemeClr val="tx1"/>
                          </a:solidFill>
                          <a:effectLst/>
                          <a:latin typeface="Arial" pitchFamily="34" charset="0"/>
                          <a:cs typeface="Arial" pitchFamily="34" charset="0"/>
                        </a:rPr>
                        <a:t>2 020 000</a:t>
                      </a:r>
                      <a:endParaRPr kumimoji="0" lang="cs-CZ" sz="1400" b="1" i="0" u="none" strike="noStrike" cap="none" normalizeH="0" baseline="0">
                        <a:ln>
                          <a:noFill/>
                        </a:ln>
                        <a:solidFill>
                          <a:schemeClr val="tx1"/>
                        </a:solidFill>
                        <a:effectLst/>
                        <a:latin typeface="Verdana" pitchFamily="34" charset="0"/>
                      </a:endParaRPr>
                    </a:p>
                  </a:txBody>
                  <a:tcPr marT="45732" marB="4573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51462">
                <a:tc gridSpan="2">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1600" b="1" i="0" u="none" strike="noStrike" cap="none" normalizeH="0" baseline="0">
                          <a:ln>
                            <a:noFill/>
                          </a:ln>
                          <a:solidFill>
                            <a:schemeClr val="tx1"/>
                          </a:solidFill>
                          <a:effectLst/>
                          <a:latin typeface="Arial" pitchFamily="34" charset="0"/>
                          <a:cs typeface="Arial" pitchFamily="34" charset="0"/>
                        </a:rPr>
                        <a:t>2) K dispozici:</a:t>
                      </a:r>
                      <a:endParaRPr kumimoji="0" lang="cs-CZ" sz="1600" b="1" i="0" u="none" strike="noStrike" cap="none" normalizeH="0" baseline="0">
                        <a:ln>
                          <a:noFill/>
                        </a:ln>
                        <a:solidFill>
                          <a:schemeClr val="tx1"/>
                        </a:solidFill>
                        <a:effectLst/>
                        <a:latin typeface="Verdana" pitchFamily="34" charset="0"/>
                      </a:endParaRPr>
                    </a:p>
                  </a:txBody>
                  <a:tcPr marT="45732" marB="4573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extLst>
                  <a:ext uri="{0D108BD9-81ED-4DB2-BD59-A6C34878D82A}">
                    <a16:rowId xmlns:a16="http://schemas.microsoft.com/office/drawing/2014/main" val="10009"/>
                  </a:ext>
                </a:extLst>
              </a:tr>
              <a:tr h="31951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Arial" pitchFamily="34" charset="0"/>
                          <a:cs typeface="Arial" pitchFamily="34" charset="0"/>
                        </a:rPr>
                        <a:t>Vlastn</a:t>
                      </a:r>
                      <a:r>
                        <a:rPr kumimoji="0" lang="cs-CZ" sz="1400" b="0" i="0" u="none" strike="noStrike" cap="none" normalizeH="0" baseline="0">
                          <a:ln>
                            <a:noFill/>
                          </a:ln>
                          <a:solidFill>
                            <a:schemeClr val="tx1"/>
                          </a:solidFill>
                          <a:effectLst/>
                          <a:latin typeface="Verdana"/>
                          <a:cs typeface="Arial" pitchFamily="34" charset="0"/>
                        </a:rPr>
                        <a:t>í</a:t>
                      </a:r>
                      <a:r>
                        <a:rPr kumimoji="0" lang="cs-CZ" sz="1400" b="0" i="0" u="none" strike="noStrike" cap="none" normalizeH="0" baseline="0">
                          <a:ln>
                            <a:noFill/>
                          </a:ln>
                          <a:solidFill>
                            <a:schemeClr val="tx1"/>
                          </a:solidFill>
                          <a:effectLst/>
                          <a:latin typeface="Arial" pitchFamily="34" charset="0"/>
                          <a:cs typeface="Arial" pitchFamily="34" charset="0"/>
                        </a:rPr>
                        <a:t> peněžn</a:t>
                      </a:r>
                      <a:r>
                        <a:rPr kumimoji="0" lang="cs-CZ" sz="1400" b="0" i="0" u="none" strike="noStrike" cap="none" normalizeH="0" baseline="0">
                          <a:ln>
                            <a:noFill/>
                          </a:ln>
                          <a:solidFill>
                            <a:schemeClr val="tx1"/>
                          </a:solidFill>
                          <a:effectLst/>
                          <a:latin typeface="Verdana"/>
                          <a:cs typeface="Arial" pitchFamily="34" charset="0"/>
                        </a:rPr>
                        <a:t>í</a:t>
                      </a:r>
                      <a:r>
                        <a:rPr kumimoji="0" lang="cs-CZ" sz="1400" b="0" i="0" u="none" strike="noStrike" cap="none" normalizeH="0" baseline="0">
                          <a:ln>
                            <a:noFill/>
                          </a:ln>
                          <a:solidFill>
                            <a:schemeClr val="tx1"/>
                          </a:solidFill>
                          <a:effectLst/>
                          <a:latin typeface="Arial" pitchFamily="34" charset="0"/>
                          <a:cs typeface="Arial" pitchFamily="34" charset="0"/>
                        </a:rPr>
                        <a:t> zdroje ze z</a:t>
                      </a:r>
                      <a:r>
                        <a:rPr kumimoji="0" lang="cs-CZ" sz="1400" b="0" i="0" u="none" strike="noStrike" cap="none" normalizeH="0" baseline="0">
                          <a:ln>
                            <a:noFill/>
                          </a:ln>
                          <a:solidFill>
                            <a:schemeClr val="tx1"/>
                          </a:solidFill>
                          <a:effectLst/>
                          <a:latin typeface="Verdana"/>
                          <a:cs typeface="Arial" pitchFamily="34" charset="0"/>
                        </a:rPr>
                        <a:t>á</a:t>
                      </a:r>
                      <a:r>
                        <a:rPr kumimoji="0" lang="cs-CZ" sz="1400" b="0" i="0" u="none" strike="noStrike" cap="none" normalizeH="0" baseline="0">
                          <a:ln>
                            <a:noFill/>
                          </a:ln>
                          <a:solidFill>
                            <a:schemeClr val="tx1"/>
                          </a:solidFill>
                          <a:effectLst/>
                          <a:latin typeface="Arial" pitchFamily="34" charset="0"/>
                          <a:cs typeface="Arial" pitchFamily="34" charset="0"/>
                        </a:rPr>
                        <a:t>kladn</a:t>
                      </a:r>
                      <a:r>
                        <a:rPr kumimoji="0" lang="cs-CZ" sz="1400" b="0" i="0" u="none" strike="noStrike" cap="none" normalizeH="0" baseline="0">
                          <a:ln>
                            <a:noFill/>
                          </a:ln>
                          <a:solidFill>
                            <a:schemeClr val="tx1"/>
                          </a:solidFill>
                          <a:effectLst/>
                          <a:latin typeface="Verdana"/>
                          <a:cs typeface="Arial" pitchFamily="34" charset="0"/>
                        </a:rPr>
                        <a:t>í</a:t>
                      </a:r>
                      <a:r>
                        <a:rPr kumimoji="0" lang="cs-CZ" sz="1400" b="0" i="0" u="none" strike="noStrike" cap="none" normalizeH="0" baseline="0">
                          <a:ln>
                            <a:noFill/>
                          </a:ln>
                          <a:solidFill>
                            <a:schemeClr val="tx1"/>
                          </a:solidFill>
                          <a:effectLst/>
                          <a:latin typeface="Arial" pitchFamily="34" charset="0"/>
                          <a:cs typeface="Arial" pitchFamily="34" charset="0"/>
                        </a:rPr>
                        <a:t>ch vkladů</a:t>
                      </a:r>
                      <a:endParaRPr kumimoji="0" lang="cs-CZ" sz="1400" b="1" i="0" u="none" strike="noStrike" cap="none" normalizeH="0" baseline="0">
                        <a:ln>
                          <a:noFill/>
                        </a:ln>
                        <a:solidFill>
                          <a:schemeClr val="tx1"/>
                        </a:solidFill>
                        <a:effectLst/>
                        <a:latin typeface="Verdana" pitchFamily="34" charset="0"/>
                      </a:endParaRPr>
                    </a:p>
                  </a:txBody>
                  <a:tcPr marT="45732" marB="4573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Arial" pitchFamily="34" charset="0"/>
                          <a:cs typeface="Arial" pitchFamily="34" charset="0"/>
                        </a:rPr>
                        <a:t>800 000</a:t>
                      </a:r>
                      <a:endParaRPr kumimoji="0" lang="cs-CZ" sz="1400" b="1" i="0" u="none" strike="noStrike" cap="none" normalizeH="0" baseline="0">
                        <a:ln>
                          <a:noFill/>
                        </a:ln>
                        <a:solidFill>
                          <a:schemeClr val="tx1"/>
                        </a:solidFill>
                        <a:effectLst/>
                        <a:latin typeface="Verdana" pitchFamily="34" charset="0"/>
                      </a:endParaRPr>
                    </a:p>
                  </a:txBody>
                  <a:tcPr marT="45732" marB="4573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1951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1400" b="1" i="0" u="none" strike="noStrike" cap="none" normalizeH="0" baseline="0">
                          <a:ln>
                            <a:noFill/>
                          </a:ln>
                          <a:solidFill>
                            <a:schemeClr val="tx1"/>
                          </a:solidFill>
                          <a:effectLst/>
                          <a:latin typeface="Verdana"/>
                          <a:cs typeface="Arial" pitchFamily="34" charset="0"/>
                        </a:rPr>
                        <a:t>Ú</a:t>
                      </a:r>
                      <a:r>
                        <a:rPr kumimoji="0" lang="cs-CZ" sz="1400" b="1" i="0" u="none" strike="noStrike" cap="none" normalizeH="0" baseline="0">
                          <a:ln>
                            <a:noFill/>
                          </a:ln>
                          <a:solidFill>
                            <a:schemeClr val="tx1"/>
                          </a:solidFill>
                          <a:effectLst/>
                          <a:latin typeface="Arial" pitchFamily="34" charset="0"/>
                          <a:cs typeface="Arial" pitchFamily="34" charset="0"/>
                        </a:rPr>
                        <a:t>věr</a:t>
                      </a:r>
                      <a:endParaRPr kumimoji="0" lang="cs-CZ" sz="1400" b="1" i="0" u="none" strike="noStrike" cap="none" normalizeH="0" baseline="0">
                        <a:ln>
                          <a:noFill/>
                        </a:ln>
                        <a:solidFill>
                          <a:schemeClr val="tx1"/>
                        </a:solidFill>
                        <a:effectLst/>
                        <a:latin typeface="Verdana" pitchFamily="34" charset="0"/>
                      </a:endParaRPr>
                    </a:p>
                  </a:txBody>
                  <a:tcPr marT="45732" marB="4573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cs-CZ" sz="1400" b="1" i="0" u="none" strike="noStrike" cap="none" normalizeH="0" baseline="0">
                          <a:ln>
                            <a:noFill/>
                          </a:ln>
                          <a:solidFill>
                            <a:schemeClr val="tx1"/>
                          </a:solidFill>
                          <a:effectLst/>
                          <a:latin typeface="Arial" pitchFamily="34" charset="0"/>
                          <a:cs typeface="Arial" pitchFamily="34" charset="0"/>
                        </a:rPr>
                        <a:t>1 220 000</a:t>
                      </a:r>
                      <a:endParaRPr kumimoji="0" lang="cs-CZ" sz="1400" b="1" i="0" u="none" strike="noStrike" cap="none" normalizeH="0" baseline="0">
                        <a:ln>
                          <a:noFill/>
                        </a:ln>
                        <a:solidFill>
                          <a:schemeClr val="tx1"/>
                        </a:solidFill>
                        <a:effectLst/>
                        <a:latin typeface="Verdana" pitchFamily="34" charset="0"/>
                      </a:endParaRPr>
                    </a:p>
                  </a:txBody>
                  <a:tcPr marT="45732" marB="4573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1951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1400" b="1" i="0" u="none" strike="noStrike" cap="none" normalizeH="0" baseline="0" dirty="0">
                          <a:ln>
                            <a:noFill/>
                          </a:ln>
                          <a:solidFill>
                            <a:schemeClr val="tx1"/>
                          </a:solidFill>
                          <a:effectLst/>
                          <a:latin typeface="Arial" pitchFamily="34" charset="0"/>
                          <a:cs typeface="Arial" pitchFamily="34" charset="0"/>
                        </a:rPr>
                        <a:t>Zdroje celkem</a:t>
                      </a:r>
                      <a:endParaRPr kumimoji="0" lang="cs-CZ" sz="1400" b="1" i="0" u="none" strike="noStrike" cap="none" normalizeH="0" baseline="0" dirty="0">
                        <a:ln>
                          <a:noFill/>
                        </a:ln>
                        <a:solidFill>
                          <a:schemeClr val="tx1"/>
                        </a:solidFill>
                        <a:effectLst/>
                        <a:latin typeface="Verdana" pitchFamily="34" charset="0"/>
                      </a:endParaRPr>
                    </a:p>
                  </a:txBody>
                  <a:tcPr marT="45732" marB="4573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cs-CZ" sz="1400" b="1" i="0" u="none" strike="noStrike" cap="none" normalizeH="0" baseline="0" dirty="0">
                          <a:ln>
                            <a:noFill/>
                          </a:ln>
                          <a:solidFill>
                            <a:schemeClr val="tx1"/>
                          </a:solidFill>
                          <a:effectLst/>
                          <a:latin typeface="Arial" pitchFamily="34" charset="0"/>
                          <a:cs typeface="Arial" pitchFamily="34" charset="0"/>
                        </a:rPr>
                        <a:t>2 020 000</a:t>
                      </a:r>
                      <a:endParaRPr kumimoji="0" lang="cs-CZ" sz="1400" b="1" i="0" u="none" strike="noStrike" cap="none" normalizeH="0" baseline="0" dirty="0">
                        <a:ln>
                          <a:noFill/>
                        </a:ln>
                        <a:solidFill>
                          <a:schemeClr val="tx1"/>
                        </a:solidFill>
                        <a:effectLst/>
                        <a:latin typeface="Verdana" pitchFamily="34" charset="0"/>
                      </a:endParaRPr>
                    </a:p>
                  </a:txBody>
                  <a:tcPr marT="45732" marB="4573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6" name="Rectangle 2"/>
          <p:cNvSpPr txBox="1">
            <a:spLocks noChangeArrowheads="1"/>
          </p:cNvSpPr>
          <p:nvPr/>
        </p:nvSpPr>
        <p:spPr>
          <a:xfrm>
            <a:off x="468313" y="220391"/>
            <a:ext cx="8229600" cy="765175"/>
          </a:xfrm>
          <a:prstGeom prst="rect">
            <a:avLst/>
          </a:prstGeom>
        </p:spPr>
        <p:txBody>
          <a:bodyPr anchor="b"/>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fontAlgn="auto">
              <a:lnSpc>
                <a:spcPts val="3000"/>
              </a:lnSpc>
              <a:spcAft>
                <a:spcPts val="0"/>
              </a:spcAft>
              <a:defRPr/>
            </a:pPr>
            <a:r>
              <a:rPr lang="cs-CZ" sz="3200" dirty="0">
                <a:solidFill>
                  <a:srgbClr val="FF0000"/>
                </a:solidFill>
              </a:rPr>
              <a:t>Zakladatelský rozpočet – ukázkový příklad řešení</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457200" y="199699"/>
            <a:ext cx="8229600" cy="1143000"/>
          </a:xfrm>
        </p:spPr>
        <p:txBody>
          <a:bodyPr/>
          <a:lstStyle/>
          <a:p>
            <a:pPr eaLnBrk="1" hangingPunct="1"/>
            <a:r>
              <a:rPr lang="cs-CZ" altLang="cs-CZ" sz="3200" dirty="0">
                <a:solidFill>
                  <a:srgbClr val="C00000"/>
                </a:solidFill>
              </a:rPr>
              <a:t>Zakladatelský rozpočet – ukázkový příklad řešení</a:t>
            </a:r>
          </a:p>
        </p:txBody>
      </p:sp>
      <p:sp>
        <p:nvSpPr>
          <p:cNvPr id="16387" name="Rectangle 3"/>
          <p:cNvSpPr>
            <a:spLocks noGrp="1" noChangeArrowheads="1"/>
          </p:cNvSpPr>
          <p:nvPr>
            <p:ph type="body" sz="half" idx="4294967295"/>
          </p:nvPr>
        </p:nvSpPr>
        <p:spPr>
          <a:xfrm>
            <a:off x="457200" y="908050"/>
            <a:ext cx="8435975" cy="503238"/>
          </a:xfrm>
        </p:spPr>
        <p:txBody>
          <a:bodyPr/>
          <a:lstStyle/>
          <a:p>
            <a:pPr algn="ctr" eaLnBrk="1" hangingPunct="1">
              <a:buFont typeface="Wingdings" panose="05000000000000000000" pitchFamily="2" charset="2"/>
              <a:buNone/>
            </a:pPr>
            <a:r>
              <a:rPr lang="cs-CZ" altLang="cs-CZ" sz="2000" b="1" dirty="0"/>
              <a:t>3) Roční rozpočet nákladů a výnosů (r. 2019)</a:t>
            </a:r>
          </a:p>
        </p:txBody>
      </p:sp>
      <p:graphicFrame>
        <p:nvGraphicFramePr>
          <p:cNvPr id="223236" name="Group 4"/>
          <p:cNvGraphicFramePr>
            <a:graphicFrameLocks noGrp="1"/>
          </p:cNvGraphicFramePr>
          <p:nvPr>
            <p:extLst>
              <p:ext uri="{D42A27DB-BD31-4B8C-83A1-F6EECF244321}">
                <p14:modId xmlns:p14="http://schemas.microsoft.com/office/powerpoint/2010/main" val="444437757"/>
              </p:ext>
            </p:extLst>
          </p:nvPr>
        </p:nvGraphicFramePr>
        <p:xfrm>
          <a:off x="1763713" y="1341438"/>
          <a:ext cx="5472112" cy="5516565"/>
        </p:xfrm>
        <a:graphic>
          <a:graphicData uri="http://schemas.openxmlformats.org/drawingml/2006/table">
            <a:tbl>
              <a:tblPr/>
              <a:tblGrid>
                <a:gridCol w="4083050">
                  <a:extLst>
                    <a:ext uri="{9D8B030D-6E8A-4147-A177-3AD203B41FA5}">
                      <a16:colId xmlns:a16="http://schemas.microsoft.com/office/drawing/2014/main" val="20000"/>
                    </a:ext>
                  </a:extLst>
                </a:gridCol>
                <a:gridCol w="1389062">
                  <a:extLst>
                    <a:ext uri="{9D8B030D-6E8A-4147-A177-3AD203B41FA5}">
                      <a16:colId xmlns:a16="http://schemas.microsoft.com/office/drawing/2014/main" val="20001"/>
                    </a:ext>
                  </a:extLst>
                </a:gridCol>
              </a:tblGrid>
              <a:tr h="368300">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Arial" pitchFamily="34" charset="0"/>
                          <a:cs typeface="Arial" pitchFamily="34" charset="0"/>
                        </a:rPr>
                        <a:t>Roční tržby </a:t>
                      </a:r>
                      <a:endParaRPr kumimoji="0" lang="cs-CZ" sz="1800" b="1"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endParaRPr kumimoji="0" lang="cs-CZ" sz="1800" b="1"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66713">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Arial" pitchFamily="34" charset="0"/>
                          <a:cs typeface="Arial" pitchFamily="34" charset="0"/>
                        </a:rPr>
                        <a:t>Roční přímé náklady </a:t>
                      </a:r>
                      <a:endParaRPr kumimoji="0" lang="cs-CZ" sz="1800" b="1"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endParaRPr kumimoji="0" lang="cs-CZ" sz="1800" b="1"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extLst>
                  <a:ext uri="{0D108BD9-81ED-4DB2-BD59-A6C34878D82A}">
                    <a16:rowId xmlns:a16="http://schemas.microsoft.com/office/drawing/2014/main" val="10001"/>
                  </a:ext>
                </a:extLst>
              </a:tr>
              <a:tr h="36830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   materiál</a:t>
                      </a: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endParaRPr kumimoji="0" lang="cs-CZ" sz="1800" b="1"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extLst>
                  <a:ext uri="{0D108BD9-81ED-4DB2-BD59-A6C34878D82A}">
                    <a16:rowId xmlns:a16="http://schemas.microsoft.com/office/drawing/2014/main" val="10002"/>
                  </a:ext>
                </a:extLst>
              </a:tr>
              <a:tr h="36830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   mzdy</a:t>
                      </a: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endParaRPr kumimoji="0" lang="cs-CZ" sz="1800" b="1"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extLst>
                  <a:ext uri="{0D108BD9-81ED-4DB2-BD59-A6C34878D82A}">
                    <a16:rowId xmlns:a16="http://schemas.microsoft.com/office/drawing/2014/main" val="10003"/>
                  </a:ext>
                </a:extLst>
              </a:tr>
              <a:tr h="3667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   SZP</a:t>
                      </a: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endParaRPr kumimoji="0" lang="cs-CZ" sz="1800" b="1"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extLst>
                  <a:ext uri="{0D108BD9-81ED-4DB2-BD59-A6C34878D82A}">
                    <a16:rowId xmlns:a16="http://schemas.microsoft.com/office/drawing/2014/main" val="10004"/>
                  </a:ext>
                </a:extLst>
              </a:tr>
              <a:tr h="36830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   ostatní př. náklady</a:t>
                      </a: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endParaRPr kumimoji="0" lang="cs-CZ" sz="1800" b="1"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6830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Zřizovací náklady v 1. roce</a:t>
                      </a: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endParaRPr kumimoji="0" lang="cs-CZ" sz="1800" b="1"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66713">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Roční odpis</a:t>
                      </a:r>
                      <a:endParaRPr kumimoji="0" lang="cs-CZ" sz="18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endParaRPr kumimoji="0" lang="cs-CZ" sz="1800" b="1"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68300">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Roční nájem</a:t>
                      </a:r>
                      <a:endParaRPr kumimoji="0" lang="cs-CZ" sz="18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endParaRPr kumimoji="0" lang="cs-CZ" sz="1800" b="1"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36830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Ostatní náklady</a:t>
                      </a: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endParaRPr kumimoji="0" lang="cs-CZ" sz="1800" b="1"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366713">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Roční úrok</a:t>
                      </a:r>
                      <a:endParaRPr kumimoji="0" lang="cs-CZ" sz="18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endParaRPr kumimoji="0" lang="cs-CZ" sz="1800" b="1"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368300">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Roční náklady celkem</a:t>
                      </a:r>
                      <a:endParaRPr kumimoji="0" lang="cs-CZ" sz="18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endParaRPr kumimoji="0" lang="cs-CZ" sz="1800" b="1"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368300">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Zisk</a:t>
                      </a:r>
                      <a:endParaRPr kumimoji="0" lang="cs-CZ" sz="18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endParaRPr kumimoji="0" lang="cs-CZ" sz="1800" b="1"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366713">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Daň</a:t>
                      </a:r>
                      <a:endParaRPr kumimoji="0" lang="cs-CZ" sz="18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endParaRPr kumimoji="0" lang="cs-CZ" sz="1800" b="1"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r h="368300">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Čistý zisk</a:t>
                      </a:r>
                      <a:endParaRPr kumimoji="0" lang="cs-CZ" sz="18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endParaRPr kumimoji="0" lang="cs-CZ" sz="1800" b="1"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79158014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426243" y="477961"/>
            <a:ext cx="8291513" cy="908050"/>
          </a:xfrm>
        </p:spPr>
        <p:txBody>
          <a:bodyPr/>
          <a:lstStyle/>
          <a:p>
            <a:pPr fontAlgn="auto">
              <a:lnSpc>
                <a:spcPts val="2500"/>
              </a:lnSpc>
              <a:spcAft>
                <a:spcPts val="0"/>
              </a:spcAft>
              <a:defRPr/>
            </a:pPr>
            <a:r>
              <a:rPr lang="cs-CZ" sz="3200" dirty="0"/>
              <a:t>Zakladatelský rozpočet – ukázkový příklad řešení</a:t>
            </a:r>
          </a:p>
        </p:txBody>
      </p:sp>
      <p:sp>
        <p:nvSpPr>
          <p:cNvPr id="115715" name="Rectangle 3"/>
          <p:cNvSpPr>
            <a:spLocks noGrp="1" noChangeArrowheads="1"/>
          </p:cNvSpPr>
          <p:nvPr>
            <p:ph type="body" sz="half" idx="4294967295"/>
          </p:nvPr>
        </p:nvSpPr>
        <p:spPr>
          <a:xfrm>
            <a:off x="457200" y="1169317"/>
            <a:ext cx="8435975" cy="503238"/>
          </a:xfrm>
        </p:spPr>
        <p:txBody>
          <a:bodyPr/>
          <a:lstStyle/>
          <a:p>
            <a:pPr algn="ctr">
              <a:buFont typeface="Wingdings" pitchFamily="2" charset="2"/>
              <a:buNone/>
            </a:pPr>
            <a:r>
              <a:rPr lang="cs-CZ" sz="2000" b="1" dirty="0"/>
              <a:t>3) Roční rozpočet nákladů a výnosů (r. 2019)</a:t>
            </a:r>
          </a:p>
        </p:txBody>
      </p:sp>
      <p:graphicFrame>
        <p:nvGraphicFramePr>
          <p:cNvPr id="5" name="Group 4"/>
          <p:cNvGraphicFramePr>
            <a:graphicFrameLocks noGrp="1"/>
          </p:cNvGraphicFramePr>
          <p:nvPr/>
        </p:nvGraphicFramePr>
        <p:xfrm>
          <a:off x="1403350" y="1602705"/>
          <a:ext cx="5905500" cy="5256210"/>
        </p:xfrm>
        <a:graphic>
          <a:graphicData uri="http://schemas.openxmlformats.org/drawingml/2006/table">
            <a:tbl>
              <a:tblPr/>
              <a:tblGrid>
                <a:gridCol w="4406426">
                  <a:extLst>
                    <a:ext uri="{9D8B030D-6E8A-4147-A177-3AD203B41FA5}">
                      <a16:colId xmlns:a16="http://schemas.microsoft.com/office/drawing/2014/main" val="20000"/>
                    </a:ext>
                  </a:extLst>
                </a:gridCol>
                <a:gridCol w="1499074">
                  <a:extLst>
                    <a:ext uri="{9D8B030D-6E8A-4147-A177-3AD203B41FA5}">
                      <a16:colId xmlns:a16="http://schemas.microsoft.com/office/drawing/2014/main" val="20001"/>
                    </a:ext>
                  </a:extLst>
                </a:gridCol>
              </a:tblGrid>
              <a:tr h="350414">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Arial" pitchFamily="34" charset="0"/>
                          <a:cs typeface="Arial" pitchFamily="34" charset="0"/>
                        </a:rPr>
                        <a:t>Roční tržby </a:t>
                      </a:r>
                      <a:endParaRPr kumimoji="0" lang="cs-CZ" sz="1600" b="1" i="0" u="none" strike="noStrike" cap="none" normalizeH="0" baseline="0" dirty="0">
                        <a:ln>
                          <a:noFill/>
                        </a:ln>
                        <a:solidFill>
                          <a:schemeClr val="tx1"/>
                        </a:solidFill>
                        <a:effectLst/>
                        <a:latin typeface="Arial" pitchFamily="34" charset="0"/>
                      </a:endParaRPr>
                    </a:p>
                  </a:txBody>
                  <a:tcPr marL="91453" marR="91453"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Arial" pitchFamily="34" charset="0"/>
                          <a:cs typeface="Arial" pitchFamily="34" charset="0"/>
                        </a:rPr>
                        <a:t>9 360 000</a:t>
                      </a:r>
                      <a:endParaRPr kumimoji="0" lang="cs-CZ" sz="1600" b="1" i="0" u="none" strike="noStrike" cap="none" normalizeH="0" baseline="0" dirty="0">
                        <a:ln>
                          <a:noFill/>
                        </a:ln>
                        <a:solidFill>
                          <a:schemeClr val="tx1"/>
                        </a:solidFill>
                        <a:effectLst/>
                        <a:latin typeface="Arial" pitchFamily="34" charset="0"/>
                      </a:endParaRPr>
                    </a:p>
                  </a:txBody>
                  <a:tcPr marL="91453" marR="91453"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50414">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Arial" pitchFamily="34" charset="0"/>
                          <a:cs typeface="Arial" pitchFamily="34" charset="0"/>
                        </a:rPr>
                        <a:t>Roční přímé náklady </a:t>
                      </a:r>
                      <a:endParaRPr kumimoji="0" lang="cs-CZ" sz="1600" b="1" i="0" u="none" strike="noStrike" cap="none" normalizeH="0" baseline="0">
                        <a:ln>
                          <a:noFill/>
                        </a:ln>
                        <a:solidFill>
                          <a:schemeClr val="tx1"/>
                        </a:solidFill>
                        <a:effectLst/>
                        <a:latin typeface="Arial" pitchFamily="34" charset="0"/>
                      </a:endParaRPr>
                    </a:p>
                  </a:txBody>
                  <a:tcPr marL="91453" marR="91453"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Arial" pitchFamily="34" charset="0"/>
                          <a:cs typeface="Arial" pitchFamily="34" charset="0"/>
                        </a:rPr>
                        <a:t> </a:t>
                      </a:r>
                      <a:endParaRPr kumimoji="0" lang="cs-CZ" sz="1600" b="1" i="0" u="none" strike="noStrike" cap="none" normalizeH="0" baseline="0" dirty="0">
                        <a:ln>
                          <a:noFill/>
                        </a:ln>
                        <a:solidFill>
                          <a:schemeClr val="tx1"/>
                        </a:solidFill>
                        <a:effectLst/>
                        <a:latin typeface="Arial" pitchFamily="34" charset="0"/>
                      </a:endParaRPr>
                    </a:p>
                  </a:txBody>
                  <a:tcPr marL="91453" marR="91453"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extLst>
                  <a:ext uri="{0D108BD9-81ED-4DB2-BD59-A6C34878D82A}">
                    <a16:rowId xmlns:a16="http://schemas.microsoft.com/office/drawing/2014/main" val="10001"/>
                  </a:ext>
                </a:extLst>
              </a:tr>
              <a:tr h="350414">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Arial" pitchFamily="34" charset="0"/>
                          <a:cs typeface="Arial" pitchFamily="34" charset="0"/>
                        </a:rPr>
                        <a:t>   materiál</a:t>
                      </a:r>
                      <a:endParaRPr kumimoji="0" lang="cs-CZ" sz="1600" b="1" i="0" u="none" strike="noStrike" cap="none" normalizeH="0" baseline="0" dirty="0">
                        <a:ln>
                          <a:noFill/>
                        </a:ln>
                        <a:solidFill>
                          <a:schemeClr val="tx1"/>
                        </a:solidFill>
                        <a:effectLst/>
                        <a:latin typeface="Arial" pitchFamily="34" charset="0"/>
                      </a:endParaRPr>
                    </a:p>
                  </a:txBody>
                  <a:tcPr marL="91453" marR="91453"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Arial" pitchFamily="34" charset="0"/>
                          <a:cs typeface="Arial" pitchFamily="34" charset="0"/>
                        </a:rPr>
                        <a:t>-5 400 000</a:t>
                      </a:r>
                      <a:endParaRPr kumimoji="0" lang="cs-CZ" sz="1600" b="1" i="0" u="none" strike="noStrike" cap="none" normalizeH="0" baseline="0" dirty="0">
                        <a:ln>
                          <a:noFill/>
                        </a:ln>
                        <a:solidFill>
                          <a:schemeClr val="tx1"/>
                        </a:solidFill>
                        <a:effectLst/>
                        <a:latin typeface="Arial" pitchFamily="34" charset="0"/>
                      </a:endParaRPr>
                    </a:p>
                  </a:txBody>
                  <a:tcPr marL="91453" marR="91453"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extLst>
                  <a:ext uri="{0D108BD9-81ED-4DB2-BD59-A6C34878D82A}">
                    <a16:rowId xmlns:a16="http://schemas.microsoft.com/office/drawing/2014/main" val="10002"/>
                  </a:ext>
                </a:extLst>
              </a:tr>
              <a:tr h="350414">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Arial" pitchFamily="34" charset="0"/>
                          <a:cs typeface="Arial" pitchFamily="34" charset="0"/>
                        </a:rPr>
                        <a:t>   mzdy</a:t>
                      </a:r>
                      <a:endParaRPr kumimoji="0" lang="cs-CZ" sz="1600" b="1" i="0" u="none" strike="noStrike" cap="none" normalizeH="0" baseline="0">
                        <a:ln>
                          <a:noFill/>
                        </a:ln>
                        <a:solidFill>
                          <a:schemeClr val="tx1"/>
                        </a:solidFill>
                        <a:effectLst/>
                        <a:latin typeface="Arial" pitchFamily="34" charset="0"/>
                      </a:endParaRPr>
                    </a:p>
                  </a:txBody>
                  <a:tcPr marL="91453" marR="91453"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Arial" pitchFamily="34" charset="0"/>
                          <a:cs typeface="Arial" pitchFamily="34" charset="0"/>
                        </a:rPr>
                        <a:t>-1 080 000</a:t>
                      </a:r>
                      <a:endParaRPr kumimoji="0" lang="cs-CZ" sz="1600" b="1" i="0" u="none" strike="noStrike" cap="none" normalizeH="0" baseline="0" dirty="0">
                        <a:ln>
                          <a:noFill/>
                        </a:ln>
                        <a:solidFill>
                          <a:schemeClr val="tx1"/>
                        </a:solidFill>
                        <a:effectLst/>
                        <a:latin typeface="Arial" pitchFamily="34" charset="0"/>
                      </a:endParaRPr>
                    </a:p>
                  </a:txBody>
                  <a:tcPr marL="91453" marR="91453"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extLst>
                  <a:ext uri="{0D108BD9-81ED-4DB2-BD59-A6C34878D82A}">
                    <a16:rowId xmlns:a16="http://schemas.microsoft.com/office/drawing/2014/main" val="10003"/>
                  </a:ext>
                </a:extLst>
              </a:tr>
              <a:tr h="350414">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Arial" pitchFamily="34" charset="0"/>
                          <a:cs typeface="Arial" pitchFamily="34" charset="0"/>
                        </a:rPr>
                        <a:t>   SZP</a:t>
                      </a:r>
                      <a:endParaRPr kumimoji="0" lang="cs-CZ" sz="1600" b="1" i="0" u="none" strike="noStrike" cap="none" normalizeH="0" baseline="0">
                        <a:ln>
                          <a:noFill/>
                        </a:ln>
                        <a:solidFill>
                          <a:schemeClr val="tx1"/>
                        </a:solidFill>
                        <a:effectLst/>
                        <a:latin typeface="Arial" pitchFamily="34" charset="0"/>
                      </a:endParaRPr>
                    </a:p>
                  </a:txBody>
                  <a:tcPr marL="91453" marR="91453"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Arial" pitchFamily="34" charset="0"/>
                          <a:cs typeface="Arial" pitchFamily="34" charset="0"/>
                        </a:rPr>
                        <a:t>-367 200</a:t>
                      </a:r>
                      <a:endParaRPr kumimoji="0" lang="cs-CZ" sz="1600" b="1" i="0" u="none" strike="noStrike" cap="none" normalizeH="0" baseline="0" dirty="0">
                        <a:ln>
                          <a:noFill/>
                        </a:ln>
                        <a:solidFill>
                          <a:schemeClr val="tx1"/>
                        </a:solidFill>
                        <a:effectLst/>
                        <a:latin typeface="Arial" pitchFamily="34" charset="0"/>
                      </a:endParaRPr>
                    </a:p>
                  </a:txBody>
                  <a:tcPr marL="91453" marR="91453"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extLst>
                  <a:ext uri="{0D108BD9-81ED-4DB2-BD59-A6C34878D82A}">
                    <a16:rowId xmlns:a16="http://schemas.microsoft.com/office/drawing/2014/main" val="10004"/>
                  </a:ext>
                </a:extLst>
              </a:tr>
              <a:tr h="350414">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Arial" pitchFamily="34" charset="0"/>
                          <a:cs typeface="Arial" pitchFamily="34" charset="0"/>
                        </a:rPr>
                        <a:t>   ostatní př. náklady</a:t>
                      </a:r>
                      <a:endParaRPr kumimoji="0" lang="cs-CZ" sz="1600" b="1" i="0" u="none" strike="noStrike" cap="none" normalizeH="0" baseline="0">
                        <a:ln>
                          <a:noFill/>
                        </a:ln>
                        <a:solidFill>
                          <a:schemeClr val="tx1"/>
                        </a:solidFill>
                        <a:effectLst/>
                        <a:latin typeface="Arial" pitchFamily="34" charset="0"/>
                      </a:endParaRPr>
                    </a:p>
                  </a:txBody>
                  <a:tcPr marL="91453" marR="91453"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Arial" pitchFamily="34" charset="0"/>
                          <a:cs typeface="Arial" pitchFamily="34" charset="0"/>
                        </a:rPr>
                        <a:t>-900 000</a:t>
                      </a:r>
                      <a:endParaRPr kumimoji="0" lang="cs-CZ" sz="1600" b="1" i="0" u="none" strike="noStrike" cap="none" normalizeH="0" baseline="0" dirty="0">
                        <a:ln>
                          <a:noFill/>
                        </a:ln>
                        <a:solidFill>
                          <a:schemeClr val="tx1"/>
                        </a:solidFill>
                        <a:effectLst/>
                        <a:latin typeface="Arial" pitchFamily="34" charset="0"/>
                      </a:endParaRPr>
                    </a:p>
                  </a:txBody>
                  <a:tcPr marL="91453" marR="91453"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50414">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Arial" pitchFamily="34" charset="0"/>
                          <a:cs typeface="Arial" pitchFamily="34" charset="0"/>
                        </a:rPr>
                        <a:t>Zřizovací náklady v 1. roce</a:t>
                      </a:r>
                      <a:endParaRPr kumimoji="0" lang="cs-CZ" sz="1600" b="1" i="0" u="none" strike="noStrike" cap="none" normalizeH="0" baseline="0">
                        <a:ln>
                          <a:noFill/>
                        </a:ln>
                        <a:solidFill>
                          <a:schemeClr val="tx1"/>
                        </a:solidFill>
                        <a:effectLst/>
                        <a:latin typeface="Arial" pitchFamily="34" charset="0"/>
                      </a:endParaRPr>
                    </a:p>
                  </a:txBody>
                  <a:tcPr marL="91453" marR="91453"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Arial" pitchFamily="34" charset="0"/>
                          <a:cs typeface="Arial" pitchFamily="34" charset="0"/>
                        </a:rPr>
                        <a:t>-20 000</a:t>
                      </a:r>
                      <a:endParaRPr kumimoji="0" lang="cs-CZ" sz="1600" b="1" i="0" u="none" strike="noStrike" cap="none" normalizeH="0" baseline="0" dirty="0">
                        <a:ln>
                          <a:noFill/>
                        </a:ln>
                        <a:solidFill>
                          <a:schemeClr val="tx1"/>
                        </a:solidFill>
                        <a:effectLst/>
                        <a:latin typeface="Arial" pitchFamily="34" charset="0"/>
                      </a:endParaRPr>
                    </a:p>
                  </a:txBody>
                  <a:tcPr marL="91453" marR="91453"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50414">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Arial" pitchFamily="34" charset="0"/>
                          <a:cs typeface="Arial" pitchFamily="34" charset="0"/>
                        </a:rPr>
                        <a:t>Roční odpis</a:t>
                      </a:r>
                      <a:endParaRPr kumimoji="0" lang="cs-CZ" sz="1600" b="1" i="0" u="none" strike="noStrike" cap="none" normalizeH="0" baseline="0">
                        <a:ln>
                          <a:noFill/>
                        </a:ln>
                        <a:solidFill>
                          <a:schemeClr val="tx1"/>
                        </a:solidFill>
                        <a:effectLst/>
                        <a:latin typeface="Arial" pitchFamily="34" charset="0"/>
                      </a:endParaRPr>
                    </a:p>
                  </a:txBody>
                  <a:tcPr marL="91453" marR="91453"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Arial" pitchFamily="34" charset="0"/>
                          <a:cs typeface="Arial" pitchFamily="34" charset="0"/>
                        </a:rPr>
                        <a:t>-143 000</a:t>
                      </a:r>
                      <a:endParaRPr kumimoji="0" lang="cs-CZ" sz="1600" b="1" i="0" u="none" strike="noStrike" cap="none" normalizeH="0" baseline="0" dirty="0">
                        <a:ln>
                          <a:noFill/>
                        </a:ln>
                        <a:solidFill>
                          <a:schemeClr val="tx1"/>
                        </a:solidFill>
                        <a:effectLst/>
                        <a:latin typeface="Arial" pitchFamily="34" charset="0"/>
                      </a:endParaRPr>
                    </a:p>
                  </a:txBody>
                  <a:tcPr marL="91453" marR="91453"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50414">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Arial" pitchFamily="34" charset="0"/>
                          <a:cs typeface="Arial" pitchFamily="34" charset="0"/>
                        </a:rPr>
                        <a:t>Roční nájem</a:t>
                      </a:r>
                      <a:endParaRPr kumimoji="0" lang="cs-CZ" sz="1600" b="1" i="0" u="none" strike="noStrike" cap="none" normalizeH="0" baseline="0">
                        <a:ln>
                          <a:noFill/>
                        </a:ln>
                        <a:solidFill>
                          <a:schemeClr val="tx1"/>
                        </a:solidFill>
                        <a:effectLst/>
                        <a:latin typeface="Arial" pitchFamily="34" charset="0"/>
                      </a:endParaRPr>
                    </a:p>
                  </a:txBody>
                  <a:tcPr marL="91453" marR="91453"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Arial" pitchFamily="34" charset="0"/>
                          <a:cs typeface="Arial" pitchFamily="34" charset="0"/>
                        </a:rPr>
                        <a:t>-360 000</a:t>
                      </a:r>
                      <a:endParaRPr kumimoji="0" lang="cs-CZ" sz="1600" b="1" i="0" u="none" strike="noStrike" cap="none" normalizeH="0" baseline="0" dirty="0">
                        <a:ln>
                          <a:noFill/>
                        </a:ln>
                        <a:solidFill>
                          <a:schemeClr val="tx1"/>
                        </a:solidFill>
                        <a:effectLst/>
                        <a:latin typeface="Arial" pitchFamily="34" charset="0"/>
                      </a:endParaRPr>
                    </a:p>
                  </a:txBody>
                  <a:tcPr marL="91453" marR="91453"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350414">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Arial" pitchFamily="34" charset="0"/>
                          <a:cs typeface="Arial" pitchFamily="34" charset="0"/>
                        </a:rPr>
                        <a:t>Ostatní náklady</a:t>
                      </a:r>
                      <a:endParaRPr kumimoji="0" lang="cs-CZ" sz="1600" b="1" i="0" u="none" strike="noStrike" cap="none" normalizeH="0" baseline="0">
                        <a:ln>
                          <a:noFill/>
                        </a:ln>
                        <a:solidFill>
                          <a:schemeClr val="tx1"/>
                        </a:solidFill>
                        <a:effectLst/>
                        <a:latin typeface="Arial" pitchFamily="34" charset="0"/>
                      </a:endParaRPr>
                    </a:p>
                  </a:txBody>
                  <a:tcPr marL="91453" marR="91453"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Arial" pitchFamily="34" charset="0"/>
                          <a:cs typeface="Arial" pitchFamily="34" charset="0"/>
                        </a:rPr>
                        <a:t>-840 000</a:t>
                      </a:r>
                      <a:endParaRPr kumimoji="0" lang="cs-CZ" sz="1600" b="1" i="0" u="none" strike="noStrike" cap="none" normalizeH="0" baseline="0" dirty="0">
                        <a:ln>
                          <a:noFill/>
                        </a:ln>
                        <a:solidFill>
                          <a:schemeClr val="tx1"/>
                        </a:solidFill>
                        <a:effectLst/>
                        <a:latin typeface="Arial" pitchFamily="34" charset="0"/>
                      </a:endParaRPr>
                    </a:p>
                  </a:txBody>
                  <a:tcPr marL="91453" marR="91453"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350414">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Arial" pitchFamily="34" charset="0"/>
                          <a:cs typeface="Arial" pitchFamily="34" charset="0"/>
                        </a:rPr>
                        <a:t>Roční úrok z úvěru</a:t>
                      </a:r>
                      <a:endParaRPr kumimoji="0" lang="cs-CZ" sz="1600" b="1" i="0" u="none" strike="noStrike" cap="none" normalizeH="0" baseline="0" dirty="0">
                        <a:ln>
                          <a:noFill/>
                        </a:ln>
                        <a:solidFill>
                          <a:schemeClr val="tx1"/>
                        </a:solidFill>
                        <a:effectLst/>
                        <a:latin typeface="Arial" pitchFamily="34" charset="0"/>
                      </a:endParaRPr>
                    </a:p>
                  </a:txBody>
                  <a:tcPr marL="91453" marR="91453"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Arial" pitchFamily="34" charset="0"/>
                          <a:cs typeface="Arial" pitchFamily="34" charset="0"/>
                        </a:rPr>
                        <a:t>-97 600</a:t>
                      </a:r>
                      <a:endParaRPr kumimoji="0" lang="cs-CZ" sz="1600" b="1" i="0" u="none" strike="noStrike" cap="none" normalizeH="0" baseline="0" dirty="0">
                        <a:ln>
                          <a:noFill/>
                        </a:ln>
                        <a:solidFill>
                          <a:schemeClr val="tx1"/>
                        </a:solidFill>
                        <a:effectLst/>
                        <a:latin typeface="Arial" pitchFamily="34" charset="0"/>
                      </a:endParaRPr>
                    </a:p>
                  </a:txBody>
                  <a:tcPr marL="91453" marR="91453"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350414">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cs-CZ" sz="1600" b="1" i="0" u="none" strike="noStrike" cap="none" normalizeH="0" baseline="0">
                          <a:ln>
                            <a:noFill/>
                          </a:ln>
                          <a:solidFill>
                            <a:schemeClr val="tx1"/>
                          </a:solidFill>
                          <a:effectLst/>
                          <a:latin typeface="Arial" pitchFamily="34" charset="0"/>
                          <a:cs typeface="Arial" pitchFamily="34" charset="0"/>
                        </a:rPr>
                        <a:t>Roční náklady celkem</a:t>
                      </a:r>
                      <a:endParaRPr kumimoji="0" lang="cs-CZ" sz="1600" b="1" i="0" u="none" strike="noStrike" cap="none" normalizeH="0" baseline="0">
                        <a:ln>
                          <a:noFill/>
                        </a:ln>
                        <a:solidFill>
                          <a:schemeClr val="tx1"/>
                        </a:solidFill>
                        <a:effectLst/>
                        <a:latin typeface="Arial" pitchFamily="34" charset="0"/>
                      </a:endParaRPr>
                    </a:p>
                  </a:txBody>
                  <a:tcPr marL="91453" marR="91453"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Arial" pitchFamily="34" charset="0"/>
                          <a:cs typeface="Arial" pitchFamily="34" charset="0"/>
                        </a:rPr>
                        <a:t>-9 207 800</a:t>
                      </a:r>
                      <a:endParaRPr kumimoji="0" lang="cs-CZ" sz="1600" b="1" i="0" u="none" strike="noStrike" cap="none" normalizeH="0" baseline="0" dirty="0">
                        <a:ln>
                          <a:noFill/>
                        </a:ln>
                        <a:solidFill>
                          <a:schemeClr val="tx1"/>
                        </a:solidFill>
                        <a:effectLst/>
                        <a:latin typeface="Arial" pitchFamily="34" charset="0"/>
                      </a:endParaRPr>
                    </a:p>
                  </a:txBody>
                  <a:tcPr marL="91453" marR="91453"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350414">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Arial" pitchFamily="34" charset="0"/>
                          <a:cs typeface="Arial" pitchFamily="34" charset="0"/>
                        </a:rPr>
                        <a:t>Zisk</a:t>
                      </a:r>
                      <a:endParaRPr kumimoji="0" lang="cs-CZ" sz="1600" b="1" i="0" u="none" strike="noStrike" cap="none" normalizeH="0" baseline="0" dirty="0">
                        <a:ln>
                          <a:noFill/>
                        </a:ln>
                        <a:solidFill>
                          <a:schemeClr val="tx1"/>
                        </a:solidFill>
                        <a:effectLst/>
                        <a:latin typeface="Arial" pitchFamily="34" charset="0"/>
                      </a:endParaRPr>
                    </a:p>
                  </a:txBody>
                  <a:tcPr marL="91453" marR="91453"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Arial" pitchFamily="34" charset="0"/>
                          <a:cs typeface="Arial" pitchFamily="34" charset="0"/>
                        </a:rPr>
                        <a:t>152 200</a:t>
                      </a:r>
                      <a:endParaRPr kumimoji="0" lang="cs-CZ" sz="1600" b="1" i="0" u="none" strike="noStrike" cap="none" normalizeH="0" baseline="0" dirty="0">
                        <a:ln>
                          <a:noFill/>
                        </a:ln>
                        <a:solidFill>
                          <a:schemeClr val="tx1"/>
                        </a:solidFill>
                        <a:effectLst/>
                        <a:latin typeface="Arial" pitchFamily="34" charset="0"/>
                      </a:endParaRPr>
                    </a:p>
                  </a:txBody>
                  <a:tcPr marL="91453" marR="91453"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350414">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cs-CZ" sz="1600" b="1" i="0" u="none" strike="noStrike" cap="none" normalizeH="0" baseline="0">
                          <a:ln>
                            <a:noFill/>
                          </a:ln>
                          <a:solidFill>
                            <a:schemeClr val="tx1"/>
                          </a:solidFill>
                          <a:effectLst/>
                          <a:latin typeface="Arial" pitchFamily="34" charset="0"/>
                          <a:cs typeface="Arial" pitchFamily="34" charset="0"/>
                        </a:rPr>
                        <a:t>Daň</a:t>
                      </a:r>
                      <a:endParaRPr kumimoji="0" lang="cs-CZ" sz="1600" b="1" i="0" u="none" strike="noStrike" cap="none" normalizeH="0" baseline="0">
                        <a:ln>
                          <a:noFill/>
                        </a:ln>
                        <a:solidFill>
                          <a:schemeClr val="tx1"/>
                        </a:solidFill>
                        <a:effectLst/>
                        <a:latin typeface="Arial" pitchFamily="34" charset="0"/>
                      </a:endParaRPr>
                    </a:p>
                  </a:txBody>
                  <a:tcPr marL="91453" marR="91453"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Arial" pitchFamily="34" charset="0"/>
                          <a:cs typeface="Arial" pitchFamily="34" charset="0"/>
                        </a:rPr>
                        <a:t>28 880</a:t>
                      </a:r>
                      <a:endParaRPr kumimoji="0" lang="cs-CZ" sz="1600" b="1" i="0" u="none" strike="noStrike" cap="none" normalizeH="0" baseline="0" dirty="0">
                        <a:ln>
                          <a:noFill/>
                        </a:ln>
                        <a:solidFill>
                          <a:schemeClr val="tx1"/>
                        </a:solidFill>
                        <a:effectLst/>
                        <a:latin typeface="Arial" pitchFamily="34" charset="0"/>
                      </a:endParaRPr>
                    </a:p>
                  </a:txBody>
                  <a:tcPr marL="91453" marR="91453"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r h="350414">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Arial" pitchFamily="34" charset="0"/>
                          <a:cs typeface="Arial" pitchFamily="34" charset="0"/>
                        </a:rPr>
                        <a:t>Čistý zisk</a:t>
                      </a:r>
                      <a:endParaRPr kumimoji="0" lang="cs-CZ" sz="1600" b="1" i="0" u="none" strike="noStrike" cap="none" normalizeH="0" baseline="0" dirty="0">
                        <a:ln>
                          <a:noFill/>
                        </a:ln>
                        <a:solidFill>
                          <a:schemeClr val="tx1"/>
                        </a:solidFill>
                        <a:effectLst/>
                        <a:latin typeface="Arial" pitchFamily="34" charset="0"/>
                      </a:endParaRPr>
                    </a:p>
                  </a:txBody>
                  <a:tcPr marL="91453" marR="91453"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Arial" pitchFamily="34" charset="0"/>
                          <a:cs typeface="Arial" pitchFamily="34" charset="0"/>
                        </a:rPr>
                        <a:t>123 320</a:t>
                      </a:r>
                      <a:endParaRPr kumimoji="0" lang="cs-CZ" sz="1600" b="1" i="0" u="none" strike="noStrike" cap="none" normalizeH="0" baseline="0" dirty="0">
                        <a:ln>
                          <a:noFill/>
                        </a:ln>
                        <a:solidFill>
                          <a:schemeClr val="tx1"/>
                        </a:solidFill>
                        <a:effectLst/>
                        <a:latin typeface="Arial" pitchFamily="34" charset="0"/>
                      </a:endParaRPr>
                    </a:p>
                  </a:txBody>
                  <a:tcPr marL="91453" marR="91453"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4"/>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374650" y="-98425"/>
            <a:ext cx="8229600" cy="1143000"/>
          </a:xfrm>
          <a:solidFill>
            <a:schemeClr val="bg1"/>
          </a:solidFill>
          <a:ln/>
        </p:spPr>
        <p:txBody>
          <a:bodyPr/>
          <a:lstStyle/>
          <a:p>
            <a:r>
              <a:rPr lang="cs-CZ" b="1" dirty="0"/>
              <a:t>Kalkulační vzorce</a:t>
            </a:r>
          </a:p>
        </p:txBody>
      </p:sp>
      <p:sp>
        <p:nvSpPr>
          <p:cNvPr id="187395" name="Rectangle 3"/>
          <p:cNvSpPr>
            <a:spLocks noGrp="1" noChangeArrowheads="1"/>
          </p:cNvSpPr>
          <p:nvPr>
            <p:ph idx="1"/>
          </p:nvPr>
        </p:nvSpPr>
        <p:spPr>
          <a:xfrm>
            <a:off x="457200" y="981075"/>
            <a:ext cx="8147050" cy="719138"/>
          </a:xfrm>
          <a:ln/>
        </p:spPr>
        <p:txBody>
          <a:bodyPr/>
          <a:lstStyle/>
          <a:p>
            <a:pPr marL="609600" indent="-609600">
              <a:buFont typeface="Wingdings" pitchFamily="2" charset="2"/>
              <a:buNone/>
            </a:pPr>
            <a:r>
              <a:rPr lang="cs-CZ" sz="2000" b="1"/>
              <a:t>Všeobecný (typový) kalkulační vzorec</a:t>
            </a:r>
          </a:p>
        </p:txBody>
      </p:sp>
      <p:pic>
        <p:nvPicPr>
          <p:cNvPr id="1873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1813" y="1597025"/>
            <a:ext cx="6370637"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7397" name="Text Box 5"/>
          <p:cNvSpPr txBox="1">
            <a:spLocks noChangeArrowheads="1"/>
          </p:cNvSpPr>
          <p:nvPr/>
        </p:nvSpPr>
        <p:spPr bwMode="auto">
          <a:xfrm>
            <a:off x="1691680" y="5982666"/>
            <a:ext cx="5781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sz="1600" dirty="0">
                <a:latin typeface="Times New Roman" pitchFamily="18" charset="0"/>
              </a:rPr>
              <a:t>Schéma konstrukce typového kalkulačního vzorce </a:t>
            </a:r>
            <a:r>
              <a:rPr lang="en-US" sz="1600" dirty="0">
                <a:latin typeface="Times New Roman" pitchFamily="18" charset="0"/>
              </a:rPr>
              <a:t>[</a:t>
            </a:r>
            <a:r>
              <a:rPr lang="cs-CZ" sz="1600" dirty="0">
                <a:latin typeface="Times New Roman" pitchFamily="18" charset="0"/>
              </a:rPr>
              <a:t>Novák, 2009</a:t>
            </a:r>
            <a:r>
              <a:rPr lang="en-US" sz="1600" dirty="0">
                <a:latin typeface="Times New Roman" pitchFamily="18" charset="0"/>
              </a:rPr>
              <a:t>]</a:t>
            </a:r>
            <a:endParaRPr lang="cs-CZ" sz="1600" dirty="0">
              <a:latin typeface="Times New Roman" pitchFamily="18" charset="0"/>
            </a:endParaRPr>
          </a:p>
        </p:txBody>
      </p:sp>
    </p:spTree>
    <p:extLst>
      <p:ext uri="{BB962C8B-B14F-4D97-AF65-F5344CB8AC3E}">
        <p14:creationId xmlns:p14="http://schemas.microsoft.com/office/powerpoint/2010/main" val="13824166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p:txBody>
          <a:bodyPr/>
          <a:lstStyle/>
          <a:p>
            <a:pPr eaLnBrk="1" hangingPunct="1"/>
            <a:r>
              <a:rPr lang="cs-CZ" altLang="cs-CZ" sz="2800" dirty="0">
                <a:solidFill>
                  <a:srgbClr val="C00000"/>
                </a:solidFill>
              </a:rPr>
              <a:t>Zakladatelský rozpočet – ukázkový příklad řešení</a:t>
            </a:r>
          </a:p>
        </p:txBody>
      </p:sp>
      <p:sp>
        <p:nvSpPr>
          <p:cNvPr id="18435" name="Rectangle 3"/>
          <p:cNvSpPr>
            <a:spLocks noGrp="1" noChangeArrowheads="1"/>
          </p:cNvSpPr>
          <p:nvPr>
            <p:ph type="body" sz="half" idx="4294967295"/>
          </p:nvPr>
        </p:nvSpPr>
        <p:spPr>
          <a:xfrm>
            <a:off x="457200" y="981075"/>
            <a:ext cx="4141788" cy="5149850"/>
          </a:xfrm>
        </p:spPr>
        <p:txBody>
          <a:bodyPr/>
          <a:lstStyle/>
          <a:p>
            <a:pPr eaLnBrk="1" hangingPunct="1">
              <a:buFontTx/>
              <a:buNone/>
            </a:pPr>
            <a:r>
              <a:rPr lang="cs-CZ" altLang="cs-CZ" sz="2400" b="1"/>
              <a:t>4) Propočet Cash-flow</a:t>
            </a:r>
            <a:endParaRPr lang="cs-CZ" altLang="cs-CZ" sz="1600" b="1"/>
          </a:p>
          <a:p>
            <a:pPr eaLnBrk="1" hangingPunct="1">
              <a:buFontTx/>
              <a:buNone/>
            </a:pPr>
            <a:endParaRPr lang="cs-CZ" altLang="cs-CZ" sz="1600" b="1"/>
          </a:p>
        </p:txBody>
      </p:sp>
      <p:sp>
        <p:nvSpPr>
          <p:cNvPr id="18436" name="Rectangle 52"/>
          <p:cNvSpPr>
            <a:spLocks noChangeArrowheads="1"/>
          </p:cNvSpPr>
          <p:nvPr/>
        </p:nvSpPr>
        <p:spPr bwMode="auto">
          <a:xfrm>
            <a:off x="468313" y="3357563"/>
            <a:ext cx="82915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spcBef>
                <a:spcPct val="20000"/>
              </a:spcBef>
              <a:buClr>
                <a:schemeClr val="bg2"/>
              </a:buClr>
              <a:buSzPct val="75000"/>
            </a:pPr>
            <a:r>
              <a:rPr lang="pl-PL" altLang="cs-CZ" sz="2400"/>
              <a:t>5) Ekonomický přínos pro podnikatele</a:t>
            </a:r>
            <a:endParaRPr lang="cs-CZ" altLang="cs-CZ" sz="2400"/>
          </a:p>
        </p:txBody>
      </p:sp>
      <p:graphicFrame>
        <p:nvGraphicFramePr>
          <p:cNvPr id="225285" name="Group 5"/>
          <p:cNvGraphicFramePr>
            <a:graphicFrameLocks noGrp="1"/>
          </p:cNvGraphicFramePr>
          <p:nvPr/>
        </p:nvGraphicFramePr>
        <p:xfrm>
          <a:off x="755650" y="1557338"/>
          <a:ext cx="7416800" cy="1463676"/>
        </p:xfrm>
        <a:graphic>
          <a:graphicData uri="http://schemas.openxmlformats.org/drawingml/2006/table">
            <a:tbl>
              <a:tblPr/>
              <a:tblGrid>
                <a:gridCol w="5535613">
                  <a:extLst>
                    <a:ext uri="{9D8B030D-6E8A-4147-A177-3AD203B41FA5}">
                      <a16:colId xmlns:a16="http://schemas.microsoft.com/office/drawing/2014/main" val="20000"/>
                    </a:ext>
                  </a:extLst>
                </a:gridCol>
                <a:gridCol w="1881187">
                  <a:extLst>
                    <a:ext uri="{9D8B030D-6E8A-4147-A177-3AD203B41FA5}">
                      <a16:colId xmlns:a16="http://schemas.microsoft.com/office/drawing/2014/main" val="20001"/>
                    </a:ext>
                  </a:extLst>
                </a:gridCol>
              </a:tblGrid>
              <a:tr h="365919">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Arial" pitchFamily="34" charset="0"/>
                          <a:cs typeface="Arial" pitchFamily="34" charset="0"/>
                        </a:rPr>
                        <a:t>Čistý zisk</a:t>
                      </a:r>
                      <a:endParaRPr kumimoji="0" lang="cs-CZ" sz="1800" b="1" i="0" u="none" strike="noStrike" cap="none" normalizeH="0" baseline="0" dirty="0">
                        <a:ln>
                          <a:noFill/>
                        </a:ln>
                        <a:solidFill>
                          <a:schemeClr val="tx1"/>
                        </a:solidFill>
                        <a:effectLst/>
                        <a:latin typeface="Arial" pitchFamily="34" charset="0"/>
                      </a:endParaRPr>
                    </a:p>
                  </a:txBody>
                  <a:tcPr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endParaRPr kumimoji="0" lang="cs-CZ" sz="1800" b="1" i="0" u="none" strike="noStrike" cap="none" normalizeH="0" baseline="0" dirty="0">
                        <a:ln>
                          <a:noFill/>
                        </a:ln>
                        <a:solidFill>
                          <a:schemeClr val="tx1"/>
                        </a:solidFill>
                        <a:effectLst/>
                        <a:latin typeface="Arial" pitchFamily="34" charset="0"/>
                      </a:endParaRPr>
                    </a:p>
                  </a:txBody>
                  <a:tcPr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919">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 +odpisy</a:t>
                      </a:r>
                      <a:endParaRPr kumimoji="0" lang="cs-CZ" sz="1800" b="1" i="0" u="none" strike="noStrike" cap="none" normalizeH="0" baseline="0">
                        <a:ln>
                          <a:noFill/>
                        </a:ln>
                        <a:solidFill>
                          <a:schemeClr val="tx1"/>
                        </a:solidFill>
                        <a:effectLst/>
                        <a:latin typeface="Arial" pitchFamily="34" charset="0"/>
                      </a:endParaRPr>
                    </a:p>
                  </a:txBody>
                  <a:tcPr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endParaRPr kumimoji="0" lang="cs-CZ" sz="1800" b="1" i="0" u="none" strike="noStrike" cap="none" normalizeH="0" baseline="0" dirty="0">
                        <a:ln>
                          <a:noFill/>
                        </a:ln>
                        <a:solidFill>
                          <a:schemeClr val="tx1"/>
                        </a:solidFill>
                        <a:effectLst/>
                        <a:latin typeface="Arial" pitchFamily="34" charset="0"/>
                      </a:endParaRPr>
                    </a:p>
                  </a:txBody>
                  <a:tcPr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919">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 - splátka úvěru</a:t>
                      </a:r>
                      <a:endParaRPr kumimoji="0" lang="cs-CZ" sz="1800" b="1" i="0" u="none" strike="noStrike" cap="none" normalizeH="0" baseline="0">
                        <a:ln>
                          <a:noFill/>
                        </a:ln>
                        <a:solidFill>
                          <a:schemeClr val="tx1"/>
                        </a:solidFill>
                        <a:effectLst/>
                        <a:latin typeface="Arial" pitchFamily="34" charset="0"/>
                      </a:endParaRPr>
                    </a:p>
                  </a:txBody>
                  <a:tcPr marT="45740" marB="457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endParaRPr kumimoji="0" lang="cs-CZ" sz="1800" b="1" i="0" u="none" strike="noStrike" cap="none" normalizeH="0" baseline="0" dirty="0">
                        <a:ln>
                          <a:noFill/>
                        </a:ln>
                        <a:solidFill>
                          <a:schemeClr val="tx1"/>
                        </a:solidFill>
                        <a:effectLst/>
                        <a:latin typeface="Arial" pitchFamily="34" charset="0"/>
                      </a:endParaRPr>
                    </a:p>
                  </a:txBody>
                  <a:tcPr marT="45740" marB="457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919">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Cash-flow</a:t>
                      </a:r>
                      <a:endParaRPr kumimoji="0" lang="cs-CZ" sz="1800" b="1" i="0" u="none" strike="noStrike" cap="none" normalizeH="0" baseline="0">
                        <a:ln>
                          <a:noFill/>
                        </a:ln>
                        <a:solidFill>
                          <a:schemeClr val="tx1"/>
                        </a:solidFill>
                        <a:effectLst/>
                        <a:latin typeface="Arial" pitchFamily="34" charset="0"/>
                      </a:endParaRPr>
                    </a:p>
                  </a:txBody>
                  <a:tcPr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endParaRPr kumimoji="0" lang="cs-CZ" sz="1800" b="1" i="0" u="none" strike="noStrike" cap="none" normalizeH="0" baseline="0" dirty="0">
                        <a:ln>
                          <a:noFill/>
                        </a:ln>
                        <a:solidFill>
                          <a:schemeClr val="tx1"/>
                        </a:solidFill>
                        <a:effectLst/>
                        <a:latin typeface="Arial" pitchFamily="34" charset="0"/>
                      </a:endParaRPr>
                    </a:p>
                  </a:txBody>
                  <a:tcPr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225302" name="Group 22"/>
          <p:cNvGraphicFramePr>
            <a:graphicFrameLocks noGrp="1"/>
          </p:cNvGraphicFramePr>
          <p:nvPr/>
        </p:nvGraphicFramePr>
        <p:xfrm>
          <a:off x="971550" y="4221163"/>
          <a:ext cx="7200900" cy="1097064"/>
        </p:xfrm>
        <a:graphic>
          <a:graphicData uri="http://schemas.openxmlformats.org/drawingml/2006/table">
            <a:tbl>
              <a:tblPr/>
              <a:tblGrid>
                <a:gridCol w="5329238">
                  <a:extLst>
                    <a:ext uri="{9D8B030D-6E8A-4147-A177-3AD203B41FA5}">
                      <a16:colId xmlns:a16="http://schemas.microsoft.com/office/drawing/2014/main" val="20000"/>
                    </a:ext>
                  </a:extLst>
                </a:gridCol>
                <a:gridCol w="1871662">
                  <a:extLst>
                    <a:ext uri="{9D8B030D-6E8A-4147-A177-3AD203B41FA5}">
                      <a16:colId xmlns:a16="http://schemas.microsoft.com/office/drawing/2014/main" val="20001"/>
                    </a:ext>
                  </a:extLst>
                </a:gridCol>
              </a:tblGrid>
              <a:tr h="365654">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Arial" pitchFamily="34" charset="0"/>
                          <a:cs typeface="Arial" pitchFamily="34" charset="0"/>
                        </a:rPr>
                        <a:t>Cash-</a:t>
                      </a:r>
                      <a:r>
                        <a:rPr kumimoji="0" lang="cs-CZ" sz="1800" b="0" i="0" u="none" strike="noStrike" cap="none" normalizeH="0" baseline="0" dirty="0" err="1">
                          <a:ln>
                            <a:noFill/>
                          </a:ln>
                          <a:solidFill>
                            <a:schemeClr val="tx1"/>
                          </a:solidFill>
                          <a:effectLst/>
                          <a:latin typeface="Arial" pitchFamily="34" charset="0"/>
                          <a:cs typeface="Arial" pitchFamily="34" charset="0"/>
                        </a:rPr>
                        <a:t>flow</a:t>
                      </a:r>
                      <a:endParaRPr kumimoji="0" lang="cs-CZ" sz="1800" b="1" i="0" u="none" strike="noStrike" cap="none" normalizeH="0" baseline="0" dirty="0">
                        <a:ln>
                          <a:noFill/>
                        </a:ln>
                        <a:solidFill>
                          <a:schemeClr val="tx1"/>
                        </a:solidFill>
                        <a:effectLst/>
                        <a:latin typeface="Arial" pitchFamily="34" charset="0"/>
                      </a:endParaRPr>
                    </a:p>
                  </a:txBody>
                  <a:tcPr marT="45684" marB="4568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endParaRPr kumimoji="0" lang="cs-CZ" sz="1800" b="1" i="0" u="none" strike="noStrike" cap="none" normalizeH="0" baseline="0" dirty="0">
                        <a:ln>
                          <a:noFill/>
                        </a:ln>
                        <a:solidFill>
                          <a:schemeClr val="tx1"/>
                        </a:solidFill>
                        <a:effectLst/>
                        <a:latin typeface="Arial" pitchFamily="34" charset="0"/>
                      </a:endParaRPr>
                    </a:p>
                  </a:txBody>
                  <a:tcPr marT="45684" marB="4568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654">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oportunitní náklady</a:t>
                      </a:r>
                      <a:endParaRPr kumimoji="0" lang="cs-CZ" sz="1800" b="1" i="0" u="none" strike="noStrike" cap="none" normalizeH="0" baseline="0">
                        <a:ln>
                          <a:noFill/>
                        </a:ln>
                        <a:solidFill>
                          <a:schemeClr val="tx1"/>
                        </a:solidFill>
                        <a:effectLst/>
                        <a:latin typeface="Arial" pitchFamily="34" charset="0"/>
                      </a:endParaRPr>
                    </a:p>
                  </a:txBody>
                  <a:tcPr marT="45684" marB="456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endParaRPr kumimoji="0" lang="cs-CZ" sz="1800" b="1" i="0" u="none" strike="noStrike" cap="none" normalizeH="0" baseline="0" dirty="0">
                        <a:ln>
                          <a:noFill/>
                        </a:ln>
                        <a:solidFill>
                          <a:schemeClr val="tx1"/>
                        </a:solidFill>
                        <a:effectLst/>
                        <a:latin typeface="Arial" pitchFamily="34" charset="0"/>
                      </a:endParaRPr>
                    </a:p>
                  </a:txBody>
                  <a:tcPr marT="45684" marB="4568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654">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Čistý ekonomický výnos</a:t>
                      </a:r>
                      <a:endParaRPr kumimoji="0" lang="cs-CZ" sz="1800" b="1" i="0" u="none" strike="noStrike" cap="none" normalizeH="0" baseline="0">
                        <a:ln>
                          <a:noFill/>
                        </a:ln>
                        <a:solidFill>
                          <a:schemeClr val="tx1"/>
                        </a:solidFill>
                        <a:effectLst/>
                        <a:latin typeface="Arial" pitchFamily="34" charset="0"/>
                      </a:endParaRPr>
                    </a:p>
                  </a:txBody>
                  <a:tcPr marT="45684" marB="4568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endParaRPr kumimoji="0" lang="cs-CZ" sz="1800" b="1" i="0" u="none" strike="noStrike" cap="none" normalizeH="0" baseline="0" dirty="0">
                        <a:ln>
                          <a:noFill/>
                        </a:ln>
                        <a:solidFill>
                          <a:schemeClr val="tx1"/>
                        </a:solidFill>
                        <a:effectLst/>
                        <a:latin typeface="Arial" pitchFamily="34" charset="0"/>
                      </a:endParaRPr>
                    </a:p>
                  </a:txBody>
                  <a:tcPr marT="45684" marB="4568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18551944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384175" y="361157"/>
            <a:ext cx="8302625" cy="908050"/>
          </a:xfrm>
        </p:spPr>
        <p:txBody>
          <a:bodyPr/>
          <a:lstStyle/>
          <a:p>
            <a:pPr fontAlgn="auto">
              <a:spcAft>
                <a:spcPts val="0"/>
              </a:spcAft>
              <a:defRPr/>
            </a:pPr>
            <a:r>
              <a:rPr lang="cs-CZ" sz="2800" dirty="0"/>
              <a:t>Zakladatelský rozpočet – ukázkový příklad řešení</a:t>
            </a:r>
          </a:p>
        </p:txBody>
      </p:sp>
      <p:sp>
        <p:nvSpPr>
          <p:cNvPr id="117763" name="Rectangle 3"/>
          <p:cNvSpPr>
            <a:spLocks noGrp="1" noChangeArrowheads="1"/>
          </p:cNvSpPr>
          <p:nvPr>
            <p:ph type="body" sz="half" idx="4294967295"/>
          </p:nvPr>
        </p:nvSpPr>
        <p:spPr>
          <a:xfrm>
            <a:off x="457200" y="981075"/>
            <a:ext cx="4141788" cy="5149850"/>
          </a:xfrm>
        </p:spPr>
        <p:txBody>
          <a:bodyPr/>
          <a:lstStyle/>
          <a:p>
            <a:pPr>
              <a:buFontTx/>
              <a:buNone/>
            </a:pPr>
            <a:r>
              <a:rPr lang="cs-CZ" b="1">
                <a:solidFill>
                  <a:schemeClr val="tx1"/>
                </a:solidFill>
              </a:rPr>
              <a:t>4) Propočet Cash-flow</a:t>
            </a:r>
            <a:endParaRPr lang="cs-CZ" sz="1600" b="1">
              <a:solidFill>
                <a:schemeClr val="tx1"/>
              </a:solidFill>
            </a:endParaRPr>
          </a:p>
          <a:p>
            <a:pPr>
              <a:buFontTx/>
              <a:buNone/>
            </a:pPr>
            <a:endParaRPr lang="cs-CZ" sz="1600" b="1">
              <a:solidFill>
                <a:schemeClr val="tx1"/>
              </a:solidFill>
            </a:endParaRPr>
          </a:p>
        </p:txBody>
      </p:sp>
      <p:sp>
        <p:nvSpPr>
          <p:cNvPr id="117764" name="Rectangle 52"/>
          <p:cNvSpPr>
            <a:spLocks noChangeArrowheads="1"/>
          </p:cNvSpPr>
          <p:nvPr/>
        </p:nvSpPr>
        <p:spPr bwMode="auto">
          <a:xfrm>
            <a:off x="468313" y="3357563"/>
            <a:ext cx="82915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bg2"/>
              </a:buClr>
              <a:buSzPct val="75000"/>
            </a:pPr>
            <a:r>
              <a:rPr lang="pl-PL" sz="2400" b="1"/>
              <a:t>5) Ekonomický přínos pro podnikatele</a:t>
            </a:r>
            <a:endParaRPr lang="cs-CZ" sz="2400" b="1"/>
          </a:p>
        </p:txBody>
      </p:sp>
      <p:graphicFrame>
        <p:nvGraphicFramePr>
          <p:cNvPr id="7" name="Group 5"/>
          <p:cNvGraphicFramePr>
            <a:graphicFrameLocks noGrp="1"/>
          </p:cNvGraphicFramePr>
          <p:nvPr/>
        </p:nvGraphicFramePr>
        <p:xfrm>
          <a:off x="755650" y="1557338"/>
          <a:ext cx="7416800" cy="1463676"/>
        </p:xfrm>
        <a:graphic>
          <a:graphicData uri="http://schemas.openxmlformats.org/drawingml/2006/table">
            <a:tbl>
              <a:tblPr/>
              <a:tblGrid>
                <a:gridCol w="5535613">
                  <a:extLst>
                    <a:ext uri="{9D8B030D-6E8A-4147-A177-3AD203B41FA5}">
                      <a16:colId xmlns:a16="http://schemas.microsoft.com/office/drawing/2014/main" val="20000"/>
                    </a:ext>
                  </a:extLst>
                </a:gridCol>
                <a:gridCol w="1881187">
                  <a:extLst>
                    <a:ext uri="{9D8B030D-6E8A-4147-A177-3AD203B41FA5}">
                      <a16:colId xmlns:a16="http://schemas.microsoft.com/office/drawing/2014/main" val="20001"/>
                    </a:ext>
                  </a:extLst>
                </a:gridCol>
              </a:tblGrid>
              <a:tr h="365919">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Arial" pitchFamily="34" charset="0"/>
                          <a:cs typeface="Arial" pitchFamily="34" charset="0"/>
                        </a:rPr>
                        <a:t>Čistý zisk</a:t>
                      </a:r>
                      <a:endParaRPr kumimoji="0" lang="cs-CZ" sz="1800" b="1" i="0" u="none" strike="noStrike" cap="none" normalizeH="0" baseline="0" dirty="0">
                        <a:ln>
                          <a:noFill/>
                        </a:ln>
                        <a:solidFill>
                          <a:schemeClr val="tx1"/>
                        </a:solidFill>
                        <a:effectLst/>
                        <a:latin typeface="Arial" pitchFamily="34" charset="0"/>
                      </a:endParaRPr>
                    </a:p>
                  </a:txBody>
                  <a:tcPr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Arial" pitchFamily="34" charset="0"/>
                          <a:cs typeface="Arial" pitchFamily="34" charset="0"/>
                        </a:rPr>
                        <a:t>123 320</a:t>
                      </a:r>
                      <a:endParaRPr kumimoji="0" lang="cs-CZ" sz="1800" b="1" i="0" u="none" strike="noStrike" cap="none" normalizeH="0" baseline="0" dirty="0">
                        <a:ln>
                          <a:noFill/>
                        </a:ln>
                        <a:solidFill>
                          <a:schemeClr val="tx1"/>
                        </a:solidFill>
                        <a:effectLst/>
                        <a:latin typeface="Arial" pitchFamily="34" charset="0"/>
                      </a:endParaRPr>
                    </a:p>
                  </a:txBody>
                  <a:tcPr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919">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 +odpisy</a:t>
                      </a:r>
                      <a:endParaRPr kumimoji="0" lang="cs-CZ" sz="1800" b="1" i="0" u="none" strike="noStrike" cap="none" normalizeH="0" baseline="0">
                        <a:ln>
                          <a:noFill/>
                        </a:ln>
                        <a:solidFill>
                          <a:schemeClr val="tx1"/>
                        </a:solidFill>
                        <a:effectLst/>
                        <a:latin typeface="Arial" pitchFamily="34" charset="0"/>
                      </a:endParaRPr>
                    </a:p>
                  </a:txBody>
                  <a:tcPr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Arial" pitchFamily="34" charset="0"/>
                          <a:cs typeface="Arial" pitchFamily="34" charset="0"/>
                        </a:rPr>
                        <a:t>143 000</a:t>
                      </a:r>
                      <a:endParaRPr kumimoji="0" lang="cs-CZ" sz="1800" b="1" i="0" u="none" strike="noStrike" cap="none" normalizeH="0" baseline="0" dirty="0">
                        <a:ln>
                          <a:noFill/>
                        </a:ln>
                        <a:solidFill>
                          <a:schemeClr val="tx1"/>
                        </a:solidFill>
                        <a:effectLst/>
                        <a:latin typeface="Arial" pitchFamily="34" charset="0"/>
                      </a:endParaRPr>
                    </a:p>
                  </a:txBody>
                  <a:tcPr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919">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Arial" pitchFamily="34" charset="0"/>
                          <a:cs typeface="Arial" pitchFamily="34" charset="0"/>
                        </a:rPr>
                        <a:t> - splátka úvěru (1,22 mi. Kč/4)</a:t>
                      </a:r>
                      <a:endParaRPr kumimoji="0" lang="cs-CZ" sz="1800" b="1" i="0" u="none" strike="noStrike" cap="none" normalizeH="0" baseline="0" dirty="0">
                        <a:ln>
                          <a:noFill/>
                        </a:ln>
                        <a:solidFill>
                          <a:schemeClr val="tx1"/>
                        </a:solidFill>
                        <a:effectLst/>
                        <a:latin typeface="Arial" pitchFamily="34" charset="0"/>
                      </a:endParaRPr>
                    </a:p>
                  </a:txBody>
                  <a:tcPr marT="45740" marB="457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-305 000</a:t>
                      </a:r>
                      <a:endParaRPr kumimoji="0" lang="cs-CZ" sz="1800" b="1" i="0" u="none" strike="noStrike" cap="none" normalizeH="0" baseline="0">
                        <a:ln>
                          <a:noFill/>
                        </a:ln>
                        <a:solidFill>
                          <a:schemeClr val="tx1"/>
                        </a:solidFill>
                        <a:effectLst/>
                        <a:latin typeface="Arial" pitchFamily="34" charset="0"/>
                      </a:endParaRPr>
                    </a:p>
                  </a:txBody>
                  <a:tcPr marT="45740" marB="457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919">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Arial" pitchFamily="34" charset="0"/>
                          <a:cs typeface="Arial" pitchFamily="34" charset="0"/>
                        </a:rPr>
                        <a:t>Cash-</a:t>
                      </a:r>
                      <a:r>
                        <a:rPr kumimoji="0" lang="cs-CZ" sz="1800" b="1" i="0" u="none" strike="noStrike" cap="none" normalizeH="0" baseline="0" dirty="0" err="1">
                          <a:ln>
                            <a:noFill/>
                          </a:ln>
                          <a:solidFill>
                            <a:schemeClr val="tx1"/>
                          </a:solidFill>
                          <a:effectLst/>
                          <a:latin typeface="Arial" pitchFamily="34" charset="0"/>
                          <a:cs typeface="Arial" pitchFamily="34" charset="0"/>
                        </a:rPr>
                        <a:t>flow</a:t>
                      </a:r>
                      <a:endParaRPr kumimoji="0" lang="cs-CZ" sz="1800" b="1" i="0" u="none" strike="noStrike" cap="none" normalizeH="0" baseline="0" dirty="0">
                        <a:ln>
                          <a:noFill/>
                        </a:ln>
                        <a:solidFill>
                          <a:schemeClr val="tx1"/>
                        </a:solidFill>
                        <a:effectLst/>
                        <a:latin typeface="Arial" pitchFamily="34" charset="0"/>
                      </a:endParaRPr>
                    </a:p>
                  </a:txBody>
                  <a:tcPr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Arial" pitchFamily="34" charset="0"/>
                          <a:cs typeface="Arial" pitchFamily="34" charset="0"/>
                        </a:rPr>
                        <a:t>-38 680</a:t>
                      </a:r>
                      <a:endParaRPr kumimoji="0" lang="cs-CZ" sz="1800" b="1" i="0" u="none" strike="noStrike" cap="none" normalizeH="0" baseline="0" dirty="0">
                        <a:ln>
                          <a:noFill/>
                        </a:ln>
                        <a:solidFill>
                          <a:schemeClr val="tx1"/>
                        </a:solidFill>
                        <a:effectLst/>
                        <a:latin typeface="Arial" pitchFamily="34" charset="0"/>
                      </a:endParaRPr>
                    </a:p>
                  </a:txBody>
                  <a:tcPr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8" name="Group 22"/>
          <p:cNvGraphicFramePr>
            <a:graphicFrameLocks noGrp="1"/>
          </p:cNvGraphicFramePr>
          <p:nvPr/>
        </p:nvGraphicFramePr>
        <p:xfrm>
          <a:off x="755650" y="4005263"/>
          <a:ext cx="7200900" cy="1097064"/>
        </p:xfrm>
        <a:graphic>
          <a:graphicData uri="http://schemas.openxmlformats.org/drawingml/2006/table">
            <a:tbl>
              <a:tblPr/>
              <a:tblGrid>
                <a:gridCol w="5329238">
                  <a:extLst>
                    <a:ext uri="{9D8B030D-6E8A-4147-A177-3AD203B41FA5}">
                      <a16:colId xmlns:a16="http://schemas.microsoft.com/office/drawing/2014/main" val="20000"/>
                    </a:ext>
                  </a:extLst>
                </a:gridCol>
                <a:gridCol w="1871662">
                  <a:extLst>
                    <a:ext uri="{9D8B030D-6E8A-4147-A177-3AD203B41FA5}">
                      <a16:colId xmlns:a16="http://schemas.microsoft.com/office/drawing/2014/main" val="20001"/>
                    </a:ext>
                  </a:extLst>
                </a:gridCol>
              </a:tblGrid>
              <a:tr h="365654">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Arial" pitchFamily="34" charset="0"/>
                          <a:cs typeface="Arial" pitchFamily="34" charset="0"/>
                        </a:rPr>
                        <a:t>Cash-</a:t>
                      </a:r>
                      <a:r>
                        <a:rPr kumimoji="0" lang="cs-CZ" sz="1800" b="0" i="0" u="none" strike="noStrike" cap="none" normalizeH="0" baseline="0" dirty="0" err="1">
                          <a:ln>
                            <a:noFill/>
                          </a:ln>
                          <a:solidFill>
                            <a:schemeClr val="tx1"/>
                          </a:solidFill>
                          <a:effectLst/>
                          <a:latin typeface="Arial" pitchFamily="34" charset="0"/>
                          <a:cs typeface="Arial" pitchFamily="34" charset="0"/>
                        </a:rPr>
                        <a:t>flow</a:t>
                      </a:r>
                      <a:endParaRPr kumimoji="0" lang="cs-CZ" sz="1800" b="1" i="0" u="none" strike="noStrike" cap="none" normalizeH="0" baseline="0" dirty="0">
                        <a:ln>
                          <a:noFill/>
                        </a:ln>
                        <a:solidFill>
                          <a:schemeClr val="tx1"/>
                        </a:solidFill>
                        <a:effectLst/>
                        <a:latin typeface="Arial" pitchFamily="34" charset="0"/>
                      </a:endParaRPr>
                    </a:p>
                  </a:txBody>
                  <a:tcPr marT="45684" marB="4568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Arial" pitchFamily="34" charset="0"/>
                          <a:cs typeface="Arial" pitchFamily="34" charset="0"/>
                        </a:rPr>
                        <a:t>-38 680</a:t>
                      </a:r>
                      <a:endParaRPr kumimoji="0" lang="cs-CZ" sz="1800" b="1" i="0" u="none" strike="noStrike" cap="none" normalizeH="0" baseline="0" dirty="0">
                        <a:ln>
                          <a:noFill/>
                        </a:ln>
                        <a:solidFill>
                          <a:schemeClr val="tx1"/>
                        </a:solidFill>
                        <a:effectLst/>
                        <a:latin typeface="Arial" pitchFamily="34" charset="0"/>
                      </a:endParaRPr>
                    </a:p>
                  </a:txBody>
                  <a:tcPr marT="45684" marB="4568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654">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Arial" pitchFamily="34" charset="0"/>
                          <a:cs typeface="Arial" pitchFamily="34" charset="0"/>
                        </a:rPr>
                        <a:t>oportunitní náklady (0,8 mil. * 4 %)</a:t>
                      </a:r>
                      <a:endParaRPr kumimoji="0" lang="cs-CZ" sz="1800" b="1" i="0" u="none" strike="noStrike" cap="none" normalizeH="0" baseline="0" dirty="0">
                        <a:ln>
                          <a:noFill/>
                        </a:ln>
                        <a:solidFill>
                          <a:schemeClr val="tx1"/>
                        </a:solidFill>
                        <a:effectLst/>
                        <a:latin typeface="Arial" pitchFamily="34" charset="0"/>
                      </a:endParaRPr>
                    </a:p>
                  </a:txBody>
                  <a:tcPr marT="45684" marB="456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-32 000</a:t>
                      </a:r>
                      <a:endParaRPr kumimoji="0" lang="cs-CZ" sz="1800" b="1" i="0" u="none" strike="noStrike" cap="none" normalizeH="0" baseline="0">
                        <a:ln>
                          <a:noFill/>
                        </a:ln>
                        <a:solidFill>
                          <a:schemeClr val="tx1"/>
                        </a:solidFill>
                        <a:effectLst/>
                        <a:latin typeface="Arial" pitchFamily="34" charset="0"/>
                      </a:endParaRPr>
                    </a:p>
                  </a:txBody>
                  <a:tcPr marT="45684" marB="4568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654">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Čistý ekonomický výnos</a:t>
                      </a:r>
                      <a:endParaRPr kumimoji="0" lang="cs-CZ" sz="1800" b="1" i="0" u="none" strike="noStrike" cap="none" normalizeH="0" baseline="0">
                        <a:ln>
                          <a:noFill/>
                        </a:ln>
                        <a:solidFill>
                          <a:schemeClr val="tx1"/>
                        </a:solidFill>
                        <a:effectLst/>
                        <a:latin typeface="Arial" pitchFamily="34" charset="0"/>
                      </a:endParaRPr>
                    </a:p>
                  </a:txBody>
                  <a:tcPr marT="45684" marB="4568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Arial" pitchFamily="34" charset="0"/>
                          <a:cs typeface="Arial" pitchFamily="34" charset="0"/>
                        </a:rPr>
                        <a:t>-70 680</a:t>
                      </a:r>
                      <a:endParaRPr kumimoji="0" lang="cs-CZ" sz="1800" b="1" i="0" u="none" strike="noStrike" cap="none" normalizeH="0" baseline="0" dirty="0">
                        <a:ln>
                          <a:noFill/>
                        </a:ln>
                        <a:solidFill>
                          <a:schemeClr val="tx1"/>
                        </a:solidFill>
                        <a:effectLst/>
                        <a:latin typeface="Arial" pitchFamily="34" charset="0"/>
                      </a:endParaRPr>
                    </a:p>
                  </a:txBody>
                  <a:tcPr marT="45684" marB="4568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body" idx="1"/>
          </p:nvPr>
        </p:nvSpPr>
        <p:spPr>
          <a:xfrm>
            <a:off x="179388" y="836613"/>
            <a:ext cx="8964612" cy="6021387"/>
          </a:xfrm>
        </p:spPr>
        <p:txBody>
          <a:bodyPr/>
          <a:lstStyle/>
          <a:p>
            <a:pPr algn="just" eaLnBrk="1" hangingPunct="1">
              <a:lnSpc>
                <a:spcPct val="80000"/>
              </a:lnSpc>
              <a:buFont typeface="Wingdings" panose="05000000000000000000" pitchFamily="2" charset="2"/>
              <a:buNone/>
            </a:pPr>
            <a:r>
              <a:rPr lang="cs-CZ" altLang="cs-CZ" sz="1600" dirty="0"/>
              <a:t>	Sestavte zakladatelský rozpočet podnikatelského subjektu s.r.o., jenž bude provozovat obchodní činnost v zakoupené prodejně. K dispozici jsou následující vstupní data: </a:t>
            </a:r>
          </a:p>
          <a:p>
            <a:pPr algn="just" eaLnBrk="1" hangingPunct="1">
              <a:lnSpc>
                <a:spcPct val="80000"/>
              </a:lnSpc>
            </a:pPr>
            <a:r>
              <a:rPr lang="cs-CZ" altLang="cs-CZ" sz="1600" dirty="0"/>
              <a:t>Předpokládané měsíční tržby za zboží </a:t>
            </a:r>
            <a:r>
              <a:rPr lang="cs-CZ" altLang="cs-CZ" sz="1600" b="1" dirty="0"/>
              <a:t>1,8 mil. Kč.</a:t>
            </a:r>
          </a:p>
          <a:p>
            <a:pPr algn="just" eaLnBrk="1" hangingPunct="1">
              <a:lnSpc>
                <a:spcPct val="80000"/>
              </a:lnSpc>
            </a:pPr>
            <a:r>
              <a:rPr lang="cs-CZ" altLang="cs-CZ" sz="1600" dirty="0"/>
              <a:t>Průměrné měsíční náklady na prodané zboží  </a:t>
            </a:r>
            <a:r>
              <a:rPr lang="cs-CZ" altLang="cs-CZ" sz="1600" b="1" dirty="0"/>
              <a:t>1,26 mil. Kč</a:t>
            </a:r>
            <a:r>
              <a:rPr lang="cs-CZ" altLang="cs-CZ" sz="1600" dirty="0"/>
              <a:t>     </a:t>
            </a:r>
          </a:p>
          <a:p>
            <a:pPr algn="just" eaLnBrk="1" hangingPunct="1">
              <a:lnSpc>
                <a:spcPct val="80000"/>
              </a:lnSpc>
            </a:pPr>
            <a:r>
              <a:rPr lang="cs-CZ" altLang="cs-CZ" sz="1600" dirty="0"/>
              <a:t>Firma bude od začátku zaměstnávat </a:t>
            </a:r>
            <a:r>
              <a:rPr lang="cs-CZ" altLang="cs-CZ" sz="1600" b="1" dirty="0"/>
              <a:t>6</a:t>
            </a:r>
            <a:r>
              <a:rPr lang="cs-CZ" altLang="cs-CZ" sz="1600" dirty="0"/>
              <a:t> pracovníků    </a:t>
            </a:r>
          </a:p>
          <a:p>
            <a:pPr algn="just" eaLnBrk="1" hangingPunct="1">
              <a:lnSpc>
                <a:spcPct val="80000"/>
              </a:lnSpc>
            </a:pPr>
            <a:r>
              <a:rPr lang="cs-CZ" altLang="cs-CZ" sz="1600" dirty="0"/>
              <a:t>Průměrná měsíční mzda zaměstnance </a:t>
            </a:r>
            <a:r>
              <a:rPr lang="cs-CZ" altLang="cs-CZ" sz="1600" b="1" dirty="0"/>
              <a:t>16 tis. Kč</a:t>
            </a:r>
            <a:r>
              <a:rPr lang="cs-CZ" altLang="cs-CZ" sz="1600" dirty="0"/>
              <a:t>     </a:t>
            </a:r>
          </a:p>
          <a:p>
            <a:pPr algn="just" eaLnBrk="1" hangingPunct="1">
              <a:lnSpc>
                <a:spcPct val="80000"/>
              </a:lnSpc>
            </a:pPr>
            <a:r>
              <a:rPr lang="cs-CZ" altLang="cs-CZ" sz="1600" dirty="0"/>
              <a:t>Zdravotní a sociální pojištění </a:t>
            </a:r>
            <a:r>
              <a:rPr lang="cs-CZ" altLang="cs-CZ" sz="1600" b="1" dirty="0"/>
              <a:t>34 %</a:t>
            </a:r>
            <a:r>
              <a:rPr lang="cs-CZ" altLang="cs-CZ" sz="1600" dirty="0"/>
              <a:t> z hrubých mezd    </a:t>
            </a:r>
          </a:p>
          <a:p>
            <a:pPr algn="just" eaLnBrk="1" hangingPunct="1">
              <a:lnSpc>
                <a:spcPct val="80000"/>
              </a:lnSpc>
            </a:pPr>
            <a:r>
              <a:rPr lang="cs-CZ" altLang="cs-CZ" sz="1600" dirty="0"/>
              <a:t>Energie a otop </a:t>
            </a:r>
            <a:r>
              <a:rPr lang="cs-CZ" altLang="cs-CZ" sz="1600" b="1" dirty="0"/>
              <a:t>za měsíc 25 tis. Kč</a:t>
            </a:r>
            <a:r>
              <a:rPr lang="cs-CZ" altLang="cs-CZ" sz="1600" dirty="0"/>
              <a:t>     </a:t>
            </a:r>
          </a:p>
          <a:p>
            <a:pPr algn="just" eaLnBrk="1" hangingPunct="1">
              <a:lnSpc>
                <a:spcPct val="80000"/>
              </a:lnSpc>
            </a:pPr>
            <a:r>
              <a:rPr lang="cs-CZ" altLang="cs-CZ" sz="1600" dirty="0"/>
              <a:t>Ostatní náklady </a:t>
            </a:r>
            <a:r>
              <a:rPr lang="cs-CZ" altLang="cs-CZ" sz="1600" b="1" dirty="0"/>
              <a:t>za měsíc 8 tis. Kč</a:t>
            </a:r>
            <a:r>
              <a:rPr lang="cs-CZ" altLang="cs-CZ" sz="1600" dirty="0"/>
              <a:t>     </a:t>
            </a:r>
          </a:p>
          <a:p>
            <a:pPr algn="just" eaLnBrk="1" hangingPunct="1">
              <a:lnSpc>
                <a:spcPct val="80000"/>
              </a:lnSpc>
            </a:pPr>
            <a:r>
              <a:rPr lang="cs-CZ" altLang="cs-CZ" sz="1600" b="1" dirty="0"/>
              <a:t>Roční</a:t>
            </a:r>
            <a:r>
              <a:rPr lang="cs-CZ" altLang="cs-CZ" sz="1600" dirty="0"/>
              <a:t> pojištění majetku (placeno v rovnoměrných </a:t>
            </a:r>
            <a:r>
              <a:rPr lang="cs-CZ" altLang="cs-CZ" sz="1600" dirty="0" err="1"/>
              <a:t>měs</a:t>
            </a:r>
            <a:r>
              <a:rPr lang="cs-CZ" altLang="cs-CZ" sz="1600" dirty="0"/>
              <a:t>. platbách) </a:t>
            </a:r>
            <a:r>
              <a:rPr lang="cs-CZ" altLang="cs-CZ" sz="1600" b="1" dirty="0"/>
              <a:t>120 tis. Kč</a:t>
            </a:r>
            <a:r>
              <a:rPr lang="cs-CZ" altLang="cs-CZ" sz="1600" dirty="0"/>
              <a:t>     </a:t>
            </a:r>
          </a:p>
          <a:p>
            <a:pPr algn="just" eaLnBrk="1" hangingPunct="1">
              <a:lnSpc>
                <a:spcPct val="80000"/>
              </a:lnSpc>
            </a:pPr>
            <a:r>
              <a:rPr lang="cs-CZ" altLang="cs-CZ" sz="1600" b="1" dirty="0"/>
              <a:t>Na začátku</a:t>
            </a:r>
            <a:r>
              <a:rPr lang="cs-CZ" altLang="cs-CZ" sz="1600" dirty="0"/>
              <a:t> provozu prodejny bude potřeba nakoupit zboží za </a:t>
            </a:r>
            <a:r>
              <a:rPr lang="cs-CZ" altLang="cs-CZ" sz="1600" b="1" dirty="0"/>
              <a:t>2 mil. Kč</a:t>
            </a:r>
            <a:r>
              <a:rPr lang="cs-CZ" altLang="cs-CZ" sz="1600" dirty="0"/>
              <a:t>.</a:t>
            </a:r>
          </a:p>
          <a:p>
            <a:pPr algn="just" eaLnBrk="1" hangingPunct="1">
              <a:lnSpc>
                <a:spcPct val="80000"/>
              </a:lnSpc>
            </a:pPr>
            <a:r>
              <a:rPr lang="cs-CZ" altLang="cs-CZ" sz="1600" dirty="0"/>
              <a:t>Vlastní kapitál  </a:t>
            </a:r>
            <a:r>
              <a:rPr lang="cs-CZ" altLang="cs-CZ" sz="1600" b="1" dirty="0"/>
              <a:t>3 mil. Kč</a:t>
            </a:r>
            <a:r>
              <a:rPr lang="cs-CZ" altLang="cs-CZ" sz="1600" dirty="0"/>
              <a:t>     </a:t>
            </a:r>
          </a:p>
          <a:p>
            <a:pPr algn="just" eaLnBrk="1" hangingPunct="1">
              <a:lnSpc>
                <a:spcPct val="80000"/>
              </a:lnSpc>
            </a:pPr>
            <a:r>
              <a:rPr lang="cs-CZ" altLang="cs-CZ" sz="1600" dirty="0"/>
              <a:t>V případě nezbytné potřeby úvěru uvažujte s úrokem </a:t>
            </a:r>
            <a:r>
              <a:rPr lang="cs-CZ" altLang="cs-CZ" sz="1600" b="1" dirty="0"/>
              <a:t>8 %</a:t>
            </a:r>
            <a:r>
              <a:rPr lang="cs-CZ" altLang="cs-CZ" sz="1600" dirty="0"/>
              <a:t> p. a. a maximální výši úvěru </a:t>
            </a:r>
            <a:r>
              <a:rPr lang="cs-CZ" altLang="cs-CZ" sz="1600" b="1" dirty="0"/>
              <a:t>6 mil. Kč</a:t>
            </a:r>
            <a:r>
              <a:rPr lang="cs-CZ" altLang="cs-CZ" sz="1600" dirty="0"/>
              <a:t>. Doba splácení bude </a:t>
            </a:r>
            <a:r>
              <a:rPr lang="cs-CZ" altLang="cs-CZ" sz="1600" b="1" dirty="0"/>
              <a:t>5 let</a:t>
            </a:r>
            <a:r>
              <a:rPr lang="cs-CZ" altLang="cs-CZ" sz="1600" dirty="0"/>
              <a:t>, splátky jednou ročně (na konci roku).</a:t>
            </a:r>
          </a:p>
          <a:p>
            <a:pPr algn="just" eaLnBrk="1" hangingPunct="1">
              <a:lnSpc>
                <a:spcPct val="80000"/>
              </a:lnSpc>
            </a:pPr>
            <a:r>
              <a:rPr lang="cs-CZ" altLang="cs-CZ" sz="1600" dirty="0"/>
              <a:t>Maximální </a:t>
            </a:r>
            <a:r>
              <a:rPr lang="cs-CZ" altLang="cs-CZ" sz="1600" b="1" dirty="0"/>
              <a:t>přijatelná kupní cena prodejny 4 mil. Kč</a:t>
            </a:r>
            <a:r>
              <a:rPr lang="cs-CZ" altLang="cs-CZ" sz="1600" dirty="0"/>
              <a:t>. Předpokládejme lineární odpisování po dobu 10 let (</a:t>
            </a:r>
            <a:r>
              <a:rPr lang="cs-CZ" altLang="cs-CZ" sz="1600" b="1" dirty="0"/>
              <a:t>odpis 1/10 ročně</a:t>
            </a:r>
            <a:r>
              <a:rPr lang="cs-CZ" altLang="cs-CZ" sz="1600" dirty="0"/>
              <a:t>). Abstrahujte od rozdílů mezi účetními a daňovými odpisy.  </a:t>
            </a:r>
            <a:endParaRPr lang="cs-CZ" altLang="cs-CZ" sz="1600" b="1" dirty="0"/>
          </a:p>
          <a:p>
            <a:pPr algn="just" eaLnBrk="1" hangingPunct="1">
              <a:lnSpc>
                <a:spcPct val="80000"/>
              </a:lnSpc>
              <a:buFont typeface="Wingdings" panose="05000000000000000000" pitchFamily="2" charset="2"/>
              <a:buNone/>
            </a:pPr>
            <a:r>
              <a:rPr lang="cs-CZ" altLang="cs-CZ" sz="1600" b="1" dirty="0"/>
              <a:t>	Předpoklady podnikatelského záměru:</a:t>
            </a:r>
            <a:r>
              <a:rPr lang="cs-CZ" altLang="cs-CZ" sz="1600" dirty="0"/>
              <a:t>    </a:t>
            </a:r>
          </a:p>
          <a:p>
            <a:pPr algn="just" eaLnBrk="1" hangingPunct="1">
              <a:lnSpc>
                <a:spcPct val="80000"/>
              </a:lnSpc>
            </a:pPr>
            <a:r>
              <a:rPr lang="cs-CZ" altLang="cs-CZ" sz="1600" dirty="0"/>
              <a:t>Kupní cena prodejny bude zaplacena ihned.  Kapitál vložený do podniku by mohl být </a:t>
            </a:r>
            <a:r>
              <a:rPr lang="cs-CZ" altLang="cs-CZ" sz="1600" b="1" dirty="0"/>
              <a:t>alternativně zhodnocen ve výši 5 %.</a:t>
            </a:r>
            <a:r>
              <a:rPr lang="cs-CZ" altLang="cs-CZ" sz="1600" dirty="0"/>
              <a:t> V </a:t>
            </a:r>
            <a:r>
              <a:rPr lang="cs-CZ" altLang="cs-CZ" sz="1600" b="1" dirty="0"/>
              <a:t>prvním měsíci činnosti nebudou žádné příjmy</a:t>
            </a:r>
            <a:r>
              <a:rPr lang="cs-CZ" altLang="cs-CZ" sz="1600" dirty="0"/>
              <a:t>. Roční rozpočet výnosů a nákladů (VZZ) uvažujte v plánu na 12 měsíců (běžný provoz). Majitelé firmy dále operují s </a:t>
            </a:r>
            <a:r>
              <a:rPr lang="cs-CZ" altLang="cs-CZ" sz="1600" b="1" dirty="0"/>
              <a:t>vytvořením rezervy finanční hotovosti ve výši 5 %</a:t>
            </a:r>
            <a:r>
              <a:rPr lang="cs-CZ" altLang="cs-CZ" sz="1600" dirty="0"/>
              <a:t> očekávaných prvotních výdajů jako rezervu na krytí neočekávaných výdajů. DzPPO uvažujte ve výši </a:t>
            </a:r>
            <a:r>
              <a:rPr lang="cs-CZ" altLang="cs-CZ" sz="1600" b="1" dirty="0"/>
              <a:t>19 %. </a:t>
            </a:r>
          </a:p>
        </p:txBody>
      </p:sp>
      <p:sp>
        <p:nvSpPr>
          <p:cNvPr id="20483" name="Rectangle 3"/>
          <p:cNvSpPr>
            <a:spLocks noGrp="1" noChangeArrowheads="1"/>
          </p:cNvSpPr>
          <p:nvPr>
            <p:ph type="title"/>
          </p:nvPr>
        </p:nvSpPr>
        <p:spPr>
          <a:xfrm>
            <a:off x="1844626" y="184935"/>
            <a:ext cx="8424862" cy="558800"/>
          </a:xfrm>
          <a:noFill/>
        </p:spPr>
        <p:txBody>
          <a:bodyPr>
            <a:normAutofit fontScale="90000"/>
          </a:bodyPr>
          <a:lstStyle/>
          <a:p>
            <a:pPr eaLnBrk="1" hangingPunct="1"/>
            <a:r>
              <a:rPr lang="cs-CZ" altLang="cs-CZ" sz="2800" b="1" dirty="0">
                <a:solidFill>
                  <a:srgbClr val="C00000"/>
                </a:solidFill>
              </a:rPr>
              <a:t>ZAKLADATELSKÝ ROZPOČET</a:t>
            </a:r>
            <a:br>
              <a:rPr lang="cs-CZ" altLang="cs-CZ" sz="2800" b="1" dirty="0">
                <a:solidFill>
                  <a:srgbClr val="C00000"/>
                </a:solidFill>
              </a:rPr>
            </a:br>
            <a:r>
              <a:rPr lang="cs-CZ" altLang="cs-CZ" sz="2800" b="1" dirty="0">
                <a:solidFill>
                  <a:srgbClr val="C00000"/>
                </a:solidFill>
              </a:rPr>
              <a:t> Ukázkový příklad</a:t>
            </a:r>
            <a:r>
              <a:rPr lang="cs-CZ" altLang="cs-CZ" sz="2800" dirty="0">
                <a:solidFill>
                  <a:srgbClr val="C00000"/>
                </a:solidFill>
              </a:rPr>
              <a:t> 1</a:t>
            </a:r>
          </a:p>
        </p:txBody>
      </p:sp>
    </p:spTree>
    <p:extLst>
      <p:ext uri="{BB962C8B-B14F-4D97-AF65-F5344CB8AC3E}">
        <p14:creationId xmlns:p14="http://schemas.microsoft.com/office/powerpoint/2010/main" val="73779569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099151" y="211138"/>
            <a:ext cx="8424862" cy="558800"/>
          </a:xfrm>
          <a:noFill/>
        </p:spPr>
        <p:txBody>
          <a:bodyPr>
            <a:normAutofit fontScale="90000"/>
          </a:bodyPr>
          <a:lstStyle/>
          <a:p>
            <a:pPr eaLnBrk="1" hangingPunct="1"/>
            <a:r>
              <a:rPr lang="cs-CZ" altLang="cs-CZ" sz="2800" b="1" dirty="0">
                <a:solidFill>
                  <a:srgbClr val="C00000"/>
                </a:solidFill>
              </a:rPr>
              <a:t>ZAKLADATELSKÝ ROZPOČET</a:t>
            </a:r>
            <a:br>
              <a:rPr lang="cs-CZ" altLang="cs-CZ" sz="2800" b="1" dirty="0">
                <a:solidFill>
                  <a:srgbClr val="C00000"/>
                </a:solidFill>
              </a:rPr>
            </a:br>
            <a:r>
              <a:rPr lang="cs-CZ" altLang="cs-CZ" sz="2800" b="1" dirty="0">
                <a:solidFill>
                  <a:srgbClr val="C00000"/>
                </a:solidFill>
              </a:rPr>
              <a:t> Ukázkový příklad</a:t>
            </a:r>
            <a:r>
              <a:rPr lang="cs-CZ" altLang="cs-CZ" sz="2800" dirty="0">
                <a:solidFill>
                  <a:srgbClr val="C00000"/>
                </a:solidFill>
              </a:rPr>
              <a:t> </a:t>
            </a:r>
            <a:r>
              <a:rPr lang="cs-CZ" altLang="cs-CZ" sz="2800" b="1" dirty="0">
                <a:solidFill>
                  <a:srgbClr val="C00000"/>
                </a:solidFill>
              </a:rPr>
              <a:t>1 - řešení</a:t>
            </a:r>
          </a:p>
        </p:txBody>
      </p:sp>
      <p:sp>
        <p:nvSpPr>
          <p:cNvPr id="21507" name="Rectangle 3"/>
          <p:cNvSpPr>
            <a:spLocks noChangeArrowheads="1"/>
          </p:cNvSpPr>
          <p:nvPr/>
        </p:nvSpPr>
        <p:spPr bwMode="auto">
          <a:xfrm>
            <a:off x="323850" y="1080750"/>
            <a:ext cx="8496300" cy="2893100"/>
          </a:xfrm>
          <a:prstGeom prst="rect">
            <a:avLst/>
          </a:prstGeom>
          <a:solidFill>
            <a:schemeClr val="bg1"/>
          </a:solidFill>
          <a:ln>
            <a:noFill/>
          </a:ln>
        </p:spPr>
        <p:txBody>
          <a:bodyPr anchor="ctr">
            <a:spAutoFit/>
          </a:bodyPr>
          <a:lstStyle>
            <a:lvl1pPr eaLnBrk="0" hangingPunct="0">
              <a:tabLst>
                <a:tab pos="-3060700" algn="l"/>
                <a:tab pos="450850" algn="l"/>
                <a:tab pos="4410075" algn="r"/>
              </a:tabLst>
              <a:defRPr b="1">
                <a:solidFill>
                  <a:schemeClr val="tx1"/>
                </a:solidFill>
                <a:latin typeface="Verdana" panose="020B0604030504040204" pitchFamily="34" charset="0"/>
              </a:defRPr>
            </a:lvl1pPr>
            <a:lvl2pPr marL="742950" indent="-285750" eaLnBrk="0" hangingPunct="0">
              <a:tabLst>
                <a:tab pos="-3060700" algn="l"/>
                <a:tab pos="450850" algn="l"/>
                <a:tab pos="4410075" algn="r"/>
              </a:tabLst>
              <a:defRPr b="1">
                <a:solidFill>
                  <a:schemeClr val="tx1"/>
                </a:solidFill>
                <a:latin typeface="Verdana" panose="020B0604030504040204" pitchFamily="34" charset="0"/>
              </a:defRPr>
            </a:lvl2pPr>
            <a:lvl3pPr marL="1143000" indent="-228600" eaLnBrk="0" hangingPunct="0">
              <a:tabLst>
                <a:tab pos="-3060700" algn="l"/>
                <a:tab pos="450850" algn="l"/>
                <a:tab pos="4410075" algn="r"/>
              </a:tabLst>
              <a:defRPr b="1">
                <a:solidFill>
                  <a:schemeClr val="tx1"/>
                </a:solidFill>
                <a:latin typeface="Verdana" panose="020B0604030504040204" pitchFamily="34" charset="0"/>
              </a:defRPr>
            </a:lvl3pPr>
            <a:lvl4pPr marL="1600200" indent="-228600" eaLnBrk="0" hangingPunct="0">
              <a:tabLst>
                <a:tab pos="-3060700" algn="l"/>
                <a:tab pos="450850" algn="l"/>
                <a:tab pos="4410075" algn="r"/>
              </a:tabLst>
              <a:defRPr b="1">
                <a:solidFill>
                  <a:schemeClr val="tx1"/>
                </a:solidFill>
                <a:latin typeface="Verdana" panose="020B0604030504040204" pitchFamily="34" charset="0"/>
              </a:defRPr>
            </a:lvl4pPr>
            <a:lvl5pPr marL="2057400" indent="-228600" eaLnBrk="0" hangingPunct="0">
              <a:tabLst>
                <a:tab pos="-3060700" algn="l"/>
                <a:tab pos="450850" algn="l"/>
                <a:tab pos="4410075" algn="r"/>
              </a:tabLst>
              <a:defRPr b="1">
                <a:solidFill>
                  <a:schemeClr val="tx1"/>
                </a:solidFill>
                <a:latin typeface="Verdana" panose="020B0604030504040204" pitchFamily="34" charset="0"/>
              </a:defRPr>
            </a:lvl5pPr>
            <a:lvl6pPr marL="2514600" indent="-228600" eaLnBrk="0" fontAlgn="base" hangingPunct="0">
              <a:spcBef>
                <a:spcPct val="0"/>
              </a:spcBef>
              <a:spcAft>
                <a:spcPct val="0"/>
              </a:spcAft>
              <a:tabLst>
                <a:tab pos="-3060700" algn="l"/>
                <a:tab pos="450850" algn="l"/>
                <a:tab pos="4410075" algn="r"/>
              </a:tabLst>
              <a:defRPr b="1">
                <a:solidFill>
                  <a:schemeClr val="tx1"/>
                </a:solidFill>
                <a:latin typeface="Verdana" panose="020B0604030504040204" pitchFamily="34" charset="0"/>
              </a:defRPr>
            </a:lvl6pPr>
            <a:lvl7pPr marL="2971800" indent="-228600" eaLnBrk="0" fontAlgn="base" hangingPunct="0">
              <a:spcBef>
                <a:spcPct val="0"/>
              </a:spcBef>
              <a:spcAft>
                <a:spcPct val="0"/>
              </a:spcAft>
              <a:tabLst>
                <a:tab pos="-3060700" algn="l"/>
                <a:tab pos="450850" algn="l"/>
                <a:tab pos="4410075" algn="r"/>
              </a:tabLst>
              <a:defRPr b="1">
                <a:solidFill>
                  <a:schemeClr val="tx1"/>
                </a:solidFill>
                <a:latin typeface="Verdana" panose="020B0604030504040204" pitchFamily="34" charset="0"/>
              </a:defRPr>
            </a:lvl7pPr>
            <a:lvl8pPr marL="3429000" indent="-228600" eaLnBrk="0" fontAlgn="base" hangingPunct="0">
              <a:spcBef>
                <a:spcPct val="0"/>
              </a:spcBef>
              <a:spcAft>
                <a:spcPct val="0"/>
              </a:spcAft>
              <a:tabLst>
                <a:tab pos="-3060700" algn="l"/>
                <a:tab pos="450850" algn="l"/>
                <a:tab pos="4410075" algn="r"/>
              </a:tabLst>
              <a:defRPr b="1">
                <a:solidFill>
                  <a:schemeClr val="tx1"/>
                </a:solidFill>
                <a:latin typeface="Verdana" panose="020B0604030504040204" pitchFamily="34" charset="0"/>
              </a:defRPr>
            </a:lvl8pPr>
            <a:lvl9pPr marL="3886200" indent="-228600" eaLnBrk="0" fontAlgn="base" hangingPunct="0">
              <a:spcBef>
                <a:spcPct val="0"/>
              </a:spcBef>
              <a:spcAft>
                <a:spcPct val="0"/>
              </a:spcAft>
              <a:tabLst>
                <a:tab pos="-3060700" algn="l"/>
                <a:tab pos="450850" algn="l"/>
                <a:tab pos="4410075" algn="r"/>
              </a:tabLst>
              <a:defRPr b="1">
                <a:solidFill>
                  <a:schemeClr val="tx1"/>
                </a:solidFill>
                <a:latin typeface="Verdana" panose="020B0604030504040204" pitchFamily="34" charset="0"/>
              </a:defRPr>
            </a:lvl9pPr>
          </a:lstStyle>
          <a:p>
            <a:pPr eaLnBrk="1" hangingPunct="1"/>
            <a:r>
              <a:rPr lang="cs-CZ" altLang="cs-CZ" sz="2000" u="sng" dirty="0">
                <a:latin typeface="Arial" panose="020B0604020202020204" pitchFamily="34" charset="0"/>
                <a:cs typeface="Times New Roman" panose="02020603050405020304" pitchFamily="18" charset="0"/>
              </a:rPr>
              <a:t>1. ROZPOČET POTŘEBNÉHO KAPITÁLU:</a:t>
            </a:r>
            <a:endParaRPr lang="cs-CZ" altLang="cs-CZ" sz="2000" dirty="0">
              <a:latin typeface="Arial" panose="020B0604020202020204" pitchFamily="34" charset="0"/>
            </a:endParaRPr>
          </a:p>
          <a:p>
            <a:pPr>
              <a:buFont typeface="Times New Roman" pitchFamily="18" charset="0"/>
              <a:buChar char="•"/>
            </a:pPr>
            <a:r>
              <a:rPr lang="cs-CZ" dirty="0">
                <a:solidFill>
                  <a:schemeClr val="bg1"/>
                </a:solidFill>
                <a:latin typeface="Arial" pitchFamily="34" charset="0"/>
                <a:cs typeface="Times New Roman" pitchFamily="18" charset="0"/>
              </a:rPr>
              <a:t>Pořízení prodejny:	</a:t>
            </a:r>
            <a:r>
              <a:rPr lang="cs-CZ" dirty="0">
                <a:solidFill>
                  <a:schemeClr val="bg1"/>
                </a:solidFill>
                <a:latin typeface="Arial" pitchFamily="34" charset="0"/>
              </a:rPr>
              <a:t>		</a:t>
            </a:r>
            <a:r>
              <a:rPr lang="cs-CZ" dirty="0">
                <a:solidFill>
                  <a:schemeClr val="bg1"/>
                </a:solidFill>
                <a:latin typeface="Arial" pitchFamily="34" charset="0"/>
                <a:cs typeface="Times New Roman" pitchFamily="18" charset="0"/>
              </a:rPr>
              <a:t>4 000 000 Kč</a:t>
            </a:r>
            <a:endParaRPr lang="cs-CZ" dirty="0">
              <a:solidFill>
                <a:schemeClr val="bg1"/>
              </a:solidFill>
              <a:latin typeface="Arial" pitchFamily="34" charset="0"/>
            </a:endParaRPr>
          </a:p>
          <a:p>
            <a:pPr>
              <a:buFont typeface="Times New Roman" pitchFamily="18" charset="0"/>
              <a:buChar char="•"/>
            </a:pPr>
            <a:r>
              <a:rPr lang="cs-CZ" dirty="0">
                <a:solidFill>
                  <a:schemeClr val="bg1"/>
                </a:solidFill>
                <a:latin typeface="Arial" pitchFamily="34" charset="0"/>
                <a:cs typeface="Times New Roman" pitchFamily="18" charset="0"/>
              </a:rPr>
              <a:t>Prvotní pořízení zboží (OM)	</a:t>
            </a:r>
            <a:r>
              <a:rPr lang="cs-CZ" dirty="0">
                <a:solidFill>
                  <a:schemeClr val="bg1"/>
                </a:solidFill>
                <a:latin typeface="Arial" pitchFamily="34" charset="0"/>
              </a:rPr>
              <a:t>		</a:t>
            </a:r>
            <a:r>
              <a:rPr lang="cs-CZ" dirty="0">
                <a:solidFill>
                  <a:schemeClr val="bg1"/>
                </a:solidFill>
                <a:latin typeface="Arial" pitchFamily="34" charset="0"/>
                <a:cs typeface="Times New Roman" pitchFamily="18" charset="0"/>
              </a:rPr>
              <a:t>2 000 000 Kč</a:t>
            </a:r>
            <a:endParaRPr lang="cs-CZ" dirty="0">
              <a:solidFill>
                <a:schemeClr val="bg1"/>
              </a:solidFill>
              <a:latin typeface="Arial" pitchFamily="34" charset="0"/>
            </a:endParaRPr>
          </a:p>
          <a:p>
            <a:pPr>
              <a:buFont typeface="Times New Roman" pitchFamily="18" charset="0"/>
              <a:buChar char="•"/>
            </a:pPr>
            <a:r>
              <a:rPr lang="cs-CZ" dirty="0">
                <a:solidFill>
                  <a:schemeClr val="bg1"/>
                </a:solidFill>
                <a:latin typeface="Arial" pitchFamily="34" charset="0"/>
                <a:cs typeface="Times New Roman" pitchFamily="18" charset="0"/>
              </a:rPr>
              <a:t>Profinancování potřeby počátečního provozního kapitálu</a:t>
            </a:r>
            <a:endParaRPr lang="cs-CZ" dirty="0">
              <a:solidFill>
                <a:schemeClr val="bg1"/>
              </a:solidFill>
              <a:latin typeface="Arial" pitchFamily="34" charset="0"/>
            </a:endParaRPr>
          </a:p>
          <a:p>
            <a:r>
              <a:rPr lang="cs-CZ" dirty="0">
                <a:solidFill>
                  <a:schemeClr val="bg1"/>
                </a:solidFill>
                <a:latin typeface="Arial" pitchFamily="34" charset="0"/>
                <a:cs typeface="Times New Roman" pitchFamily="18" charset="0"/>
              </a:rPr>
              <a:t>	Mzdy (6 x 16.000)     	     </a:t>
            </a:r>
            <a:r>
              <a:rPr lang="cs-CZ" dirty="0">
                <a:solidFill>
                  <a:schemeClr val="bg1"/>
                </a:solidFill>
                <a:latin typeface="Arial" pitchFamily="34" charset="0"/>
              </a:rPr>
              <a:t>	     </a:t>
            </a:r>
            <a:r>
              <a:rPr lang="cs-CZ" dirty="0">
                <a:solidFill>
                  <a:schemeClr val="bg1"/>
                </a:solidFill>
                <a:latin typeface="Arial" pitchFamily="34" charset="0"/>
                <a:cs typeface="Times New Roman" pitchFamily="18" charset="0"/>
              </a:rPr>
              <a:t>96 000 Kč</a:t>
            </a:r>
            <a:endParaRPr lang="cs-CZ" dirty="0">
              <a:solidFill>
                <a:schemeClr val="bg1"/>
              </a:solidFill>
              <a:latin typeface="Arial" pitchFamily="34" charset="0"/>
            </a:endParaRPr>
          </a:p>
          <a:p>
            <a:r>
              <a:rPr lang="cs-CZ" dirty="0">
                <a:solidFill>
                  <a:schemeClr val="bg1"/>
                </a:solidFill>
                <a:latin typeface="Arial" pitchFamily="34" charset="0"/>
                <a:cs typeface="Times New Roman" pitchFamily="18" charset="0"/>
              </a:rPr>
              <a:t>	Zdravotní a sociální pojištění (34%)	</a:t>
            </a:r>
            <a:r>
              <a:rPr lang="cs-CZ" dirty="0">
                <a:solidFill>
                  <a:schemeClr val="bg1"/>
                </a:solidFill>
                <a:latin typeface="Arial" pitchFamily="34" charset="0"/>
              </a:rPr>
              <a:t>		     </a:t>
            </a:r>
            <a:r>
              <a:rPr lang="cs-CZ" dirty="0">
                <a:solidFill>
                  <a:schemeClr val="bg1"/>
                </a:solidFill>
                <a:latin typeface="Arial" pitchFamily="34" charset="0"/>
                <a:cs typeface="Times New Roman" pitchFamily="18" charset="0"/>
              </a:rPr>
              <a:t>32 640 Kč</a:t>
            </a:r>
            <a:endParaRPr lang="cs-CZ" dirty="0">
              <a:solidFill>
                <a:schemeClr val="bg1"/>
              </a:solidFill>
              <a:latin typeface="Arial" pitchFamily="34" charset="0"/>
            </a:endParaRPr>
          </a:p>
          <a:p>
            <a:r>
              <a:rPr lang="cs-CZ" dirty="0">
                <a:solidFill>
                  <a:schemeClr val="bg1"/>
                </a:solidFill>
                <a:latin typeface="Arial" pitchFamily="34" charset="0"/>
                <a:cs typeface="Times New Roman" pitchFamily="18" charset="0"/>
              </a:rPr>
              <a:t>	Energie a otop	</a:t>
            </a:r>
            <a:r>
              <a:rPr lang="cs-CZ" dirty="0">
                <a:solidFill>
                  <a:schemeClr val="bg1"/>
                </a:solidFill>
                <a:latin typeface="Arial" pitchFamily="34" charset="0"/>
              </a:rPr>
              <a:t>		     </a:t>
            </a:r>
            <a:r>
              <a:rPr lang="cs-CZ" dirty="0">
                <a:solidFill>
                  <a:schemeClr val="bg1"/>
                </a:solidFill>
                <a:latin typeface="Arial" pitchFamily="34" charset="0"/>
                <a:cs typeface="Times New Roman" pitchFamily="18" charset="0"/>
              </a:rPr>
              <a:t>25 000 Kč</a:t>
            </a:r>
            <a:endParaRPr lang="cs-CZ" dirty="0">
              <a:solidFill>
                <a:schemeClr val="bg1"/>
              </a:solidFill>
              <a:latin typeface="Arial" pitchFamily="34" charset="0"/>
            </a:endParaRPr>
          </a:p>
          <a:p>
            <a:r>
              <a:rPr lang="cs-CZ" dirty="0">
                <a:solidFill>
                  <a:schemeClr val="bg1"/>
                </a:solidFill>
                <a:latin typeface="Arial" pitchFamily="34" charset="0"/>
                <a:cs typeface="Times New Roman" pitchFamily="18" charset="0"/>
              </a:rPr>
              <a:t>	Ostatní náklady 	</a:t>
            </a:r>
            <a:r>
              <a:rPr lang="cs-CZ" dirty="0">
                <a:solidFill>
                  <a:schemeClr val="bg1"/>
                </a:solidFill>
                <a:latin typeface="Arial" pitchFamily="34" charset="0"/>
              </a:rPr>
              <a:t>		       </a:t>
            </a:r>
            <a:r>
              <a:rPr lang="cs-CZ" dirty="0">
                <a:solidFill>
                  <a:schemeClr val="bg1"/>
                </a:solidFill>
                <a:latin typeface="Arial" pitchFamily="34" charset="0"/>
                <a:cs typeface="Times New Roman" pitchFamily="18" charset="0"/>
              </a:rPr>
              <a:t>8 000 Kč</a:t>
            </a:r>
            <a:endParaRPr lang="cs-CZ" dirty="0">
              <a:solidFill>
                <a:schemeClr val="bg1"/>
              </a:solidFill>
              <a:latin typeface="Arial" pitchFamily="34" charset="0"/>
            </a:endParaRPr>
          </a:p>
          <a:p>
            <a:r>
              <a:rPr lang="cs-CZ" dirty="0">
                <a:solidFill>
                  <a:schemeClr val="bg1"/>
                </a:solidFill>
                <a:latin typeface="Arial" pitchFamily="34" charset="0"/>
                <a:cs typeface="Times New Roman" pitchFamily="18" charset="0"/>
              </a:rPr>
              <a:t>	Pojištění majetku	</a:t>
            </a:r>
            <a:r>
              <a:rPr lang="cs-CZ" dirty="0">
                <a:solidFill>
                  <a:schemeClr val="bg1"/>
                </a:solidFill>
                <a:latin typeface="Arial" pitchFamily="34" charset="0"/>
              </a:rPr>
              <a:t>		     </a:t>
            </a:r>
            <a:r>
              <a:rPr lang="cs-CZ" dirty="0">
                <a:solidFill>
                  <a:schemeClr val="bg1"/>
                </a:solidFill>
                <a:latin typeface="Arial" pitchFamily="34" charset="0"/>
                <a:cs typeface="Times New Roman" pitchFamily="18" charset="0"/>
              </a:rPr>
              <a:t>10 000 Kč		</a:t>
            </a:r>
            <a:endParaRPr lang="cs-CZ" dirty="0">
              <a:solidFill>
                <a:schemeClr val="bg1"/>
              </a:solidFill>
              <a:latin typeface="Arial" pitchFamily="34" charset="0"/>
            </a:endParaRPr>
          </a:p>
          <a:p>
            <a:r>
              <a:rPr lang="cs-CZ" dirty="0">
                <a:solidFill>
                  <a:schemeClr val="bg1"/>
                </a:solidFill>
                <a:latin typeface="Arial" pitchFamily="34" charset="0"/>
                <a:cs typeface="Times New Roman" pitchFamily="18" charset="0"/>
              </a:rPr>
              <a:t>	Potřeba poč. provozního kapitálu celkem         	 </a:t>
            </a:r>
            <a:r>
              <a:rPr lang="cs-CZ" dirty="0">
                <a:solidFill>
                  <a:schemeClr val="bg1"/>
                </a:solidFill>
                <a:latin typeface="Arial" pitchFamily="34" charset="0"/>
              </a:rPr>
              <a:t>  </a:t>
            </a:r>
            <a:r>
              <a:rPr lang="cs-CZ" dirty="0">
                <a:solidFill>
                  <a:schemeClr val="bg1"/>
                </a:solidFill>
                <a:latin typeface="Arial" pitchFamily="34" charset="0"/>
                <a:cs typeface="Times New Roman" pitchFamily="18" charset="0"/>
              </a:rPr>
              <a:t>171 640 Kč</a:t>
            </a:r>
            <a:endParaRPr lang="cs-CZ" dirty="0">
              <a:solidFill>
                <a:schemeClr val="bg1"/>
              </a:solidFill>
              <a:latin typeface="Arial" pitchFamily="34" charset="0"/>
            </a:endParaRPr>
          </a:p>
        </p:txBody>
      </p:sp>
      <p:sp>
        <p:nvSpPr>
          <p:cNvPr id="21508" name="Line 4"/>
          <p:cNvSpPr>
            <a:spLocks noChangeShapeType="1"/>
          </p:cNvSpPr>
          <p:nvPr/>
        </p:nvSpPr>
        <p:spPr bwMode="auto">
          <a:xfrm>
            <a:off x="539750" y="4005263"/>
            <a:ext cx="8135938" cy="0"/>
          </a:xfrm>
          <a:prstGeom prst="line">
            <a:avLst/>
          </a:prstGeom>
          <a:noFill/>
          <a:ln w="38100" cmpd="dbl">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1509" name="Rectangle 5"/>
          <p:cNvSpPr>
            <a:spLocks noChangeArrowheads="1"/>
          </p:cNvSpPr>
          <p:nvPr/>
        </p:nvSpPr>
        <p:spPr bwMode="auto">
          <a:xfrm>
            <a:off x="323850" y="4073029"/>
            <a:ext cx="8137525" cy="923330"/>
          </a:xfrm>
          <a:prstGeom prst="rect">
            <a:avLst/>
          </a:prstGeom>
          <a:solidFill>
            <a:schemeClr val="bg1"/>
          </a:solidFill>
          <a:ln>
            <a:noFill/>
          </a:ln>
        </p:spPr>
        <p:txBody>
          <a:bodyPr anchor="ctr">
            <a:spAutoFit/>
          </a:bodyPr>
          <a:lstStyle>
            <a:lvl1pPr eaLnBrk="0" hangingPunct="0">
              <a:tabLst>
                <a:tab pos="450850" algn="l"/>
                <a:tab pos="4410075" algn="r"/>
              </a:tabLst>
              <a:defRPr b="1">
                <a:solidFill>
                  <a:schemeClr val="tx1"/>
                </a:solidFill>
                <a:latin typeface="Verdana" panose="020B0604030504040204" pitchFamily="34" charset="0"/>
              </a:defRPr>
            </a:lvl1pPr>
            <a:lvl2pPr marL="742950" indent="-285750" eaLnBrk="0" hangingPunct="0">
              <a:tabLst>
                <a:tab pos="450850" algn="l"/>
                <a:tab pos="4410075" algn="r"/>
              </a:tabLst>
              <a:defRPr b="1">
                <a:solidFill>
                  <a:schemeClr val="tx1"/>
                </a:solidFill>
                <a:latin typeface="Verdana" panose="020B0604030504040204" pitchFamily="34" charset="0"/>
              </a:defRPr>
            </a:lvl2pPr>
            <a:lvl3pPr marL="1143000" indent="-228600" eaLnBrk="0" hangingPunct="0">
              <a:tabLst>
                <a:tab pos="450850" algn="l"/>
                <a:tab pos="4410075" algn="r"/>
              </a:tabLst>
              <a:defRPr b="1">
                <a:solidFill>
                  <a:schemeClr val="tx1"/>
                </a:solidFill>
                <a:latin typeface="Verdana" panose="020B0604030504040204" pitchFamily="34" charset="0"/>
              </a:defRPr>
            </a:lvl3pPr>
            <a:lvl4pPr marL="1600200" indent="-228600" eaLnBrk="0" hangingPunct="0">
              <a:tabLst>
                <a:tab pos="450850" algn="l"/>
                <a:tab pos="4410075" algn="r"/>
              </a:tabLst>
              <a:defRPr b="1">
                <a:solidFill>
                  <a:schemeClr val="tx1"/>
                </a:solidFill>
                <a:latin typeface="Verdana" panose="020B0604030504040204" pitchFamily="34" charset="0"/>
              </a:defRPr>
            </a:lvl4pPr>
            <a:lvl5pPr marL="2057400" indent="-228600" eaLnBrk="0" hangingPunct="0">
              <a:tabLst>
                <a:tab pos="450850" algn="l"/>
                <a:tab pos="4410075" algn="r"/>
              </a:tabLst>
              <a:defRPr b="1">
                <a:solidFill>
                  <a:schemeClr val="tx1"/>
                </a:solidFill>
                <a:latin typeface="Verdana" panose="020B0604030504040204" pitchFamily="34" charset="0"/>
              </a:defRPr>
            </a:lvl5pPr>
            <a:lvl6pPr marL="2514600" indent="-228600" eaLnBrk="0" fontAlgn="base" hangingPunct="0">
              <a:spcBef>
                <a:spcPct val="0"/>
              </a:spcBef>
              <a:spcAft>
                <a:spcPct val="0"/>
              </a:spcAft>
              <a:tabLst>
                <a:tab pos="450850" algn="l"/>
                <a:tab pos="4410075" algn="r"/>
              </a:tabLst>
              <a:defRPr b="1">
                <a:solidFill>
                  <a:schemeClr val="tx1"/>
                </a:solidFill>
                <a:latin typeface="Verdana" panose="020B0604030504040204" pitchFamily="34" charset="0"/>
              </a:defRPr>
            </a:lvl6pPr>
            <a:lvl7pPr marL="2971800" indent="-228600" eaLnBrk="0" fontAlgn="base" hangingPunct="0">
              <a:spcBef>
                <a:spcPct val="0"/>
              </a:spcBef>
              <a:spcAft>
                <a:spcPct val="0"/>
              </a:spcAft>
              <a:tabLst>
                <a:tab pos="450850" algn="l"/>
                <a:tab pos="4410075" algn="r"/>
              </a:tabLst>
              <a:defRPr b="1">
                <a:solidFill>
                  <a:schemeClr val="tx1"/>
                </a:solidFill>
                <a:latin typeface="Verdana" panose="020B0604030504040204" pitchFamily="34" charset="0"/>
              </a:defRPr>
            </a:lvl7pPr>
            <a:lvl8pPr marL="3429000" indent="-228600" eaLnBrk="0" fontAlgn="base" hangingPunct="0">
              <a:spcBef>
                <a:spcPct val="0"/>
              </a:spcBef>
              <a:spcAft>
                <a:spcPct val="0"/>
              </a:spcAft>
              <a:tabLst>
                <a:tab pos="450850" algn="l"/>
                <a:tab pos="4410075" algn="r"/>
              </a:tabLst>
              <a:defRPr b="1">
                <a:solidFill>
                  <a:schemeClr val="tx1"/>
                </a:solidFill>
                <a:latin typeface="Verdana" panose="020B0604030504040204" pitchFamily="34" charset="0"/>
              </a:defRPr>
            </a:lvl8pPr>
            <a:lvl9pPr marL="3886200" indent="-228600" eaLnBrk="0" fontAlgn="base" hangingPunct="0">
              <a:spcBef>
                <a:spcPct val="0"/>
              </a:spcBef>
              <a:spcAft>
                <a:spcPct val="0"/>
              </a:spcAft>
              <a:tabLst>
                <a:tab pos="450850" algn="l"/>
                <a:tab pos="4410075" algn="r"/>
              </a:tabLst>
              <a:defRPr b="1">
                <a:solidFill>
                  <a:schemeClr val="tx1"/>
                </a:solidFill>
                <a:latin typeface="Verdana" panose="020B0604030504040204" pitchFamily="34" charset="0"/>
              </a:defRPr>
            </a:lvl9pPr>
          </a:lstStyle>
          <a:p>
            <a:pPr algn="just"/>
            <a:r>
              <a:rPr lang="cs-CZ" altLang="cs-CZ" b="0" dirty="0">
                <a:latin typeface="Arial" panose="020B0604020202020204" pitchFamily="34" charset="0"/>
              </a:rPr>
              <a:t>	</a:t>
            </a:r>
            <a:r>
              <a:rPr lang="cs-CZ" dirty="0">
                <a:solidFill>
                  <a:schemeClr val="bg1"/>
                </a:solidFill>
                <a:latin typeface="Arial" pitchFamily="34" charset="0"/>
                <a:cs typeface="Times New Roman" pitchFamily="18" charset="0"/>
              </a:rPr>
              <a:t> Počáteční potřeba kapitálu celkem	           6 171 640 Kč</a:t>
            </a:r>
            <a:endParaRPr lang="cs-CZ" dirty="0">
              <a:solidFill>
                <a:schemeClr val="bg1"/>
              </a:solidFill>
              <a:latin typeface="Arial" pitchFamily="34" charset="0"/>
            </a:endParaRPr>
          </a:p>
          <a:p>
            <a:pPr algn="just"/>
            <a:r>
              <a:rPr lang="cs-CZ" dirty="0">
                <a:solidFill>
                  <a:schemeClr val="bg1"/>
                </a:solidFill>
                <a:latin typeface="Arial" pitchFamily="34" charset="0"/>
                <a:cs typeface="Times New Roman" pitchFamily="18" charset="0"/>
              </a:rPr>
              <a:t>	Rezerva na počáteční kapitál (5 %)      	   </a:t>
            </a:r>
            <a:r>
              <a:rPr lang="cs-CZ" dirty="0">
                <a:solidFill>
                  <a:schemeClr val="bg1"/>
                </a:solidFill>
                <a:latin typeface="Arial" pitchFamily="34" charset="0"/>
              </a:rPr>
              <a:t>	   </a:t>
            </a:r>
            <a:r>
              <a:rPr lang="cs-CZ" dirty="0">
                <a:solidFill>
                  <a:schemeClr val="bg1"/>
                </a:solidFill>
                <a:latin typeface="Arial" pitchFamily="34" charset="0"/>
                <a:cs typeface="Times New Roman" pitchFamily="18" charset="0"/>
              </a:rPr>
              <a:t>308 582 Kč</a:t>
            </a:r>
            <a:endParaRPr lang="cs-CZ" dirty="0">
              <a:solidFill>
                <a:schemeClr val="bg1"/>
              </a:solidFill>
              <a:latin typeface="Arial" pitchFamily="34" charset="0"/>
            </a:endParaRPr>
          </a:p>
          <a:p>
            <a:pPr algn="just"/>
            <a:r>
              <a:rPr lang="cs-CZ" dirty="0">
                <a:solidFill>
                  <a:schemeClr val="bg1"/>
                </a:solidFill>
                <a:latin typeface="Arial" pitchFamily="34" charset="0"/>
                <a:cs typeface="Times New Roman" pitchFamily="18" charset="0"/>
              </a:rPr>
              <a:t>	</a:t>
            </a:r>
            <a:r>
              <a:rPr lang="cs-CZ" u="sng" dirty="0">
                <a:solidFill>
                  <a:schemeClr val="bg1"/>
                </a:solidFill>
                <a:latin typeface="Arial" pitchFamily="34" charset="0"/>
                <a:cs typeface="Times New Roman" pitchFamily="18" charset="0"/>
              </a:rPr>
              <a:t>Potřeba kapitálu celkem	</a:t>
            </a:r>
            <a:r>
              <a:rPr lang="cs-CZ" u="sng" dirty="0">
                <a:solidFill>
                  <a:schemeClr val="bg1"/>
                </a:solidFill>
                <a:latin typeface="Arial" pitchFamily="34" charset="0"/>
              </a:rPr>
              <a:t>		</a:t>
            </a:r>
            <a:r>
              <a:rPr lang="cs-CZ" u="sng" dirty="0">
                <a:solidFill>
                  <a:schemeClr val="bg1"/>
                </a:solidFill>
                <a:latin typeface="Arial" pitchFamily="34" charset="0"/>
                <a:cs typeface="Times New Roman" pitchFamily="18" charset="0"/>
              </a:rPr>
              <a:t>6 480 222 Kč</a:t>
            </a:r>
            <a:endParaRPr lang="cs-CZ" altLang="cs-CZ" b="0" dirty="0">
              <a:solidFill>
                <a:schemeClr val="bg1"/>
              </a:solidFill>
              <a:latin typeface="Arial" panose="020B0604020202020204" pitchFamily="34" charset="0"/>
            </a:endParaRPr>
          </a:p>
        </p:txBody>
      </p:sp>
      <p:sp>
        <p:nvSpPr>
          <p:cNvPr id="21510" name="Rectangle 6"/>
          <p:cNvSpPr>
            <a:spLocks noChangeArrowheads="1"/>
          </p:cNvSpPr>
          <p:nvPr/>
        </p:nvSpPr>
        <p:spPr bwMode="auto">
          <a:xfrm>
            <a:off x="323850" y="5023267"/>
            <a:ext cx="8820150" cy="1138773"/>
          </a:xfrm>
          <a:prstGeom prst="rect">
            <a:avLst/>
          </a:prstGeom>
          <a:solidFill>
            <a:schemeClr val="bg1"/>
          </a:solidFill>
          <a:ln>
            <a:noFill/>
          </a:ln>
        </p:spPr>
        <p:txBody>
          <a:bodyPr anchor="ctr">
            <a:spAutoFit/>
          </a:bodyPr>
          <a:lstStyle>
            <a:lvl1pPr eaLnBrk="0" hangingPunct="0">
              <a:tabLst>
                <a:tab pos="-3060700" algn="l"/>
                <a:tab pos="452438" algn="l"/>
                <a:tab pos="4410075" algn="r"/>
              </a:tabLst>
              <a:defRPr b="1">
                <a:solidFill>
                  <a:schemeClr val="tx1"/>
                </a:solidFill>
                <a:latin typeface="Verdana" panose="020B0604030504040204" pitchFamily="34" charset="0"/>
              </a:defRPr>
            </a:lvl1pPr>
            <a:lvl2pPr marL="742950" indent="-285750" eaLnBrk="0" hangingPunct="0">
              <a:tabLst>
                <a:tab pos="-3060700" algn="l"/>
                <a:tab pos="452438" algn="l"/>
                <a:tab pos="4410075" algn="r"/>
              </a:tabLst>
              <a:defRPr b="1">
                <a:solidFill>
                  <a:schemeClr val="tx1"/>
                </a:solidFill>
                <a:latin typeface="Verdana" panose="020B0604030504040204" pitchFamily="34" charset="0"/>
              </a:defRPr>
            </a:lvl2pPr>
            <a:lvl3pPr marL="1143000" indent="-228600" eaLnBrk="0" hangingPunct="0">
              <a:tabLst>
                <a:tab pos="-3060700" algn="l"/>
                <a:tab pos="452438" algn="l"/>
                <a:tab pos="4410075" algn="r"/>
              </a:tabLst>
              <a:defRPr b="1">
                <a:solidFill>
                  <a:schemeClr val="tx1"/>
                </a:solidFill>
                <a:latin typeface="Verdana" panose="020B0604030504040204" pitchFamily="34" charset="0"/>
              </a:defRPr>
            </a:lvl3pPr>
            <a:lvl4pPr marL="1600200" indent="-228600" eaLnBrk="0" hangingPunct="0">
              <a:tabLst>
                <a:tab pos="-3060700" algn="l"/>
                <a:tab pos="452438" algn="l"/>
                <a:tab pos="4410075" algn="r"/>
              </a:tabLst>
              <a:defRPr b="1">
                <a:solidFill>
                  <a:schemeClr val="tx1"/>
                </a:solidFill>
                <a:latin typeface="Verdana" panose="020B0604030504040204" pitchFamily="34" charset="0"/>
              </a:defRPr>
            </a:lvl4pPr>
            <a:lvl5pPr marL="2057400" indent="-228600" eaLnBrk="0" hangingPunct="0">
              <a:tabLst>
                <a:tab pos="-3060700" algn="l"/>
                <a:tab pos="452438" algn="l"/>
                <a:tab pos="4410075" algn="r"/>
              </a:tabLst>
              <a:defRPr b="1">
                <a:solidFill>
                  <a:schemeClr val="tx1"/>
                </a:solidFill>
                <a:latin typeface="Verdana" panose="020B0604030504040204" pitchFamily="34" charset="0"/>
              </a:defRPr>
            </a:lvl5pPr>
            <a:lvl6pPr marL="2514600" indent="-228600" eaLnBrk="0" fontAlgn="base" hangingPunct="0">
              <a:spcBef>
                <a:spcPct val="0"/>
              </a:spcBef>
              <a:spcAft>
                <a:spcPct val="0"/>
              </a:spcAft>
              <a:tabLst>
                <a:tab pos="-3060700" algn="l"/>
                <a:tab pos="452438" algn="l"/>
                <a:tab pos="4410075" algn="r"/>
              </a:tabLst>
              <a:defRPr b="1">
                <a:solidFill>
                  <a:schemeClr val="tx1"/>
                </a:solidFill>
                <a:latin typeface="Verdana" panose="020B0604030504040204" pitchFamily="34" charset="0"/>
              </a:defRPr>
            </a:lvl6pPr>
            <a:lvl7pPr marL="2971800" indent="-228600" eaLnBrk="0" fontAlgn="base" hangingPunct="0">
              <a:spcBef>
                <a:spcPct val="0"/>
              </a:spcBef>
              <a:spcAft>
                <a:spcPct val="0"/>
              </a:spcAft>
              <a:tabLst>
                <a:tab pos="-3060700" algn="l"/>
                <a:tab pos="452438" algn="l"/>
                <a:tab pos="4410075" algn="r"/>
              </a:tabLst>
              <a:defRPr b="1">
                <a:solidFill>
                  <a:schemeClr val="tx1"/>
                </a:solidFill>
                <a:latin typeface="Verdana" panose="020B0604030504040204" pitchFamily="34" charset="0"/>
              </a:defRPr>
            </a:lvl7pPr>
            <a:lvl8pPr marL="3429000" indent="-228600" eaLnBrk="0" fontAlgn="base" hangingPunct="0">
              <a:spcBef>
                <a:spcPct val="0"/>
              </a:spcBef>
              <a:spcAft>
                <a:spcPct val="0"/>
              </a:spcAft>
              <a:tabLst>
                <a:tab pos="-3060700" algn="l"/>
                <a:tab pos="452438" algn="l"/>
                <a:tab pos="4410075" algn="r"/>
              </a:tabLst>
              <a:defRPr b="1">
                <a:solidFill>
                  <a:schemeClr val="tx1"/>
                </a:solidFill>
                <a:latin typeface="Verdana" panose="020B0604030504040204" pitchFamily="34" charset="0"/>
              </a:defRPr>
            </a:lvl8pPr>
            <a:lvl9pPr marL="3886200" indent="-228600" eaLnBrk="0" fontAlgn="base" hangingPunct="0">
              <a:spcBef>
                <a:spcPct val="0"/>
              </a:spcBef>
              <a:spcAft>
                <a:spcPct val="0"/>
              </a:spcAft>
              <a:tabLst>
                <a:tab pos="-3060700" algn="l"/>
                <a:tab pos="452438" algn="l"/>
                <a:tab pos="4410075" algn="r"/>
              </a:tabLst>
              <a:defRPr b="1">
                <a:solidFill>
                  <a:schemeClr val="tx1"/>
                </a:solidFill>
                <a:latin typeface="Verdana" panose="020B0604030504040204" pitchFamily="34" charset="0"/>
              </a:defRPr>
            </a:lvl9pPr>
          </a:lstStyle>
          <a:p>
            <a:pPr eaLnBrk="1" hangingPunct="1"/>
            <a:r>
              <a:rPr lang="cs-CZ" altLang="cs-CZ" u="sng" dirty="0">
                <a:latin typeface="Arial" panose="020B0604020202020204" pitchFamily="34" charset="0"/>
              </a:rPr>
              <a:t>2. ZDROJE KAPITÁLU:</a:t>
            </a:r>
          </a:p>
          <a:p>
            <a:r>
              <a:rPr lang="cs-CZ" sz="1600" dirty="0">
                <a:solidFill>
                  <a:schemeClr val="bg1"/>
                </a:solidFill>
              </a:rPr>
              <a:t>Vlastní kapitál		3 000 000 Kč</a:t>
            </a:r>
          </a:p>
          <a:p>
            <a:r>
              <a:rPr lang="cs-CZ" sz="1600" dirty="0">
                <a:solidFill>
                  <a:schemeClr val="bg1"/>
                </a:solidFill>
              </a:rPr>
              <a:t>	Cizí kapitál – úvěr		3 480 222 Kč =&gt; 3 500 000 Kč</a:t>
            </a:r>
            <a:endParaRPr lang="cs-CZ" altLang="cs-CZ" sz="1600" u="sng" dirty="0">
              <a:solidFill>
                <a:schemeClr val="bg1"/>
              </a:solidFill>
              <a:latin typeface="Arial" panose="020B0604020202020204" pitchFamily="34" charset="0"/>
            </a:endParaRPr>
          </a:p>
          <a:p>
            <a:pPr eaLnBrk="1" hangingPunct="1"/>
            <a:r>
              <a:rPr lang="cs-CZ" altLang="cs-CZ" dirty="0">
                <a:solidFill>
                  <a:schemeClr val="bg1"/>
                </a:solidFill>
                <a:latin typeface="Arial" panose="020B0604020202020204" pitchFamily="34" charset="0"/>
              </a:rPr>
              <a:t>	</a:t>
            </a:r>
            <a:endParaRPr lang="cs-CZ" altLang="cs-CZ" dirty="0">
              <a:solidFill>
                <a:schemeClr val="bg1"/>
              </a:solidFill>
            </a:endParaRPr>
          </a:p>
        </p:txBody>
      </p:sp>
    </p:spTree>
    <p:extLst>
      <p:ext uri="{BB962C8B-B14F-4D97-AF65-F5344CB8AC3E}">
        <p14:creationId xmlns:p14="http://schemas.microsoft.com/office/powerpoint/2010/main" val="39205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21507">
                                            <p:txEl>
                                              <p:pRg st="1" end="1"/>
                                            </p:txEl>
                                          </p:spTgt>
                                        </p:tgtEl>
                                        <p:attrNameLst>
                                          <p:attrName>style.color</p:attrName>
                                        </p:attrNameLst>
                                      </p:cBhvr>
                                      <p:to>
                                        <a:schemeClr val="accent2"/>
                                      </p:to>
                                    </p:animClr>
                                    <p:animClr clrSpc="rgb" dir="cw">
                                      <p:cBhvr>
                                        <p:cTn id="7" dur="500" fill="hold"/>
                                        <p:tgtEl>
                                          <p:spTgt spid="21507">
                                            <p:txEl>
                                              <p:pRg st="1" end="1"/>
                                            </p:txEl>
                                          </p:spTgt>
                                        </p:tgtEl>
                                        <p:attrNameLst>
                                          <p:attrName>fillcolor</p:attrName>
                                        </p:attrNameLst>
                                      </p:cBhvr>
                                      <p:to>
                                        <a:schemeClr val="accent2"/>
                                      </p:to>
                                    </p:animClr>
                                    <p:set>
                                      <p:cBhvr>
                                        <p:cTn id="8" dur="500" fill="hold"/>
                                        <p:tgtEl>
                                          <p:spTgt spid="21507">
                                            <p:txEl>
                                              <p:pRg st="1" end="1"/>
                                            </p:txEl>
                                          </p:spTgt>
                                        </p:tgtEl>
                                        <p:attrNameLst>
                                          <p:attrName>fill.type</p:attrName>
                                        </p:attrNameLst>
                                      </p:cBhvr>
                                      <p:to>
                                        <p:strVal val="solid"/>
                                      </p:to>
                                    </p:set>
                                    <p:set>
                                      <p:cBhvr>
                                        <p:cTn id="9" dur="500" fill="hold"/>
                                        <p:tgtEl>
                                          <p:spTgt spid="21507">
                                            <p:txEl>
                                              <p:pRg st="1" end="1"/>
                                            </p:txEl>
                                          </p:spTgt>
                                        </p:tgtEl>
                                        <p:attrNameLst>
                                          <p:attrName>fill.on</p:attrName>
                                        </p:attrNameLst>
                                      </p:cBhvr>
                                      <p:to>
                                        <p:strVal val="true"/>
                                      </p:to>
                                    </p:set>
                                  </p:childTnLst>
                                </p:cTn>
                              </p:par>
                              <p:par>
                                <p:cTn id="10" presetID="19" presetClass="emph" presetSubtype="0" fill="hold" nodeType="withEffect">
                                  <p:stCondLst>
                                    <p:cond delay="0"/>
                                  </p:stCondLst>
                                  <p:childTnLst>
                                    <p:animClr clrSpc="rgb" dir="cw">
                                      <p:cBhvr override="childStyle">
                                        <p:cTn id="11" dur="500" fill="hold"/>
                                        <p:tgtEl>
                                          <p:spTgt spid="21507">
                                            <p:txEl>
                                              <p:pRg st="2" end="2"/>
                                            </p:txEl>
                                          </p:spTgt>
                                        </p:tgtEl>
                                        <p:attrNameLst>
                                          <p:attrName>style.color</p:attrName>
                                        </p:attrNameLst>
                                      </p:cBhvr>
                                      <p:to>
                                        <a:schemeClr val="accent2"/>
                                      </p:to>
                                    </p:animClr>
                                    <p:animClr clrSpc="rgb" dir="cw">
                                      <p:cBhvr>
                                        <p:cTn id="12" dur="500" fill="hold"/>
                                        <p:tgtEl>
                                          <p:spTgt spid="21507">
                                            <p:txEl>
                                              <p:pRg st="2" end="2"/>
                                            </p:txEl>
                                          </p:spTgt>
                                        </p:tgtEl>
                                        <p:attrNameLst>
                                          <p:attrName>fillcolor</p:attrName>
                                        </p:attrNameLst>
                                      </p:cBhvr>
                                      <p:to>
                                        <a:schemeClr val="accent2"/>
                                      </p:to>
                                    </p:animClr>
                                    <p:set>
                                      <p:cBhvr>
                                        <p:cTn id="13" dur="500" fill="hold"/>
                                        <p:tgtEl>
                                          <p:spTgt spid="21507">
                                            <p:txEl>
                                              <p:pRg st="2" end="2"/>
                                            </p:txEl>
                                          </p:spTgt>
                                        </p:tgtEl>
                                        <p:attrNameLst>
                                          <p:attrName>fill.type</p:attrName>
                                        </p:attrNameLst>
                                      </p:cBhvr>
                                      <p:to>
                                        <p:strVal val="solid"/>
                                      </p:to>
                                    </p:set>
                                    <p:set>
                                      <p:cBhvr>
                                        <p:cTn id="14" dur="500" fill="hold"/>
                                        <p:tgtEl>
                                          <p:spTgt spid="21507">
                                            <p:txEl>
                                              <p:pRg st="2" end="2"/>
                                            </p:txEl>
                                          </p:spTgt>
                                        </p:tgtEl>
                                        <p:attrNameLst>
                                          <p:attrName>fill.on</p:attrName>
                                        </p:attrNameLst>
                                      </p:cBhvr>
                                      <p:to>
                                        <p:strVal val="true"/>
                                      </p:to>
                                    </p:set>
                                  </p:childTnLst>
                                </p:cTn>
                              </p:par>
                              <p:par>
                                <p:cTn id="15" presetID="19" presetClass="emph" presetSubtype="0" fill="hold" nodeType="withEffect">
                                  <p:stCondLst>
                                    <p:cond delay="0"/>
                                  </p:stCondLst>
                                  <p:childTnLst>
                                    <p:animClr clrSpc="rgb" dir="cw">
                                      <p:cBhvr override="childStyle">
                                        <p:cTn id="16" dur="500" fill="hold"/>
                                        <p:tgtEl>
                                          <p:spTgt spid="21507">
                                            <p:txEl>
                                              <p:pRg st="3" end="3"/>
                                            </p:txEl>
                                          </p:spTgt>
                                        </p:tgtEl>
                                        <p:attrNameLst>
                                          <p:attrName>style.color</p:attrName>
                                        </p:attrNameLst>
                                      </p:cBhvr>
                                      <p:to>
                                        <a:schemeClr val="accent2"/>
                                      </p:to>
                                    </p:animClr>
                                    <p:animClr clrSpc="rgb" dir="cw">
                                      <p:cBhvr>
                                        <p:cTn id="17" dur="500" fill="hold"/>
                                        <p:tgtEl>
                                          <p:spTgt spid="21507">
                                            <p:txEl>
                                              <p:pRg st="3" end="3"/>
                                            </p:txEl>
                                          </p:spTgt>
                                        </p:tgtEl>
                                        <p:attrNameLst>
                                          <p:attrName>fillcolor</p:attrName>
                                        </p:attrNameLst>
                                      </p:cBhvr>
                                      <p:to>
                                        <a:schemeClr val="accent2"/>
                                      </p:to>
                                    </p:animClr>
                                    <p:set>
                                      <p:cBhvr>
                                        <p:cTn id="18" dur="500" fill="hold"/>
                                        <p:tgtEl>
                                          <p:spTgt spid="21507">
                                            <p:txEl>
                                              <p:pRg st="3" end="3"/>
                                            </p:txEl>
                                          </p:spTgt>
                                        </p:tgtEl>
                                        <p:attrNameLst>
                                          <p:attrName>fill.type</p:attrName>
                                        </p:attrNameLst>
                                      </p:cBhvr>
                                      <p:to>
                                        <p:strVal val="solid"/>
                                      </p:to>
                                    </p:set>
                                    <p:set>
                                      <p:cBhvr>
                                        <p:cTn id="19" dur="500" fill="hold"/>
                                        <p:tgtEl>
                                          <p:spTgt spid="21507">
                                            <p:txEl>
                                              <p:pRg st="3" end="3"/>
                                            </p:txEl>
                                          </p:spTgt>
                                        </p:tgtEl>
                                        <p:attrNameLst>
                                          <p:attrName>fill.on</p:attrName>
                                        </p:attrNameLst>
                                      </p:cBhvr>
                                      <p:to>
                                        <p:strVal val="true"/>
                                      </p:to>
                                    </p:set>
                                  </p:childTnLst>
                                </p:cTn>
                              </p:par>
                              <p:par>
                                <p:cTn id="20" presetID="19" presetClass="emph" presetSubtype="0" fill="hold" nodeType="withEffect">
                                  <p:stCondLst>
                                    <p:cond delay="0"/>
                                  </p:stCondLst>
                                  <p:childTnLst>
                                    <p:animClr clrSpc="rgb" dir="cw">
                                      <p:cBhvr override="childStyle">
                                        <p:cTn id="21" dur="500" fill="hold"/>
                                        <p:tgtEl>
                                          <p:spTgt spid="21507">
                                            <p:txEl>
                                              <p:pRg st="4" end="4"/>
                                            </p:txEl>
                                          </p:spTgt>
                                        </p:tgtEl>
                                        <p:attrNameLst>
                                          <p:attrName>style.color</p:attrName>
                                        </p:attrNameLst>
                                      </p:cBhvr>
                                      <p:to>
                                        <a:schemeClr val="accent2"/>
                                      </p:to>
                                    </p:animClr>
                                    <p:animClr clrSpc="rgb" dir="cw">
                                      <p:cBhvr>
                                        <p:cTn id="22" dur="500" fill="hold"/>
                                        <p:tgtEl>
                                          <p:spTgt spid="21507">
                                            <p:txEl>
                                              <p:pRg st="4" end="4"/>
                                            </p:txEl>
                                          </p:spTgt>
                                        </p:tgtEl>
                                        <p:attrNameLst>
                                          <p:attrName>fillcolor</p:attrName>
                                        </p:attrNameLst>
                                      </p:cBhvr>
                                      <p:to>
                                        <a:schemeClr val="accent2"/>
                                      </p:to>
                                    </p:animClr>
                                    <p:set>
                                      <p:cBhvr>
                                        <p:cTn id="23" dur="500" fill="hold"/>
                                        <p:tgtEl>
                                          <p:spTgt spid="21507">
                                            <p:txEl>
                                              <p:pRg st="4" end="4"/>
                                            </p:txEl>
                                          </p:spTgt>
                                        </p:tgtEl>
                                        <p:attrNameLst>
                                          <p:attrName>fill.type</p:attrName>
                                        </p:attrNameLst>
                                      </p:cBhvr>
                                      <p:to>
                                        <p:strVal val="solid"/>
                                      </p:to>
                                    </p:set>
                                    <p:set>
                                      <p:cBhvr>
                                        <p:cTn id="24" dur="500" fill="hold"/>
                                        <p:tgtEl>
                                          <p:spTgt spid="21507">
                                            <p:txEl>
                                              <p:pRg st="4" end="4"/>
                                            </p:txEl>
                                          </p:spTgt>
                                        </p:tgtEl>
                                        <p:attrNameLst>
                                          <p:attrName>fill.on</p:attrName>
                                        </p:attrNameLst>
                                      </p:cBhvr>
                                      <p:to>
                                        <p:strVal val="true"/>
                                      </p:to>
                                    </p:set>
                                  </p:childTnLst>
                                </p:cTn>
                              </p:par>
                              <p:par>
                                <p:cTn id="25" presetID="19" presetClass="emph" presetSubtype="0" fill="hold" nodeType="withEffect">
                                  <p:stCondLst>
                                    <p:cond delay="0"/>
                                  </p:stCondLst>
                                  <p:childTnLst>
                                    <p:animClr clrSpc="rgb" dir="cw">
                                      <p:cBhvr override="childStyle">
                                        <p:cTn id="26" dur="500" fill="hold"/>
                                        <p:tgtEl>
                                          <p:spTgt spid="21507">
                                            <p:txEl>
                                              <p:pRg st="5" end="5"/>
                                            </p:txEl>
                                          </p:spTgt>
                                        </p:tgtEl>
                                        <p:attrNameLst>
                                          <p:attrName>style.color</p:attrName>
                                        </p:attrNameLst>
                                      </p:cBhvr>
                                      <p:to>
                                        <a:schemeClr val="accent2"/>
                                      </p:to>
                                    </p:animClr>
                                    <p:animClr clrSpc="rgb" dir="cw">
                                      <p:cBhvr>
                                        <p:cTn id="27" dur="500" fill="hold"/>
                                        <p:tgtEl>
                                          <p:spTgt spid="21507">
                                            <p:txEl>
                                              <p:pRg st="5" end="5"/>
                                            </p:txEl>
                                          </p:spTgt>
                                        </p:tgtEl>
                                        <p:attrNameLst>
                                          <p:attrName>fillcolor</p:attrName>
                                        </p:attrNameLst>
                                      </p:cBhvr>
                                      <p:to>
                                        <a:schemeClr val="accent2"/>
                                      </p:to>
                                    </p:animClr>
                                    <p:set>
                                      <p:cBhvr>
                                        <p:cTn id="28" dur="500" fill="hold"/>
                                        <p:tgtEl>
                                          <p:spTgt spid="21507">
                                            <p:txEl>
                                              <p:pRg st="5" end="5"/>
                                            </p:txEl>
                                          </p:spTgt>
                                        </p:tgtEl>
                                        <p:attrNameLst>
                                          <p:attrName>fill.type</p:attrName>
                                        </p:attrNameLst>
                                      </p:cBhvr>
                                      <p:to>
                                        <p:strVal val="solid"/>
                                      </p:to>
                                    </p:set>
                                    <p:set>
                                      <p:cBhvr>
                                        <p:cTn id="29" dur="500" fill="hold"/>
                                        <p:tgtEl>
                                          <p:spTgt spid="21507">
                                            <p:txEl>
                                              <p:pRg st="5" end="5"/>
                                            </p:txEl>
                                          </p:spTgt>
                                        </p:tgtEl>
                                        <p:attrNameLst>
                                          <p:attrName>fill.on</p:attrName>
                                        </p:attrNameLst>
                                      </p:cBhvr>
                                      <p:to>
                                        <p:strVal val="true"/>
                                      </p:to>
                                    </p:set>
                                  </p:childTnLst>
                                </p:cTn>
                              </p:par>
                              <p:par>
                                <p:cTn id="30" presetID="19" presetClass="emph" presetSubtype="0" fill="hold" nodeType="withEffect">
                                  <p:stCondLst>
                                    <p:cond delay="0"/>
                                  </p:stCondLst>
                                  <p:childTnLst>
                                    <p:animClr clrSpc="rgb" dir="cw">
                                      <p:cBhvr override="childStyle">
                                        <p:cTn id="31" dur="500" fill="hold"/>
                                        <p:tgtEl>
                                          <p:spTgt spid="21507">
                                            <p:txEl>
                                              <p:pRg st="6" end="6"/>
                                            </p:txEl>
                                          </p:spTgt>
                                        </p:tgtEl>
                                        <p:attrNameLst>
                                          <p:attrName>style.color</p:attrName>
                                        </p:attrNameLst>
                                      </p:cBhvr>
                                      <p:to>
                                        <a:schemeClr val="accent2"/>
                                      </p:to>
                                    </p:animClr>
                                    <p:animClr clrSpc="rgb" dir="cw">
                                      <p:cBhvr>
                                        <p:cTn id="32" dur="500" fill="hold"/>
                                        <p:tgtEl>
                                          <p:spTgt spid="21507">
                                            <p:txEl>
                                              <p:pRg st="6" end="6"/>
                                            </p:txEl>
                                          </p:spTgt>
                                        </p:tgtEl>
                                        <p:attrNameLst>
                                          <p:attrName>fillcolor</p:attrName>
                                        </p:attrNameLst>
                                      </p:cBhvr>
                                      <p:to>
                                        <a:schemeClr val="accent2"/>
                                      </p:to>
                                    </p:animClr>
                                    <p:set>
                                      <p:cBhvr>
                                        <p:cTn id="33" dur="500" fill="hold"/>
                                        <p:tgtEl>
                                          <p:spTgt spid="21507">
                                            <p:txEl>
                                              <p:pRg st="6" end="6"/>
                                            </p:txEl>
                                          </p:spTgt>
                                        </p:tgtEl>
                                        <p:attrNameLst>
                                          <p:attrName>fill.type</p:attrName>
                                        </p:attrNameLst>
                                      </p:cBhvr>
                                      <p:to>
                                        <p:strVal val="solid"/>
                                      </p:to>
                                    </p:set>
                                    <p:set>
                                      <p:cBhvr>
                                        <p:cTn id="34" dur="500" fill="hold"/>
                                        <p:tgtEl>
                                          <p:spTgt spid="21507">
                                            <p:txEl>
                                              <p:pRg st="6" end="6"/>
                                            </p:txEl>
                                          </p:spTgt>
                                        </p:tgtEl>
                                        <p:attrNameLst>
                                          <p:attrName>fill.on</p:attrName>
                                        </p:attrNameLst>
                                      </p:cBhvr>
                                      <p:to>
                                        <p:strVal val="true"/>
                                      </p:to>
                                    </p:set>
                                  </p:childTnLst>
                                </p:cTn>
                              </p:par>
                              <p:par>
                                <p:cTn id="35" presetID="19" presetClass="emph" presetSubtype="0" fill="hold" nodeType="withEffect">
                                  <p:stCondLst>
                                    <p:cond delay="0"/>
                                  </p:stCondLst>
                                  <p:childTnLst>
                                    <p:animClr clrSpc="rgb" dir="cw">
                                      <p:cBhvr override="childStyle">
                                        <p:cTn id="36" dur="500" fill="hold"/>
                                        <p:tgtEl>
                                          <p:spTgt spid="21507">
                                            <p:txEl>
                                              <p:pRg st="7" end="7"/>
                                            </p:txEl>
                                          </p:spTgt>
                                        </p:tgtEl>
                                        <p:attrNameLst>
                                          <p:attrName>style.color</p:attrName>
                                        </p:attrNameLst>
                                      </p:cBhvr>
                                      <p:to>
                                        <a:schemeClr val="accent2"/>
                                      </p:to>
                                    </p:animClr>
                                    <p:animClr clrSpc="rgb" dir="cw">
                                      <p:cBhvr>
                                        <p:cTn id="37" dur="500" fill="hold"/>
                                        <p:tgtEl>
                                          <p:spTgt spid="21507">
                                            <p:txEl>
                                              <p:pRg st="7" end="7"/>
                                            </p:txEl>
                                          </p:spTgt>
                                        </p:tgtEl>
                                        <p:attrNameLst>
                                          <p:attrName>fillcolor</p:attrName>
                                        </p:attrNameLst>
                                      </p:cBhvr>
                                      <p:to>
                                        <a:schemeClr val="accent2"/>
                                      </p:to>
                                    </p:animClr>
                                    <p:set>
                                      <p:cBhvr>
                                        <p:cTn id="38" dur="500" fill="hold"/>
                                        <p:tgtEl>
                                          <p:spTgt spid="21507">
                                            <p:txEl>
                                              <p:pRg st="7" end="7"/>
                                            </p:txEl>
                                          </p:spTgt>
                                        </p:tgtEl>
                                        <p:attrNameLst>
                                          <p:attrName>fill.type</p:attrName>
                                        </p:attrNameLst>
                                      </p:cBhvr>
                                      <p:to>
                                        <p:strVal val="solid"/>
                                      </p:to>
                                    </p:set>
                                    <p:set>
                                      <p:cBhvr>
                                        <p:cTn id="39" dur="500" fill="hold"/>
                                        <p:tgtEl>
                                          <p:spTgt spid="21507">
                                            <p:txEl>
                                              <p:pRg st="7" end="7"/>
                                            </p:txEl>
                                          </p:spTgt>
                                        </p:tgtEl>
                                        <p:attrNameLst>
                                          <p:attrName>fill.on</p:attrName>
                                        </p:attrNameLst>
                                      </p:cBhvr>
                                      <p:to>
                                        <p:strVal val="true"/>
                                      </p:to>
                                    </p:set>
                                  </p:childTnLst>
                                </p:cTn>
                              </p:par>
                              <p:par>
                                <p:cTn id="40" presetID="19" presetClass="emph" presetSubtype="0" fill="hold" nodeType="withEffect">
                                  <p:stCondLst>
                                    <p:cond delay="0"/>
                                  </p:stCondLst>
                                  <p:childTnLst>
                                    <p:animClr clrSpc="rgb" dir="cw">
                                      <p:cBhvr override="childStyle">
                                        <p:cTn id="41" dur="500" fill="hold"/>
                                        <p:tgtEl>
                                          <p:spTgt spid="21507">
                                            <p:txEl>
                                              <p:pRg st="8" end="8"/>
                                            </p:txEl>
                                          </p:spTgt>
                                        </p:tgtEl>
                                        <p:attrNameLst>
                                          <p:attrName>style.color</p:attrName>
                                        </p:attrNameLst>
                                      </p:cBhvr>
                                      <p:to>
                                        <a:schemeClr val="accent2"/>
                                      </p:to>
                                    </p:animClr>
                                    <p:animClr clrSpc="rgb" dir="cw">
                                      <p:cBhvr>
                                        <p:cTn id="42" dur="500" fill="hold"/>
                                        <p:tgtEl>
                                          <p:spTgt spid="21507">
                                            <p:txEl>
                                              <p:pRg st="8" end="8"/>
                                            </p:txEl>
                                          </p:spTgt>
                                        </p:tgtEl>
                                        <p:attrNameLst>
                                          <p:attrName>fillcolor</p:attrName>
                                        </p:attrNameLst>
                                      </p:cBhvr>
                                      <p:to>
                                        <a:schemeClr val="accent2"/>
                                      </p:to>
                                    </p:animClr>
                                    <p:set>
                                      <p:cBhvr>
                                        <p:cTn id="43" dur="500" fill="hold"/>
                                        <p:tgtEl>
                                          <p:spTgt spid="21507">
                                            <p:txEl>
                                              <p:pRg st="8" end="8"/>
                                            </p:txEl>
                                          </p:spTgt>
                                        </p:tgtEl>
                                        <p:attrNameLst>
                                          <p:attrName>fill.type</p:attrName>
                                        </p:attrNameLst>
                                      </p:cBhvr>
                                      <p:to>
                                        <p:strVal val="solid"/>
                                      </p:to>
                                    </p:set>
                                    <p:set>
                                      <p:cBhvr>
                                        <p:cTn id="44" dur="500" fill="hold"/>
                                        <p:tgtEl>
                                          <p:spTgt spid="21507">
                                            <p:txEl>
                                              <p:pRg st="8" end="8"/>
                                            </p:txEl>
                                          </p:spTgt>
                                        </p:tgtEl>
                                        <p:attrNameLst>
                                          <p:attrName>fill.on</p:attrName>
                                        </p:attrNameLst>
                                      </p:cBhvr>
                                      <p:to>
                                        <p:strVal val="true"/>
                                      </p:to>
                                    </p:set>
                                  </p:childTnLst>
                                </p:cTn>
                              </p:par>
                              <p:par>
                                <p:cTn id="45" presetID="19" presetClass="emph" presetSubtype="0" fill="hold" nodeType="withEffect">
                                  <p:stCondLst>
                                    <p:cond delay="0"/>
                                  </p:stCondLst>
                                  <p:childTnLst>
                                    <p:animClr clrSpc="rgb" dir="cw">
                                      <p:cBhvr override="childStyle">
                                        <p:cTn id="46" dur="500" fill="hold"/>
                                        <p:tgtEl>
                                          <p:spTgt spid="21507">
                                            <p:txEl>
                                              <p:pRg st="9" end="9"/>
                                            </p:txEl>
                                          </p:spTgt>
                                        </p:tgtEl>
                                        <p:attrNameLst>
                                          <p:attrName>style.color</p:attrName>
                                        </p:attrNameLst>
                                      </p:cBhvr>
                                      <p:to>
                                        <a:schemeClr val="accent2"/>
                                      </p:to>
                                    </p:animClr>
                                    <p:animClr clrSpc="rgb" dir="cw">
                                      <p:cBhvr>
                                        <p:cTn id="47" dur="500" fill="hold"/>
                                        <p:tgtEl>
                                          <p:spTgt spid="21507">
                                            <p:txEl>
                                              <p:pRg st="9" end="9"/>
                                            </p:txEl>
                                          </p:spTgt>
                                        </p:tgtEl>
                                        <p:attrNameLst>
                                          <p:attrName>fillcolor</p:attrName>
                                        </p:attrNameLst>
                                      </p:cBhvr>
                                      <p:to>
                                        <a:schemeClr val="accent2"/>
                                      </p:to>
                                    </p:animClr>
                                    <p:set>
                                      <p:cBhvr>
                                        <p:cTn id="48" dur="500" fill="hold"/>
                                        <p:tgtEl>
                                          <p:spTgt spid="21507">
                                            <p:txEl>
                                              <p:pRg st="9" end="9"/>
                                            </p:txEl>
                                          </p:spTgt>
                                        </p:tgtEl>
                                        <p:attrNameLst>
                                          <p:attrName>fill.type</p:attrName>
                                        </p:attrNameLst>
                                      </p:cBhvr>
                                      <p:to>
                                        <p:strVal val="solid"/>
                                      </p:to>
                                    </p:set>
                                    <p:set>
                                      <p:cBhvr>
                                        <p:cTn id="49" dur="500" fill="hold"/>
                                        <p:tgtEl>
                                          <p:spTgt spid="21507">
                                            <p:txEl>
                                              <p:pRg st="9" end="9"/>
                                            </p:txEl>
                                          </p:spTgt>
                                        </p:tgtEl>
                                        <p:attrNameLst>
                                          <p:attrName>fill.on</p:attrName>
                                        </p:attrNameLst>
                                      </p:cBhvr>
                                      <p:to>
                                        <p:strVal val="true"/>
                                      </p:to>
                                    </p:set>
                                  </p:childTnLst>
                                </p:cTn>
                              </p:par>
                            </p:childTnLst>
                          </p:cTn>
                        </p:par>
                      </p:childTnLst>
                    </p:cTn>
                  </p:par>
                  <p:par>
                    <p:cTn id="50" fill="hold">
                      <p:stCondLst>
                        <p:cond delay="indefinite"/>
                      </p:stCondLst>
                      <p:childTnLst>
                        <p:par>
                          <p:cTn id="51" fill="hold">
                            <p:stCondLst>
                              <p:cond delay="0"/>
                            </p:stCondLst>
                            <p:childTnLst>
                              <p:par>
                                <p:cTn id="52" presetID="19" presetClass="emph" presetSubtype="0" fill="hold" nodeType="clickEffect">
                                  <p:stCondLst>
                                    <p:cond delay="0"/>
                                  </p:stCondLst>
                                  <p:childTnLst>
                                    <p:animClr clrSpc="rgb" dir="cw">
                                      <p:cBhvr override="childStyle">
                                        <p:cTn id="53" dur="500" fill="hold"/>
                                        <p:tgtEl>
                                          <p:spTgt spid="21509">
                                            <p:txEl>
                                              <p:pRg st="0" end="0"/>
                                            </p:txEl>
                                          </p:spTgt>
                                        </p:tgtEl>
                                        <p:attrNameLst>
                                          <p:attrName>style.color</p:attrName>
                                        </p:attrNameLst>
                                      </p:cBhvr>
                                      <p:to>
                                        <a:schemeClr val="accent2"/>
                                      </p:to>
                                    </p:animClr>
                                    <p:animClr clrSpc="rgb" dir="cw">
                                      <p:cBhvr>
                                        <p:cTn id="54" dur="500" fill="hold"/>
                                        <p:tgtEl>
                                          <p:spTgt spid="21509">
                                            <p:txEl>
                                              <p:pRg st="0" end="0"/>
                                            </p:txEl>
                                          </p:spTgt>
                                        </p:tgtEl>
                                        <p:attrNameLst>
                                          <p:attrName>fillcolor</p:attrName>
                                        </p:attrNameLst>
                                      </p:cBhvr>
                                      <p:to>
                                        <a:schemeClr val="accent2"/>
                                      </p:to>
                                    </p:animClr>
                                    <p:set>
                                      <p:cBhvr>
                                        <p:cTn id="55" dur="500" fill="hold"/>
                                        <p:tgtEl>
                                          <p:spTgt spid="21509">
                                            <p:txEl>
                                              <p:pRg st="0" end="0"/>
                                            </p:txEl>
                                          </p:spTgt>
                                        </p:tgtEl>
                                        <p:attrNameLst>
                                          <p:attrName>fill.type</p:attrName>
                                        </p:attrNameLst>
                                      </p:cBhvr>
                                      <p:to>
                                        <p:strVal val="solid"/>
                                      </p:to>
                                    </p:set>
                                    <p:set>
                                      <p:cBhvr>
                                        <p:cTn id="56" dur="500" fill="hold"/>
                                        <p:tgtEl>
                                          <p:spTgt spid="21509">
                                            <p:txEl>
                                              <p:pRg st="0" end="0"/>
                                            </p:txEl>
                                          </p:spTgt>
                                        </p:tgtEl>
                                        <p:attrNameLst>
                                          <p:attrName>fill.on</p:attrName>
                                        </p:attrNameLst>
                                      </p:cBhvr>
                                      <p:to>
                                        <p:strVal val="true"/>
                                      </p:to>
                                    </p:set>
                                  </p:childTnLst>
                                </p:cTn>
                              </p:par>
                              <p:par>
                                <p:cTn id="57" presetID="19" presetClass="emph" presetSubtype="0" fill="hold" nodeType="withEffect">
                                  <p:stCondLst>
                                    <p:cond delay="0"/>
                                  </p:stCondLst>
                                  <p:childTnLst>
                                    <p:animClr clrSpc="rgb" dir="cw">
                                      <p:cBhvr override="childStyle">
                                        <p:cTn id="58" dur="500" fill="hold"/>
                                        <p:tgtEl>
                                          <p:spTgt spid="21509">
                                            <p:txEl>
                                              <p:pRg st="1" end="1"/>
                                            </p:txEl>
                                          </p:spTgt>
                                        </p:tgtEl>
                                        <p:attrNameLst>
                                          <p:attrName>style.color</p:attrName>
                                        </p:attrNameLst>
                                      </p:cBhvr>
                                      <p:to>
                                        <a:schemeClr val="accent2"/>
                                      </p:to>
                                    </p:animClr>
                                    <p:animClr clrSpc="rgb" dir="cw">
                                      <p:cBhvr>
                                        <p:cTn id="59" dur="500" fill="hold"/>
                                        <p:tgtEl>
                                          <p:spTgt spid="21509">
                                            <p:txEl>
                                              <p:pRg st="1" end="1"/>
                                            </p:txEl>
                                          </p:spTgt>
                                        </p:tgtEl>
                                        <p:attrNameLst>
                                          <p:attrName>fillcolor</p:attrName>
                                        </p:attrNameLst>
                                      </p:cBhvr>
                                      <p:to>
                                        <a:schemeClr val="accent2"/>
                                      </p:to>
                                    </p:animClr>
                                    <p:set>
                                      <p:cBhvr>
                                        <p:cTn id="60" dur="500" fill="hold"/>
                                        <p:tgtEl>
                                          <p:spTgt spid="21509">
                                            <p:txEl>
                                              <p:pRg st="1" end="1"/>
                                            </p:txEl>
                                          </p:spTgt>
                                        </p:tgtEl>
                                        <p:attrNameLst>
                                          <p:attrName>fill.type</p:attrName>
                                        </p:attrNameLst>
                                      </p:cBhvr>
                                      <p:to>
                                        <p:strVal val="solid"/>
                                      </p:to>
                                    </p:set>
                                    <p:set>
                                      <p:cBhvr>
                                        <p:cTn id="61" dur="500" fill="hold"/>
                                        <p:tgtEl>
                                          <p:spTgt spid="21509">
                                            <p:txEl>
                                              <p:pRg st="1" end="1"/>
                                            </p:txEl>
                                          </p:spTgt>
                                        </p:tgtEl>
                                        <p:attrNameLst>
                                          <p:attrName>fill.on</p:attrName>
                                        </p:attrNameLst>
                                      </p:cBhvr>
                                      <p:to>
                                        <p:strVal val="true"/>
                                      </p:to>
                                    </p:set>
                                  </p:childTnLst>
                                </p:cTn>
                              </p:par>
                              <p:par>
                                <p:cTn id="62" presetID="19" presetClass="emph" presetSubtype="0" fill="hold" nodeType="withEffect">
                                  <p:stCondLst>
                                    <p:cond delay="0"/>
                                  </p:stCondLst>
                                  <p:childTnLst>
                                    <p:animClr clrSpc="rgb" dir="cw">
                                      <p:cBhvr override="childStyle">
                                        <p:cTn id="63" dur="500" fill="hold"/>
                                        <p:tgtEl>
                                          <p:spTgt spid="21509">
                                            <p:txEl>
                                              <p:pRg st="2" end="2"/>
                                            </p:txEl>
                                          </p:spTgt>
                                        </p:tgtEl>
                                        <p:attrNameLst>
                                          <p:attrName>style.color</p:attrName>
                                        </p:attrNameLst>
                                      </p:cBhvr>
                                      <p:to>
                                        <a:schemeClr val="accent2"/>
                                      </p:to>
                                    </p:animClr>
                                    <p:animClr clrSpc="rgb" dir="cw">
                                      <p:cBhvr>
                                        <p:cTn id="64" dur="500" fill="hold"/>
                                        <p:tgtEl>
                                          <p:spTgt spid="21509">
                                            <p:txEl>
                                              <p:pRg st="2" end="2"/>
                                            </p:txEl>
                                          </p:spTgt>
                                        </p:tgtEl>
                                        <p:attrNameLst>
                                          <p:attrName>fillcolor</p:attrName>
                                        </p:attrNameLst>
                                      </p:cBhvr>
                                      <p:to>
                                        <a:schemeClr val="accent2"/>
                                      </p:to>
                                    </p:animClr>
                                    <p:set>
                                      <p:cBhvr>
                                        <p:cTn id="65" dur="500" fill="hold"/>
                                        <p:tgtEl>
                                          <p:spTgt spid="21509">
                                            <p:txEl>
                                              <p:pRg st="2" end="2"/>
                                            </p:txEl>
                                          </p:spTgt>
                                        </p:tgtEl>
                                        <p:attrNameLst>
                                          <p:attrName>fill.type</p:attrName>
                                        </p:attrNameLst>
                                      </p:cBhvr>
                                      <p:to>
                                        <p:strVal val="solid"/>
                                      </p:to>
                                    </p:set>
                                    <p:set>
                                      <p:cBhvr>
                                        <p:cTn id="66" dur="500" fill="hold"/>
                                        <p:tgtEl>
                                          <p:spTgt spid="21509">
                                            <p:txEl>
                                              <p:pRg st="2" end="2"/>
                                            </p:txEl>
                                          </p:spTgt>
                                        </p:tgtEl>
                                        <p:attrNameLst>
                                          <p:attrName>fill.on</p:attrName>
                                        </p:attrNameLst>
                                      </p:cBhvr>
                                      <p:to>
                                        <p:strVal val="true"/>
                                      </p:to>
                                    </p:set>
                                  </p:childTnLst>
                                </p:cTn>
                              </p:par>
                            </p:childTnLst>
                          </p:cTn>
                        </p:par>
                      </p:childTnLst>
                    </p:cTn>
                  </p:par>
                  <p:par>
                    <p:cTn id="67" fill="hold">
                      <p:stCondLst>
                        <p:cond delay="indefinite"/>
                      </p:stCondLst>
                      <p:childTnLst>
                        <p:par>
                          <p:cTn id="68" fill="hold">
                            <p:stCondLst>
                              <p:cond delay="0"/>
                            </p:stCondLst>
                            <p:childTnLst>
                              <p:par>
                                <p:cTn id="69" presetID="19" presetClass="emph" presetSubtype="0" fill="hold" nodeType="clickEffect">
                                  <p:stCondLst>
                                    <p:cond delay="0"/>
                                  </p:stCondLst>
                                  <p:childTnLst>
                                    <p:animClr clrSpc="rgb" dir="cw">
                                      <p:cBhvr override="childStyle">
                                        <p:cTn id="70" dur="500" fill="hold"/>
                                        <p:tgtEl>
                                          <p:spTgt spid="21510">
                                            <p:txEl>
                                              <p:pRg st="1" end="1"/>
                                            </p:txEl>
                                          </p:spTgt>
                                        </p:tgtEl>
                                        <p:attrNameLst>
                                          <p:attrName>style.color</p:attrName>
                                        </p:attrNameLst>
                                      </p:cBhvr>
                                      <p:to>
                                        <a:schemeClr val="accent2"/>
                                      </p:to>
                                    </p:animClr>
                                    <p:animClr clrSpc="rgb" dir="cw">
                                      <p:cBhvr>
                                        <p:cTn id="71" dur="500" fill="hold"/>
                                        <p:tgtEl>
                                          <p:spTgt spid="21510">
                                            <p:txEl>
                                              <p:pRg st="1" end="1"/>
                                            </p:txEl>
                                          </p:spTgt>
                                        </p:tgtEl>
                                        <p:attrNameLst>
                                          <p:attrName>fillcolor</p:attrName>
                                        </p:attrNameLst>
                                      </p:cBhvr>
                                      <p:to>
                                        <a:schemeClr val="accent2"/>
                                      </p:to>
                                    </p:animClr>
                                    <p:set>
                                      <p:cBhvr>
                                        <p:cTn id="72" dur="500" fill="hold"/>
                                        <p:tgtEl>
                                          <p:spTgt spid="21510">
                                            <p:txEl>
                                              <p:pRg st="1" end="1"/>
                                            </p:txEl>
                                          </p:spTgt>
                                        </p:tgtEl>
                                        <p:attrNameLst>
                                          <p:attrName>fill.type</p:attrName>
                                        </p:attrNameLst>
                                      </p:cBhvr>
                                      <p:to>
                                        <p:strVal val="solid"/>
                                      </p:to>
                                    </p:set>
                                    <p:set>
                                      <p:cBhvr>
                                        <p:cTn id="73" dur="500" fill="hold"/>
                                        <p:tgtEl>
                                          <p:spTgt spid="21510">
                                            <p:txEl>
                                              <p:pRg st="1" end="1"/>
                                            </p:txEl>
                                          </p:spTgt>
                                        </p:tgtEl>
                                        <p:attrNameLst>
                                          <p:attrName>fill.on</p:attrName>
                                        </p:attrNameLst>
                                      </p:cBhvr>
                                      <p:to>
                                        <p:strVal val="true"/>
                                      </p:to>
                                    </p:set>
                                  </p:childTnLst>
                                </p:cTn>
                              </p:par>
                              <p:par>
                                <p:cTn id="74" presetID="19" presetClass="emph" presetSubtype="0" fill="hold" nodeType="withEffect">
                                  <p:stCondLst>
                                    <p:cond delay="0"/>
                                  </p:stCondLst>
                                  <p:childTnLst>
                                    <p:animClr clrSpc="rgb" dir="cw">
                                      <p:cBhvr override="childStyle">
                                        <p:cTn id="75" dur="500" fill="hold"/>
                                        <p:tgtEl>
                                          <p:spTgt spid="21510">
                                            <p:txEl>
                                              <p:pRg st="2" end="2"/>
                                            </p:txEl>
                                          </p:spTgt>
                                        </p:tgtEl>
                                        <p:attrNameLst>
                                          <p:attrName>style.color</p:attrName>
                                        </p:attrNameLst>
                                      </p:cBhvr>
                                      <p:to>
                                        <a:schemeClr val="accent2"/>
                                      </p:to>
                                    </p:animClr>
                                    <p:animClr clrSpc="rgb" dir="cw">
                                      <p:cBhvr>
                                        <p:cTn id="76" dur="500" fill="hold"/>
                                        <p:tgtEl>
                                          <p:spTgt spid="21510">
                                            <p:txEl>
                                              <p:pRg st="2" end="2"/>
                                            </p:txEl>
                                          </p:spTgt>
                                        </p:tgtEl>
                                        <p:attrNameLst>
                                          <p:attrName>fillcolor</p:attrName>
                                        </p:attrNameLst>
                                      </p:cBhvr>
                                      <p:to>
                                        <a:schemeClr val="accent2"/>
                                      </p:to>
                                    </p:animClr>
                                    <p:set>
                                      <p:cBhvr>
                                        <p:cTn id="77" dur="500" fill="hold"/>
                                        <p:tgtEl>
                                          <p:spTgt spid="21510">
                                            <p:txEl>
                                              <p:pRg st="2" end="2"/>
                                            </p:txEl>
                                          </p:spTgt>
                                        </p:tgtEl>
                                        <p:attrNameLst>
                                          <p:attrName>fill.type</p:attrName>
                                        </p:attrNameLst>
                                      </p:cBhvr>
                                      <p:to>
                                        <p:strVal val="solid"/>
                                      </p:to>
                                    </p:set>
                                    <p:set>
                                      <p:cBhvr>
                                        <p:cTn id="78" dur="500" fill="hold"/>
                                        <p:tgtEl>
                                          <p:spTgt spid="21510">
                                            <p:txEl>
                                              <p:pRg st="2" end="2"/>
                                            </p:txEl>
                                          </p:spTgt>
                                        </p:tgtEl>
                                        <p:attrNameLst>
                                          <p:attrName>fill.on</p:attrName>
                                        </p:attrNameLst>
                                      </p:cBhvr>
                                      <p:to>
                                        <p:strVal val="true"/>
                                      </p:to>
                                    </p:set>
                                  </p:childTnLst>
                                </p:cTn>
                              </p:par>
                              <p:par>
                                <p:cTn id="79" presetID="19" presetClass="emph" presetSubtype="0" fill="hold" nodeType="withEffect">
                                  <p:stCondLst>
                                    <p:cond delay="0"/>
                                  </p:stCondLst>
                                  <p:childTnLst>
                                    <p:animClr clrSpc="rgb" dir="cw">
                                      <p:cBhvr override="childStyle">
                                        <p:cTn id="80" dur="500" fill="hold"/>
                                        <p:tgtEl>
                                          <p:spTgt spid="21510">
                                            <p:txEl>
                                              <p:pRg st="3" end="3"/>
                                            </p:txEl>
                                          </p:spTgt>
                                        </p:tgtEl>
                                        <p:attrNameLst>
                                          <p:attrName>style.color</p:attrName>
                                        </p:attrNameLst>
                                      </p:cBhvr>
                                      <p:to>
                                        <a:schemeClr val="accent2"/>
                                      </p:to>
                                    </p:animClr>
                                    <p:animClr clrSpc="rgb" dir="cw">
                                      <p:cBhvr>
                                        <p:cTn id="81" dur="500" fill="hold"/>
                                        <p:tgtEl>
                                          <p:spTgt spid="21510">
                                            <p:txEl>
                                              <p:pRg st="3" end="3"/>
                                            </p:txEl>
                                          </p:spTgt>
                                        </p:tgtEl>
                                        <p:attrNameLst>
                                          <p:attrName>fillcolor</p:attrName>
                                        </p:attrNameLst>
                                      </p:cBhvr>
                                      <p:to>
                                        <a:schemeClr val="accent2"/>
                                      </p:to>
                                    </p:animClr>
                                    <p:set>
                                      <p:cBhvr>
                                        <p:cTn id="82" dur="500" fill="hold"/>
                                        <p:tgtEl>
                                          <p:spTgt spid="21510">
                                            <p:txEl>
                                              <p:pRg st="3" end="3"/>
                                            </p:txEl>
                                          </p:spTgt>
                                        </p:tgtEl>
                                        <p:attrNameLst>
                                          <p:attrName>fill.type</p:attrName>
                                        </p:attrNameLst>
                                      </p:cBhvr>
                                      <p:to>
                                        <p:strVal val="solid"/>
                                      </p:to>
                                    </p:set>
                                    <p:set>
                                      <p:cBhvr>
                                        <p:cTn id="83" dur="500" fill="hold"/>
                                        <p:tgtEl>
                                          <p:spTgt spid="21510">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381954" y="286340"/>
            <a:ext cx="8424862" cy="558800"/>
          </a:xfrm>
          <a:noFill/>
        </p:spPr>
        <p:txBody>
          <a:bodyPr>
            <a:normAutofit fontScale="90000"/>
          </a:bodyPr>
          <a:lstStyle/>
          <a:p>
            <a:pPr eaLnBrk="1" hangingPunct="1"/>
            <a:r>
              <a:rPr lang="cs-CZ" altLang="cs-CZ" sz="2800" b="1" dirty="0">
                <a:solidFill>
                  <a:srgbClr val="C00000"/>
                </a:solidFill>
              </a:rPr>
              <a:t>ZAKLADATELSKÝ ROZPOČET</a:t>
            </a:r>
            <a:br>
              <a:rPr lang="cs-CZ" altLang="cs-CZ" sz="2800" b="1" dirty="0">
                <a:solidFill>
                  <a:srgbClr val="C00000"/>
                </a:solidFill>
              </a:rPr>
            </a:br>
            <a:r>
              <a:rPr lang="cs-CZ" altLang="cs-CZ" sz="2800" b="1" dirty="0">
                <a:solidFill>
                  <a:srgbClr val="C00000"/>
                </a:solidFill>
              </a:rPr>
              <a:t> Ukázkový příklad 1 - řešení</a:t>
            </a:r>
          </a:p>
        </p:txBody>
      </p:sp>
      <p:sp>
        <p:nvSpPr>
          <p:cNvPr id="22531" name="Rectangle 3"/>
          <p:cNvSpPr>
            <a:spLocks noChangeArrowheads="1"/>
          </p:cNvSpPr>
          <p:nvPr/>
        </p:nvSpPr>
        <p:spPr bwMode="auto">
          <a:xfrm>
            <a:off x="359567" y="1330009"/>
            <a:ext cx="8424863" cy="5324535"/>
          </a:xfrm>
          <a:prstGeom prst="rect">
            <a:avLst/>
          </a:prstGeom>
          <a:solidFill>
            <a:schemeClr val="bg1"/>
          </a:solidFill>
          <a:ln>
            <a:noFill/>
          </a:ln>
        </p:spPr>
        <p:txBody>
          <a:bodyPr anchor="ctr">
            <a:spAutoFit/>
          </a:bodyPr>
          <a:lstStyle>
            <a:lvl1pPr eaLnBrk="0" hangingPunct="0">
              <a:tabLst>
                <a:tab pos="-3060700" algn="l"/>
                <a:tab pos="4410075" algn="r"/>
              </a:tabLst>
              <a:defRPr b="1">
                <a:solidFill>
                  <a:schemeClr val="tx1"/>
                </a:solidFill>
                <a:latin typeface="Verdana" panose="020B0604030504040204" pitchFamily="34" charset="0"/>
              </a:defRPr>
            </a:lvl1pPr>
            <a:lvl2pPr marL="742950" indent="-285750" eaLnBrk="0" hangingPunct="0">
              <a:tabLst>
                <a:tab pos="-3060700" algn="l"/>
                <a:tab pos="4410075" algn="r"/>
              </a:tabLst>
              <a:defRPr b="1">
                <a:solidFill>
                  <a:schemeClr val="tx1"/>
                </a:solidFill>
                <a:latin typeface="Verdana" panose="020B0604030504040204" pitchFamily="34" charset="0"/>
              </a:defRPr>
            </a:lvl2pPr>
            <a:lvl3pPr marL="1143000" indent="-228600" eaLnBrk="0" hangingPunct="0">
              <a:tabLst>
                <a:tab pos="-3060700" algn="l"/>
                <a:tab pos="4410075" algn="r"/>
              </a:tabLst>
              <a:defRPr b="1">
                <a:solidFill>
                  <a:schemeClr val="tx1"/>
                </a:solidFill>
                <a:latin typeface="Verdana" panose="020B0604030504040204" pitchFamily="34" charset="0"/>
              </a:defRPr>
            </a:lvl3pPr>
            <a:lvl4pPr marL="1600200" indent="-228600" eaLnBrk="0" hangingPunct="0">
              <a:tabLst>
                <a:tab pos="-3060700" algn="l"/>
                <a:tab pos="4410075" algn="r"/>
              </a:tabLst>
              <a:defRPr b="1">
                <a:solidFill>
                  <a:schemeClr val="tx1"/>
                </a:solidFill>
                <a:latin typeface="Verdana" panose="020B0604030504040204" pitchFamily="34" charset="0"/>
              </a:defRPr>
            </a:lvl4pPr>
            <a:lvl5pPr marL="2057400" indent="-228600" eaLnBrk="0" hangingPunct="0">
              <a:tabLst>
                <a:tab pos="-3060700" algn="l"/>
                <a:tab pos="4410075" algn="r"/>
              </a:tabLst>
              <a:defRPr b="1">
                <a:solidFill>
                  <a:schemeClr val="tx1"/>
                </a:solidFill>
                <a:latin typeface="Verdana" panose="020B0604030504040204" pitchFamily="34" charset="0"/>
              </a:defRPr>
            </a:lvl5pPr>
            <a:lvl6pPr marL="2514600" indent="-228600" eaLnBrk="0" fontAlgn="base" hangingPunct="0">
              <a:spcBef>
                <a:spcPct val="0"/>
              </a:spcBef>
              <a:spcAft>
                <a:spcPct val="0"/>
              </a:spcAft>
              <a:tabLst>
                <a:tab pos="-3060700" algn="l"/>
                <a:tab pos="4410075" algn="r"/>
              </a:tabLst>
              <a:defRPr b="1">
                <a:solidFill>
                  <a:schemeClr val="tx1"/>
                </a:solidFill>
                <a:latin typeface="Verdana" panose="020B0604030504040204" pitchFamily="34" charset="0"/>
              </a:defRPr>
            </a:lvl6pPr>
            <a:lvl7pPr marL="2971800" indent="-228600" eaLnBrk="0" fontAlgn="base" hangingPunct="0">
              <a:spcBef>
                <a:spcPct val="0"/>
              </a:spcBef>
              <a:spcAft>
                <a:spcPct val="0"/>
              </a:spcAft>
              <a:tabLst>
                <a:tab pos="-3060700" algn="l"/>
                <a:tab pos="4410075" algn="r"/>
              </a:tabLst>
              <a:defRPr b="1">
                <a:solidFill>
                  <a:schemeClr val="tx1"/>
                </a:solidFill>
                <a:latin typeface="Verdana" panose="020B0604030504040204" pitchFamily="34" charset="0"/>
              </a:defRPr>
            </a:lvl7pPr>
            <a:lvl8pPr marL="3429000" indent="-228600" eaLnBrk="0" fontAlgn="base" hangingPunct="0">
              <a:spcBef>
                <a:spcPct val="0"/>
              </a:spcBef>
              <a:spcAft>
                <a:spcPct val="0"/>
              </a:spcAft>
              <a:tabLst>
                <a:tab pos="-3060700" algn="l"/>
                <a:tab pos="4410075" algn="r"/>
              </a:tabLst>
              <a:defRPr b="1">
                <a:solidFill>
                  <a:schemeClr val="tx1"/>
                </a:solidFill>
                <a:latin typeface="Verdana" panose="020B0604030504040204" pitchFamily="34" charset="0"/>
              </a:defRPr>
            </a:lvl8pPr>
            <a:lvl9pPr marL="3886200" indent="-228600" eaLnBrk="0" fontAlgn="base" hangingPunct="0">
              <a:spcBef>
                <a:spcPct val="0"/>
              </a:spcBef>
              <a:spcAft>
                <a:spcPct val="0"/>
              </a:spcAft>
              <a:tabLst>
                <a:tab pos="-3060700" algn="l"/>
                <a:tab pos="4410075" algn="r"/>
              </a:tabLst>
              <a:defRPr b="1">
                <a:solidFill>
                  <a:schemeClr val="tx1"/>
                </a:solidFill>
                <a:latin typeface="Verdana" panose="020B0604030504040204" pitchFamily="34" charset="0"/>
              </a:defRPr>
            </a:lvl9pPr>
          </a:lstStyle>
          <a:p>
            <a:pPr eaLnBrk="1" hangingPunct="1"/>
            <a:r>
              <a:rPr lang="cs-CZ" altLang="cs-CZ" sz="2000" u="sng" dirty="0"/>
              <a:t>3. ROČNÍ ROZPOČET VÝNOSŮ A NÁKLADŮ:</a:t>
            </a:r>
          </a:p>
          <a:p>
            <a:pPr eaLnBrk="1" hangingPunct="1"/>
            <a:endParaRPr lang="cs-CZ" altLang="cs-CZ" sz="2000" u="sng" dirty="0"/>
          </a:p>
          <a:p>
            <a:r>
              <a:rPr lang="cs-CZ" sz="2000" dirty="0">
                <a:solidFill>
                  <a:schemeClr val="bg1"/>
                </a:solidFill>
              </a:rPr>
              <a:t>Výnosy 	   	21 600 000 Kč</a:t>
            </a:r>
          </a:p>
          <a:p>
            <a:r>
              <a:rPr lang="cs-CZ" sz="2000" dirty="0">
                <a:solidFill>
                  <a:schemeClr val="bg1"/>
                </a:solidFill>
              </a:rPr>
              <a:t>Prodej zboží 			21 600 000 Kč</a:t>
            </a:r>
          </a:p>
          <a:p>
            <a:r>
              <a:rPr lang="cs-CZ" sz="2000" dirty="0">
                <a:solidFill>
                  <a:schemeClr val="bg1"/>
                </a:solidFill>
              </a:rPr>
              <a:t>Náklady Celkem			17 859 680 Kč</a:t>
            </a:r>
          </a:p>
          <a:p>
            <a:r>
              <a:rPr lang="cs-CZ" sz="2000" b="0" dirty="0">
                <a:solidFill>
                  <a:schemeClr val="bg1"/>
                </a:solidFill>
              </a:rPr>
              <a:t>Náklady na prodané zboží			15 120 000 Kč</a:t>
            </a:r>
          </a:p>
          <a:p>
            <a:r>
              <a:rPr lang="cs-CZ" sz="2000" b="0" dirty="0">
                <a:solidFill>
                  <a:schemeClr val="bg1"/>
                </a:solidFill>
              </a:rPr>
              <a:t>Mzdové náklady			  1 152 000 Kč</a:t>
            </a:r>
          </a:p>
          <a:p>
            <a:r>
              <a:rPr lang="cs-CZ" sz="2000" b="0" dirty="0">
                <a:solidFill>
                  <a:schemeClr val="bg1"/>
                </a:solidFill>
              </a:rPr>
              <a:t>SZP 34 %			     391 680 Kč</a:t>
            </a:r>
          </a:p>
          <a:p>
            <a:r>
              <a:rPr lang="cs-CZ" sz="2000" b="0" dirty="0">
                <a:solidFill>
                  <a:schemeClr val="bg1"/>
                </a:solidFill>
              </a:rPr>
              <a:t>Energie			     300 000 Kč</a:t>
            </a:r>
          </a:p>
          <a:p>
            <a:r>
              <a:rPr lang="cs-CZ" sz="2000" b="0" dirty="0">
                <a:solidFill>
                  <a:schemeClr val="bg1"/>
                </a:solidFill>
              </a:rPr>
              <a:t>Ostatní			       96 000 Kč</a:t>
            </a:r>
          </a:p>
          <a:p>
            <a:r>
              <a:rPr lang="cs-CZ" sz="2000" b="0" dirty="0">
                <a:solidFill>
                  <a:schemeClr val="bg1"/>
                </a:solidFill>
              </a:rPr>
              <a:t>Pojištění			     120 000 Kč</a:t>
            </a:r>
          </a:p>
          <a:p>
            <a:r>
              <a:rPr lang="cs-CZ" sz="2000" b="0" dirty="0">
                <a:solidFill>
                  <a:schemeClr val="bg1"/>
                </a:solidFill>
              </a:rPr>
              <a:t>Úroky z úvěru 			     280 000 Kč</a:t>
            </a:r>
          </a:p>
          <a:p>
            <a:r>
              <a:rPr lang="cs-CZ" sz="2000" b="0" dirty="0">
                <a:solidFill>
                  <a:schemeClr val="bg1"/>
                </a:solidFill>
              </a:rPr>
              <a:t>Odpisy			     400 000 Kč</a:t>
            </a:r>
          </a:p>
          <a:p>
            <a:r>
              <a:rPr lang="cs-CZ" sz="2000" dirty="0">
                <a:solidFill>
                  <a:schemeClr val="bg1"/>
                </a:solidFill>
              </a:rPr>
              <a:t>Zisk před zdaněním			  3 740 320 Kč</a:t>
            </a:r>
          </a:p>
          <a:p>
            <a:r>
              <a:rPr lang="cs-CZ" sz="2000" b="0" dirty="0">
                <a:solidFill>
                  <a:schemeClr val="bg1"/>
                </a:solidFill>
              </a:rPr>
              <a:t>Zaokrouhlený zisk			  3 740 000 Kč</a:t>
            </a:r>
          </a:p>
          <a:p>
            <a:r>
              <a:rPr lang="cs-CZ" sz="2000" b="0" dirty="0">
                <a:solidFill>
                  <a:schemeClr val="bg1"/>
                </a:solidFill>
              </a:rPr>
              <a:t>DzPPO (19 %)			     710 600 Kč</a:t>
            </a:r>
          </a:p>
          <a:p>
            <a:r>
              <a:rPr lang="cs-CZ" sz="2000" u="sng" dirty="0">
                <a:solidFill>
                  <a:schemeClr val="bg1"/>
                </a:solidFill>
              </a:rPr>
              <a:t>Zisk po zdanění			  3 029 720 Kč</a:t>
            </a:r>
            <a:endParaRPr lang="cs-CZ" altLang="cs-CZ" sz="2000" dirty="0">
              <a:solidFill>
                <a:schemeClr val="bg1"/>
              </a:solidFill>
            </a:endParaRPr>
          </a:p>
        </p:txBody>
      </p:sp>
    </p:spTree>
    <p:extLst>
      <p:ext uri="{BB962C8B-B14F-4D97-AF65-F5344CB8AC3E}">
        <p14:creationId xmlns:p14="http://schemas.microsoft.com/office/powerpoint/2010/main" val="31797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22531">
                                            <p:txEl>
                                              <p:pRg st="2" end="2"/>
                                            </p:txEl>
                                          </p:spTgt>
                                        </p:tgtEl>
                                        <p:attrNameLst>
                                          <p:attrName>style.color</p:attrName>
                                        </p:attrNameLst>
                                      </p:cBhvr>
                                      <p:to>
                                        <a:schemeClr val="accent2"/>
                                      </p:to>
                                    </p:animClr>
                                    <p:animClr clrSpc="rgb" dir="cw">
                                      <p:cBhvr>
                                        <p:cTn id="7" dur="500" fill="hold"/>
                                        <p:tgtEl>
                                          <p:spTgt spid="22531">
                                            <p:txEl>
                                              <p:pRg st="2" end="2"/>
                                            </p:txEl>
                                          </p:spTgt>
                                        </p:tgtEl>
                                        <p:attrNameLst>
                                          <p:attrName>fillcolor</p:attrName>
                                        </p:attrNameLst>
                                      </p:cBhvr>
                                      <p:to>
                                        <a:schemeClr val="accent2"/>
                                      </p:to>
                                    </p:animClr>
                                    <p:set>
                                      <p:cBhvr>
                                        <p:cTn id="8" dur="500" fill="hold"/>
                                        <p:tgtEl>
                                          <p:spTgt spid="22531">
                                            <p:txEl>
                                              <p:pRg st="2" end="2"/>
                                            </p:txEl>
                                          </p:spTgt>
                                        </p:tgtEl>
                                        <p:attrNameLst>
                                          <p:attrName>fill.type</p:attrName>
                                        </p:attrNameLst>
                                      </p:cBhvr>
                                      <p:to>
                                        <p:strVal val="solid"/>
                                      </p:to>
                                    </p:set>
                                    <p:set>
                                      <p:cBhvr>
                                        <p:cTn id="9" dur="500" fill="hold"/>
                                        <p:tgtEl>
                                          <p:spTgt spid="22531">
                                            <p:txEl>
                                              <p:pRg st="2" end="2"/>
                                            </p:txEl>
                                          </p:spTgt>
                                        </p:tgtEl>
                                        <p:attrNameLst>
                                          <p:attrName>fill.on</p:attrName>
                                        </p:attrNameLst>
                                      </p:cBhvr>
                                      <p:to>
                                        <p:strVal val="true"/>
                                      </p:to>
                                    </p:set>
                                  </p:childTnLst>
                                </p:cTn>
                              </p:par>
                              <p:par>
                                <p:cTn id="10" presetID="19" presetClass="emph" presetSubtype="0" fill="hold" nodeType="withEffect">
                                  <p:stCondLst>
                                    <p:cond delay="0"/>
                                  </p:stCondLst>
                                  <p:childTnLst>
                                    <p:animClr clrSpc="rgb" dir="cw">
                                      <p:cBhvr override="childStyle">
                                        <p:cTn id="11" dur="500" fill="hold"/>
                                        <p:tgtEl>
                                          <p:spTgt spid="22531">
                                            <p:txEl>
                                              <p:pRg st="3" end="3"/>
                                            </p:txEl>
                                          </p:spTgt>
                                        </p:tgtEl>
                                        <p:attrNameLst>
                                          <p:attrName>style.color</p:attrName>
                                        </p:attrNameLst>
                                      </p:cBhvr>
                                      <p:to>
                                        <a:schemeClr val="accent2"/>
                                      </p:to>
                                    </p:animClr>
                                    <p:animClr clrSpc="rgb" dir="cw">
                                      <p:cBhvr>
                                        <p:cTn id="12" dur="500" fill="hold"/>
                                        <p:tgtEl>
                                          <p:spTgt spid="22531">
                                            <p:txEl>
                                              <p:pRg st="3" end="3"/>
                                            </p:txEl>
                                          </p:spTgt>
                                        </p:tgtEl>
                                        <p:attrNameLst>
                                          <p:attrName>fillcolor</p:attrName>
                                        </p:attrNameLst>
                                      </p:cBhvr>
                                      <p:to>
                                        <a:schemeClr val="accent2"/>
                                      </p:to>
                                    </p:animClr>
                                    <p:set>
                                      <p:cBhvr>
                                        <p:cTn id="13" dur="500" fill="hold"/>
                                        <p:tgtEl>
                                          <p:spTgt spid="22531">
                                            <p:txEl>
                                              <p:pRg st="3" end="3"/>
                                            </p:txEl>
                                          </p:spTgt>
                                        </p:tgtEl>
                                        <p:attrNameLst>
                                          <p:attrName>fill.type</p:attrName>
                                        </p:attrNameLst>
                                      </p:cBhvr>
                                      <p:to>
                                        <p:strVal val="solid"/>
                                      </p:to>
                                    </p:set>
                                    <p:set>
                                      <p:cBhvr>
                                        <p:cTn id="14" dur="500" fill="hold"/>
                                        <p:tgtEl>
                                          <p:spTgt spid="22531">
                                            <p:txEl>
                                              <p:pRg st="3" end="3"/>
                                            </p:txEl>
                                          </p:spTgt>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9" presetClass="emph" presetSubtype="0" fill="hold" nodeType="clickEffect">
                                  <p:stCondLst>
                                    <p:cond delay="0"/>
                                  </p:stCondLst>
                                  <p:childTnLst>
                                    <p:animClr clrSpc="rgb" dir="cw">
                                      <p:cBhvr override="childStyle">
                                        <p:cTn id="18" dur="500" fill="hold"/>
                                        <p:tgtEl>
                                          <p:spTgt spid="22531">
                                            <p:txEl>
                                              <p:pRg st="5" end="5"/>
                                            </p:txEl>
                                          </p:spTgt>
                                        </p:tgtEl>
                                        <p:attrNameLst>
                                          <p:attrName>style.color</p:attrName>
                                        </p:attrNameLst>
                                      </p:cBhvr>
                                      <p:to>
                                        <a:schemeClr val="accent2"/>
                                      </p:to>
                                    </p:animClr>
                                    <p:animClr clrSpc="rgb" dir="cw">
                                      <p:cBhvr>
                                        <p:cTn id="19" dur="500" fill="hold"/>
                                        <p:tgtEl>
                                          <p:spTgt spid="22531">
                                            <p:txEl>
                                              <p:pRg st="5" end="5"/>
                                            </p:txEl>
                                          </p:spTgt>
                                        </p:tgtEl>
                                        <p:attrNameLst>
                                          <p:attrName>fillcolor</p:attrName>
                                        </p:attrNameLst>
                                      </p:cBhvr>
                                      <p:to>
                                        <a:schemeClr val="accent2"/>
                                      </p:to>
                                    </p:animClr>
                                    <p:set>
                                      <p:cBhvr>
                                        <p:cTn id="20" dur="500" fill="hold"/>
                                        <p:tgtEl>
                                          <p:spTgt spid="22531">
                                            <p:txEl>
                                              <p:pRg st="5" end="5"/>
                                            </p:txEl>
                                          </p:spTgt>
                                        </p:tgtEl>
                                        <p:attrNameLst>
                                          <p:attrName>fill.type</p:attrName>
                                        </p:attrNameLst>
                                      </p:cBhvr>
                                      <p:to>
                                        <p:strVal val="solid"/>
                                      </p:to>
                                    </p:set>
                                    <p:set>
                                      <p:cBhvr>
                                        <p:cTn id="21" dur="500" fill="hold"/>
                                        <p:tgtEl>
                                          <p:spTgt spid="22531">
                                            <p:txEl>
                                              <p:pRg st="5" end="5"/>
                                            </p:txEl>
                                          </p:spTgt>
                                        </p:tgtEl>
                                        <p:attrNameLst>
                                          <p:attrName>fill.on</p:attrName>
                                        </p:attrNameLst>
                                      </p:cBhvr>
                                      <p:to>
                                        <p:strVal val="true"/>
                                      </p:to>
                                    </p:set>
                                  </p:childTnLst>
                                </p:cTn>
                              </p:par>
                              <p:par>
                                <p:cTn id="22" presetID="19" presetClass="emph" presetSubtype="0" fill="hold" nodeType="withEffect">
                                  <p:stCondLst>
                                    <p:cond delay="0"/>
                                  </p:stCondLst>
                                  <p:childTnLst>
                                    <p:animClr clrSpc="rgb" dir="cw">
                                      <p:cBhvr override="childStyle">
                                        <p:cTn id="23" dur="500" fill="hold"/>
                                        <p:tgtEl>
                                          <p:spTgt spid="22531">
                                            <p:txEl>
                                              <p:pRg st="6" end="6"/>
                                            </p:txEl>
                                          </p:spTgt>
                                        </p:tgtEl>
                                        <p:attrNameLst>
                                          <p:attrName>style.color</p:attrName>
                                        </p:attrNameLst>
                                      </p:cBhvr>
                                      <p:to>
                                        <a:schemeClr val="accent2"/>
                                      </p:to>
                                    </p:animClr>
                                    <p:animClr clrSpc="rgb" dir="cw">
                                      <p:cBhvr>
                                        <p:cTn id="24" dur="500" fill="hold"/>
                                        <p:tgtEl>
                                          <p:spTgt spid="22531">
                                            <p:txEl>
                                              <p:pRg st="6" end="6"/>
                                            </p:txEl>
                                          </p:spTgt>
                                        </p:tgtEl>
                                        <p:attrNameLst>
                                          <p:attrName>fillcolor</p:attrName>
                                        </p:attrNameLst>
                                      </p:cBhvr>
                                      <p:to>
                                        <a:schemeClr val="accent2"/>
                                      </p:to>
                                    </p:animClr>
                                    <p:set>
                                      <p:cBhvr>
                                        <p:cTn id="25" dur="500" fill="hold"/>
                                        <p:tgtEl>
                                          <p:spTgt spid="22531">
                                            <p:txEl>
                                              <p:pRg st="6" end="6"/>
                                            </p:txEl>
                                          </p:spTgt>
                                        </p:tgtEl>
                                        <p:attrNameLst>
                                          <p:attrName>fill.type</p:attrName>
                                        </p:attrNameLst>
                                      </p:cBhvr>
                                      <p:to>
                                        <p:strVal val="solid"/>
                                      </p:to>
                                    </p:set>
                                    <p:set>
                                      <p:cBhvr>
                                        <p:cTn id="26" dur="500" fill="hold"/>
                                        <p:tgtEl>
                                          <p:spTgt spid="22531">
                                            <p:txEl>
                                              <p:pRg st="6" end="6"/>
                                            </p:txEl>
                                          </p:spTgt>
                                        </p:tgtEl>
                                        <p:attrNameLst>
                                          <p:attrName>fill.on</p:attrName>
                                        </p:attrNameLst>
                                      </p:cBhvr>
                                      <p:to>
                                        <p:strVal val="true"/>
                                      </p:to>
                                    </p:set>
                                  </p:childTnLst>
                                </p:cTn>
                              </p:par>
                              <p:par>
                                <p:cTn id="27" presetID="19" presetClass="emph" presetSubtype="0" fill="hold" nodeType="withEffect">
                                  <p:stCondLst>
                                    <p:cond delay="0"/>
                                  </p:stCondLst>
                                  <p:childTnLst>
                                    <p:animClr clrSpc="rgb" dir="cw">
                                      <p:cBhvr override="childStyle">
                                        <p:cTn id="28" dur="500" fill="hold"/>
                                        <p:tgtEl>
                                          <p:spTgt spid="22531">
                                            <p:txEl>
                                              <p:pRg st="7" end="7"/>
                                            </p:txEl>
                                          </p:spTgt>
                                        </p:tgtEl>
                                        <p:attrNameLst>
                                          <p:attrName>style.color</p:attrName>
                                        </p:attrNameLst>
                                      </p:cBhvr>
                                      <p:to>
                                        <a:schemeClr val="accent2"/>
                                      </p:to>
                                    </p:animClr>
                                    <p:animClr clrSpc="rgb" dir="cw">
                                      <p:cBhvr>
                                        <p:cTn id="29" dur="500" fill="hold"/>
                                        <p:tgtEl>
                                          <p:spTgt spid="22531">
                                            <p:txEl>
                                              <p:pRg st="7" end="7"/>
                                            </p:txEl>
                                          </p:spTgt>
                                        </p:tgtEl>
                                        <p:attrNameLst>
                                          <p:attrName>fillcolor</p:attrName>
                                        </p:attrNameLst>
                                      </p:cBhvr>
                                      <p:to>
                                        <a:schemeClr val="accent2"/>
                                      </p:to>
                                    </p:animClr>
                                    <p:set>
                                      <p:cBhvr>
                                        <p:cTn id="30" dur="500" fill="hold"/>
                                        <p:tgtEl>
                                          <p:spTgt spid="22531">
                                            <p:txEl>
                                              <p:pRg st="7" end="7"/>
                                            </p:txEl>
                                          </p:spTgt>
                                        </p:tgtEl>
                                        <p:attrNameLst>
                                          <p:attrName>fill.type</p:attrName>
                                        </p:attrNameLst>
                                      </p:cBhvr>
                                      <p:to>
                                        <p:strVal val="solid"/>
                                      </p:to>
                                    </p:set>
                                    <p:set>
                                      <p:cBhvr>
                                        <p:cTn id="31" dur="500" fill="hold"/>
                                        <p:tgtEl>
                                          <p:spTgt spid="22531">
                                            <p:txEl>
                                              <p:pRg st="7" end="7"/>
                                            </p:txEl>
                                          </p:spTgt>
                                        </p:tgtEl>
                                        <p:attrNameLst>
                                          <p:attrName>fill.on</p:attrName>
                                        </p:attrNameLst>
                                      </p:cBhvr>
                                      <p:to>
                                        <p:strVal val="true"/>
                                      </p:to>
                                    </p:set>
                                  </p:childTnLst>
                                </p:cTn>
                              </p:par>
                              <p:par>
                                <p:cTn id="32" presetID="19" presetClass="emph" presetSubtype="0" fill="hold" nodeType="withEffect">
                                  <p:stCondLst>
                                    <p:cond delay="0"/>
                                  </p:stCondLst>
                                  <p:childTnLst>
                                    <p:animClr clrSpc="rgb" dir="cw">
                                      <p:cBhvr override="childStyle">
                                        <p:cTn id="33" dur="500" fill="hold"/>
                                        <p:tgtEl>
                                          <p:spTgt spid="22531">
                                            <p:txEl>
                                              <p:pRg st="8" end="8"/>
                                            </p:txEl>
                                          </p:spTgt>
                                        </p:tgtEl>
                                        <p:attrNameLst>
                                          <p:attrName>style.color</p:attrName>
                                        </p:attrNameLst>
                                      </p:cBhvr>
                                      <p:to>
                                        <a:schemeClr val="accent2"/>
                                      </p:to>
                                    </p:animClr>
                                    <p:animClr clrSpc="rgb" dir="cw">
                                      <p:cBhvr>
                                        <p:cTn id="34" dur="500" fill="hold"/>
                                        <p:tgtEl>
                                          <p:spTgt spid="22531">
                                            <p:txEl>
                                              <p:pRg st="8" end="8"/>
                                            </p:txEl>
                                          </p:spTgt>
                                        </p:tgtEl>
                                        <p:attrNameLst>
                                          <p:attrName>fillcolor</p:attrName>
                                        </p:attrNameLst>
                                      </p:cBhvr>
                                      <p:to>
                                        <a:schemeClr val="accent2"/>
                                      </p:to>
                                    </p:animClr>
                                    <p:set>
                                      <p:cBhvr>
                                        <p:cTn id="35" dur="500" fill="hold"/>
                                        <p:tgtEl>
                                          <p:spTgt spid="22531">
                                            <p:txEl>
                                              <p:pRg st="8" end="8"/>
                                            </p:txEl>
                                          </p:spTgt>
                                        </p:tgtEl>
                                        <p:attrNameLst>
                                          <p:attrName>fill.type</p:attrName>
                                        </p:attrNameLst>
                                      </p:cBhvr>
                                      <p:to>
                                        <p:strVal val="solid"/>
                                      </p:to>
                                    </p:set>
                                    <p:set>
                                      <p:cBhvr>
                                        <p:cTn id="36" dur="500" fill="hold"/>
                                        <p:tgtEl>
                                          <p:spTgt spid="22531">
                                            <p:txEl>
                                              <p:pRg st="8" end="8"/>
                                            </p:txEl>
                                          </p:spTgt>
                                        </p:tgtEl>
                                        <p:attrNameLst>
                                          <p:attrName>fill.on</p:attrName>
                                        </p:attrNameLst>
                                      </p:cBhvr>
                                      <p:to>
                                        <p:strVal val="true"/>
                                      </p:to>
                                    </p:set>
                                  </p:childTnLst>
                                </p:cTn>
                              </p:par>
                              <p:par>
                                <p:cTn id="37" presetID="19" presetClass="emph" presetSubtype="0" fill="hold" nodeType="withEffect">
                                  <p:stCondLst>
                                    <p:cond delay="0"/>
                                  </p:stCondLst>
                                  <p:childTnLst>
                                    <p:animClr clrSpc="rgb" dir="cw">
                                      <p:cBhvr override="childStyle">
                                        <p:cTn id="38" dur="500" fill="hold"/>
                                        <p:tgtEl>
                                          <p:spTgt spid="22531">
                                            <p:txEl>
                                              <p:pRg st="9" end="9"/>
                                            </p:txEl>
                                          </p:spTgt>
                                        </p:tgtEl>
                                        <p:attrNameLst>
                                          <p:attrName>style.color</p:attrName>
                                        </p:attrNameLst>
                                      </p:cBhvr>
                                      <p:to>
                                        <a:schemeClr val="accent2"/>
                                      </p:to>
                                    </p:animClr>
                                    <p:animClr clrSpc="rgb" dir="cw">
                                      <p:cBhvr>
                                        <p:cTn id="39" dur="500" fill="hold"/>
                                        <p:tgtEl>
                                          <p:spTgt spid="22531">
                                            <p:txEl>
                                              <p:pRg st="9" end="9"/>
                                            </p:txEl>
                                          </p:spTgt>
                                        </p:tgtEl>
                                        <p:attrNameLst>
                                          <p:attrName>fillcolor</p:attrName>
                                        </p:attrNameLst>
                                      </p:cBhvr>
                                      <p:to>
                                        <a:schemeClr val="accent2"/>
                                      </p:to>
                                    </p:animClr>
                                    <p:set>
                                      <p:cBhvr>
                                        <p:cTn id="40" dur="500" fill="hold"/>
                                        <p:tgtEl>
                                          <p:spTgt spid="22531">
                                            <p:txEl>
                                              <p:pRg st="9" end="9"/>
                                            </p:txEl>
                                          </p:spTgt>
                                        </p:tgtEl>
                                        <p:attrNameLst>
                                          <p:attrName>fill.type</p:attrName>
                                        </p:attrNameLst>
                                      </p:cBhvr>
                                      <p:to>
                                        <p:strVal val="solid"/>
                                      </p:to>
                                    </p:set>
                                    <p:set>
                                      <p:cBhvr>
                                        <p:cTn id="41" dur="500" fill="hold"/>
                                        <p:tgtEl>
                                          <p:spTgt spid="22531">
                                            <p:txEl>
                                              <p:pRg st="9" end="9"/>
                                            </p:txEl>
                                          </p:spTgt>
                                        </p:tgtEl>
                                        <p:attrNameLst>
                                          <p:attrName>fill.on</p:attrName>
                                        </p:attrNameLst>
                                      </p:cBhvr>
                                      <p:to>
                                        <p:strVal val="true"/>
                                      </p:to>
                                    </p:set>
                                  </p:childTnLst>
                                </p:cTn>
                              </p:par>
                              <p:par>
                                <p:cTn id="42" presetID="19" presetClass="emph" presetSubtype="0" fill="hold" nodeType="withEffect">
                                  <p:stCondLst>
                                    <p:cond delay="0"/>
                                  </p:stCondLst>
                                  <p:childTnLst>
                                    <p:animClr clrSpc="rgb" dir="cw">
                                      <p:cBhvr override="childStyle">
                                        <p:cTn id="43" dur="500" fill="hold"/>
                                        <p:tgtEl>
                                          <p:spTgt spid="22531">
                                            <p:txEl>
                                              <p:pRg st="10" end="10"/>
                                            </p:txEl>
                                          </p:spTgt>
                                        </p:tgtEl>
                                        <p:attrNameLst>
                                          <p:attrName>style.color</p:attrName>
                                        </p:attrNameLst>
                                      </p:cBhvr>
                                      <p:to>
                                        <a:schemeClr val="accent2"/>
                                      </p:to>
                                    </p:animClr>
                                    <p:animClr clrSpc="rgb" dir="cw">
                                      <p:cBhvr>
                                        <p:cTn id="44" dur="500" fill="hold"/>
                                        <p:tgtEl>
                                          <p:spTgt spid="22531">
                                            <p:txEl>
                                              <p:pRg st="10" end="10"/>
                                            </p:txEl>
                                          </p:spTgt>
                                        </p:tgtEl>
                                        <p:attrNameLst>
                                          <p:attrName>fillcolor</p:attrName>
                                        </p:attrNameLst>
                                      </p:cBhvr>
                                      <p:to>
                                        <a:schemeClr val="accent2"/>
                                      </p:to>
                                    </p:animClr>
                                    <p:set>
                                      <p:cBhvr>
                                        <p:cTn id="45" dur="500" fill="hold"/>
                                        <p:tgtEl>
                                          <p:spTgt spid="22531">
                                            <p:txEl>
                                              <p:pRg st="10" end="10"/>
                                            </p:txEl>
                                          </p:spTgt>
                                        </p:tgtEl>
                                        <p:attrNameLst>
                                          <p:attrName>fill.type</p:attrName>
                                        </p:attrNameLst>
                                      </p:cBhvr>
                                      <p:to>
                                        <p:strVal val="solid"/>
                                      </p:to>
                                    </p:set>
                                    <p:set>
                                      <p:cBhvr>
                                        <p:cTn id="46" dur="500" fill="hold"/>
                                        <p:tgtEl>
                                          <p:spTgt spid="22531">
                                            <p:txEl>
                                              <p:pRg st="10" end="10"/>
                                            </p:txEl>
                                          </p:spTgt>
                                        </p:tgtEl>
                                        <p:attrNameLst>
                                          <p:attrName>fill.on</p:attrName>
                                        </p:attrNameLst>
                                      </p:cBhvr>
                                      <p:to>
                                        <p:strVal val="true"/>
                                      </p:to>
                                    </p:set>
                                  </p:childTnLst>
                                </p:cTn>
                              </p:par>
                              <p:par>
                                <p:cTn id="47" presetID="19" presetClass="emph" presetSubtype="0" fill="hold" nodeType="withEffect">
                                  <p:stCondLst>
                                    <p:cond delay="0"/>
                                  </p:stCondLst>
                                  <p:childTnLst>
                                    <p:animClr clrSpc="rgb" dir="cw">
                                      <p:cBhvr override="childStyle">
                                        <p:cTn id="48" dur="500" fill="hold"/>
                                        <p:tgtEl>
                                          <p:spTgt spid="22531">
                                            <p:txEl>
                                              <p:pRg st="11" end="11"/>
                                            </p:txEl>
                                          </p:spTgt>
                                        </p:tgtEl>
                                        <p:attrNameLst>
                                          <p:attrName>style.color</p:attrName>
                                        </p:attrNameLst>
                                      </p:cBhvr>
                                      <p:to>
                                        <a:schemeClr val="accent2"/>
                                      </p:to>
                                    </p:animClr>
                                    <p:animClr clrSpc="rgb" dir="cw">
                                      <p:cBhvr>
                                        <p:cTn id="49" dur="500" fill="hold"/>
                                        <p:tgtEl>
                                          <p:spTgt spid="22531">
                                            <p:txEl>
                                              <p:pRg st="11" end="11"/>
                                            </p:txEl>
                                          </p:spTgt>
                                        </p:tgtEl>
                                        <p:attrNameLst>
                                          <p:attrName>fillcolor</p:attrName>
                                        </p:attrNameLst>
                                      </p:cBhvr>
                                      <p:to>
                                        <a:schemeClr val="accent2"/>
                                      </p:to>
                                    </p:animClr>
                                    <p:set>
                                      <p:cBhvr>
                                        <p:cTn id="50" dur="500" fill="hold"/>
                                        <p:tgtEl>
                                          <p:spTgt spid="22531">
                                            <p:txEl>
                                              <p:pRg st="11" end="11"/>
                                            </p:txEl>
                                          </p:spTgt>
                                        </p:tgtEl>
                                        <p:attrNameLst>
                                          <p:attrName>fill.type</p:attrName>
                                        </p:attrNameLst>
                                      </p:cBhvr>
                                      <p:to>
                                        <p:strVal val="solid"/>
                                      </p:to>
                                    </p:set>
                                    <p:set>
                                      <p:cBhvr>
                                        <p:cTn id="51" dur="500" fill="hold"/>
                                        <p:tgtEl>
                                          <p:spTgt spid="22531">
                                            <p:txEl>
                                              <p:pRg st="11" end="11"/>
                                            </p:txEl>
                                          </p:spTgt>
                                        </p:tgtEl>
                                        <p:attrNameLst>
                                          <p:attrName>fill.on</p:attrName>
                                        </p:attrNameLst>
                                      </p:cBhvr>
                                      <p:to>
                                        <p:strVal val="true"/>
                                      </p:to>
                                    </p:set>
                                  </p:childTnLst>
                                </p:cTn>
                              </p:par>
                              <p:par>
                                <p:cTn id="52" presetID="19" presetClass="emph" presetSubtype="0" fill="hold" nodeType="withEffect">
                                  <p:stCondLst>
                                    <p:cond delay="0"/>
                                  </p:stCondLst>
                                  <p:childTnLst>
                                    <p:animClr clrSpc="rgb" dir="cw">
                                      <p:cBhvr override="childStyle">
                                        <p:cTn id="53" dur="500" fill="hold"/>
                                        <p:tgtEl>
                                          <p:spTgt spid="22531">
                                            <p:txEl>
                                              <p:pRg st="12" end="12"/>
                                            </p:txEl>
                                          </p:spTgt>
                                        </p:tgtEl>
                                        <p:attrNameLst>
                                          <p:attrName>style.color</p:attrName>
                                        </p:attrNameLst>
                                      </p:cBhvr>
                                      <p:to>
                                        <a:schemeClr val="accent2"/>
                                      </p:to>
                                    </p:animClr>
                                    <p:animClr clrSpc="rgb" dir="cw">
                                      <p:cBhvr>
                                        <p:cTn id="54" dur="500" fill="hold"/>
                                        <p:tgtEl>
                                          <p:spTgt spid="22531">
                                            <p:txEl>
                                              <p:pRg st="12" end="12"/>
                                            </p:txEl>
                                          </p:spTgt>
                                        </p:tgtEl>
                                        <p:attrNameLst>
                                          <p:attrName>fillcolor</p:attrName>
                                        </p:attrNameLst>
                                      </p:cBhvr>
                                      <p:to>
                                        <a:schemeClr val="accent2"/>
                                      </p:to>
                                    </p:animClr>
                                    <p:set>
                                      <p:cBhvr>
                                        <p:cTn id="55" dur="500" fill="hold"/>
                                        <p:tgtEl>
                                          <p:spTgt spid="22531">
                                            <p:txEl>
                                              <p:pRg st="12" end="12"/>
                                            </p:txEl>
                                          </p:spTgt>
                                        </p:tgtEl>
                                        <p:attrNameLst>
                                          <p:attrName>fill.type</p:attrName>
                                        </p:attrNameLst>
                                      </p:cBhvr>
                                      <p:to>
                                        <p:strVal val="solid"/>
                                      </p:to>
                                    </p:set>
                                    <p:set>
                                      <p:cBhvr>
                                        <p:cTn id="56" dur="500" fill="hold"/>
                                        <p:tgtEl>
                                          <p:spTgt spid="22531">
                                            <p:txEl>
                                              <p:pRg st="12" end="12"/>
                                            </p:txEl>
                                          </p:spTgt>
                                        </p:tgtEl>
                                        <p:attrNameLst>
                                          <p:attrName>fill.on</p:attrName>
                                        </p:attrNameLst>
                                      </p:cBhvr>
                                      <p:to>
                                        <p:strVal val="true"/>
                                      </p:to>
                                    </p:set>
                                  </p:childTnLst>
                                </p:cTn>
                              </p:par>
                            </p:childTnLst>
                          </p:cTn>
                        </p:par>
                      </p:childTnLst>
                    </p:cTn>
                  </p:par>
                  <p:par>
                    <p:cTn id="57" fill="hold">
                      <p:stCondLst>
                        <p:cond delay="indefinite"/>
                      </p:stCondLst>
                      <p:childTnLst>
                        <p:par>
                          <p:cTn id="58" fill="hold">
                            <p:stCondLst>
                              <p:cond delay="0"/>
                            </p:stCondLst>
                            <p:childTnLst>
                              <p:par>
                                <p:cTn id="59" presetID="19" presetClass="emph" presetSubtype="0" fill="hold" nodeType="clickEffect">
                                  <p:stCondLst>
                                    <p:cond delay="0"/>
                                  </p:stCondLst>
                                  <p:childTnLst>
                                    <p:animClr clrSpc="rgb" dir="cw">
                                      <p:cBhvr override="childStyle">
                                        <p:cTn id="60" dur="500" fill="hold"/>
                                        <p:tgtEl>
                                          <p:spTgt spid="22531">
                                            <p:txEl>
                                              <p:pRg st="4" end="4"/>
                                            </p:txEl>
                                          </p:spTgt>
                                        </p:tgtEl>
                                        <p:attrNameLst>
                                          <p:attrName>style.color</p:attrName>
                                        </p:attrNameLst>
                                      </p:cBhvr>
                                      <p:to>
                                        <a:schemeClr val="accent2"/>
                                      </p:to>
                                    </p:animClr>
                                    <p:animClr clrSpc="rgb" dir="cw">
                                      <p:cBhvr>
                                        <p:cTn id="61" dur="500" fill="hold"/>
                                        <p:tgtEl>
                                          <p:spTgt spid="22531">
                                            <p:txEl>
                                              <p:pRg st="4" end="4"/>
                                            </p:txEl>
                                          </p:spTgt>
                                        </p:tgtEl>
                                        <p:attrNameLst>
                                          <p:attrName>fillcolor</p:attrName>
                                        </p:attrNameLst>
                                      </p:cBhvr>
                                      <p:to>
                                        <a:schemeClr val="accent2"/>
                                      </p:to>
                                    </p:animClr>
                                    <p:set>
                                      <p:cBhvr>
                                        <p:cTn id="62" dur="500" fill="hold"/>
                                        <p:tgtEl>
                                          <p:spTgt spid="22531">
                                            <p:txEl>
                                              <p:pRg st="4" end="4"/>
                                            </p:txEl>
                                          </p:spTgt>
                                        </p:tgtEl>
                                        <p:attrNameLst>
                                          <p:attrName>fill.type</p:attrName>
                                        </p:attrNameLst>
                                      </p:cBhvr>
                                      <p:to>
                                        <p:strVal val="solid"/>
                                      </p:to>
                                    </p:set>
                                    <p:set>
                                      <p:cBhvr>
                                        <p:cTn id="63" dur="500" fill="hold"/>
                                        <p:tgtEl>
                                          <p:spTgt spid="22531">
                                            <p:txEl>
                                              <p:pRg st="4" end="4"/>
                                            </p:txEl>
                                          </p:spTgt>
                                        </p:tgtEl>
                                        <p:attrNameLst>
                                          <p:attrName>fill.on</p:attrName>
                                        </p:attrNameLst>
                                      </p:cBhvr>
                                      <p:to>
                                        <p:strVal val="true"/>
                                      </p:to>
                                    </p:set>
                                  </p:childTnLst>
                                </p:cTn>
                              </p:par>
                            </p:childTnLst>
                          </p:cTn>
                        </p:par>
                      </p:childTnLst>
                    </p:cTn>
                  </p:par>
                  <p:par>
                    <p:cTn id="64" fill="hold">
                      <p:stCondLst>
                        <p:cond delay="indefinite"/>
                      </p:stCondLst>
                      <p:childTnLst>
                        <p:par>
                          <p:cTn id="65" fill="hold">
                            <p:stCondLst>
                              <p:cond delay="0"/>
                            </p:stCondLst>
                            <p:childTnLst>
                              <p:par>
                                <p:cTn id="66" presetID="19" presetClass="emph" presetSubtype="0" fill="hold" nodeType="clickEffect">
                                  <p:stCondLst>
                                    <p:cond delay="0"/>
                                  </p:stCondLst>
                                  <p:childTnLst>
                                    <p:animClr clrSpc="rgb" dir="cw">
                                      <p:cBhvr override="childStyle">
                                        <p:cTn id="67" dur="500" fill="hold"/>
                                        <p:tgtEl>
                                          <p:spTgt spid="22531">
                                            <p:txEl>
                                              <p:pRg st="13" end="13"/>
                                            </p:txEl>
                                          </p:spTgt>
                                        </p:tgtEl>
                                        <p:attrNameLst>
                                          <p:attrName>style.color</p:attrName>
                                        </p:attrNameLst>
                                      </p:cBhvr>
                                      <p:to>
                                        <a:schemeClr val="accent2"/>
                                      </p:to>
                                    </p:animClr>
                                    <p:animClr clrSpc="rgb" dir="cw">
                                      <p:cBhvr>
                                        <p:cTn id="68" dur="500" fill="hold"/>
                                        <p:tgtEl>
                                          <p:spTgt spid="22531">
                                            <p:txEl>
                                              <p:pRg st="13" end="13"/>
                                            </p:txEl>
                                          </p:spTgt>
                                        </p:tgtEl>
                                        <p:attrNameLst>
                                          <p:attrName>fillcolor</p:attrName>
                                        </p:attrNameLst>
                                      </p:cBhvr>
                                      <p:to>
                                        <a:schemeClr val="accent2"/>
                                      </p:to>
                                    </p:animClr>
                                    <p:set>
                                      <p:cBhvr>
                                        <p:cTn id="69" dur="500" fill="hold"/>
                                        <p:tgtEl>
                                          <p:spTgt spid="22531">
                                            <p:txEl>
                                              <p:pRg st="13" end="13"/>
                                            </p:txEl>
                                          </p:spTgt>
                                        </p:tgtEl>
                                        <p:attrNameLst>
                                          <p:attrName>fill.type</p:attrName>
                                        </p:attrNameLst>
                                      </p:cBhvr>
                                      <p:to>
                                        <p:strVal val="solid"/>
                                      </p:to>
                                    </p:set>
                                    <p:set>
                                      <p:cBhvr>
                                        <p:cTn id="70" dur="500" fill="hold"/>
                                        <p:tgtEl>
                                          <p:spTgt spid="22531">
                                            <p:txEl>
                                              <p:pRg st="13" end="13"/>
                                            </p:txEl>
                                          </p:spTgt>
                                        </p:tgtEl>
                                        <p:attrNameLst>
                                          <p:attrName>fill.on</p:attrName>
                                        </p:attrNameLst>
                                      </p:cBhvr>
                                      <p:to>
                                        <p:strVal val="true"/>
                                      </p:to>
                                    </p:set>
                                  </p:childTnLst>
                                </p:cTn>
                              </p:par>
                              <p:par>
                                <p:cTn id="71" presetID="19" presetClass="emph" presetSubtype="0" fill="hold" nodeType="withEffect">
                                  <p:stCondLst>
                                    <p:cond delay="0"/>
                                  </p:stCondLst>
                                  <p:childTnLst>
                                    <p:animClr clrSpc="rgb" dir="cw">
                                      <p:cBhvr override="childStyle">
                                        <p:cTn id="72" dur="500" fill="hold"/>
                                        <p:tgtEl>
                                          <p:spTgt spid="22531">
                                            <p:txEl>
                                              <p:pRg st="14" end="14"/>
                                            </p:txEl>
                                          </p:spTgt>
                                        </p:tgtEl>
                                        <p:attrNameLst>
                                          <p:attrName>style.color</p:attrName>
                                        </p:attrNameLst>
                                      </p:cBhvr>
                                      <p:to>
                                        <a:schemeClr val="accent2"/>
                                      </p:to>
                                    </p:animClr>
                                    <p:animClr clrSpc="rgb" dir="cw">
                                      <p:cBhvr>
                                        <p:cTn id="73" dur="500" fill="hold"/>
                                        <p:tgtEl>
                                          <p:spTgt spid="22531">
                                            <p:txEl>
                                              <p:pRg st="14" end="14"/>
                                            </p:txEl>
                                          </p:spTgt>
                                        </p:tgtEl>
                                        <p:attrNameLst>
                                          <p:attrName>fillcolor</p:attrName>
                                        </p:attrNameLst>
                                      </p:cBhvr>
                                      <p:to>
                                        <a:schemeClr val="accent2"/>
                                      </p:to>
                                    </p:animClr>
                                    <p:set>
                                      <p:cBhvr>
                                        <p:cTn id="74" dur="500" fill="hold"/>
                                        <p:tgtEl>
                                          <p:spTgt spid="22531">
                                            <p:txEl>
                                              <p:pRg st="14" end="14"/>
                                            </p:txEl>
                                          </p:spTgt>
                                        </p:tgtEl>
                                        <p:attrNameLst>
                                          <p:attrName>fill.type</p:attrName>
                                        </p:attrNameLst>
                                      </p:cBhvr>
                                      <p:to>
                                        <p:strVal val="solid"/>
                                      </p:to>
                                    </p:set>
                                    <p:set>
                                      <p:cBhvr>
                                        <p:cTn id="75" dur="500" fill="hold"/>
                                        <p:tgtEl>
                                          <p:spTgt spid="22531">
                                            <p:txEl>
                                              <p:pRg st="14" end="14"/>
                                            </p:txEl>
                                          </p:spTgt>
                                        </p:tgtEl>
                                        <p:attrNameLst>
                                          <p:attrName>fill.on</p:attrName>
                                        </p:attrNameLst>
                                      </p:cBhvr>
                                      <p:to>
                                        <p:strVal val="true"/>
                                      </p:to>
                                    </p:set>
                                  </p:childTnLst>
                                </p:cTn>
                              </p:par>
                              <p:par>
                                <p:cTn id="76" presetID="19" presetClass="emph" presetSubtype="0" fill="hold" nodeType="withEffect">
                                  <p:stCondLst>
                                    <p:cond delay="0"/>
                                  </p:stCondLst>
                                  <p:childTnLst>
                                    <p:animClr clrSpc="rgb" dir="cw">
                                      <p:cBhvr override="childStyle">
                                        <p:cTn id="77" dur="500" fill="hold"/>
                                        <p:tgtEl>
                                          <p:spTgt spid="22531">
                                            <p:txEl>
                                              <p:pRg st="15" end="15"/>
                                            </p:txEl>
                                          </p:spTgt>
                                        </p:tgtEl>
                                        <p:attrNameLst>
                                          <p:attrName>style.color</p:attrName>
                                        </p:attrNameLst>
                                      </p:cBhvr>
                                      <p:to>
                                        <a:schemeClr val="accent2"/>
                                      </p:to>
                                    </p:animClr>
                                    <p:animClr clrSpc="rgb" dir="cw">
                                      <p:cBhvr>
                                        <p:cTn id="78" dur="500" fill="hold"/>
                                        <p:tgtEl>
                                          <p:spTgt spid="22531">
                                            <p:txEl>
                                              <p:pRg st="15" end="15"/>
                                            </p:txEl>
                                          </p:spTgt>
                                        </p:tgtEl>
                                        <p:attrNameLst>
                                          <p:attrName>fillcolor</p:attrName>
                                        </p:attrNameLst>
                                      </p:cBhvr>
                                      <p:to>
                                        <a:schemeClr val="accent2"/>
                                      </p:to>
                                    </p:animClr>
                                    <p:set>
                                      <p:cBhvr>
                                        <p:cTn id="79" dur="500" fill="hold"/>
                                        <p:tgtEl>
                                          <p:spTgt spid="22531">
                                            <p:txEl>
                                              <p:pRg st="15" end="15"/>
                                            </p:txEl>
                                          </p:spTgt>
                                        </p:tgtEl>
                                        <p:attrNameLst>
                                          <p:attrName>fill.type</p:attrName>
                                        </p:attrNameLst>
                                      </p:cBhvr>
                                      <p:to>
                                        <p:strVal val="solid"/>
                                      </p:to>
                                    </p:set>
                                    <p:set>
                                      <p:cBhvr>
                                        <p:cTn id="80" dur="500" fill="hold"/>
                                        <p:tgtEl>
                                          <p:spTgt spid="22531">
                                            <p:txEl>
                                              <p:pRg st="15" end="15"/>
                                            </p:txEl>
                                          </p:spTgt>
                                        </p:tgtEl>
                                        <p:attrNameLst>
                                          <p:attrName>fill.on</p:attrName>
                                        </p:attrNameLst>
                                      </p:cBhvr>
                                      <p:to>
                                        <p:strVal val="true"/>
                                      </p:to>
                                    </p:set>
                                  </p:childTnLst>
                                </p:cTn>
                              </p:par>
                              <p:par>
                                <p:cTn id="81" presetID="19" presetClass="emph" presetSubtype="0" fill="hold" nodeType="withEffect">
                                  <p:stCondLst>
                                    <p:cond delay="0"/>
                                  </p:stCondLst>
                                  <p:childTnLst>
                                    <p:animClr clrSpc="rgb" dir="cw">
                                      <p:cBhvr override="childStyle">
                                        <p:cTn id="82" dur="500" fill="hold"/>
                                        <p:tgtEl>
                                          <p:spTgt spid="22531">
                                            <p:txEl>
                                              <p:pRg st="16" end="16"/>
                                            </p:txEl>
                                          </p:spTgt>
                                        </p:tgtEl>
                                        <p:attrNameLst>
                                          <p:attrName>style.color</p:attrName>
                                        </p:attrNameLst>
                                      </p:cBhvr>
                                      <p:to>
                                        <a:schemeClr val="accent2"/>
                                      </p:to>
                                    </p:animClr>
                                    <p:animClr clrSpc="rgb" dir="cw">
                                      <p:cBhvr>
                                        <p:cTn id="83" dur="500" fill="hold"/>
                                        <p:tgtEl>
                                          <p:spTgt spid="22531">
                                            <p:txEl>
                                              <p:pRg st="16" end="16"/>
                                            </p:txEl>
                                          </p:spTgt>
                                        </p:tgtEl>
                                        <p:attrNameLst>
                                          <p:attrName>fillcolor</p:attrName>
                                        </p:attrNameLst>
                                      </p:cBhvr>
                                      <p:to>
                                        <a:schemeClr val="accent2"/>
                                      </p:to>
                                    </p:animClr>
                                    <p:set>
                                      <p:cBhvr>
                                        <p:cTn id="84" dur="500" fill="hold"/>
                                        <p:tgtEl>
                                          <p:spTgt spid="22531">
                                            <p:txEl>
                                              <p:pRg st="16" end="16"/>
                                            </p:txEl>
                                          </p:spTgt>
                                        </p:tgtEl>
                                        <p:attrNameLst>
                                          <p:attrName>fill.type</p:attrName>
                                        </p:attrNameLst>
                                      </p:cBhvr>
                                      <p:to>
                                        <p:strVal val="solid"/>
                                      </p:to>
                                    </p:set>
                                    <p:set>
                                      <p:cBhvr>
                                        <p:cTn id="85" dur="500" fill="hold"/>
                                        <p:tgtEl>
                                          <p:spTgt spid="22531">
                                            <p:txEl>
                                              <p:pRg st="16" end="16"/>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231126" y="349250"/>
            <a:ext cx="8424862" cy="558800"/>
          </a:xfrm>
          <a:noFill/>
        </p:spPr>
        <p:txBody>
          <a:bodyPr>
            <a:normAutofit fontScale="90000"/>
          </a:bodyPr>
          <a:lstStyle/>
          <a:p>
            <a:pPr eaLnBrk="1" hangingPunct="1"/>
            <a:r>
              <a:rPr lang="cs-CZ" altLang="cs-CZ" sz="2800" b="1" dirty="0">
                <a:solidFill>
                  <a:srgbClr val="C00000"/>
                </a:solidFill>
              </a:rPr>
              <a:t>ZAKLADATELSKÝ ROZPOČET</a:t>
            </a:r>
            <a:br>
              <a:rPr lang="cs-CZ" altLang="cs-CZ" sz="2800" b="1" dirty="0">
                <a:solidFill>
                  <a:srgbClr val="C00000"/>
                </a:solidFill>
              </a:rPr>
            </a:br>
            <a:r>
              <a:rPr lang="cs-CZ" altLang="cs-CZ" sz="2800" b="1" dirty="0">
                <a:solidFill>
                  <a:srgbClr val="C00000"/>
                </a:solidFill>
              </a:rPr>
              <a:t> Ukázkový příklad 1 - řešení</a:t>
            </a:r>
          </a:p>
        </p:txBody>
      </p:sp>
      <p:sp>
        <p:nvSpPr>
          <p:cNvPr id="23555" name="Rectangle 3"/>
          <p:cNvSpPr>
            <a:spLocks noChangeArrowheads="1"/>
          </p:cNvSpPr>
          <p:nvPr/>
        </p:nvSpPr>
        <p:spPr bwMode="auto">
          <a:xfrm>
            <a:off x="250825" y="1466897"/>
            <a:ext cx="8713788" cy="3785652"/>
          </a:xfrm>
          <a:prstGeom prst="rect">
            <a:avLst/>
          </a:prstGeom>
          <a:solidFill>
            <a:schemeClr val="bg1"/>
          </a:solidFill>
          <a:ln>
            <a:noFill/>
          </a:ln>
        </p:spPr>
        <p:txBody>
          <a:bodyPr anchor="ctr">
            <a:spAutoFit/>
          </a:bodyPr>
          <a:lstStyle>
            <a:lvl1pPr eaLnBrk="0" hangingPunct="0">
              <a:tabLst>
                <a:tab pos="-3060700" algn="l"/>
                <a:tab pos="4410075" algn="r"/>
              </a:tabLst>
              <a:defRPr b="1">
                <a:solidFill>
                  <a:schemeClr val="tx1"/>
                </a:solidFill>
                <a:latin typeface="Verdana" panose="020B0604030504040204" pitchFamily="34" charset="0"/>
              </a:defRPr>
            </a:lvl1pPr>
            <a:lvl2pPr marL="742950" indent="-285750" eaLnBrk="0" hangingPunct="0">
              <a:tabLst>
                <a:tab pos="-3060700" algn="l"/>
                <a:tab pos="4410075" algn="r"/>
              </a:tabLst>
              <a:defRPr b="1">
                <a:solidFill>
                  <a:schemeClr val="tx1"/>
                </a:solidFill>
                <a:latin typeface="Verdana" panose="020B0604030504040204" pitchFamily="34" charset="0"/>
              </a:defRPr>
            </a:lvl2pPr>
            <a:lvl3pPr marL="1143000" indent="-228600" eaLnBrk="0" hangingPunct="0">
              <a:tabLst>
                <a:tab pos="-3060700" algn="l"/>
                <a:tab pos="4410075" algn="r"/>
              </a:tabLst>
              <a:defRPr b="1">
                <a:solidFill>
                  <a:schemeClr val="tx1"/>
                </a:solidFill>
                <a:latin typeface="Verdana" panose="020B0604030504040204" pitchFamily="34" charset="0"/>
              </a:defRPr>
            </a:lvl3pPr>
            <a:lvl4pPr marL="1600200" indent="-228600" eaLnBrk="0" hangingPunct="0">
              <a:tabLst>
                <a:tab pos="-3060700" algn="l"/>
                <a:tab pos="4410075" algn="r"/>
              </a:tabLst>
              <a:defRPr b="1">
                <a:solidFill>
                  <a:schemeClr val="tx1"/>
                </a:solidFill>
                <a:latin typeface="Verdana" panose="020B0604030504040204" pitchFamily="34" charset="0"/>
              </a:defRPr>
            </a:lvl4pPr>
            <a:lvl5pPr marL="2057400" indent="-228600" eaLnBrk="0" hangingPunct="0">
              <a:tabLst>
                <a:tab pos="-3060700" algn="l"/>
                <a:tab pos="4410075" algn="r"/>
              </a:tabLst>
              <a:defRPr b="1">
                <a:solidFill>
                  <a:schemeClr val="tx1"/>
                </a:solidFill>
                <a:latin typeface="Verdana" panose="020B0604030504040204" pitchFamily="34" charset="0"/>
              </a:defRPr>
            </a:lvl5pPr>
            <a:lvl6pPr marL="2514600" indent="-228600" eaLnBrk="0" fontAlgn="base" hangingPunct="0">
              <a:spcBef>
                <a:spcPct val="0"/>
              </a:spcBef>
              <a:spcAft>
                <a:spcPct val="0"/>
              </a:spcAft>
              <a:tabLst>
                <a:tab pos="-3060700" algn="l"/>
                <a:tab pos="4410075" algn="r"/>
              </a:tabLst>
              <a:defRPr b="1">
                <a:solidFill>
                  <a:schemeClr val="tx1"/>
                </a:solidFill>
                <a:latin typeface="Verdana" panose="020B0604030504040204" pitchFamily="34" charset="0"/>
              </a:defRPr>
            </a:lvl6pPr>
            <a:lvl7pPr marL="2971800" indent="-228600" eaLnBrk="0" fontAlgn="base" hangingPunct="0">
              <a:spcBef>
                <a:spcPct val="0"/>
              </a:spcBef>
              <a:spcAft>
                <a:spcPct val="0"/>
              </a:spcAft>
              <a:tabLst>
                <a:tab pos="-3060700" algn="l"/>
                <a:tab pos="4410075" algn="r"/>
              </a:tabLst>
              <a:defRPr b="1">
                <a:solidFill>
                  <a:schemeClr val="tx1"/>
                </a:solidFill>
                <a:latin typeface="Verdana" panose="020B0604030504040204" pitchFamily="34" charset="0"/>
              </a:defRPr>
            </a:lvl7pPr>
            <a:lvl8pPr marL="3429000" indent="-228600" eaLnBrk="0" fontAlgn="base" hangingPunct="0">
              <a:spcBef>
                <a:spcPct val="0"/>
              </a:spcBef>
              <a:spcAft>
                <a:spcPct val="0"/>
              </a:spcAft>
              <a:tabLst>
                <a:tab pos="-3060700" algn="l"/>
                <a:tab pos="4410075" algn="r"/>
              </a:tabLst>
              <a:defRPr b="1">
                <a:solidFill>
                  <a:schemeClr val="tx1"/>
                </a:solidFill>
                <a:latin typeface="Verdana" panose="020B0604030504040204" pitchFamily="34" charset="0"/>
              </a:defRPr>
            </a:lvl8pPr>
            <a:lvl9pPr marL="3886200" indent="-228600" eaLnBrk="0" fontAlgn="base" hangingPunct="0">
              <a:spcBef>
                <a:spcPct val="0"/>
              </a:spcBef>
              <a:spcAft>
                <a:spcPct val="0"/>
              </a:spcAft>
              <a:tabLst>
                <a:tab pos="-3060700" algn="l"/>
                <a:tab pos="4410075" algn="r"/>
              </a:tabLst>
              <a:defRPr b="1">
                <a:solidFill>
                  <a:schemeClr val="tx1"/>
                </a:solidFill>
                <a:latin typeface="Verdana" panose="020B0604030504040204" pitchFamily="34" charset="0"/>
              </a:defRPr>
            </a:lvl9pPr>
          </a:lstStyle>
          <a:p>
            <a:pPr eaLnBrk="1" hangingPunct="1"/>
            <a:r>
              <a:rPr lang="cs-CZ" altLang="cs-CZ" sz="2000" u="sng" dirty="0"/>
              <a:t>4. ROZDĚLENÍ PŘÍJMŮ (CF):</a:t>
            </a:r>
          </a:p>
          <a:p>
            <a:r>
              <a:rPr lang="cs-CZ" sz="2000" b="0" dirty="0">
                <a:solidFill>
                  <a:schemeClr val="bg1"/>
                </a:solidFill>
              </a:rPr>
              <a:t>Čistý zisk	 	3 029 720 Kč</a:t>
            </a:r>
          </a:p>
          <a:p>
            <a:r>
              <a:rPr lang="cs-CZ" sz="2000" b="0" dirty="0">
                <a:solidFill>
                  <a:schemeClr val="bg1"/>
                </a:solidFill>
              </a:rPr>
              <a:t>odpisy		+ 400 000 Kč</a:t>
            </a:r>
          </a:p>
          <a:p>
            <a:r>
              <a:rPr lang="cs-CZ" sz="2000" b="0" dirty="0">
                <a:solidFill>
                  <a:schemeClr val="bg1"/>
                </a:solidFill>
              </a:rPr>
              <a:t>- splátka úvěru		 - 700 000 Kč</a:t>
            </a:r>
          </a:p>
          <a:p>
            <a:r>
              <a:rPr lang="cs-CZ" sz="2000" u="sng" dirty="0">
                <a:solidFill>
                  <a:schemeClr val="bg1"/>
                </a:solidFill>
              </a:rPr>
              <a:t>Disponibilní příjmy 		2 729 720 Kč</a:t>
            </a:r>
            <a:endParaRPr lang="cs-CZ" sz="2000" dirty="0">
              <a:solidFill>
                <a:schemeClr val="bg1"/>
              </a:solidFill>
            </a:endParaRPr>
          </a:p>
          <a:p>
            <a:pPr eaLnBrk="1" hangingPunct="1"/>
            <a:endParaRPr lang="cs-CZ" altLang="cs-CZ" sz="2000" u="sng" dirty="0"/>
          </a:p>
          <a:p>
            <a:pPr eaLnBrk="1" hangingPunct="1"/>
            <a:r>
              <a:rPr lang="cs-CZ" altLang="cs-CZ" sz="2000" u="sng" dirty="0"/>
              <a:t>5. VÝPOČET ČISTÉHO EK. VÝSLEDKU PODNIKÁNÍ:</a:t>
            </a:r>
            <a:endParaRPr lang="cs-CZ" altLang="cs-CZ" sz="2000" dirty="0"/>
          </a:p>
          <a:p>
            <a:r>
              <a:rPr lang="cs-CZ" sz="2000" b="0" dirty="0">
                <a:solidFill>
                  <a:schemeClr val="bg1"/>
                </a:solidFill>
              </a:rPr>
              <a:t>Disponibilní příjmy			2 729 720 Kč</a:t>
            </a:r>
          </a:p>
          <a:p>
            <a:r>
              <a:rPr lang="cs-CZ" sz="2000" b="0" dirty="0">
                <a:solidFill>
                  <a:schemeClr val="bg1"/>
                </a:solidFill>
              </a:rPr>
              <a:t>Oportunitní náklad 			- 150 000 Kč</a:t>
            </a:r>
          </a:p>
          <a:p>
            <a:endParaRPr lang="cs-CZ" sz="2000" b="0" u="sng" dirty="0"/>
          </a:p>
          <a:p>
            <a:r>
              <a:rPr lang="cs-CZ" sz="2000" dirty="0">
                <a:solidFill>
                  <a:schemeClr val="bg1"/>
                </a:solidFill>
              </a:rPr>
              <a:t>Čistý ek. výsledek podnikání v 1. roce	2 504 752 Kč</a:t>
            </a:r>
            <a:endParaRPr lang="cs-CZ" altLang="cs-CZ" sz="2000" dirty="0">
              <a:solidFill>
                <a:schemeClr val="bg1"/>
              </a:solidFill>
            </a:endParaRPr>
          </a:p>
          <a:p>
            <a:pPr eaLnBrk="1" hangingPunct="1"/>
            <a:endParaRPr lang="cs-CZ" altLang="cs-CZ" sz="2000" dirty="0"/>
          </a:p>
        </p:txBody>
      </p:sp>
    </p:spTree>
    <p:extLst>
      <p:ext uri="{BB962C8B-B14F-4D97-AF65-F5344CB8AC3E}">
        <p14:creationId xmlns:p14="http://schemas.microsoft.com/office/powerpoint/2010/main" val="39209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23555">
                                            <p:txEl>
                                              <p:pRg st="1" end="1"/>
                                            </p:txEl>
                                          </p:spTgt>
                                        </p:tgtEl>
                                        <p:attrNameLst>
                                          <p:attrName>style.color</p:attrName>
                                        </p:attrNameLst>
                                      </p:cBhvr>
                                      <p:to>
                                        <a:schemeClr val="accent2"/>
                                      </p:to>
                                    </p:animClr>
                                    <p:animClr clrSpc="rgb" dir="cw">
                                      <p:cBhvr>
                                        <p:cTn id="7" dur="500" fill="hold"/>
                                        <p:tgtEl>
                                          <p:spTgt spid="23555">
                                            <p:txEl>
                                              <p:pRg st="1" end="1"/>
                                            </p:txEl>
                                          </p:spTgt>
                                        </p:tgtEl>
                                        <p:attrNameLst>
                                          <p:attrName>fillcolor</p:attrName>
                                        </p:attrNameLst>
                                      </p:cBhvr>
                                      <p:to>
                                        <a:schemeClr val="accent2"/>
                                      </p:to>
                                    </p:animClr>
                                    <p:set>
                                      <p:cBhvr>
                                        <p:cTn id="8" dur="500" fill="hold"/>
                                        <p:tgtEl>
                                          <p:spTgt spid="23555">
                                            <p:txEl>
                                              <p:pRg st="1" end="1"/>
                                            </p:txEl>
                                          </p:spTgt>
                                        </p:tgtEl>
                                        <p:attrNameLst>
                                          <p:attrName>fill.type</p:attrName>
                                        </p:attrNameLst>
                                      </p:cBhvr>
                                      <p:to>
                                        <p:strVal val="solid"/>
                                      </p:to>
                                    </p:set>
                                    <p:set>
                                      <p:cBhvr>
                                        <p:cTn id="9" dur="500" fill="hold"/>
                                        <p:tgtEl>
                                          <p:spTgt spid="23555">
                                            <p:txEl>
                                              <p:pRg st="1" end="1"/>
                                            </p:txEl>
                                          </p:spTgt>
                                        </p:tgtEl>
                                        <p:attrNameLst>
                                          <p:attrName>fill.on</p:attrName>
                                        </p:attrNameLst>
                                      </p:cBhvr>
                                      <p:to>
                                        <p:strVal val="true"/>
                                      </p:to>
                                    </p:set>
                                  </p:childTnLst>
                                </p:cTn>
                              </p:par>
                              <p:par>
                                <p:cTn id="10" presetID="19" presetClass="emph" presetSubtype="0" fill="hold" nodeType="withEffect">
                                  <p:stCondLst>
                                    <p:cond delay="0"/>
                                  </p:stCondLst>
                                  <p:childTnLst>
                                    <p:animClr clrSpc="rgb" dir="cw">
                                      <p:cBhvr override="childStyle">
                                        <p:cTn id="11" dur="500" fill="hold"/>
                                        <p:tgtEl>
                                          <p:spTgt spid="23555">
                                            <p:txEl>
                                              <p:pRg st="2" end="2"/>
                                            </p:txEl>
                                          </p:spTgt>
                                        </p:tgtEl>
                                        <p:attrNameLst>
                                          <p:attrName>style.color</p:attrName>
                                        </p:attrNameLst>
                                      </p:cBhvr>
                                      <p:to>
                                        <a:schemeClr val="accent2"/>
                                      </p:to>
                                    </p:animClr>
                                    <p:animClr clrSpc="rgb" dir="cw">
                                      <p:cBhvr>
                                        <p:cTn id="12" dur="500" fill="hold"/>
                                        <p:tgtEl>
                                          <p:spTgt spid="23555">
                                            <p:txEl>
                                              <p:pRg st="2" end="2"/>
                                            </p:txEl>
                                          </p:spTgt>
                                        </p:tgtEl>
                                        <p:attrNameLst>
                                          <p:attrName>fillcolor</p:attrName>
                                        </p:attrNameLst>
                                      </p:cBhvr>
                                      <p:to>
                                        <a:schemeClr val="accent2"/>
                                      </p:to>
                                    </p:animClr>
                                    <p:set>
                                      <p:cBhvr>
                                        <p:cTn id="13" dur="500" fill="hold"/>
                                        <p:tgtEl>
                                          <p:spTgt spid="23555">
                                            <p:txEl>
                                              <p:pRg st="2" end="2"/>
                                            </p:txEl>
                                          </p:spTgt>
                                        </p:tgtEl>
                                        <p:attrNameLst>
                                          <p:attrName>fill.type</p:attrName>
                                        </p:attrNameLst>
                                      </p:cBhvr>
                                      <p:to>
                                        <p:strVal val="solid"/>
                                      </p:to>
                                    </p:set>
                                    <p:set>
                                      <p:cBhvr>
                                        <p:cTn id="14" dur="500" fill="hold"/>
                                        <p:tgtEl>
                                          <p:spTgt spid="23555">
                                            <p:txEl>
                                              <p:pRg st="2" end="2"/>
                                            </p:txEl>
                                          </p:spTgt>
                                        </p:tgtEl>
                                        <p:attrNameLst>
                                          <p:attrName>fill.on</p:attrName>
                                        </p:attrNameLst>
                                      </p:cBhvr>
                                      <p:to>
                                        <p:strVal val="true"/>
                                      </p:to>
                                    </p:set>
                                  </p:childTnLst>
                                </p:cTn>
                              </p:par>
                              <p:par>
                                <p:cTn id="15" presetID="19" presetClass="emph" presetSubtype="0" fill="hold" nodeType="withEffect">
                                  <p:stCondLst>
                                    <p:cond delay="0"/>
                                  </p:stCondLst>
                                  <p:childTnLst>
                                    <p:animClr clrSpc="rgb" dir="cw">
                                      <p:cBhvr override="childStyle">
                                        <p:cTn id="16" dur="500" fill="hold"/>
                                        <p:tgtEl>
                                          <p:spTgt spid="23555">
                                            <p:txEl>
                                              <p:pRg st="3" end="3"/>
                                            </p:txEl>
                                          </p:spTgt>
                                        </p:tgtEl>
                                        <p:attrNameLst>
                                          <p:attrName>style.color</p:attrName>
                                        </p:attrNameLst>
                                      </p:cBhvr>
                                      <p:to>
                                        <a:schemeClr val="accent2"/>
                                      </p:to>
                                    </p:animClr>
                                    <p:animClr clrSpc="rgb" dir="cw">
                                      <p:cBhvr>
                                        <p:cTn id="17" dur="500" fill="hold"/>
                                        <p:tgtEl>
                                          <p:spTgt spid="23555">
                                            <p:txEl>
                                              <p:pRg st="3" end="3"/>
                                            </p:txEl>
                                          </p:spTgt>
                                        </p:tgtEl>
                                        <p:attrNameLst>
                                          <p:attrName>fillcolor</p:attrName>
                                        </p:attrNameLst>
                                      </p:cBhvr>
                                      <p:to>
                                        <a:schemeClr val="accent2"/>
                                      </p:to>
                                    </p:animClr>
                                    <p:set>
                                      <p:cBhvr>
                                        <p:cTn id="18" dur="500" fill="hold"/>
                                        <p:tgtEl>
                                          <p:spTgt spid="23555">
                                            <p:txEl>
                                              <p:pRg st="3" end="3"/>
                                            </p:txEl>
                                          </p:spTgt>
                                        </p:tgtEl>
                                        <p:attrNameLst>
                                          <p:attrName>fill.type</p:attrName>
                                        </p:attrNameLst>
                                      </p:cBhvr>
                                      <p:to>
                                        <p:strVal val="solid"/>
                                      </p:to>
                                    </p:set>
                                    <p:set>
                                      <p:cBhvr>
                                        <p:cTn id="19" dur="500" fill="hold"/>
                                        <p:tgtEl>
                                          <p:spTgt spid="23555">
                                            <p:txEl>
                                              <p:pRg st="3" end="3"/>
                                            </p:txEl>
                                          </p:spTgt>
                                        </p:tgtEl>
                                        <p:attrNameLst>
                                          <p:attrName>fill.on</p:attrName>
                                        </p:attrNameLst>
                                      </p:cBhvr>
                                      <p:to>
                                        <p:strVal val="true"/>
                                      </p:to>
                                    </p:set>
                                  </p:childTnLst>
                                </p:cTn>
                              </p:par>
                              <p:par>
                                <p:cTn id="20" presetID="19" presetClass="emph" presetSubtype="0" fill="hold" nodeType="withEffect">
                                  <p:stCondLst>
                                    <p:cond delay="0"/>
                                  </p:stCondLst>
                                  <p:childTnLst>
                                    <p:animClr clrSpc="rgb" dir="cw">
                                      <p:cBhvr override="childStyle">
                                        <p:cTn id="21" dur="500" fill="hold"/>
                                        <p:tgtEl>
                                          <p:spTgt spid="23555">
                                            <p:txEl>
                                              <p:pRg st="4" end="4"/>
                                            </p:txEl>
                                          </p:spTgt>
                                        </p:tgtEl>
                                        <p:attrNameLst>
                                          <p:attrName>style.color</p:attrName>
                                        </p:attrNameLst>
                                      </p:cBhvr>
                                      <p:to>
                                        <a:schemeClr val="accent2"/>
                                      </p:to>
                                    </p:animClr>
                                    <p:animClr clrSpc="rgb" dir="cw">
                                      <p:cBhvr>
                                        <p:cTn id="22" dur="500" fill="hold"/>
                                        <p:tgtEl>
                                          <p:spTgt spid="23555">
                                            <p:txEl>
                                              <p:pRg st="4" end="4"/>
                                            </p:txEl>
                                          </p:spTgt>
                                        </p:tgtEl>
                                        <p:attrNameLst>
                                          <p:attrName>fillcolor</p:attrName>
                                        </p:attrNameLst>
                                      </p:cBhvr>
                                      <p:to>
                                        <a:schemeClr val="accent2"/>
                                      </p:to>
                                    </p:animClr>
                                    <p:set>
                                      <p:cBhvr>
                                        <p:cTn id="23" dur="500" fill="hold"/>
                                        <p:tgtEl>
                                          <p:spTgt spid="23555">
                                            <p:txEl>
                                              <p:pRg st="4" end="4"/>
                                            </p:txEl>
                                          </p:spTgt>
                                        </p:tgtEl>
                                        <p:attrNameLst>
                                          <p:attrName>fill.type</p:attrName>
                                        </p:attrNameLst>
                                      </p:cBhvr>
                                      <p:to>
                                        <p:strVal val="solid"/>
                                      </p:to>
                                    </p:set>
                                    <p:set>
                                      <p:cBhvr>
                                        <p:cTn id="24" dur="500" fill="hold"/>
                                        <p:tgtEl>
                                          <p:spTgt spid="23555">
                                            <p:txEl>
                                              <p:pRg st="4" end="4"/>
                                            </p:txEl>
                                          </p:spTgt>
                                        </p:tgtEl>
                                        <p:attrNameLst>
                                          <p:attrName>fill.on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19" presetClass="emph" presetSubtype="0" fill="hold" nodeType="clickEffect">
                                  <p:stCondLst>
                                    <p:cond delay="0"/>
                                  </p:stCondLst>
                                  <p:childTnLst>
                                    <p:animClr clrSpc="rgb" dir="cw">
                                      <p:cBhvr override="childStyle">
                                        <p:cTn id="28" dur="500" fill="hold"/>
                                        <p:tgtEl>
                                          <p:spTgt spid="23555">
                                            <p:txEl>
                                              <p:pRg st="7" end="7"/>
                                            </p:txEl>
                                          </p:spTgt>
                                        </p:tgtEl>
                                        <p:attrNameLst>
                                          <p:attrName>style.color</p:attrName>
                                        </p:attrNameLst>
                                      </p:cBhvr>
                                      <p:to>
                                        <a:schemeClr val="accent2"/>
                                      </p:to>
                                    </p:animClr>
                                    <p:animClr clrSpc="rgb" dir="cw">
                                      <p:cBhvr>
                                        <p:cTn id="29" dur="500" fill="hold"/>
                                        <p:tgtEl>
                                          <p:spTgt spid="23555">
                                            <p:txEl>
                                              <p:pRg st="7" end="7"/>
                                            </p:txEl>
                                          </p:spTgt>
                                        </p:tgtEl>
                                        <p:attrNameLst>
                                          <p:attrName>fillcolor</p:attrName>
                                        </p:attrNameLst>
                                      </p:cBhvr>
                                      <p:to>
                                        <a:schemeClr val="accent2"/>
                                      </p:to>
                                    </p:animClr>
                                    <p:set>
                                      <p:cBhvr>
                                        <p:cTn id="30" dur="500" fill="hold"/>
                                        <p:tgtEl>
                                          <p:spTgt spid="23555">
                                            <p:txEl>
                                              <p:pRg st="7" end="7"/>
                                            </p:txEl>
                                          </p:spTgt>
                                        </p:tgtEl>
                                        <p:attrNameLst>
                                          <p:attrName>fill.type</p:attrName>
                                        </p:attrNameLst>
                                      </p:cBhvr>
                                      <p:to>
                                        <p:strVal val="solid"/>
                                      </p:to>
                                    </p:set>
                                    <p:set>
                                      <p:cBhvr>
                                        <p:cTn id="31" dur="500" fill="hold"/>
                                        <p:tgtEl>
                                          <p:spTgt spid="23555">
                                            <p:txEl>
                                              <p:pRg st="7" end="7"/>
                                            </p:txEl>
                                          </p:spTgt>
                                        </p:tgtEl>
                                        <p:attrNameLst>
                                          <p:attrName>fill.on</p:attrName>
                                        </p:attrNameLst>
                                      </p:cBhvr>
                                      <p:to>
                                        <p:strVal val="true"/>
                                      </p:to>
                                    </p:set>
                                  </p:childTnLst>
                                </p:cTn>
                              </p:par>
                              <p:par>
                                <p:cTn id="32" presetID="19" presetClass="emph" presetSubtype="0" fill="hold" nodeType="withEffect">
                                  <p:stCondLst>
                                    <p:cond delay="0"/>
                                  </p:stCondLst>
                                  <p:childTnLst>
                                    <p:animClr clrSpc="rgb" dir="cw">
                                      <p:cBhvr override="childStyle">
                                        <p:cTn id="33" dur="500" fill="hold"/>
                                        <p:tgtEl>
                                          <p:spTgt spid="23555">
                                            <p:txEl>
                                              <p:pRg st="8" end="8"/>
                                            </p:txEl>
                                          </p:spTgt>
                                        </p:tgtEl>
                                        <p:attrNameLst>
                                          <p:attrName>style.color</p:attrName>
                                        </p:attrNameLst>
                                      </p:cBhvr>
                                      <p:to>
                                        <a:schemeClr val="accent2"/>
                                      </p:to>
                                    </p:animClr>
                                    <p:animClr clrSpc="rgb" dir="cw">
                                      <p:cBhvr>
                                        <p:cTn id="34" dur="500" fill="hold"/>
                                        <p:tgtEl>
                                          <p:spTgt spid="23555">
                                            <p:txEl>
                                              <p:pRg st="8" end="8"/>
                                            </p:txEl>
                                          </p:spTgt>
                                        </p:tgtEl>
                                        <p:attrNameLst>
                                          <p:attrName>fillcolor</p:attrName>
                                        </p:attrNameLst>
                                      </p:cBhvr>
                                      <p:to>
                                        <a:schemeClr val="accent2"/>
                                      </p:to>
                                    </p:animClr>
                                    <p:set>
                                      <p:cBhvr>
                                        <p:cTn id="35" dur="500" fill="hold"/>
                                        <p:tgtEl>
                                          <p:spTgt spid="23555">
                                            <p:txEl>
                                              <p:pRg st="8" end="8"/>
                                            </p:txEl>
                                          </p:spTgt>
                                        </p:tgtEl>
                                        <p:attrNameLst>
                                          <p:attrName>fill.type</p:attrName>
                                        </p:attrNameLst>
                                      </p:cBhvr>
                                      <p:to>
                                        <p:strVal val="solid"/>
                                      </p:to>
                                    </p:set>
                                    <p:set>
                                      <p:cBhvr>
                                        <p:cTn id="36" dur="500" fill="hold"/>
                                        <p:tgtEl>
                                          <p:spTgt spid="23555">
                                            <p:txEl>
                                              <p:pRg st="8" end="8"/>
                                            </p:txEl>
                                          </p:spTgt>
                                        </p:tgtEl>
                                        <p:attrNameLst>
                                          <p:attrName>fill.on</p:attrName>
                                        </p:attrNameLst>
                                      </p:cBhvr>
                                      <p:to>
                                        <p:strVal val="true"/>
                                      </p:to>
                                    </p:set>
                                  </p:childTnLst>
                                </p:cTn>
                              </p:par>
                            </p:childTnLst>
                          </p:cTn>
                        </p:par>
                      </p:childTnLst>
                    </p:cTn>
                  </p:par>
                  <p:par>
                    <p:cTn id="37" fill="hold">
                      <p:stCondLst>
                        <p:cond delay="indefinite"/>
                      </p:stCondLst>
                      <p:childTnLst>
                        <p:par>
                          <p:cTn id="38" fill="hold">
                            <p:stCondLst>
                              <p:cond delay="0"/>
                            </p:stCondLst>
                            <p:childTnLst>
                              <p:par>
                                <p:cTn id="39" presetID="19" presetClass="emph" presetSubtype="0" fill="hold" nodeType="clickEffect">
                                  <p:stCondLst>
                                    <p:cond delay="0"/>
                                  </p:stCondLst>
                                  <p:childTnLst>
                                    <p:animClr clrSpc="rgb" dir="cw">
                                      <p:cBhvr override="childStyle">
                                        <p:cTn id="40" dur="500" fill="hold"/>
                                        <p:tgtEl>
                                          <p:spTgt spid="23555">
                                            <p:txEl>
                                              <p:pRg st="10" end="10"/>
                                            </p:txEl>
                                          </p:spTgt>
                                        </p:tgtEl>
                                        <p:attrNameLst>
                                          <p:attrName>style.color</p:attrName>
                                        </p:attrNameLst>
                                      </p:cBhvr>
                                      <p:to>
                                        <a:schemeClr val="accent2"/>
                                      </p:to>
                                    </p:animClr>
                                    <p:animClr clrSpc="rgb" dir="cw">
                                      <p:cBhvr>
                                        <p:cTn id="41" dur="500" fill="hold"/>
                                        <p:tgtEl>
                                          <p:spTgt spid="23555">
                                            <p:txEl>
                                              <p:pRg st="10" end="10"/>
                                            </p:txEl>
                                          </p:spTgt>
                                        </p:tgtEl>
                                        <p:attrNameLst>
                                          <p:attrName>fillcolor</p:attrName>
                                        </p:attrNameLst>
                                      </p:cBhvr>
                                      <p:to>
                                        <a:schemeClr val="accent2"/>
                                      </p:to>
                                    </p:animClr>
                                    <p:set>
                                      <p:cBhvr>
                                        <p:cTn id="42" dur="500" fill="hold"/>
                                        <p:tgtEl>
                                          <p:spTgt spid="23555">
                                            <p:txEl>
                                              <p:pRg st="10" end="10"/>
                                            </p:txEl>
                                          </p:spTgt>
                                        </p:tgtEl>
                                        <p:attrNameLst>
                                          <p:attrName>fill.type</p:attrName>
                                        </p:attrNameLst>
                                      </p:cBhvr>
                                      <p:to>
                                        <p:strVal val="solid"/>
                                      </p:to>
                                    </p:set>
                                    <p:set>
                                      <p:cBhvr>
                                        <p:cTn id="43" dur="500" fill="hold"/>
                                        <p:tgtEl>
                                          <p:spTgt spid="23555">
                                            <p:txEl>
                                              <p:pRg st="10" end="1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729060" y="1261"/>
            <a:ext cx="8229600" cy="1143000"/>
          </a:xfrm>
          <a:noFill/>
        </p:spPr>
        <p:txBody>
          <a:bodyPr anchor="ctr" anchorCtr="1">
            <a:normAutofit/>
          </a:bodyPr>
          <a:lstStyle/>
          <a:p>
            <a:pPr eaLnBrk="1" hangingPunct="1"/>
            <a:r>
              <a:rPr lang="cs-CZ" altLang="cs-CZ" sz="2800" b="1" dirty="0">
                <a:solidFill>
                  <a:srgbClr val="C00000"/>
                </a:solidFill>
              </a:rPr>
              <a:t>ZAKLADATELSKÝ ROZPOČET</a:t>
            </a:r>
            <a:br>
              <a:rPr lang="cs-CZ" altLang="cs-CZ" sz="2800" b="1" dirty="0">
                <a:solidFill>
                  <a:srgbClr val="C00000"/>
                </a:solidFill>
              </a:rPr>
            </a:br>
            <a:r>
              <a:rPr lang="cs-CZ" altLang="cs-CZ" sz="2800" b="1" dirty="0">
                <a:solidFill>
                  <a:srgbClr val="C00000"/>
                </a:solidFill>
              </a:rPr>
              <a:t> Ukázkový příklad 2</a:t>
            </a:r>
          </a:p>
        </p:txBody>
      </p:sp>
      <p:sp>
        <p:nvSpPr>
          <p:cNvPr id="24579" name="Rectangle 3"/>
          <p:cNvSpPr>
            <a:spLocks noGrp="1" noChangeArrowheads="1"/>
          </p:cNvSpPr>
          <p:nvPr>
            <p:ph type="body" idx="1"/>
          </p:nvPr>
        </p:nvSpPr>
        <p:spPr/>
        <p:txBody>
          <a:bodyPr/>
          <a:lstStyle/>
          <a:p>
            <a:pPr eaLnBrk="1" hangingPunct="1">
              <a:buFont typeface="Wingdings" panose="05000000000000000000" pitchFamily="2" charset="2"/>
              <a:buNone/>
            </a:pPr>
            <a:r>
              <a:rPr lang="cs-CZ" altLang="cs-CZ" b="1"/>
              <a:t>	</a:t>
            </a:r>
            <a:endParaRPr lang="cs-CZ" altLang="cs-CZ"/>
          </a:p>
        </p:txBody>
      </p:sp>
      <p:sp>
        <p:nvSpPr>
          <p:cNvPr id="24580" name="Rectangle 4"/>
          <p:cNvSpPr>
            <a:spLocks noChangeArrowheads="1"/>
          </p:cNvSpPr>
          <p:nvPr/>
        </p:nvSpPr>
        <p:spPr bwMode="auto">
          <a:xfrm>
            <a:off x="250825" y="1196975"/>
            <a:ext cx="8713788"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spcBef>
                <a:spcPct val="20000"/>
              </a:spcBef>
              <a:buClr>
                <a:schemeClr val="bg2"/>
              </a:buClr>
              <a:buSzPct val="75000"/>
              <a:buFont typeface="Wingdings" panose="05000000000000000000" pitchFamily="2" charset="2"/>
              <a:buChar char="p"/>
            </a:pPr>
            <a:endParaRPr lang="cs-CZ" altLang="cs-CZ" b="0"/>
          </a:p>
        </p:txBody>
      </p:sp>
      <p:sp>
        <p:nvSpPr>
          <p:cNvPr id="24581" name="Rectangle 5"/>
          <p:cNvSpPr>
            <a:spLocks noChangeArrowheads="1"/>
          </p:cNvSpPr>
          <p:nvPr/>
        </p:nvSpPr>
        <p:spPr bwMode="auto">
          <a:xfrm>
            <a:off x="3" y="1144261"/>
            <a:ext cx="9131513" cy="5713739"/>
          </a:xfrm>
          <a:prstGeom prst="rect">
            <a:avLst/>
          </a:prstGeom>
          <a:solidFill>
            <a:schemeClr val="bg1"/>
          </a:solidFill>
          <a:ln>
            <a:noFill/>
          </a:ln>
        </p:spPr>
        <p:txBody>
          <a:bodyPr/>
          <a:lstStyle>
            <a:lvl1pPr marL="342900" indent="-342900"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just" eaLnBrk="1" hangingPunct="1">
              <a:spcBef>
                <a:spcPct val="20000"/>
              </a:spcBef>
              <a:buClr>
                <a:schemeClr val="bg2"/>
              </a:buClr>
              <a:buSzPct val="75000"/>
              <a:buFont typeface="Wingdings" panose="05000000000000000000" pitchFamily="2" charset="2"/>
              <a:buNone/>
            </a:pPr>
            <a:r>
              <a:rPr lang="cs-CZ" altLang="cs-CZ" sz="2000" b="0" dirty="0"/>
              <a:t>	</a:t>
            </a:r>
            <a:r>
              <a:rPr lang="cs-CZ" altLang="cs-CZ" sz="2000" dirty="0"/>
              <a:t>Existující firma (s.r.o. vlastněna jediným majitelem) plánuje na rok </a:t>
            </a:r>
            <a:r>
              <a:rPr lang="cs-CZ" altLang="cs-CZ" sz="2000" u="sng" dirty="0"/>
              <a:t>2018</a:t>
            </a:r>
            <a:r>
              <a:rPr lang="cs-CZ" altLang="cs-CZ" sz="2000" dirty="0"/>
              <a:t> nákup technologického zařízení – výrobní linky pro tváření plechů v hodnotě 3,5 mil. Kč.</a:t>
            </a:r>
            <a:r>
              <a:rPr lang="cs-CZ" altLang="cs-CZ" sz="2000" b="0" dirty="0"/>
              <a:t> Odpis výrobního zařízení uvažujte ve výši 583 300 Kč. Polovina provozu linky by měla sloužit pro vlastní potřebu firmy a druhou polovinu by měly tvořit zakázky pro odběratele. Na její nákup firma hodlá využít jednak vlastních zdrojů (200 tis. Kč) a dále plánuje bankovní úvěr, jehož výši zjistí z rozpočtu potřebného kapitálu. Předpokládaná doba splácení je 5 let a úrok 6 % </a:t>
            </a:r>
            <a:r>
              <a:rPr lang="cs-CZ" altLang="cs-CZ" sz="2000" b="0" dirty="0" err="1"/>
              <a:t>p.a</a:t>
            </a:r>
            <a:r>
              <a:rPr lang="cs-CZ" altLang="cs-CZ" sz="2000" b="0" dirty="0"/>
              <a:t>. </a:t>
            </a:r>
          </a:p>
          <a:p>
            <a:pPr algn="just" eaLnBrk="1" hangingPunct="1">
              <a:spcBef>
                <a:spcPct val="20000"/>
              </a:spcBef>
              <a:buClr>
                <a:schemeClr val="bg2"/>
              </a:buClr>
              <a:buSzPct val="75000"/>
              <a:buFont typeface="Wingdings" panose="05000000000000000000" pitchFamily="2" charset="2"/>
              <a:buChar char="p"/>
            </a:pPr>
            <a:r>
              <a:rPr lang="cs-CZ" altLang="cs-CZ" sz="2000" b="0" dirty="0"/>
              <a:t>Dalším investičním výdaje bude 100 tis. Kč na přístavbu pro umístění linky. Odpis této přístavby bude činit ročně 5 tis. Kč. Dále bude potřeba  zaměstnat 2 nové pracovníky pro obsluhu linky – mzda každého z nich bude 15 tis. Kč. Pro provoz je dále nezbytné nakupovat energie ročně za 660 tis. Kč (platby zálohově každý měsíc). Firma musí dále první měsíc zaplatit pojištění (za rok) 48 tis. Kč. Ostatní náklady, které bude muset firma platit budou 20 tis. Kč každý měsíc.</a:t>
            </a:r>
          </a:p>
        </p:txBody>
      </p:sp>
    </p:spTree>
    <p:extLst>
      <p:ext uri="{BB962C8B-B14F-4D97-AF65-F5344CB8AC3E}">
        <p14:creationId xmlns:p14="http://schemas.microsoft.com/office/powerpoint/2010/main" val="398420850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50825" y="0"/>
            <a:ext cx="8713788" cy="1139825"/>
          </a:xfrm>
          <a:noFill/>
        </p:spPr>
        <p:txBody>
          <a:bodyPr anchor="ctr" anchorCtr="1"/>
          <a:lstStyle/>
          <a:p>
            <a:pPr eaLnBrk="1" hangingPunct="1"/>
            <a:r>
              <a:rPr lang="cs-CZ" altLang="cs-CZ" sz="2100" b="1"/>
              <a:t>ZAKLADATELSKÝ ROZPOČET</a:t>
            </a:r>
            <a:br>
              <a:rPr lang="cs-CZ" altLang="cs-CZ" sz="2100" b="1"/>
            </a:br>
            <a:r>
              <a:rPr lang="cs-CZ" altLang="cs-CZ" sz="2100" b="1"/>
              <a:t> Ukázkový příklad</a:t>
            </a:r>
            <a:r>
              <a:rPr lang="cs-CZ" altLang="cs-CZ" sz="2100"/>
              <a:t> 2</a:t>
            </a:r>
          </a:p>
        </p:txBody>
      </p:sp>
      <p:sp>
        <p:nvSpPr>
          <p:cNvPr id="25603" name="Rectangle 3"/>
          <p:cNvSpPr>
            <a:spLocks noGrp="1" noChangeArrowheads="1"/>
          </p:cNvSpPr>
          <p:nvPr>
            <p:ph type="body" idx="1"/>
          </p:nvPr>
        </p:nvSpPr>
        <p:spPr/>
        <p:txBody>
          <a:bodyPr/>
          <a:lstStyle/>
          <a:p>
            <a:pPr eaLnBrk="1" hangingPunct="1">
              <a:buFont typeface="Wingdings" panose="05000000000000000000" pitchFamily="2" charset="2"/>
              <a:buNone/>
            </a:pPr>
            <a:r>
              <a:rPr lang="cs-CZ" altLang="cs-CZ" b="1"/>
              <a:t>	</a:t>
            </a:r>
            <a:endParaRPr lang="cs-CZ" altLang="cs-CZ"/>
          </a:p>
        </p:txBody>
      </p:sp>
      <p:sp>
        <p:nvSpPr>
          <p:cNvPr id="25604" name="Rectangle 4"/>
          <p:cNvSpPr>
            <a:spLocks noChangeArrowheads="1"/>
          </p:cNvSpPr>
          <p:nvPr/>
        </p:nvSpPr>
        <p:spPr bwMode="auto">
          <a:xfrm>
            <a:off x="250825" y="1052513"/>
            <a:ext cx="8713788" cy="580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spcBef>
                <a:spcPct val="20000"/>
              </a:spcBef>
              <a:buClr>
                <a:schemeClr val="bg2"/>
              </a:buClr>
              <a:buSzPct val="75000"/>
              <a:buFont typeface="Wingdings" panose="05000000000000000000" pitchFamily="2" charset="2"/>
              <a:buChar char="p"/>
            </a:pPr>
            <a:r>
              <a:rPr lang="cs-CZ" altLang="cs-CZ" sz="2000" b="0"/>
              <a:t>V současné době se cena za tváření plechů pohybuje kolem 1900 Kč/nhod. Aby byla firma konkurenceschopná bude odběratelům poskytovat tyto služby za 1800 Kč/nhod. Linka bude pro komerční využití v provozu 8 hodin denně a 240 dnů v roce ( tzn. 1920 hodin za rok).</a:t>
            </a:r>
          </a:p>
          <a:p>
            <a:pPr eaLnBrk="1" hangingPunct="1">
              <a:spcBef>
                <a:spcPct val="20000"/>
              </a:spcBef>
              <a:buClr>
                <a:schemeClr val="bg2"/>
              </a:buClr>
              <a:buSzPct val="75000"/>
              <a:buFont typeface="Wingdings" panose="05000000000000000000" pitchFamily="2" charset="2"/>
              <a:buChar char="p"/>
            </a:pPr>
            <a:r>
              <a:rPr lang="cs-CZ" altLang="cs-CZ" sz="2000" b="0"/>
              <a:t>Vzhledem k povaze podnikání nelze první měsíc uvažovat s dostatečnou mírou inkas tržeb, a proto je potřeba taktéž pokrýt prvotní provozní výdaje. Jelikož firma počítá s různými riziky, tak si dále hodlá vytvoří rezervu ve výši 10 % na </a:t>
            </a:r>
            <a:r>
              <a:rPr lang="cs-CZ" altLang="cs-CZ" sz="2000"/>
              <a:t>počáteční potřebu</a:t>
            </a:r>
            <a:r>
              <a:rPr lang="cs-CZ" altLang="cs-CZ" sz="2000" b="0"/>
              <a:t> kapitálu.</a:t>
            </a:r>
            <a:endParaRPr lang="cs-CZ" altLang="cs-CZ" sz="2000"/>
          </a:p>
          <a:p>
            <a:pPr eaLnBrk="1" hangingPunct="1">
              <a:spcBef>
                <a:spcPct val="20000"/>
              </a:spcBef>
              <a:buClr>
                <a:schemeClr val="bg2"/>
              </a:buClr>
              <a:buSzPct val="75000"/>
              <a:buFont typeface="Wingdings" panose="05000000000000000000" pitchFamily="2" charset="2"/>
              <a:buNone/>
            </a:pPr>
            <a:r>
              <a:rPr lang="cs-CZ" altLang="cs-CZ" sz="2000"/>
              <a:t>	Úkol:</a:t>
            </a:r>
          </a:p>
          <a:p>
            <a:pPr eaLnBrk="1" hangingPunct="1">
              <a:spcBef>
                <a:spcPct val="20000"/>
              </a:spcBef>
              <a:buClr>
                <a:schemeClr val="bg2"/>
              </a:buClr>
              <a:buSzPct val="75000"/>
              <a:buFont typeface="Wingdings" panose="05000000000000000000" pitchFamily="2" charset="2"/>
              <a:buChar char="p"/>
            </a:pPr>
            <a:r>
              <a:rPr lang="cs-CZ" altLang="cs-CZ" sz="2000"/>
              <a:t>Vytvořte</a:t>
            </a:r>
            <a:r>
              <a:rPr lang="cs-CZ" altLang="cs-CZ" sz="2000" b="0"/>
              <a:t> rozpočet potřebného kapitálu, určete zdroje kapitálu, vytvořte  dále roční rozpočet výnosů a nákladů a určete disponibilní příjmy podnikatele. </a:t>
            </a:r>
            <a:r>
              <a:rPr lang="cs-CZ" altLang="cs-CZ" sz="2000"/>
              <a:t>Vypočtěte čistý výsledek podnikání</a:t>
            </a:r>
            <a:r>
              <a:rPr lang="cs-CZ" altLang="cs-CZ" sz="2000" b="0"/>
              <a:t> v případě že kalkulujete s oportunitní mzdou 17 000 Kč/měsíc a oportunitním úrokem 6 % p. a. </a:t>
            </a:r>
          </a:p>
        </p:txBody>
      </p:sp>
    </p:spTree>
    <p:extLst>
      <p:ext uri="{BB962C8B-B14F-4D97-AF65-F5344CB8AC3E}">
        <p14:creationId xmlns:p14="http://schemas.microsoft.com/office/powerpoint/2010/main" val="174613839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832755" y="-74154"/>
            <a:ext cx="8229600" cy="1143000"/>
          </a:xfrm>
          <a:noFill/>
        </p:spPr>
        <p:txBody>
          <a:bodyPr anchor="ctr" anchorCtr="1"/>
          <a:lstStyle/>
          <a:p>
            <a:pPr eaLnBrk="1" hangingPunct="1"/>
            <a:r>
              <a:rPr lang="cs-CZ" altLang="cs-CZ" sz="2100" b="1" dirty="0">
                <a:solidFill>
                  <a:srgbClr val="C00000"/>
                </a:solidFill>
              </a:rPr>
              <a:t>ZAKLADATELSKÝ ROZPOČET</a:t>
            </a:r>
            <a:br>
              <a:rPr lang="cs-CZ" altLang="cs-CZ" sz="2100" b="1" dirty="0">
                <a:solidFill>
                  <a:srgbClr val="C00000"/>
                </a:solidFill>
              </a:rPr>
            </a:br>
            <a:r>
              <a:rPr lang="cs-CZ" altLang="cs-CZ" sz="2100" b="1" dirty="0">
                <a:solidFill>
                  <a:srgbClr val="C00000"/>
                </a:solidFill>
              </a:rPr>
              <a:t> Ukázkový příklad 2 - řešení</a:t>
            </a:r>
          </a:p>
        </p:txBody>
      </p:sp>
      <p:sp>
        <p:nvSpPr>
          <p:cNvPr id="26627" name="Rectangle 3"/>
          <p:cNvSpPr>
            <a:spLocks noGrp="1" noChangeArrowheads="1"/>
          </p:cNvSpPr>
          <p:nvPr>
            <p:ph type="body" sz="half" idx="1"/>
          </p:nvPr>
        </p:nvSpPr>
        <p:spPr/>
        <p:txBody>
          <a:bodyPr/>
          <a:lstStyle/>
          <a:p>
            <a:pPr eaLnBrk="1" hangingPunct="1">
              <a:buFont typeface="Wingdings" panose="05000000000000000000" pitchFamily="2" charset="2"/>
              <a:buNone/>
            </a:pPr>
            <a:r>
              <a:rPr lang="cs-CZ" altLang="cs-CZ" sz="2400" b="1"/>
              <a:t>	</a:t>
            </a:r>
            <a:endParaRPr lang="cs-CZ" altLang="cs-CZ" sz="2400"/>
          </a:p>
        </p:txBody>
      </p:sp>
      <p:graphicFrame>
        <p:nvGraphicFramePr>
          <p:cNvPr id="274436" name="Group 4"/>
          <p:cNvGraphicFramePr>
            <a:graphicFrameLocks noGrp="1"/>
          </p:cNvGraphicFramePr>
          <p:nvPr>
            <p:ph sz="half" idx="2"/>
            <p:extLst>
              <p:ext uri="{D42A27DB-BD31-4B8C-83A1-F6EECF244321}">
                <p14:modId xmlns:p14="http://schemas.microsoft.com/office/powerpoint/2010/main" val="1641208420"/>
              </p:ext>
            </p:extLst>
          </p:nvPr>
        </p:nvGraphicFramePr>
        <p:xfrm>
          <a:off x="203560" y="1014370"/>
          <a:ext cx="8584480" cy="5149499"/>
        </p:xfrm>
        <a:graphic>
          <a:graphicData uri="http://schemas.openxmlformats.org/drawingml/2006/table">
            <a:tbl>
              <a:tblPr/>
              <a:tblGrid>
                <a:gridCol w="6117430">
                  <a:extLst>
                    <a:ext uri="{9D8B030D-6E8A-4147-A177-3AD203B41FA5}">
                      <a16:colId xmlns:a16="http://schemas.microsoft.com/office/drawing/2014/main" val="20000"/>
                    </a:ext>
                  </a:extLst>
                </a:gridCol>
                <a:gridCol w="2467050">
                  <a:extLst>
                    <a:ext uri="{9D8B030D-6E8A-4147-A177-3AD203B41FA5}">
                      <a16:colId xmlns:a16="http://schemas.microsoft.com/office/drawing/2014/main" val="20001"/>
                    </a:ext>
                  </a:extLst>
                </a:gridCol>
              </a:tblGrid>
              <a:tr h="394541">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800" b="1" i="0" u="sng" strike="noStrike" cap="none" normalizeH="0" baseline="0" dirty="0">
                          <a:ln>
                            <a:noFill/>
                          </a:ln>
                          <a:solidFill>
                            <a:schemeClr val="tx1"/>
                          </a:solidFill>
                          <a:effectLst/>
                          <a:latin typeface="Arial" charset="0"/>
                          <a:cs typeface="Arial" charset="0"/>
                        </a:rPr>
                        <a:t>1. ROZPOČET POTŘEBNÉHO KAPITÁLU:</a:t>
                      </a:r>
                      <a:endParaRPr kumimoji="0" lang="cs-CZ" sz="1800" b="0" i="0" u="none" strike="noStrike" cap="none" normalizeH="0" baseline="0" dirty="0">
                        <a:ln>
                          <a:noFill/>
                        </a:ln>
                        <a:solidFill>
                          <a:schemeClr val="tx1"/>
                        </a:solidFill>
                        <a:effectLst/>
                        <a:latin typeface="Arial" charset="0"/>
                      </a:endParaRPr>
                    </a:p>
                  </a:txBody>
                  <a:tcPr marT="45723" marB="45723" anchor="b" horzOverflow="overflow">
                    <a:lnL cap="flat">
                      <a:noFill/>
                    </a:lnL>
                    <a:lnR cap="flat">
                      <a:noFill/>
                    </a:lnR>
                    <a:lnT cap="flat">
                      <a:noFill/>
                    </a:lnT>
                    <a:lnB>
                      <a:noFill/>
                    </a:lnB>
                    <a:lnTlToBr>
                      <a:noFill/>
                    </a:lnTlToBr>
                    <a:lnBlToTr>
                      <a:noFill/>
                    </a:lnBlToTr>
                    <a:noFill/>
                  </a:tcPr>
                </a:tc>
                <a:tc hMerge="1">
                  <a:txBody>
                    <a:bodyPr/>
                    <a:lstStyle/>
                    <a:p>
                      <a:endParaRPr lang="cs-CZ"/>
                    </a:p>
                  </a:txBody>
                  <a:tcPr/>
                </a:tc>
                <a:extLst>
                  <a:ext uri="{0D108BD9-81ED-4DB2-BD59-A6C34878D82A}">
                    <a16:rowId xmlns:a16="http://schemas.microsoft.com/office/drawing/2014/main" val="10000"/>
                  </a:ext>
                </a:extLst>
              </a:tr>
              <a:tr h="362217">
                <a:tc>
                  <a:txBody>
                    <a:bodyPr/>
                    <a:lstStyle/>
                    <a:p>
                      <a:pPr marL="0" marR="0" lvl="0" indent="0" algn="l" defTabSz="914400" rtl="0" eaLnBrk="1" fontAlgn="b" latinLnBrk="0" hangingPunct="1">
                        <a:lnSpc>
                          <a:spcPct val="100000"/>
                        </a:lnSpc>
                        <a:spcBef>
                          <a:spcPct val="0"/>
                        </a:spcBef>
                        <a:spcAft>
                          <a:spcPct val="0"/>
                        </a:spcAft>
                        <a:buClrTx/>
                        <a:buSzTx/>
                        <a:buFontTx/>
                        <a:buChar char="•"/>
                        <a:tabLst/>
                      </a:pPr>
                      <a:endParaRPr kumimoji="0" lang="cs-CZ" sz="1800" b="0" i="0" u="none" strike="noStrike" cap="none" normalizeH="0" baseline="0" dirty="0">
                        <a:ln>
                          <a:noFill/>
                        </a:ln>
                        <a:solidFill>
                          <a:schemeClr val="tx1"/>
                        </a:solidFill>
                        <a:effectLst/>
                        <a:latin typeface="Arial" charset="0"/>
                      </a:endParaRPr>
                    </a:p>
                  </a:txBody>
                  <a:tcPr marT="45723" marB="45723"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charset="0"/>
                      </a:endParaRPr>
                    </a:p>
                  </a:txBody>
                  <a:tcPr marT="45723" marB="45723"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362217">
                <a:tc>
                  <a:txBody>
                    <a:bodyPr/>
                    <a:lstStyle/>
                    <a:p>
                      <a:pPr marL="0" marR="0" lvl="0" indent="0" algn="l" defTabSz="914400" rtl="0" eaLnBrk="1" fontAlgn="b" latinLnBrk="0" hangingPunct="1">
                        <a:lnSpc>
                          <a:spcPct val="100000"/>
                        </a:lnSpc>
                        <a:spcBef>
                          <a:spcPct val="0"/>
                        </a:spcBef>
                        <a:spcAft>
                          <a:spcPct val="0"/>
                        </a:spcAft>
                        <a:buClrTx/>
                        <a:buSzTx/>
                        <a:buFontTx/>
                        <a:buChar char="•"/>
                        <a:tabLst/>
                      </a:pPr>
                      <a:endParaRPr kumimoji="0" lang="cs-CZ" sz="1800" b="0" i="0" u="none" strike="noStrike" cap="none" normalizeH="0" baseline="0" dirty="0">
                        <a:ln>
                          <a:noFill/>
                        </a:ln>
                        <a:solidFill>
                          <a:schemeClr val="tx1"/>
                        </a:solidFill>
                        <a:effectLst/>
                        <a:latin typeface="Arial" charset="0"/>
                      </a:endParaRPr>
                    </a:p>
                  </a:txBody>
                  <a:tcPr marT="45723" marB="45723"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charset="0"/>
                      </a:endParaRPr>
                    </a:p>
                  </a:txBody>
                  <a:tcPr marT="45723" marB="45723"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362217">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charset="0"/>
                      </a:endParaRPr>
                    </a:p>
                  </a:txBody>
                  <a:tcPr marT="45723" marB="45723"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charset="0"/>
                      </a:endParaRPr>
                    </a:p>
                  </a:txBody>
                  <a:tcPr marT="45723" marB="45723"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362217">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charset="0"/>
                      </a:endParaRPr>
                    </a:p>
                  </a:txBody>
                  <a:tcPr marT="45723" marB="45723"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charset="0"/>
                      </a:endParaRPr>
                    </a:p>
                  </a:txBody>
                  <a:tcPr marT="45723" marB="45723"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362217">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charset="0"/>
                      </a:endParaRPr>
                    </a:p>
                  </a:txBody>
                  <a:tcPr marT="45723" marB="45723"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charset="0"/>
                      </a:endParaRPr>
                    </a:p>
                  </a:txBody>
                  <a:tcPr marT="45723" marB="45723"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362217">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charset="0"/>
                      </a:endParaRPr>
                    </a:p>
                  </a:txBody>
                  <a:tcPr marT="45723" marB="45723"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charset="0"/>
                      </a:endParaRPr>
                    </a:p>
                  </a:txBody>
                  <a:tcPr marT="45723" marB="45723"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362217">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charset="0"/>
                      </a:endParaRPr>
                    </a:p>
                  </a:txBody>
                  <a:tcPr marT="45723" marB="45723"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charset="0"/>
                      </a:endParaRPr>
                    </a:p>
                  </a:txBody>
                  <a:tcPr marT="45723" marB="45723"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362217">
                <a:tc>
                  <a:txBody>
                    <a:bodyPr/>
                    <a:lstStyle/>
                    <a:p>
                      <a:pPr marL="0" marR="0" lvl="0" indent="0" algn="l" defTabSz="914400" rtl="0" eaLnBrk="1" fontAlgn="b" latinLnBrk="0" hangingPunct="1">
                        <a:lnSpc>
                          <a:spcPct val="100000"/>
                        </a:lnSpc>
                        <a:spcBef>
                          <a:spcPct val="0"/>
                        </a:spcBef>
                        <a:spcAft>
                          <a:spcPct val="0"/>
                        </a:spcAft>
                        <a:buClrTx/>
                        <a:buSzTx/>
                        <a:buFontTx/>
                        <a:buChar char="•"/>
                        <a:tabLst/>
                      </a:pPr>
                      <a:r>
                        <a:rPr kumimoji="0" lang="cs-CZ" sz="1800" b="1" i="0" u="none" strike="noStrike" cap="none" normalizeH="0" baseline="0">
                          <a:ln>
                            <a:noFill/>
                          </a:ln>
                          <a:solidFill>
                            <a:schemeClr val="tx1"/>
                          </a:solidFill>
                          <a:effectLst/>
                          <a:latin typeface="Arial" charset="0"/>
                          <a:cs typeface="Arial" charset="0"/>
                        </a:rPr>
                        <a:t>Počáteční potřeba kapitálu celkem</a:t>
                      </a:r>
                      <a:endParaRPr kumimoji="0" lang="cs-CZ" sz="1800" b="1" i="0" u="none" strike="noStrike" cap="none" normalizeH="0" baseline="0">
                        <a:ln>
                          <a:noFill/>
                        </a:ln>
                        <a:solidFill>
                          <a:schemeClr val="tx1"/>
                        </a:solidFill>
                        <a:effectLst/>
                        <a:latin typeface="Arial" charset="0"/>
                      </a:endParaRPr>
                    </a:p>
                  </a:txBody>
                  <a:tcPr marT="45723" marB="45723"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800" b="1" i="0" u="none" strike="noStrike" cap="none" normalizeH="0" baseline="0" dirty="0">
                        <a:ln>
                          <a:noFill/>
                        </a:ln>
                        <a:solidFill>
                          <a:schemeClr val="tx1"/>
                        </a:solidFill>
                        <a:effectLst/>
                        <a:latin typeface="Arial" charset="0"/>
                      </a:endParaRPr>
                    </a:p>
                  </a:txBody>
                  <a:tcPr marT="45723" marB="45723"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8"/>
                  </a:ext>
                </a:extLst>
              </a:tr>
              <a:tr h="362217">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charset="0"/>
                      </a:endParaRPr>
                    </a:p>
                  </a:txBody>
                  <a:tcPr marT="45723" marB="45723"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charset="0"/>
                      </a:endParaRPr>
                    </a:p>
                  </a:txBody>
                  <a:tcPr marT="45723" marB="45723"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9"/>
                  </a:ext>
                </a:extLst>
              </a:tr>
              <a:tr h="362217">
                <a:tc>
                  <a:txBody>
                    <a:bodyPr/>
                    <a:lstStyle/>
                    <a:p>
                      <a:pPr marL="0" marR="0" lvl="0" indent="0" algn="l" defTabSz="914400" rtl="0" eaLnBrk="1" fontAlgn="b" latinLnBrk="0" hangingPunct="1">
                        <a:lnSpc>
                          <a:spcPct val="100000"/>
                        </a:lnSpc>
                        <a:spcBef>
                          <a:spcPct val="0"/>
                        </a:spcBef>
                        <a:spcAft>
                          <a:spcPct val="0"/>
                        </a:spcAft>
                        <a:buClrTx/>
                        <a:buSzTx/>
                        <a:buFontTx/>
                        <a:buChar char="•"/>
                        <a:tabLst/>
                      </a:pPr>
                      <a:r>
                        <a:rPr kumimoji="0" lang="cs-CZ" sz="1800" b="1" i="0" u="none" strike="noStrike" cap="none" normalizeH="0" baseline="0" dirty="0">
                          <a:ln>
                            <a:noFill/>
                          </a:ln>
                          <a:solidFill>
                            <a:schemeClr val="tx1"/>
                          </a:solidFill>
                          <a:effectLst/>
                          <a:latin typeface="Arial" charset="0"/>
                          <a:cs typeface="Arial" charset="0"/>
                        </a:rPr>
                        <a:t>Potřeba kapitálu celkem</a:t>
                      </a:r>
                      <a:endParaRPr kumimoji="0" lang="cs-CZ" sz="1800" b="1" i="0" u="none" strike="noStrike" cap="none" normalizeH="0" baseline="0" dirty="0">
                        <a:ln>
                          <a:noFill/>
                        </a:ln>
                        <a:solidFill>
                          <a:schemeClr val="tx1"/>
                        </a:solidFill>
                        <a:effectLst/>
                        <a:latin typeface="Arial" charset="0"/>
                      </a:endParaRPr>
                    </a:p>
                  </a:txBody>
                  <a:tcPr marT="45723" marB="45723"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800" b="1" i="0" u="none" strike="noStrike" cap="none" normalizeH="0" baseline="0" dirty="0">
                        <a:ln>
                          <a:noFill/>
                        </a:ln>
                        <a:solidFill>
                          <a:schemeClr val="tx1"/>
                        </a:solidFill>
                        <a:effectLst/>
                        <a:latin typeface="Arial" charset="0"/>
                      </a:endParaRPr>
                    </a:p>
                  </a:txBody>
                  <a:tcPr marT="45723" marB="45723"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0"/>
                  </a:ext>
                </a:extLst>
              </a:tr>
              <a:tr h="362217">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800" b="1" i="0" u="sng" strike="noStrike" cap="none" normalizeH="0" baseline="0">
                          <a:ln>
                            <a:noFill/>
                          </a:ln>
                          <a:solidFill>
                            <a:schemeClr val="tx1"/>
                          </a:solidFill>
                          <a:effectLst/>
                          <a:latin typeface="Arial" charset="0"/>
                          <a:cs typeface="Arial" charset="0"/>
                        </a:rPr>
                        <a:t>2. ZDROJE KAPITÁLU:</a:t>
                      </a:r>
                      <a:r>
                        <a:rPr kumimoji="0" lang="cs-CZ" sz="1800" b="1" i="0" u="none" strike="noStrike" cap="none" normalizeH="0" baseline="0">
                          <a:ln>
                            <a:noFill/>
                          </a:ln>
                          <a:solidFill>
                            <a:schemeClr val="tx1"/>
                          </a:solidFill>
                          <a:effectLst/>
                          <a:latin typeface="Arial" charset="0"/>
                          <a:cs typeface="Arial" charset="0"/>
                        </a:rPr>
                        <a:t> </a:t>
                      </a:r>
                      <a:endParaRPr kumimoji="0" lang="cs-CZ" sz="1800" b="0" i="0" u="none" strike="noStrike" cap="none" normalizeH="0" baseline="0">
                        <a:ln>
                          <a:noFill/>
                        </a:ln>
                        <a:solidFill>
                          <a:schemeClr val="tx1"/>
                        </a:solidFill>
                        <a:effectLst/>
                        <a:latin typeface="Arial" charset="0"/>
                      </a:endParaRPr>
                    </a:p>
                  </a:txBody>
                  <a:tcPr marT="45723" marB="45723" anchor="b" horzOverflow="overflow">
                    <a:lnL cap="flat">
                      <a:noFill/>
                    </a:lnL>
                    <a:lnR cap="flat">
                      <a:noFill/>
                    </a:lnR>
                    <a:lnT>
                      <a:noFill/>
                    </a:lnT>
                    <a:lnB>
                      <a:noFill/>
                    </a:lnB>
                    <a:lnTlToBr>
                      <a:noFill/>
                    </a:lnTlToBr>
                    <a:lnBlToTr>
                      <a:noFill/>
                    </a:lnBlToTr>
                    <a:noFill/>
                  </a:tcPr>
                </a:tc>
                <a:tc hMerge="1">
                  <a:txBody>
                    <a:bodyPr/>
                    <a:lstStyle/>
                    <a:p>
                      <a:endParaRPr lang="cs-CZ"/>
                    </a:p>
                  </a:txBody>
                  <a:tcPr/>
                </a:tc>
                <a:extLst>
                  <a:ext uri="{0D108BD9-81ED-4DB2-BD59-A6C34878D82A}">
                    <a16:rowId xmlns:a16="http://schemas.microsoft.com/office/drawing/2014/main" val="10011"/>
                  </a:ext>
                </a:extLst>
              </a:tr>
              <a:tr h="362217">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charset="0"/>
                      </a:endParaRPr>
                    </a:p>
                  </a:txBody>
                  <a:tcPr marT="45723" marB="45723"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charset="0"/>
                      </a:endParaRPr>
                    </a:p>
                  </a:txBody>
                  <a:tcPr marT="45723" marB="45723"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2"/>
                  </a:ext>
                </a:extLst>
              </a:tr>
              <a:tr h="362217">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charset="0"/>
                      </a:endParaRPr>
                    </a:p>
                  </a:txBody>
                  <a:tcPr marT="45723" marB="45723" anchor="b" horzOverflow="overflow">
                    <a:lnL cap="flat">
                      <a:noFill/>
                    </a:lnL>
                    <a:lnR>
                      <a:noFill/>
                    </a:lnR>
                    <a:lnT>
                      <a:noFill/>
                    </a:lnT>
                    <a:lnB cap="flat">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charset="0"/>
                      </a:endParaRPr>
                    </a:p>
                  </a:txBody>
                  <a:tcPr marT="45723" marB="45723" anchor="b"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3717650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738487" y="20114"/>
            <a:ext cx="8229600" cy="1143000"/>
          </a:xfrm>
          <a:noFill/>
        </p:spPr>
        <p:txBody>
          <a:bodyPr anchor="ctr" anchorCtr="1">
            <a:normAutofit/>
          </a:bodyPr>
          <a:lstStyle/>
          <a:p>
            <a:pPr eaLnBrk="1" hangingPunct="1"/>
            <a:r>
              <a:rPr lang="cs-CZ" altLang="cs-CZ" sz="2400" b="1" dirty="0">
                <a:solidFill>
                  <a:srgbClr val="C00000"/>
                </a:solidFill>
              </a:rPr>
              <a:t>ZAKLADATELSKÝ ROZPOČET</a:t>
            </a:r>
            <a:br>
              <a:rPr lang="cs-CZ" altLang="cs-CZ" sz="2400" b="1" dirty="0">
                <a:solidFill>
                  <a:srgbClr val="C00000"/>
                </a:solidFill>
              </a:rPr>
            </a:br>
            <a:r>
              <a:rPr lang="cs-CZ" altLang="cs-CZ" sz="2400" b="1" dirty="0">
                <a:solidFill>
                  <a:srgbClr val="C00000"/>
                </a:solidFill>
              </a:rPr>
              <a:t> Ukázkový příklad 2 - řešení</a:t>
            </a:r>
          </a:p>
        </p:txBody>
      </p:sp>
      <p:sp>
        <p:nvSpPr>
          <p:cNvPr id="27651" name="Rectangle 3"/>
          <p:cNvSpPr>
            <a:spLocks noGrp="1" noChangeArrowheads="1"/>
          </p:cNvSpPr>
          <p:nvPr>
            <p:ph type="body" sz="half" idx="1"/>
          </p:nvPr>
        </p:nvSpPr>
        <p:spPr/>
        <p:txBody>
          <a:bodyPr/>
          <a:lstStyle/>
          <a:p>
            <a:pPr eaLnBrk="1" hangingPunct="1">
              <a:buFont typeface="Wingdings" panose="05000000000000000000" pitchFamily="2" charset="2"/>
              <a:buNone/>
            </a:pPr>
            <a:r>
              <a:rPr lang="cs-CZ" altLang="cs-CZ" sz="2400" b="1"/>
              <a:t>	</a:t>
            </a:r>
            <a:endParaRPr lang="cs-CZ" altLang="cs-CZ" sz="2400"/>
          </a:p>
        </p:txBody>
      </p:sp>
      <p:graphicFrame>
        <p:nvGraphicFramePr>
          <p:cNvPr id="275460" name="Group 4"/>
          <p:cNvGraphicFramePr>
            <a:graphicFrameLocks noGrp="1"/>
          </p:cNvGraphicFramePr>
          <p:nvPr>
            <p:ph sz="half" idx="2"/>
            <p:extLst>
              <p:ext uri="{D42A27DB-BD31-4B8C-83A1-F6EECF244321}">
                <p14:modId xmlns:p14="http://schemas.microsoft.com/office/powerpoint/2010/main" val="3783351047"/>
              </p:ext>
            </p:extLst>
          </p:nvPr>
        </p:nvGraphicFramePr>
        <p:xfrm>
          <a:off x="127360" y="427283"/>
          <a:ext cx="8281988" cy="5800729"/>
        </p:xfrm>
        <a:graphic>
          <a:graphicData uri="http://schemas.openxmlformats.org/drawingml/2006/table">
            <a:tbl>
              <a:tblPr/>
              <a:tblGrid>
                <a:gridCol w="6235700">
                  <a:extLst>
                    <a:ext uri="{9D8B030D-6E8A-4147-A177-3AD203B41FA5}">
                      <a16:colId xmlns:a16="http://schemas.microsoft.com/office/drawing/2014/main" val="20000"/>
                    </a:ext>
                  </a:extLst>
                </a:gridCol>
                <a:gridCol w="2046288">
                  <a:extLst>
                    <a:ext uri="{9D8B030D-6E8A-4147-A177-3AD203B41FA5}">
                      <a16:colId xmlns:a16="http://schemas.microsoft.com/office/drawing/2014/main" val="20001"/>
                    </a:ext>
                  </a:extLst>
                </a:gridCol>
              </a:tblGrid>
              <a:tr h="649323">
                <a:tc gridSpan="2">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sng" strike="noStrike" cap="none" normalizeH="0" baseline="0" dirty="0">
                          <a:ln>
                            <a:noFill/>
                          </a:ln>
                          <a:solidFill>
                            <a:schemeClr val="tx1"/>
                          </a:solidFill>
                          <a:effectLst/>
                          <a:latin typeface="Arial" charset="0"/>
                          <a:cs typeface="Arial" charset="0"/>
                        </a:rPr>
                        <a:t>3. ROČNÍ ROZPOČET VÝNOSŮ A NÁKLADŮ:</a:t>
                      </a:r>
                      <a:endParaRPr kumimoji="0" lang="cs-CZ" sz="1800" b="0" i="0" u="none" strike="noStrike" cap="none" normalizeH="0" baseline="0" dirty="0">
                        <a:ln>
                          <a:noFill/>
                        </a:ln>
                        <a:solidFill>
                          <a:schemeClr val="tx1"/>
                        </a:solidFill>
                        <a:effectLst/>
                        <a:latin typeface="Arial" charset="0"/>
                      </a:endParaRPr>
                    </a:p>
                  </a:txBody>
                  <a:tcPr marT="45722" marB="45722" anchor="b" horzOverflow="overflow">
                    <a:lnL cap="flat">
                      <a:noFill/>
                    </a:lnL>
                    <a:lnR cap="flat">
                      <a:noFill/>
                    </a:lnR>
                    <a:lnT cap="flat">
                      <a:noFill/>
                    </a:lnT>
                    <a:lnB>
                      <a:noFill/>
                    </a:lnB>
                    <a:lnTlToBr>
                      <a:noFill/>
                    </a:lnTlToBr>
                    <a:lnBlToTr>
                      <a:noFill/>
                    </a:lnBlToTr>
                    <a:noFill/>
                  </a:tcPr>
                </a:tc>
                <a:tc hMerge="1">
                  <a:txBody>
                    <a:bodyPr/>
                    <a:lstStyle/>
                    <a:p>
                      <a:endParaRPr lang="cs-CZ"/>
                    </a:p>
                  </a:txBody>
                  <a:tcPr/>
                </a:tc>
                <a:extLst>
                  <a:ext uri="{0D108BD9-81ED-4DB2-BD59-A6C34878D82A}">
                    <a16:rowId xmlns:a16="http://schemas.microsoft.com/office/drawing/2014/main" val="10000"/>
                  </a:ext>
                </a:extLst>
              </a:tr>
              <a:tr h="396262">
                <a:tc>
                  <a:txBody>
                    <a:bodyPr/>
                    <a:lstStyle/>
                    <a:p>
                      <a:pPr marL="342900" marR="0" lvl="0" indent="-342900" algn="l" defTabSz="914400" rtl="0" eaLnBrk="1" fontAlgn="b" latinLnBrk="0" hangingPunct="1">
                        <a:lnSpc>
                          <a:spcPct val="100000"/>
                        </a:lnSpc>
                        <a:spcBef>
                          <a:spcPct val="0"/>
                        </a:spcBef>
                        <a:spcAft>
                          <a:spcPct val="0"/>
                        </a:spcAft>
                        <a:buClrTx/>
                        <a:buSzTx/>
                        <a:buFontTx/>
                        <a:buChar char="•"/>
                        <a:tabLst/>
                      </a:pPr>
                      <a:endParaRPr kumimoji="0" lang="cs-CZ" sz="1800" b="0" i="0" u="none" strike="noStrike" cap="none" normalizeH="0" baseline="0" dirty="0">
                        <a:ln>
                          <a:noFill/>
                        </a:ln>
                        <a:solidFill>
                          <a:schemeClr val="tx1"/>
                        </a:solidFill>
                        <a:effectLst/>
                        <a:latin typeface="Arial" charset="0"/>
                      </a:endParaRPr>
                    </a:p>
                  </a:txBody>
                  <a:tcPr marT="45722" marB="45722"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charset="0"/>
                      </a:endParaRPr>
                    </a:p>
                  </a:txBody>
                  <a:tcPr marT="45722" marB="45722"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396262">
                <a:tc>
                  <a:txBody>
                    <a:bodyPr/>
                    <a:lstStyle/>
                    <a:p>
                      <a:pPr marL="342900" marR="0" lvl="0" indent="-342900" algn="l" defTabSz="914400" rtl="0" eaLnBrk="1" fontAlgn="b" latinLnBrk="0" hangingPunct="1">
                        <a:lnSpc>
                          <a:spcPct val="100000"/>
                        </a:lnSpc>
                        <a:spcBef>
                          <a:spcPct val="0"/>
                        </a:spcBef>
                        <a:spcAft>
                          <a:spcPct val="0"/>
                        </a:spcAft>
                        <a:buClrTx/>
                        <a:buSzTx/>
                        <a:buFontTx/>
                        <a:buChar char="•"/>
                        <a:tabLst/>
                      </a:pPr>
                      <a:endParaRPr kumimoji="0" lang="cs-CZ" sz="1800" b="0" i="0" u="none" strike="noStrike" cap="none" normalizeH="0" baseline="0" dirty="0">
                        <a:ln>
                          <a:noFill/>
                        </a:ln>
                        <a:solidFill>
                          <a:schemeClr val="tx1"/>
                        </a:solidFill>
                        <a:effectLst/>
                        <a:latin typeface="Arial" charset="0"/>
                      </a:endParaRPr>
                    </a:p>
                  </a:txBody>
                  <a:tcPr marT="45722" marB="45722"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charset="0"/>
                      </a:endParaRPr>
                    </a:p>
                  </a:txBody>
                  <a:tcPr marT="45722" marB="45722"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396262">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charset="0"/>
                      </a:endParaRPr>
                    </a:p>
                  </a:txBody>
                  <a:tcPr marT="45722" marB="45722"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charset="0"/>
                      </a:endParaRPr>
                    </a:p>
                  </a:txBody>
                  <a:tcPr marT="45722" marB="45722"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396262">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charset="0"/>
                      </a:endParaRPr>
                    </a:p>
                  </a:txBody>
                  <a:tcPr marT="45722" marB="45722"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charset="0"/>
                      </a:endParaRPr>
                    </a:p>
                  </a:txBody>
                  <a:tcPr marT="45722" marB="45722"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396262">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charset="0"/>
                      </a:endParaRPr>
                    </a:p>
                  </a:txBody>
                  <a:tcPr marT="45722" marB="45722"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charset="0"/>
                      </a:endParaRPr>
                    </a:p>
                  </a:txBody>
                  <a:tcPr marT="45722" marB="45722"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396262">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charset="0"/>
                      </a:endParaRPr>
                    </a:p>
                  </a:txBody>
                  <a:tcPr marT="45722" marB="45722"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charset="0"/>
                      </a:endParaRPr>
                    </a:p>
                  </a:txBody>
                  <a:tcPr marT="45722" marB="45722"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396262">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charset="0"/>
                      </a:endParaRPr>
                    </a:p>
                  </a:txBody>
                  <a:tcPr marT="45722" marB="45722"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charset="0"/>
                      </a:endParaRPr>
                    </a:p>
                  </a:txBody>
                  <a:tcPr marT="45722" marB="45722"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396262">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charset="0"/>
                      </a:endParaRPr>
                    </a:p>
                  </a:txBody>
                  <a:tcPr marT="45722" marB="45722"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charset="0"/>
                      </a:endParaRPr>
                    </a:p>
                  </a:txBody>
                  <a:tcPr marT="45722" marB="45722"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8"/>
                  </a:ext>
                </a:extLst>
              </a:tr>
              <a:tr h="396262">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charset="0"/>
                      </a:endParaRPr>
                    </a:p>
                  </a:txBody>
                  <a:tcPr marT="45722" marB="45722"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charset="0"/>
                      </a:endParaRPr>
                    </a:p>
                  </a:txBody>
                  <a:tcPr marT="45722" marB="45722"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9"/>
                  </a:ext>
                </a:extLst>
              </a:tr>
              <a:tr h="396262">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charset="0"/>
                      </a:endParaRPr>
                    </a:p>
                  </a:txBody>
                  <a:tcPr marT="45722" marB="45722"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charset="0"/>
                      </a:endParaRPr>
                    </a:p>
                  </a:txBody>
                  <a:tcPr marT="45722" marB="45722"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0"/>
                  </a:ext>
                </a:extLst>
              </a:tr>
              <a:tr h="396262">
                <a:tc>
                  <a:txBody>
                    <a:bodyPr/>
                    <a:lstStyle/>
                    <a:p>
                      <a:pPr marL="342900" marR="0" lvl="0" indent="-342900" algn="l" defTabSz="914400" rtl="0" eaLnBrk="1" fontAlgn="b" latinLnBrk="0" hangingPunct="1">
                        <a:lnSpc>
                          <a:spcPct val="100000"/>
                        </a:lnSpc>
                        <a:spcBef>
                          <a:spcPct val="0"/>
                        </a:spcBef>
                        <a:spcAft>
                          <a:spcPct val="0"/>
                        </a:spcAft>
                        <a:buClrTx/>
                        <a:buSzTx/>
                        <a:buFontTx/>
                        <a:buChar char="•"/>
                        <a:tabLst/>
                      </a:pPr>
                      <a:endParaRPr kumimoji="0" lang="cs-CZ" sz="1800" b="1" i="0" u="none" strike="noStrike" cap="none" normalizeH="0" baseline="0">
                        <a:ln>
                          <a:noFill/>
                        </a:ln>
                        <a:solidFill>
                          <a:schemeClr val="tx1"/>
                        </a:solidFill>
                        <a:effectLst/>
                        <a:latin typeface="Arial" charset="0"/>
                      </a:endParaRPr>
                    </a:p>
                  </a:txBody>
                  <a:tcPr marT="45722" marB="45722"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1" i="0" u="none" strike="noStrike" cap="none" normalizeH="0" baseline="0" dirty="0">
                        <a:ln>
                          <a:noFill/>
                        </a:ln>
                        <a:solidFill>
                          <a:schemeClr val="tx1"/>
                        </a:solidFill>
                        <a:effectLst/>
                        <a:latin typeface="Arial" charset="0"/>
                      </a:endParaRPr>
                    </a:p>
                  </a:txBody>
                  <a:tcPr marT="45722" marB="45722"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1"/>
                  </a:ext>
                </a:extLst>
              </a:tr>
              <a:tr h="396262">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charset="0"/>
                      </a:endParaRPr>
                    </a:p>
                  </a:txBody>
                  <a:tcPr marT="45722" marB="45722"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charset="0"/>
                      </a:endParaRPr>
                    </a:p>
                  </a:txBody>
                  <a:tcPr marT="45722" marB="45722"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2"/>
                  </a:ext>
                </a:extLst>
              </a:tr>
              <a:tr h="396262">
                <a:tc>
                  <a:txBody>
                    <a:bodyPr/>
                    <a:lstStyle/>
                    <a:p>
                      <a:pPr marL="342900" marR="0" lvl="0" indent="-342900" algn="l" defTabSz="914400" rtl="0" eaLnBrk="1" fontAlgn="b" latinLnBrk="0" hangingPunct="1">
                        <a:lnSpc>
                          <a:spcPct val="100000"/>
                        </a:lnSpc>
                        <a:spcBef>
                          <a:spcPct val="0"/>
                        </a:spcBef>
                        <a:spcAft>
                          <a:spcPct val="0"/>
                        </a:spcAft>
                        <a:buClrTx/>
                        <a:buSzTx/>
                        <a:buFontTx/>
                        <a:buChar char="•"/>
                        <a:tabLst/>
                      </a:pPr>
                      <a:endParaRPr kumimoji="0" lang="cs-CZ" sz="1800" b="0" i="0" u="none" strike="noStrike" cap="none" normalizeH="0" baseline="0">
                        <a:ln>
                          <a:noFill/>
                        </a:ln>
                        <a:solidFill>
                          <a:schemeClr val="tx1"/>
                        </a:solidFill>
                        <a:effectLst/>
                        <a:latin typeface="Arial" charset="0"/>
                      </a:endParaRPr>
                    </a:p>
                  </a:txBody>
                  <a:tcPr marT="45722" marB="45722" anchor="b" horzOverflow="overflow">
                    <a:lnL cap="flat">
                      <a:noFill/>
                    </a:lnL>
                    <a:lnR>
                      <a:noFill/>
                    </a:lnR>
                    <a:lnT>
                      <a:noFill/>
                    </a:lnT>
                    <a:lnB cap="flat">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charset="0"/>
                      </a:endParaRPr>
                    </a:p>
                  </a:txBody>
                  <a:tcPr marT="45722" marB="45722" anchor="b"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9380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57200" y="185185"/>
            <a:ext cx="8229600" cy="1143000"/>
          </a:xfrm>
          <a:noFill/>
          <a:ln/>
        </p:spPr>
        <p:txBody>
          <a:bodyPr/>
          <a:lstStyle/>
          <a:p>
            <a:r>
              <a:rPr lang="cs-CZ" b="1" dirty="0"/>
              <a:t>Kalkulační vzorce</a:t>
            </a:r>
          </a:p>
        </p:txBody>
      </p:sp>
      <p:sp>
        <p:nvSpPr>
          <p:cNvPr id="189443" name="Rectangle 3"/>
          <p:cNvSpPr>
            <a:spLocks noGrp="1" noChangeArrowheads="1"/>
          </p:cNvSpPr>
          <p:nvPr>
            <p:ph idx="1"/>
          </p:nvPr>
        </p:nvSpPr>
        <p:spPr>
          <a:xfrm>
            <a:off x="251520" y="1124744"/>
            <a:ext cx="8640960" cy="5184576"/>
          </a:xfrm>
          <a:ln/>
        </p:spPr>
        <p:txBody>
          <a:bodyPr/>
          <a:lstStyle/>
          <a:p>
            <a:pPr marL="363538" indent="-363538" algn="just">
              <a:buFont typeface="Wingdings" pitchFamily="2" charset="2"/>
              <a:buNone/>
            </a:pPr>
            <a:r>
              <a:rPr lang="cs-CZ" sz="2400" b="1" dirty="0">
                <a:latin typeface="Times New Roman" pitchFamily="18" charset="0"/>
              </a:rPr>
              <a:t>Všeobecný (typový) kalkulační vzorec</a:t>
            </a:r>
          </a:p>
          <a:p>
            <a:pPr marL="363538" indent="-363538" algn="just">
              <a:buFont typeface="Wingdings" pitchFamily="2" charset="2"/>
              <a:buNone/>
            </a:pPr>
            <a:r>
              <a:rPr lang="cs-CZ" sz="2400" dirty="0">
                <a:latin typeface="Times New Roman" pitchFamily="18" charset="0"/>
              </a:rPr>
              <a:t>Položky kalkulačního vzorce se tedy rozdělují na dvě skupiny:</a:t>
            </a:r>
          </a:p>
          <a:p>
            <a:pPr marL="363538" indent="-363538" algn="just">
              <a:buFont typeface="Wingdings" pitchFamily="2" charset="2"/>
              <a:buNone/>
            </a:pPr>
            <a:endParaRPr lang="cs-CZ" sz="2400" dirty="0">
              <a:latin typeface="Times New Roman" pitchFamily="18" charset="0"/>
            </a:endParaRPr>
          </a:p>
          <a:p>
            <a:pPr marL="363538" indent="-363538" algn="just"/>
            <a:r>
              <a:rPr lang="cs-CZ" sz="2400" dirty="0">
                <a:latin typeface="Times New Roman" pitchFamily="18" charset="0"/>
              </a:rPr>
              <a:t>přímé (jednicové) náklady (přímo souvisí s příslušným výkonem), na kalkulační jednici se určují přímo na základě norem nebo přesným zjištěním jejich skutečné výšky (první 3 položky kalkulačního vzorce),</a:t>
            </a:r>
          </a:p>
          <a:p>
            <a:pPr marL="363538" indent="-363538" algn="just">
              <a:buFont typeface="Wingdings" pitchFamily="2" charset="2"/>
              <a:buNone/>
            </a:pPr>
            <a:endParaRPr lang="cs-CZ" sz="2400" dirty="0">
              <a:latin typeface="Times New Roman" pitchFamily="18" charset="0"/>
            </a:endParaRPr>
          </a:p>
          <a:p>
            <a:pPr marL="363538" indent="-363538" algn="just"/>
            <a:r>
              <a:rPr lang="cs-CZ" sz="2400" dirty="0">
                <a:latin typeface="Times New Roman" pitchFamily="18" charset="0"/>
              </a:rPr>
              <a:t>nepřímé (režijní) náklady, které se týkají vícerých výkonů, jsou společné pro všechny vyráběné výrobky. Na kalkulační jednici se vypočítají jen určitým rozvrhnutím (dělením, rozpočítáním, přirážkou, odčítáním apod.). </a:t>
            </a:r>
          </a:p>
          <a:p>
            <a:pPr marL="363538" indent="-363538" algn="just">
              <a:buFont typeface="Wingdings" pitchFamily="2" charset="2"/>
              <a:buNone/>
            </a:pPr>
            <a:endParaRPr lang="cs-CZ" sz="2400" dirty="0">
              <a:latin typeface="Times New Roman" pitchFamily="18" charset="0"/>
            </a:endParaRPr>
          </a:p>
          <a:p>
            <a:pPr marL="363538" indent="-363538" algn="just">
              <a:buFont typeface="Wingdings" pitchFamily="2" charset="2"/>
              <a:buNone/>
            </a:pPr>
            <a:endParaRPr lang="cs-CZ" sz="2400" dirty="0">
              <a:latin typeface="Times New Roman" pitchFamily="18" charset="0"/>
            </a:endParaRPr>
          </a:p>
          <a:p>
            <a:pPr marL="363538" indent="-363538" algn="just">
              <a:buFont typeface="Wingdings" pitchFamily="2" charset="2"/>
              <a:buNone/>
            </a:pPr>
            <a:endParaRPr lang="cs-CZ" sz="2400" dirty="0">
              <a:latin typeface="Times New Roman" pitchFamily="18" charset="0"/>
            </a:endParaRPr>
          </a:p>
        </p:txBody>
      </p:sp>
    </p:spTree>
    <p:extLst>
      <p:ext uri="{BB962C8B-B14F-4D97-AF65-F5344CB8AC3E}">
        <p14:creationId xmlns:p14="http://schemas.microsoft.com/office/powerpoint/2010/main" val="16495210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880648" y="1261"/>
            <a:ext cx="8229600" cy="1143000"/>
          </a:xfrm>
          <a:noFill/>
        </p:spPr>
        <p:txBody>
          <a:bodyPr anchor="ctr" anchorCtr="1"/>
          <a:lstStyle/>
          <a:p>
            <a:pPr eaLnBrk="1" hangingPunct="1"/>
            <a:r>
              <a:rPr lang="cs-CZ" altLang="cs-CZ" sz="2100" b="1" dirty="0">
                <a:solidFill>
                  <a:srgbClr val="C00000"/>
                </a:solidFill>
              </a:rPr>
              <a:t>ZAKLADATELSKÝ ROZPOČET</a:t>
            </a:r>
            <a:br>
              <a:rPr lang="cs-CZ" altLang="cs-CZ" sz="2100" b="1" dirty="0">
                <a:solidFill>
                  <a:srgbClr val="C00000"/>
                </a:solidFill>
              </a:rPr>
            </a:br>
            <a:r>
              <a:rPr lang="cs-CZ" altLang="cs-CZ" sz="2100" b="1" dirty="0">
                <a:solidFill>
                  <a:srgbClr val="C00000"/>
                </a:solidFill>
              </a:rPr>
              <a:t> Ukázkový příklad 2 - řešení</a:t>
            </a:r>
          </a:p>
        </p:txBody>
      </p:sp>
      <p:sp>
        <p:nvSpPr>
          <p:cNvPr id="28675" name="Rectangle 3"/>
          <p:cNvSpPr>
            <a:spLocks noGrp="1" noChangeArrowheads="1"/>
          </p:cNvSpPr>
          <p:nvPr>
            <p:ph type="body" sz="half" idx="1"/>
          </p:nvPr>
        </p:nvSpPr>
        <p:spPr/>
        <p:txBody>
          <a:bodyPr/>
          <a:lstStyle/>
          <a:p>
            <a:pPr eaLnBrk="1" hangingPunct="1">
              <a:buFont typeface="Wingdings" panose="05000000000000000000" pitchFamily="2" charset="2"/>
              <a:buNone/>
            </a:pPr>
            <a:r>
              <a:rPr lang="cs-CZ" altLang="cs-CZ" sz="2400" b="1"/>
              <a:t>	</a:t>
            </a:r>
            <a:endParaRPr lang="cs-CZ" altLang="cs-CZ" sz="2400"/>
          </a:p>
        </p:txBody>
      </p:sp>
      <p:graphicFrame>
        <p:nvGraphicFramePr>
          <p:cNvPr id="276484" name="Group 4"/>
          <p:cNvGraphicFramePr>
            <a:graphicFrameLocks noGrp="1"/>
          </p:cNvGraphicFramePr>
          <p:nvPr>
            <p:ph sz="half" idx="2"/>
            <p:extLst>
              <p:ext uri="{D42A27DB-BD31-4B8C-83A1-F6EECF244321}">
                <p14:modId xmlns:p14="http://schemas.microsoft.com/office/powerpoint/2010/main" val="627597056"/>
              </p:ext>
            </p:extLst>
          </p:nvPr>
        </p:nvGraphicFramePr>
        <p:xfrm>
          <a:off x="468313" y="981075"/>
          <a:ext cx="8567737" cy="4729236"/>
        </p:xfrm>
        <a:graphic>
          <a:graphicData uri="http://schemas.openxmlformats.org/drawingml/2006/table">
            <a:tbl>
              <a:tblPr/>
              <a:tblGrid>
                <a:gridCol w="6088062">
                  <a:extLst>
                    <a:ext uri="{9D8B030D-6E8A-4147-A177-3AD203B41FA5}">
                      <a16:colId xmlns:a16="http://schemas.microsoft.com/office/drawing/2014/main" val="20000"/>
                    </a:ext>
                  </a:extLst>
                </a:gridCol>
                <a:gridCol w="2479675">
                  <a:extLst>
                    <a:ext uri="{9D8B030D-6E8A-4147-A177-3AD203B41FA5}">
                      <a16:colId xmlns:a16="http://schemas.microsoft.com/office/drawing/2014/main" val="20001"/>
                    </a:ext>
                  </a:extLst>
                </a:gridCol>
              </a:tblGrid>
              <a:tr h="396206">
                <a:tc gridSpan="2">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2000" b="1" i="0" u="sng" strike="noStrike" cap="none" normalizeH="0" baseline="0" dirty="0">
                          <a:ln>
                            <a:noFill/>
                          </a:ln>
                          <a:solidFill>
                            <a:schemeClr val="tx1"/>
                          </a:solidFill>
                          <a:effectLst/>
                          <a:latin typeface="Arial" charset="0"/>
                          <a:cs typeface="Arial" charset="0"/>
                        </a:rPr>
                        <a:t>4. ROZDĚLENÍ PŘÍJMŮ (CF):</a:t>
                      </a:r>
                      <a:endParaRPr kumimoji="0" lang="cs-CZ" sz="2000" b="0" i="0" u="none" strike="noStrike" cap="none" normalizeH="0" baseline="0" dirty="0">
                        <a:ln>
                          <a:noFill/>
                        </a:ln>
                        <a:solidFill>
                          <a:schemeClr val="tx1"/>
                        </a:solidFill>
                        <a:effectLst/>
                        <a:latin typeface="Arial" charset="0"/>
                      </a:endParaRPr>
                    </a:p>
                  </a:txBody>
                  <a:tcPr marT="45707" marB="45707" anchor="b" horzOverflow="overflow">
                    <a:lnL cap="flat">
                      <a:noFill/>
                    </a:lnL>
                    <a:lnR cap="flat">
                      <a:noFill/>
                    </a:lnR>
                    <a:lnT cap="flat">
                      <a:noFill/>
                    </a:lnT>
                    <a:lnB>
                      <a:noFill/>
                    </a:lnB>
                    <a:lnTlToBr>
                      <a:noFill/>
                    </a:lnTlToBr>
                    <a:lnBlToTr>
                      <a:noFill/>
                    </a:lnBlToTr>
                    <a:noFill/>
                  </a:tcPr>
                </a:tc>
                <a:tc hMerge="1">
                  <a:txBody>
                    <a:bodyPr/>
                    <a:lstStyle/>
                    <a:p>
                      <a:endParaRPr lang="cs-CZ"/>
                    </a:p>
                  </a:txBody>
                  <a:tcPr/>
                </a:tc>
                <a:extLst>
                  <a:ext uri="{0D108BD9-81ED-4DB2-BD59-A6C34878D82A}">
                    <a16:rowId xmlns:a16="http://schemas.microsoft.com/office/drawing/2014/main" val="10000"/>
                  </a:ext>
                </a:extLst>
              </a:tr>
              <a:tr h="396206">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endParaRPr kumimoji="0" lang="cs-CZ" sz="2000" b="0" i="0" u="none" strike="noStrike" cap="none" normalizeH="0" baseline="0" dirty="0">
                        <a:ln>
                          <a:noFill/>
                        </a:ln>
                        <a:solidFill>
                          <a:schemeClr val="tx1"/>
                        </a:solidFill>
                        <a:effectLst/>
                        <a:latin typeface="Arial" charset="0"/>
                      </a:endParaRPr>
                    </a:p>
                  </a:txBody>
                  <a:tcPr marT="45707" marB="45707"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2000" b="0" i="0" u="none" strike="noStrike" cap="none" normalizeH="0" baseline="0">
                        <a:ln>
                          <a:noFill/>
                        </a:ln>
                        <a:solidFill>
                          <a:schemeClr val="tx1"/>
                        </a:solidFill>
                        <a:effectLst/>
                        <a:latin typeface="Arial" charset="0"/>
                      </a:endParaRPr>
                    </a:p>
                  </a:txBody>
                  <a:tcPr marT="45707" marB="45707"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396206">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endParaRPr kumimoji="0" lang="cs-CZ" sz="2000" b="0" i="0" u="none" strike="noStrike" cap="none" normalizeH="0" baseline="0" dirty="0">
                        <a:ln>
                          <a:noFill/>
                        </a:ln>
                        <a:solidFill>
                          <a:schemeClr val="tx1"/>
                        </a:solidFill>
                        <a:effectLst/>
                        <a:latin typeface="Arial" charset="0"/>
                      </a:endParaRPr>
                    </a:p>
                  </a:txBody>
                  <a:tcPr marT="45707" marB="45707"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2000" b="0" i="0" u="none" strike="noStrike" cap="none" normalizeH="0" baseline="0" dirty="0">
                        <a:ln>
                          <a:noFill/>
                        </a:ln>
                        <a:solidFill>
                          <a:schemeClr val="tx1"/>
                        </a:solidFill>
                        <a:effectLst/>
                        <a:latin typeface="Arial" charset="0"/>
                      </a:endParaRPr>
                    </a:p>
                  </a:txBody>
                  <a:tcPr marT="45707" marB="45707"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396206">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endParaRPr kumimoji="0" lang="cs-CZ" sz="2000" b="0" i="0" u="none" strike="noStrike" cap="none" normalizeH="0" baseline="0">
                        <a:ln>
                          <a:noFill/>
                        </a:ln>
                        <a:solidFill>
                          <a:schemeClr val="tx1"/>
                        </a:solidFill>
                        <a:effectLst/>
                        <a:latin typeface="Arial" charset="0"/>
                      </a:endParaRPr>
                    </a:p>
                  </a:txBody>
                  <a:tcPr marT="45707" marB="45707"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2000" b="0" i="0" u="none" strike="noStrike" cap="none" normalizeH="0" baseline="0" dirty="0">
                        <a:ln>
                          <a:noFill/>
                        </a:ln>
                        <a:solidFill>
                          <a:schemeClr val="tx1"/>
                        </a:solidFill>
                        <a:effectLst/>
                        <a:latin typeface="Arial" charset="0"/>
                      </a:endParaRPr>
                    </a:p>
                  </a:txBody>
                  <a:tcPr marT="45707" marB="45707"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396206">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endParaRPr kumimoji="0" lang="cs-CZ" sz="2000" b="1" i="0" u="none" strike="noStrike" cap="none" normalizeH="0" baseline="0">
                        <a:ln>
                          <a:noFill/>
                        </a:ln>
                        <a:solidFill>
                          <a:schemeClr val="tx1"/>
                        </a:solidFill>
                        <a:effectLst/>
                        <a:latin typeface="Arial" charset="0"/>
                      </a:endParaRPr>
                    </a:p>
                  </a:txBody>
                  <a:tcPr marT="45707" marB="45707"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2000" b="0" i="0" u="none" strike="noStrike" cap="none" normalizeH="0" baseline="0" dirty="0">
                        <a:ln>
                          <a:noFill/>
                        </a:ln>
                        <a:solidFill>
                          <a:schemeClr val="tx1"/>
                        </a:solidFill>
                        <a:effectLst/>
                        <a:latin typeface="Arial" charset="0"/>
                      </a:endParaRPr>
                    </a:p>
                  </a:txBody>
                  <a:tcPr marT="45707" marB="45707"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617364">
                <a:tc gridSpan="2">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2000" b="1" i="0" u="sng" strike="noStrike" cap="none" normalizeH="0" baseline="0">
                          <a:ln>
                            <a:noFill/>
                          </a:ln>
                          <a:solidFill>
                            <a:schemeClr val="tx1"/>
                          </a:solidFill>
                          <a:effectLst/>
                          <a:latin typeface="Arial" charset="0"/>
                          <a:cs typeface="Arial" charset="0"/>
                        </a:rPr>
                        <a:t>5. VÝPOČET ČISTÉHO EKONOMICKÉHO VÝSLEDKU PODNIKÁNÍ:</a:t>
                      </a:r>
                      <a:endParaRPr kumimoji="0" lang="cs-CZ" sz="2000" b="0" i="0" u="none" strike="noStrike" cap="none" normalizeH="0" baseline="0">
                        <a:ln>
                          <a:noFill/>
                        </a:ln>
                        <a:solidFill>
                          <a:schemeClr val="tx1"/>
                        </a:solidFill>
                        <a:effectLst/>
                        <a:latin typeface="Arial" charset="0"/>
                      </a:endParaRPr>
                    </a:p>
                  </a:txBody>
                  <a:tcPr marT="45707" marB="45707" anchor="b" horzOverflow="overflow">
                    <a:lnL cap="flat">
                      <a:noFill/>
                    </a:lnL>
                    <a:lnR cap="flat">
                      <a:noFill/>
                    </a:lnR>
                    <a:lnT>
                      <a:noFill/>
                    </a:lnT>
                    <a:lnB>
                      <a:noFill/>
                    </a:lnB>
                    <a:lnTlToBr>
                      <a:noFill/>
                    </a:lnTlToBr>
                    <a:lnBlToTr>
                      <a:noFill/>
                    </a:lnBlToTr>
                    <a:noFill/>
                  </a:tcPr>
                </a:tc>
                <a:tc hMerge="1">
                  <a:txBody>
                    <a:bodyPr/>
                    <a:lstStyle/>
                    <a:p>
                      <a:endParaRPr lang="cs-CZ"/>
                    </a:p>
                  </a:txBody>
                  <a:tcPr/>
                </a:tc>
                <a:extLst>
                  <a:ext uri="{0D108BD9-81ED-4DB2-BD59-A6C34878D82A}">
                    <a16:rowId xmlns:a16="http://schemas.microsoft.com/office/drawing/2014/main" val="10005"/>
                  </a:ext>
                </a:extLst>
              </a:tr>
              <a:tr h="396206">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endParaRPr kumimoji="0" lang="cs-CZ" sz="2000" b="0" i="0" u="none" strike="noStrike" cap="none" normalizeH="0" baseline="0" dirty="0">
                        <a:ln>
                          <a:noFill/>
                        </a:ln>
                        <a:solidFill>
                          <a:schemeClr val="tx1"/>
                        </a:solidFill>
                        <a:effectLst/>
                        <a:latin typeface="Arial" charset="0"/>
                      </a:endParaRPr>
                    </a:p>
                  </a:txBody>
                  <a:tcPr marT="45707" marB="45707"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2000" b="0" i="0" u="none" strike="noStrike" cap="none" normalizeH="0" baseline="0" dirty="0">
                        <a:ln>
                          <a:noFill/>
                        </a:ln>
                        <a:solidFill>
                          <a:schemeClr val="tx1"/>
                        </a:solidFill>
                        <a:effectLst/>
                        <a:latin typeface="Arial" charset="0"/>
                      </a:endParaRPr>
                    </a:p>
                  </a:txBody>
                  <a:tcPr marT="45707" marB="45707"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396206">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endParaRPr kumimoji="0" lang="cs-CZ" sz="2000" b="0" i="0" u="none" strike="noStrike" cap="none" normalizeH="0" baseline="0" dirty="0">
                        <a:ln>
                          <a:noFill/>
                        </a:ln>
                        <a:solidFill>
                          <a:schemeClr val="tx1"/>
                        </a:solidFill>
                        <a:effectLst/>
                        <a:latin typeface="Arial" charset="0"/>
                      </a:endParaRPr>
                    </a:p>
                  </a:txBody>
                  <a:tcPr marT="45707" marB="45707"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2000" b="0" i="0" u="none" strike="noStrike" cap="none" normalizeH="0" baseline="0" dirty="0">
                        <a:ln>
                          <a:noFill/>
                        </a:ln>
                        <a:solidFill>
                          <a:schemeClr val="tx1"/>
                        </a:solidFill>
                        <a:effectLst/>
                        <a:latin typeface="Arial" charset="0"/>
                      </a:endParaRPr>
                    </a:p>
                  </a:txBody>
                  <a:tcPr marT="45707" marB="45707"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396206">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endParaRPr kumimoji="0" lang="cs-CZ" sz="2000" b="0" i="0" u="none" strike="noStrike" cap="none" normalizeH="0" baseline="0">
                        <a:ln>
                          <a:noFill/>
                        </a:ln>
                        <a:solidFill>
                          <a:schemeClr val="tx1"/>
                        </a:solidFill>
                        <a:effectLst/>
                        <a:latin typeface="Arial" charset="0"/>
                      </a:endParaRPr>
                    </a:p>
                  </a:txBody>
                  <a:tcPr marT="45707" marB="45707"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2000" b="0" i="0" u="none" strike="noStrike" cap="none" normalizeH="0" baseline="0" dirty="0">
                        <a:ln>
                          <a:noFill/>
                        </a:ln>
                        <a:solidFill>
                          <a:schemeClr val="tx1"/>
                        </a:solidFill>
                        <a:effectLst/>
                        <a:latin typeface="Arial" charset="0"/>
                      </a:endParaRPr>
                    </a:p>
                  </a:txBody>
                  <a:tcPr marT="45707" marB="45707"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8"/>
                  </a:ext>
                </a:extLst>
              </a:tr>
              <a:tr h="396206">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endParaRPr kumimoji="0" lang="cs-CZ" sz="2000" b="0" i="0" u="none" strike="noStrike" cap="none" normalizeH="0" baseline="0">
                        <a:ln>
                          <a:noFill/>
                        </a:ln>
                        <a:solidFill>
                          <a:schemeClr val="tx1"/>
                        </a:solidFill>
                        <a:effectLst/>
                        <a:latin typeface="Arial" charset="0"/>
                      </a:endParaRPr>
                    </a:p>
                  </a:txBody>
                  <a:tcPr marT="45707" marB="45707"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2000" b="0" i="0" u="none" strike="noStrike" cap="none" normalizeH="0" baseline="0" dirty="0">
                        <a:ln>
                          <a:noFill/>
                        </a:ln>
                        <a:solidFill>
                          <a:schemeClr val="tx1"/>
                        </a:solidFill>
                        <a:effectLst/>
                        <a:latin typeface="Arial" charset="0"/>
                      </a:endParaRPr>
                    </a:p>
                  </a:txBody>
                  <a:tcPr marT="45707" marB="45707"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9"/>
                  </a:ext>
                </a:extLst>
              </a:tr>
              <a:tr h="545946">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2000" b="0" i="0" u="none" strike="noStrike" cap="none" normalizeH="0" baseline="0">
                        <a:ln>
                          <a:noFill/>
                        </a:ln>
                        <a:solidFill>
                          <a:schemeClr val="tx1"/>
                        </a:solidFill>
                        <a:effectLst/>
                        <a:latin typeface="Verdana" pitchFamily="34" charset="0"/>
                      </a:endParaRPr>
                    </a:p>
                  </a:txBody>
                  <a:tcPr marT="45707" marB="45707" anchor="b"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2000" b="0" i="0" u="none" strike="noStrike" cap="none" normalizeH="0" baseline="0" dirty="0">
                        <a:ln>
                          <a:noFill/>
                        </a:ln>
                        <a:solidFill>
                          <a:schemeClr val="tx1"/>
                        </a:solidFill>
                        <a:effectLst/>
                        <a:latin typeface="Verdana" pitchFamily="34" charset="0"/>
                      </a:endParaRPr>
                    </a:p>
                  </a:txBody>
                  <a:tcPr marT="45707" marB="45707" anchor="b"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40006883"/>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615938" y="0"/>
            <a:ext cx="8229600" cy="1143000"/>
          </a:xfrm>
        </p:spPr>
        <p:txBody>
          <a:bodyPr/>
          <a:lstStyle/>
          <a:p>
            <a:pPr eaLnBrk="1" hangingPunct="1"/>
            <a:r>
              <a:rPr lang="cs-CZ" altLang="cs-CZ" sz="3200" b="1" dirty="0">
                <a:solidFill>
                  <a:srgbClr val="C00000"/>
                </a:solidFill>
              </a:rPr>
              <a:t>Příklad k procvičování 1</a:t>
            </a:r>
          </a:p>
        </p:txBody>
      </p:sp>
      <p:sp>
        <p:nvSpPr>
          <p:cNvPr id="29699" name="Rectangle 3"/>
          <p:cNvSpPr>
            <a:spLocks noGrp="1" noChangeArrowheads="1"/>
          </p:cNvSpPr>
          <p:nvPr>
            <p:ph type="body" idx="1"/>
          </p:nvPr>
        </p:nvSpPr>
        <p:spPr>
          <a:xfrm>
            <a:off x="131976" y="1143000"/>
            <a:ext cx="8832638" cy="5454650"/>
          </a:xfrm>
        </p:spPr>
        <p:txBody>
          <a:bodyPr/>
          <a:lstStyle/>
          <a:p>
            <a:pPr eaLnBrk="1" hangingPunct="1">
              <a:lnSpc>
                <a:spcPct val="80000"/>
              </a:lnSpc>
              <a:buFont typeface="Wingdings" panose="05000000000000000000" pitchFamily="2" charset="2"/>
              <a:buNone/>
            </a:pPr>
            <a:r>
              <a:rPr lang="cs-CZ" altLang="cs-CZ" sz="1800" dirty="0"/>
              <a:t>	</a:t>
            </a:r>
            <a:r>
              <a:rPr lang="cs-CZ" altLang="cs-CZ" sz="1800" b="1" dirty="0"/>
              <a:t>Zpracujte zakladatelský rozpočet podniku jako právnické osoby (s.r.o.) na základě následujících údajů (předpoklady):</a:t>
            </a:r>
            <a:r>
              <a:rPr lang="cs-CZ" altLang="cs-CZ" sz="1800" dirty="0"/>
              <a:t> </a:t>
            </a:r>
          </a:p>
          <a:p>
            <a:pPr eaLnBrk="1" hangingPunct="1">
              <a:lnSpc>
                <a:spcPct val="80000"/>
              </a:lnSpc>
            </a:pPr>
            <a:r>
              <a:rPr lang="cs-CZ" altLang="cs-CZ" sz="1800" dirty="0"/>
              <a:t>Předpokládaný měsíční prodej 2500 ks výrobků v ceně 260 Kč/ks   </a:t>
            </a:r>
          </a:p>
          <a:p>
            <a:pPr eaLnBrk="1" hangingPunct="1">
              <a:lnSpc>
                <a:spcPct val="80000"/>
              </a:lnSpc>
            </a:pPr>
            <a:r>
              <a:rPr lang="cs-CZ" altLang="cs-CZ" sz="1800" dirty="0"/>
              <a:t>Spotřeba materiálu 120 Kč/ks     </a:t>
            </a:r>
          </a:p>
          <a:p>
            <a:pPr eaLnBrk="1" hangingPunct="1">
              <a:lnSpc>
                <a:spcPct val="80000"/>
              </a:lnSpc>
            </a:pPr>
            <a:r>
              <a:rPr lang="cs-CZ" altLang="cs-CZ" sz="1800" dirty="0"/>
              <a:t>Mzdové náklady 30 Kč/ks     </a:t>
            </a:r>
          </a:p>
          <a:p>
            <a:pPr eaLnBrk="1" hangingPunct="1">
              <a:lnSpc>
                <a:spcPct val="80000"/>
              </a:lnSpc>
            </a:pPr>
            <a:r>
              <a:rPr lang="cs-CZ" altLang="cs-CZ" sz="1800" dirty="0"/>
              <a:t>Ostatní náklady 25 Kč/ks  </a:t>
            </a:r>
          </a:p>
          <a:p>
            <a:pPr eaLnBrk="1" hangingPunct="1">
              <a:lnSpc>
                <a:spcPct val="80000"/>
              </a:lnSpc>
            </a:pPr>
            <a:r>
              <a:rPr lang="cs-CZ" altLang="cs-CZ" sz="1800" dirty="0"/>
              <a:t>Zdravotní a sociální pojištění činí 34 % objemu mezd.</a:t>
            </a:r>
          </a:p>
          <a:p>
            <a:pPr eaLnBrk="1" hangingPunct="1">
              <a:lnSpc>
                <a:spcPct val="80000"/>
              </a:lnSpc>
            </a:pPr>
            <a:r>
              <a:rPr lang="cs-CZ" altLang="cs-CZ" sz="1800" dirty="0"/>
              <a:t>Stroje a zařízení nezbytné k podnikání je nutné pořídit v celkové hodnotě 1 mil. Kč. Roční odpisy uvažujte ve výši 200 tis. Kč. Dále je potřeba pořídit oběžný majetek (zásoby materiálu) ve výši 600 tis. Kč.</a:t>
            </a:r>
          </a:p>
          <a:p>
            <a:pPr eaLnBrk="1" hangingPunct="1">
              <a:lnSpc>
                <a:spcPct val="80000"/>
              </a:lnSpc>
            </a:pPr>
            <a:r>
              <a:rPr lang="cs-CZ" altLang="cs-CZ" sz="1800" dirty="0"/>
              <a:t>Měsíční pronájem provozovny  činí 50 tis Kč</a:t>
            </a:r>
          </a:p>
          <a:p>
            <a:pPr eaLnBrk="1" hangingPunct="1">
              <a:lnSpc>
                <a:spcPct val="80000"/>
              </a:lnSpc>
            </a:pPr>
            <a:r>
              <a:rPr lang="cs-CZ" altLang="cs-CZ" sz="1800" dirty="0"/>
              <a:t>Poplatky bezpečnostní agentuře 72 tis. Kč (ročně)</a:t>
            </a:r>
          </a:p>
          <a:p>
            <a:pPr eaLnBrk="1" hangingPunct="1">
              <a:lnSpc>
                <a:spcPct val="80000"/>
              </a:lnSpc>
            </a:pPr>
            <a:r>
              <a:rPr lang="cs-CZ" altLang="cs-CZ" sz="1800" dirty="0"/>
              <a:t>Vložený vlastní kapitál  činí 800 tis. Kč. </a:t>
            </a:r>
          </a:p>
          <a:p>
            <a:pPr eaLnBrk="1" hangingPunct="1">
              <a:lnSpc>
                <a:spcPct val="80000"/>
              </a:lnSpc>
            </a:pPr>
            <a:r>
              <a:rPr lang="cs-CZ" altLang="cs-CZ" sz="1800" dirty="0"/>
              <a:t>V případě, že k financování použijete úvěr, bude úroková sazba 10 % p. a. s dobou splatnosti 4 roky a konstantním úmorem. Zdravotní a sociální pojištění činí 34 % objemu mezd, DzPPO uvažujte 19%. </a:t>
            </a:r>
            <a:endParaRPr lang="cs-CZ" altLang="cs-CZ" sz="1800" b="1" dirty="0"/>
          </a:p>
          <a:p>
            <a:pPr eaLnBrk="1" hangingPunct="1">
              <a:lnSpc>
                <a:spcPct val="80000"/>
              </a:lnSpc>
              <a:buFont typeface="Wingdings" panose="05000000000000000000" pitchFamily="2" charset="2"/>
              <a:buNone/>
            </a:pPr>
            <a:r>
              <a:rPr lang="cs-CZ" altLang="cs-CZ" sz="1800" b="1" dirty="0"/>
              <a:t>	Úkol:</a:t>
            </a:r>
          </a:p>
          <a:p>
            <a:pPr eaLnBrk="1" hangingPunct="1">
              <a:lnSpc>
                <a:spcPct val="80000"/>
              </a:lnSpc>
            </a:pPr>
            <a:r>
              <a:rPr lang="cs-CZ" altLang="cs-CZ" sz="1800" b="1" dirty="0"/>
              <a:t>Vytvořte</a:t>
            </a:r>
            <a:r>
              <a:rPr lang="cs-CZ" altLang="cs-CZ" sz="1800" dirty="0"/>
              <a:t> rozpočet potřebného kapitálu, určete zdroje kapitálu, vytvořte  dále roční rozpočet výnosů a nákladů a určete disponibilní příjmy podnikatele.</a:t>
            </a:r>
          </a:p>
        </p:txBody>
      </p:sp>
    </p:spTree>
    <p:extLst>
      <p:ext uri="{BB962C8B-B14F-4D97-AF65-F5344CB8AC3E}">
        <p14:creationId xmlns:p14="http://schemas.microsoft.com/office/powerpoint/2010/main" val="1175469697"/>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537327" y="1216058"/>
            <a:ext cx="8474697" cy="4977352"/>
          </a:xfrm>
        </p:spPr>
        <p:txBody>
          <a:bodyPr>
            <a:normAutofit/>
          </a:bodyPr>
          <a:lstStyle/>
          <a:p>
            <a:pPr algn="just"/>
            <a:r>
              <a:rPr lang="cs-CZ" sz="1600" dirty="0"/>
              <a:t>Podnikatel si chce otevřít prodejnu s výpočetní technikou (s.r.o.). 	</a:t>
            </a:r>
          </a:p>
          <a:p>
            <a:pPr algn="just"/>
            <a:r>
              <a:rPr lang="cs-CZ" sz="1600" dirty="0"/>
              <a:t>Aukční cena prodejny  činí 5 mil. Kč, prodejnu zařadí podnikatel do základních prostředků a bude ji odepisovat po dobu 30 let lineárně (abstrahujme od rozdílu mezi úč. a daň. Odpisy). Prodejnu je schopen po zakoupení začít provozovat za 3 měsíce. Po tuto dobu již bude zaměstnávat 3 pracovníky, platit energie, pojištění, ostatní náklady.  </a:t>
            </a:r>
          </a:p>
          <a:p>
            <a:pPr algn="just"/>
            <a:r>
              <a:rPr lang="cs-CZ" sz="1600" dirty="0"/>
              <a:t>Průměrné denní tržby jsou 60 tis. Kč, plánuje prodej 25 dní v měsíci. Obchodní marže je 20%.	</a:t>
            </a:r>
          </a:p>
          <a:p>
            <a:pPr algn="just"/>
            <a:r>
              <a:rPr lang="cs-CZ" sz="1600" dirty="0"/>
              <a:t>Před otevřením prodejny je nezbytné nakoupit zásoby ve výši průměrného měsíčního prodeje.</a:t>
            </a:r>
          </a:p>
          <a:p>
            <a:pPr algn="just"/>
            <a:r>
              <a:rPr lang="cs-CZ" sz="1600" dirty="0"/>
              <a:t>V prodejně budou pracovat 3 zaměstnanci s </a:t>
            </a:r>
            <a:r>
              <a:rPr lang="cs-CZ" sz="1600" dirty="0" err="1"/>
              <a:t>prům</a:t>
            </a:r>
            <a:r>
              <a:rPr lang="cs-CZ" sz="1600" dirty="0"/>
              <a:t>. hrubou </a:t>
            </a:r>
            <a:r>
              <a:rPr lang="cs-CZ" sz="1600" dirty="0" err="1"/>
              <a:t>měs</a:t>
            </a:r>
            <a:r>
              <a:rPr lang="cs-CZ" sz="1600" dirty="0"/>
              <a:t>. mzdou 14 tis. Kč,</a:t>
            </a:r>
          </a:p>
          <a:p>
            <a:pPr algn="just"/>
            <a:r>
              <a:rPr lang="cs-CZ" sz="1600" dirty="0"/>
              <a:t>spotřeba energie a topení 17 tis. za měsíc, </a:t>
            </a:r>
          </a:p>
          <a:p>
            <a:pPr algn="just"/>
            <a:r>
              <a:rPr lang="cs-CZ" sz="1600" dirty="0"/>
              <a:t>ostatní nákl. činí 10 tis. Kč </a:t>
            </a:r>
            <a:r>
              <a:rPr lang="cs-CZ" sz="1600" dirty="0" err="1"/>
              <a:t>měs</a:t>
            </a:r>
            <a:r>
              <a:rPr lang="cs-CZ" sz="1600" dirty="0"/>
              <a:t>.				</a:t>
            </a:r>
          </a:p>
          <a:p>
            <a:pPr algn="just"/>
            <a:r>
              <a:rPr lang="cs-CZ" sz="1600" dirty="0"/>
              <a:t>pojištění činí 60 tis. Kč za rok a platí se pololetně (dopředu), </a:t>
            </a:r>
          </a:p>
          <a:p>
            <a:pPr algn="just"/>
            <a:r>
              <a:rPr lang="cs-CZ" sz="1600" dirty="0"/>
              <a:t>podnikatel v současné době disponuje částkou 300 tis. Kč, má tichého společníka  s kapitálem 150 tis. Kč (smlouva na 20% úrok) a úvěr od banky na 5 let s úrokovou mírou 10%. </a:t>
            </a:r>
          </a:p>
          <a:p>
            <a:pPr algn="just"/>
            <a:r>
              <a:rPr lang="cs-CZ" sz="1600" dirty="0"/>
              <a:t>uvažujte dále s rezervou ve výši 10 % startovacích výdajů (bez PC prodejny)</a:t>
            </a:r>
          </a:p>
          <a:p>
            <a:pPr algn="just"/>
            <a:r>
              <a:rPr lang="cs-CZ" sz="1600" dirty="0"/>
              <a:t>plátce daně z příjmu práv. osob ve výši 19%. </a:t>
            </a:r>
          </a:p>
          <a:p>
            <a:pPr algn="just"/>
            <a:r>
              <a:rPr lang="cs-CZ" sz="1600" dirty="0"/>
              <a:t>Podnikatel si nevyplácí mzdu ve výši 20 tis. </a:t>
            </a:r>
            <a:r>
              <a:rPr lang="cs-CZ" sz="1600" dirty="0" err="1"/>
              <a:t>měs</a:t>
            </a:r>
            <a:r>
              <a:rPr lang="cs-CZ" sz="1600" dirty="0"/>
              <a:t>. a pokud by kapitál alternativně investoval, přinesl by mu úrok ve výši 5% ročně.</a:t>
            </a:r>
          </a:p>
          <a:p>
            <a:pPr algn="just"/>
            <a:endParaRPr lang="cs-CZ" sz="1600" dirty="0"/>
          </a:p>
        </p:txBody>
      </p:sp>
      <p:sp>
        <p:nvSpPr>
          <p:cNvPr id="6" name="Rectangle 2"/>
          <p:cNvSpPr>
            <a:spLocks noGrp="1" noChangeArrowheads="1"/>
          </p:cNvSpPr>
          <p:nvPr>
            <p:ph type="title"/>
          </p:nvPr>
        </p:nvSpPr>
        <p:spPr/>
        <p:txBody>
          <a:bodyPr/>
          <a:lstStyle/>
          <a:p>
            <a:pPr eaLnBrk="1" hangingPunct="1"/>
            <a:r>
              <a:rPr lang="cs-CZ" altLang="cs-CZ" sz="3200" b="1" dirty="0">
                <a:solidFill>
                  <a:srgbClr val="C00000"/>
                </a:solidFill>
              </a:rPr>
              <a:t>Příklad k procvičování 2 - řešení</a:t>
            </a:r>
          </a:p>
        </p:txBody>
      </p:sp>
    </p:spTree>
    <p:extLst>
      <p:ext uri="{BB962C8B-B14F-4D97-AF65-F5344CB8AC3E}">
        <p14:creationId xmlns:p14="http://schemas.microsoft.com/office/powerpoint/2010/main" val="151851983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537328" y="1216058"/>
            <a:ext cx="8149472" cy="4910105"/>
          </a:xfrm>
        </p:spPr>
        <p:txBody>
          <a:bodyPr>
            <a:normAutofit/>
          </a:bodyPr>
          <a:lstStyle/>
          <a:p>
            <a:pPr marL="514350" indent="-514350" algn="just">
              <a:buFont typeface="+mj-lt"/>
              <a:buAutoNum type="arabicPeriod"/>
            </a:pPr>
            <a:r>
              <a:rPr lang="cs-CZ" b="1" u="sng" dirty="0"/>
              <a:t>Výdaje při zahájení podnikání</a:t>
            </a:r>
            <a:endParaRPr lang="cs-CZ" dirty="0"/>
          </a:p>
        </p:txBody>
      </p:sp>
      <p:sp>
        <p:nvSpPr>
          <p:cNvPr id="6" name="Rectangle 2"/>
          <p:cNvSpPr>
            <a:spLocks noGrp="1" noChangeArrowheads="1"/>
          </p:cNvSpPr>
          <p:nvPr>
            <p:ph type="title"/>
          </p:nvPr>
        </p:nvSpPr>
        <p:spPr/>
        <p:txBody>
          <a:bodyPr/>
          <a:lstStyle/>
          <a:p>
            <a:pPr eaLnBrk="1" hangingPunct="1"/>
            <a:r>
              <a:rPr lang="cs-CZ" altLang="cs-CZ" sz="3200" b="1" dirty="0">
                <a:solidFill>
                  <a:srgbClr val="C00000"/>
                </a:solidFill>
              </a:rPr>
              <a:t>Příklad k procvičování 2</a:t>
            </a:r>
          </a:p>
        </p:txBody>
      </p:sp>
      <p:graphicFrame>
        <p:nvGraphicFramePr>
          <p:cNvPr id="2" name="Tabulka 1"/>
          <p:cNvGraphicFramePr>
            <a:graphicFrameLocks noGrp="1"/>
          </p:cNvGraphicFramePr>
          <p:nvPr>
            <p:extLst>
              <p:ext uri="{D42A27DB-BD31-4B8C-83A1-F6EECF244321}">
                <p14:modId xmlns:p14="http://schemas.microsoft.com/office/powerpoint/2010/main" val="220457000"/>
              </p:ext>
            </p:extLst>
          </p:nvPr>
        </p:nvGraphicFramePr>
        <p:xfrm>
          <a:off x="445416" y="1819376"/>
          <a:ext cx="8333295" cy="4224059"/>
        </p:xfrm>
        <a:graphic>
          <a:graphicData uri="http://schemas.openxmlformats.org/drawingml/2006/table">
            <a:tbl>
              <a:tblPr>
                <a:tableStyleId>{5C22544A-7EE6-4342-B048-85BDC9FD1C3A}</a:tableStyleId>
              </a:tblPr>
              <a:tblGrid>
                <a:gridCol w="1991664">
                  <a:extLst>
                    <a:ext uri="{9D8B030D-6E8A-4147-A177-3AD203B41FA5}">
                      <a16:colId xmlns:a16="http://schemas.microsoft.com/office/drawing/2014/main" val="1772293283"/>
                    </a:ext>
                  </a:extLst>
                </a:gridCol>
                <a:gridCol w="132426">
                  <a:extLst>
                    <a:ext uri="{9D8B030D-6E8A-4147-A177-3AD203B41FA5}">
                      <a16:colId xmlns:a16="http://schemas.microsoft.com/office/drawing/2014/main" val="2538213974"/>
                    </a:ext>
                  </a:extLst>
                </a:gridCol>
                <a:gridCol w="1062046">
                  <a:extLst>
                    <a:ext uri="{9D8B030D-6E8A-4147-A177-3AD203B41FA5}">
                      <a16:colId xmlns:a16="http://schemas.microsoft.com/office/drawing/2014/main" val="1972169620"/>
                    </a:ext>
                  </a:extLst>
                </a:gridCol>
                <a:gridCol w="1062046">
                  <a:extLst>
                    <a:ext uri="{9D8B030D-6E8A-4147-A177-3AD203B41FA5}">
                      <a16:colId xmlns:a16="http://schemas.microsoft.com/office/drawing/2014/main" val="586312882"/>
                    </a:ext>
                  </a:extLst>
                </a:gridCol>
                <a:gridCol w="1062046">
                  <a:extLst>
                    <a:ext uri="{9D8B030D-6E8A-4147-A177-3AD203B41FA5}">
                      <a16:colId xmlns:a16="http://schemas.microsoft.com/office/drawing/2014/main" val="462459761"/>
                    </a:ext>
                  </a:extLst>
                </a:gridCol>
                <a:gridCol w="1016051">
                  <a:extLst>
                    <a:ext uri="{9D8B030D-6E8A-4147-A177-3AD203B41FA5}">
                      <a16:colId xmlns:a16="http://schemas.microsoft.com/office/drawing/2014/main" val="791534271"/>
                    </a:ext>
                  </a:extLst>
                </a:gridCol>
                <a:gridCol w="2007016">
                  <a:extLst>
                    <a:ext uri="{9D8B030D-6E8A-4147-A177-3AD203B41FA5}">
                      <a16:colId xmlns:a16="http://schemas.microsoft.com/office/drawing/2014/main" val="4025381006"/>
                    </a:ext>
                  </a:extLst>
                </a:gridCol>
              </a:tblGrid>
              <a:tr h="366788">
                <a:tc gridSpan="6">
                  <a:txBody>
                    <a:bodyPr/>
                    <a:lstStyle/>
                    <a:p>
                      <a:pPr>
                        <a:spcAft>
                          <a:spcPts val="0"/>
                        </a:spcAft>
                      </a:pPr>
                      <a:endParaRPr lang="cs-CZ" sz="1400" dirty="0">
                        <a:effectLst/>
                        <a:latin typeface="Times New Roman" panose="02020603050405020304" pitchFamily="18" charset="0"/>
                        <a:ea typeface="Times New Roman" panose="02020603050405020304" pitchFamily="18" charset="0"/>
                      </a:endParaRPr>
                    </a:p>
                  </a:txBody>
                  <a:tcPr marL="44450" marR="44450" marT="0" marB="0" anchor="b">
                    <a:solidFill>
                      <a:schemeClr val="bg1"/>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r">
                        <a:spcAft>
                          <a:spcPts val="0"/>
                        </a:spcAft>
                      </a:pPr>
                      <a:endParaRPr lang="cs-CZ" sz="1400" dirty="0">
                        <a:effectLst/>
                        <a:latin typeface="Times New Roman" panose="02020603050405020304" pitchFamily="18" charset="0"/>
                        <a:ea typeface="Times New Roman" panose="02020603050405020304" pitchFamily="18" charset="0"/>
                      </a:endParaRPr>
                    </a:p>
                  </a:txBody>
                  <a:tcPr marL="44450" marR="44450" marT="0" marB="0" anchor="b">
                    <a:solidFill>
                      <a:schemeClr val="bg1"/>
                    </a:solidFill>
                  </a:tcPr>
                </a:tc>
                <a:extLst>
                  <a:ext uri="{0D108BD9-81ED-4DB2-BD59-A6C34878D82A}">
                    <a16:rowId xmlns:a16="http://schemas.microsoft.com/office/drawing/2014/main" val="162191237"/>
                  </a:ext>
                </a:extLst>
              </a:tr>
              <a:tr h="189391">
                <a:tc>
                  <a:txBody>
                    <a:bodyPr/>
                    <a:lstStyle/>
                    <a:p>
                      <a:pPr>
                        <a:spcAft>
                          <a:spcPts val="0"/>
                        </a:spcAft>
                      </a:pPr>
                      <a:endParaRPr lang="cs-CZ" sz="300" dirty="0">
                        <a:effectLst/>
                        <a:latin typeface="Times New Roman" panose="02020603050405020304" pitchFamily="18" charset="0"/>
                        <a:ea typeface="Times New Roman" panose="02020603050405020304" pitchFamily="18" charset="0"/>
                      </a:endParaRPr>
                    </a:p>
                  </a:txBody>
                  <a:tcPr marL="44450" marR="44450" marT="0" marB="0" anchor="b">
                    <a:solidFill>
                      <a:schemeClr val="bg1"/>
                    </a:solidFill>
                  </a:tcPr>
                </a:tc>
                <a:tc>
                  <a:txBody>
                    <a:bodyPr/>
                    <a:lstStyle/>
                    <a:p>
                      <a:pPr>
                        <a:spcAft>
                          <a:spcPts val="0"/>
                        </a:spcAft>
                      </a:pPr>
                      <a:endParaRPr lang="cs-CZ" sz="300">
                        <a:effectLst/>
                        <a:latin typeface="Times New Roman" panose="02020603050405020304" pitchFamily="18" charset="0"/>
                        <a:ea typeface="Times New Roman" panose="02020603050405020304" pitchFamily="18" charset="0"/>
                      </a:endParaRPr>
                    </a:p>
                  </a:txBody>
                  <a:tcPr marL="44450" marR="44450" marT="0" marB="0" anchor="b">
                    <a:solidFill>
                      <a:schemeClr val="bg1"/>
                    </a:solidFill>
                  </a:tcPr>
                </a:tc>
                <a:tc>
                  <a:txBody>
                    <a:bodyPr/>
                    <a:lstStyle/>
                    <a:p>
                      <a:pPr>
                        <a:spcAft>
                          <a:spcPts val="0"/>
                        </a:spcAft>
                      </a:pPr>
                      <a:endParaRPr lang="cs-CZ" sz="300" dirty="0">
                        <a:effectLst/>
                        <a:latin typeface="Times New Roman" panose="02020603050405020304" pitchFamily="18" charset="0"/>
                        <a:ea typeface="Times New Roman" panose="02020603050405020304" pitchFamily="18" charset="0"/>
                      </a:endParaRPr>
                    </a:p>
                  </a:txBody>
                  <a:tcPr marL="44450" marR="44450" marT="0" marB="0" anchor="b">
                    <a:solidFill>
                      <a:schemeClr val="bg1"/>
                    </a:solidFill>
                  </a:tcPr>
                </a:tc>
                <a:tc>
                  <a:txBody>
                    <a:bodyPr/>
                    <a:lstStyle/>
                    <a:p>
                      <a:pPr>
                        <a:spcAft>
                          <a:spcPts val="0"/>
                        </a:spcAft>
                      </a:pPr>
                      <a:endParaRPr lang="cs-CZ" sz="300" dirty="0">
                        <a:effectLst/>
                        <a:latin typeface="Times New Roman" panose="02020603050405020304" pitchFamily="18" charset="0"/>
                        <a:ea typeface="Times New Roman" panose="02020603050405020304" pitchFamily="18" charset="0"/>
                      </a:endParaRPr>
                    </a:p>
                  </a:txBody>
                  <a:tcPr marL="44450" marR="44450" marT="0" marB="0" anchor="b">
                    <a:solidFill>
                      <a:schemeClr val="bg1"/>
                    </a:solidFill>
                  </a:tcPr>
                </a:tc>
                <a:tc>
                  <a:txBody>
                    <a:bodyPr/>
                    <a:lstStyle/>
                    <a:p>
                      <a:pPr>
                        <a:spcAft>
                          <a:spcPts val="0"/>
                        </a:spcAft>
                      </a:pPr>
                      <a:endParaRPr lang="cs-CZ" sz="300" dirty="0">
                        <a:effectLst/>
                        <a:latin typeface="Times New Roman" panose="02020603050405020304" pitchFamily="18" charset="0"/>
                        <a:ea typeface="Times New Roman" panose="02020603050405020304" pitchFamily="18" charset="0"/>
                      </a:endParaRPr>
                    </a:p>
                  </a:txBody>
                  <a:tcPr marL="44450" marR="44450" marT="0" marB="0" anchor="b">
                    <a:solidFill>
                      <a:schemeClr val="bg1"/>
                    </a:solidFill>
                  </a:tcPr>
                </a:tc>
                <a:tc>
                  <a:txBody>
                    <a:bodyPr/>
                    <a:lstStyle/>
                    <a:p>
                      <a:pPr>
                        <a:spcAft>
                          <a:spcPts val="0"/>
                        </a:spcAft>
                      </a:pPr>
                      <a:endParaRPr lang="cs-CZ" sz="300" dirty="0">
                        <a:effectLst/>
                        <a:latin typeface="Times New Roman" panose="02020603050405020304" pitchFamily="18" charset="0"/>
                        <a:ea typeface="Times New Roman" panose="02020603050405020304" pitchFamily="18" charset="0"/>
                      </a:endParaRPr>
                    </a:p>
                  </a:txBody>
                  <a:tcPr marL="44450" marR="44450" marT="0" marB="0" anchor="b">
                    <a:solidFill>
                      <a:schemeClr val="bg1"/>
                    </a:solidFill>
                  </a:tcPr>
                </a:tc>
                <a:tc>
                  <a:txBody>
                    <a:bodyPr/>
                    <a:lstStyle/>
                    <a:p>
                      <a:pPr>
                        <a:spcAft>
                          <a:spcPts val="0"/>
                        </a:spcAft>
                      </a:pPr>
                      <a:endParaRPr lang="cs-CZ" sz="300" dirty="0">
                        <a:effectLst/>
                        <a:latin typeface="Times New Roman" panose="02020603050405020304" pitchFamily="18" charset="0"/>
                        <a:ea typeface="Times New Roman" panose="02020603050405020304" pitchFamily="18" charset="0"/>
                      </a:endParaRPr>
                    </a:p>
                  </a:txBody>
                  <a:tcPr marL="44450" marR="44450" marT="0" marB="0" anchor="b">
                    <a:solidFill>
                      <a:schemeClr val="bg1"/>
                    </a:solidFill>
                  </a:tcPr>
                </a:tc>
                <a:extLst>
                  <a:ext uri="{0D108BD9-81ED-4DB2-BD59-A6C34878D82A}">
                    <a16:rowId xmlns:a16="http://schemas.microsoft.com/office/drawing/2014/main" val="2713111789"/>
                  </a:ext>
                </a:extLst>
              </a:tr>
              <a:tr h="366788">
                <a:tc gridSpan="6">
                  <a:txBody>
                    <a:bodyPr/>
                    <a:lstStyle/>
                    <a:p>
                      <a:pPr>
                        <a:spcAft>
                          <a:spcPts val="0"/>
                        </a:spcAft>
                      </a:pPr>
                      <a:endParaRPr lang="cs-CZ" sz="1400" dirty="0">
                        <a:effectLst/>
                        <a:latin typeface="Times New Roman" panose="02020603050405020304" pitchFamily="18" charset="0"/>
                        <a:ea typeface="Times New Roman" panose="02020603050405020304" pitchFamily="18" charset="0"/>
                      </a:endParaRPr>
                    </a:p>
                  </a:txBody>
                  <a:tcPr marL="44450" marR="44450" marT="0" marB="0" anchor="b">
                    <a:solidFill>
                      <a:schemeClr val="bg1"/>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r">
                        <a:spcAft>
                          <a:spcPts val="0"/>
                        </a:spcAft>
                      </a:pPr>
                      <a:endParaRPr lang="cs-CZ" sz="1400">
                        <a:effectLst/>
                        <a:latin typeface="Times New Roman" panose="02020603050405020304" pitchFamily="18" charset="0"/>
                        <a:ea typeface="Times New Roman" panose="02020603050405020304" pitchFamily="18" charset="0"/>
                      </a:endParaRPr>
                    </a:p>
                  </a:txBody>
                  <a:tcPr marL="44450" marR="44450" marT="0" marB="0" anchor="b">
                    <a:solidFill>
                      <a:schemeClr val="bg1"/>
                    </a:solidFill>
                  </a:tcPr>
                </a:tc>
                <a:extLst>
                  <a:ext uri="{0D108BD9-81ED-4DB2-BD59-A6C34878D82A}">
                    <a16:rowId xmlns:a16="http://schemas.microsoft.com/office/drawing/2014/main" val="2901658730"/>
                  </a:ext>
                </a:extLst>
              </a:tr>
              <a:tr h="366788">
                <a:tc gridSpan="6">
                  <a:txBody>
                    <a:bodyPr/>
                    <a:lstStyle/>
                    <a:p>
                      <a:pPr>
                        <a:spcAft>
                          <a:spcPts val="0"/>
                        </a:spcAft>
                      </a:pPr>
                      <a:endParaRPr lang="cs-CZ" sz="1400" dirty="0">
                        <a:effectLst/>
                        <a:latin typeface="Times New Roman" panose="02020603050405020304" pitchFamily="18" charset="0"/>
                        <a:ea typeface="Times New Roman" panose="02020603050405020304" pitchFamily="18" charset="0"/>
                      </a:endParaRPr>
                    </a:p>
                  </a:txBody>
                  <a:tcPr marL="44450" marR="44450" marT="0" marB="0" anchor="b">
                    <a:solidFill>
                      <a:schemeClr val="bg1"/>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r">
                        <a:spcAft>
                          <a:spcPts val="0"/>
                        </a:spcAft>
                      </a:pPr>
                      <a:endParaRPr lang="cs-CZ" sz="1400" dirty="0">
                        <a:effectLst/>
                        <a:latin typeface="Times New Roman" panose="02020603050405020304" pitchFamily="18" charset="0"/>
                        <a:ea typeface="Times New Roman" panose="02020603050405020304" pitchFamily="18" charset="0"/>
                      </a:endParaRPr>
                    </a:p>
                  </a:txBody>
                  <a:tcPr marL="44450" marR="44450" marT="0" marB="0" anchor="b">
                    <a:solidFill>
                      <a:schemeClr val="bg1"/>
                    </a:solidFill>
                  </a:tcPr>
                </a:tc>
                <a:extLst>
                  <a:ext uri="{0D108BD9-81ED-4DB2-BD59-A6C34878D82A}">
                    <a16:rowId xmlns:a16="http://schemas.microsoft.com/office/drawing/2014/main" val="3337793965"/>
                  </a:ext>
                </a:extLst>
              </a:tr>
              <a:tr h="366788">
                <a:tc gridSpan="6">
                  <a:txBody>
                    <a:bodyPr/>
                    <a:lstStyle/>
                    <a:p>
                      <a:pPr>
                        <a:spcAft>
                          <a:spcPts val="0"/>
                        </a:spcAft>
                      </a:pPr>
                      <a:endParaRPr lang="cs-CZ" sz="1400" dirty="0">
                        <a:effectLst/>
                        <a:latin typeface="Times New Roman" panose="02020603050405020304" pitchFamily="18" charset="0"/>
                        <a:ea typeface="Times New Roman" panose="02020603050405020304" pitchFamily="18" charset="0"/>
                      </a:endParaRPr>
                    </a:p>
                  </a:txBody>
                  <a:tcPr marL="44450" marR="44450" marT="0" marB="0" anchor="b">
                    <a:solidFill>
                      <a:schemeClr val="bg1"/>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r">
                        <a:spcAft>
                          <a:spcPts val="0"/>
                        </a:spcAft>
                      </a:pPr>
                      <a:endParaRPr lang="cs-CZ" sz="1400" dirty="0">
                        <a:effectLst/>
                        <a:latin typeface="Times New Roman" panose="02020603050405020304" pitchFamily="18" charset="0"/>
                        <a:ea typeface="Times New Roman" panose="02020603050405020304" pitchFamily="18" charset="0"/>
                      </a:endParaRPr>
                    </a:p>
                  </a:txBody>
                  <a:tcPr marL="44450" marR="44450" marT="0" marB="0" anchor="b">
                    <a:solidFill>
                      <a:schemeClr val="bg1"/>
                    </a:solidFill>
                  </a:tcPr>
                </a:tc>
                <a:extLst>
                  <a:ext uri="{0D108BD9-81ED-4DB2-BD59-A6C34878D82A}">
                    <a16:rowId xmlns:a16="http://schemas.microsoft.com/office/drawing/2014/main" val="3077840973"/>
                  </a:ext>
                </a:extLst>
              </a:tr>
              <a:tr h="366788">
                <a:tc gridSpan="5">
                  <a:txBody>
                    <a:bodyPr/>
                    <a:lstStyle/>
                    <a:p>
                      <a:pPr>
                        <a:spcAft>
                          <a:spcPts val="0"/>
                        </a:spcAft>
                      </a:pPr>
                      <a:endParaRPr lang="cs-CZ" sz="1400" dirty="0">
                        <a:effectLst/>
                        <a:latin typeface="Times New Roman" panose="02020603050405020304" pitchFamily="18" charset="0"/>
                        <a:ea typeface="Times New Roman" panose="02020603050405020304" pitchFamily="18" charset="0"/>
                      </a:endParaRPr>
                    </a:p>
                  </a:txBody>
                  <a:tcPr marL="44450" marR="44450" marT="0" marB="0" anchor="b">
                    <a:solidFill>
                      <a:schemeClr val="bg1"/>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spcAft>
                          <a:spcPts val="0"/>
                        </a:spcAft>
                      </a:pPr>
                      <a:endParaRPr lang="cs-CZ" sz="1400" dirty="0">
                        <a:effectLst/>
                        <a:latin typeface="Times New Roman" panose="02020603050405020304" pitchFamily="18" charset="0"/>
                        <a:ea typeface="Times New Roman" panose="02020603050405020304" pitchFamily="18" charset="0"/>
                      </a:endParaRPr>
                    </a:p>
                  </a:txBody>
                  <a:tcPr marL="44450" marR="44450" marT="0" marB="0" anchor="b">
                    <a:solidFill>
                      <a:schemeClr val="bg1"/>
                    </a:solidFill>
                  </a:tcPr>
                </a:tc>
                <a:tc>
                  <a:txBody>
                    <a:bodyPr/>
                    <a:lstStyle/>
                    <a:p>
                      <a:pPr algn="r">
                        <a:spcAft>
                          <a:spcPts val="0"/>
                        </a:spcAft>
                      </a:pPr>
                      <a:endParaRPr lang="cs-CZ" sz="1400" dirty="0">
                        <a:effectLst/>
                        <a:latin typeface="Times New Roman" panose="02020603050405020304" pitchFamily="18" charset="0"/>
                        <a:ea typeface="Times New Roman" panose="02020603050405020304" pitchFamily="18" charset="0"/>
                      </a:endParaRPr>
                    </a:p>
                  </a:txBody>
                  <a:tcPr marL="44450" marR="44450" marT="0" marB="0" anchor="b">
                    <a:solidFill>
                      <a:schemeClr val="bg1"/>
                    </a:solidFill>
                  </a:tcPr>
                </a:tc>
                <a:extLst>
                  <a:ext uri="{0D108BD9-81ED-4DB2-BD59-A6C34878D82A}">
                    <a16:rowId xmlns:a16="http://schemas.microsoft.com/office/drawing/2014/main" val="3856099686"/>
                  </a:ext>
                </a:extLst>
              </a:tr>
              <a:tr h="366788">
                <a:tc gridSpan="6">
                  <a:txBody>
                    <a:bodyPr/>
                    <a:lstStyle/>
                    <a:p>
                      <a:pPr>
                        <a:spcAft>
                          <a:spcPts val="0"/>
                        </a:spcAft>
                      </a:pPr>
                      <a:endParaRPr lang="cs-CZ" sz="1400" dirty="0">
                        <a:effectLst/>
                        <a:latin typeface="Times New Roman" panose="02020603050405020304" pitchFamily="18" charset="0"/>
                        <a:ea typeface="Times New Roman" panose="02020603050405020304" pitchFamily="18" charset="0"/>
                      </a:endParaRPr>
                    </a:p>
                  </a:txBody>
                  <a:tcPr marL="44450" marR="44450" marT="0" marB="0" anchor="b">
                    <a:solidFill>
                      <a:schemeClr val="bg1"/>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r">
                        <a:spcAft>
                          <a:spcPts val="0"/>
                        </a:spcAft>
                      </a:pPr>
                      <a:endParaRPr lang="cs-CZ" sz="1400" dirty="0">
                        <a:effectLst/>
                        <a:latin typeface="Times New Roman" panose="02020603050405020304" pitchFamily="18" charset="0"/>
                        <a:ea typeface="Times New Roman" panose="02020603050405020304" pitchFamily="18" charset="0"/>
                      </a:endParaRPr>
                    </a:p>
                  </a:txBody>
                  <a:tcPr marL="44450" marR="44450" marT="0" marB="0" anchor="b">
                    <a:solidFill>
                      <a:schemeClr val="bg1"/>
                    </a:solidFill>
                  </a:tcPr>
                </a:tc>
                <a:extLst>
                  <a:ext uri="{0D108BD9-81ED-4DB2-BD59-A6C34878D82A}">
                    <a16:rowId xmlns:a16="http://schemas.microsoft.com/office/drawing/2014/main" val="1649003994"/>
                  </a:ext>
                </a:extLst>
              </a:tr>
              <a:tr h="366788">
                <a:tc gridSpan="6">
                  <a:txBody>
                    <a:bodyPr/>
                    <a:lstStyle/>
                    <a:p>
                      <a:pPr>
                        <a:spcAft>
                          <a:spcPts val="0"/>
                        </a:spcAft>
                      </a:pPr>
                      <a:endParaRPr lang="cs-CZ" sz="1400" dirty="0">
                        <a:effectLst/>
                        <a:latin typeface="Times New Roman" panose="02020603050405020304" pitchFamily="18" charset="0"/>
                        <a:ea typeface="Times New Roman" panose="02020603050405020304" pitchFamily="18" charset="0"/>
                      </a:endParaRPr>
                    </a:p>
                  </a:txBody>
                  <a:tcPr marL="44450" marR="44450" marT="0" marB="0" anchor="b">
                    <a:solidFill>
                      <a:schemeClr val="bg1"/>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r">
                        <a:spcAft>
                          <a:spcPts val="0"/>
                        </a:spcAft>
                      </a:pPr>
                      <a:endParaRPr lang="cs-CZ" sz="1400" dirty="0">
                        <a:effectLst/>
                        <a:latin typeface="Times New Roman" panose="02020603050405020304" pitchFamily="18" charset="0"/>
                        <a:ea typeface="Times New Roman" panose="02020603050405020304" pitchFamily="18" charset="0"/>
                      </a:endParaRPr>
                    </a:p>
                  </a:txBody>
                  <a:tcPr marL="44450" marR="44450" marT="0" marB="0" anchor="b">
                    <a:solidFill>
                      <a:schemeClr val="bg1"/>
                    </a:solidFill>
                  </a:tcPr>
                </a:tc>
                <a:extLst>
                  <a:ext uri="{0D108BD9-81ED-4DB2-BD59-A6C34878D82A}">
                    <a16:rowId xmlns:a16="http://schemas.microsoft.com/office/drawing/2014/main" val="3296507685"/>
                  </a:ext>
                </a:extLst>
              </a:tr>
              <a:tr h="366788">
                <a:tc gridSpan="5">
                  <a:txBody>
                    <a:bodyPr/>
                    <a:lstStyle/>
                    <a:p>
                      <a:pPr>
                        <a:spcAft>
                          <a:spcPts val="0"/>
                        </a:spcAft>
                      </a:pPr>
                      <a:endParaRPr lang="cs-CZ" sz="1400" b="1" dirty="0">
                        <a:effectLst/>
                        <a:latin typeface="Times New Roman" panose="02020603050405020304" pitchFamily="18" charset="0"/>
                        <a:ea typeface="Times New Roman" panose="02020603050405020304" pitchFamily="18" charset="0"/>
                      </a:endParaRPr>
                    </a:p>
                  </a:txBody>
                  <a:tcPr marL="44450" marR="44450" marT="0" marB="0" anchor="b">
                    <a:solidFill>
                      <a:schemeClr val="bg1"/>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spcAft>
                          <a:spcPts val="0"/>
                        </a:spcAft>
                      </a:pPr>
                      <a:endParaRPr lang="cs-CZ" sz="1400" b="1" dirty="0">
                        <a:effectLst/>
                        <a:latin typeface="Times New Roman" panose="02020603050405020304" pitchFamily="18" charset="0"/>
                        <a:ea typeface="Times New Roman" panose="02020603050405020304" pitchFamily="18" charset="0"/>
                      </a:endParaRPr>
                    </a:p>
                  </a:txBody>
                  <a:tcPr marL="44450" marR="44450" marT="0" marB="0" anchor="b">
                    <a:solidFill>
                      <a:schemeClr val="bg1"/>
                    </a:solidFill>
                  </a:tcPr>
                </a:tc>
                <a:tc>
                  <a:txBody>
                    <a:bodyPr/>
                    <a:lstStyle/>
                    <a:p>
                      <a:pPr algn="r">
                        <a:spcAft>
                          <a:spcPts val="0"/>
                        </a:spcAft>
                      </a:pPr>
                      <a:endParaRPr lang="cs-CZ" sz="1400" b="1" dirty="0">
                        <a:effectLst/>
                        <a:latin typeface="Times New Roman" panose="02020603050405020304" pitchFamily="18" charset="0"/>
                        <a:ea typeface="Times New Roman" panose="02020603050405020304" pitchFamily="18" charset="0"/>
                      </a:endParaRPr>
                    </a:p>
                  </a:txBody>
                  <a:tcPr marL="44450" marR="44450" marT="0" marB="0" anchor="b">
                    <a:solidFill>
                      <a:schemeClr val="bg1"/>
                    </a:solidFill>
                  </a:tcPr>
                </a:tc>
                <a:extLst>
                  <a:ext uri="{0D108BD9-81ED-4DB2-BD59-A6C34878D82A}">
                    <a16:rowId xmlns:a16="http://schemas.microsoft.com/office/drawing/2014/main" val="114061623"/>
                  </a:ext>
                </a:extLst>
              </a:tr>
              <a:tr h="366788">
                <a:tc gridSpan="6">
                  <a:txBody>
                    <a:bodyPr/>
                    <a:lstStyle/>
                    <a:p>
                      <a:pPr>
                        <a:spcAft>
                          <a:spcPts val="0"/>
                        </a:spcAft>
                      </a:pPr>
                      <a:endParaRPr lang="cs-CZ" sz="1400" dirty="0">
                        <a:effectLst/>
                        <a:latin typeface="Times New Roman" panose="02020603050405020304" pitchFamily="18" charset="0"/>
                        <a:ea typeface="Times New Roman" panose="02020603050405020304" pitchFamily="18" charset="0"/>
                      </a:endParaRPr>
                    </a:p>
                  </a:txBody>
                  <a:tcPr marL="44450" marR="44450" marT="0" marB="0" anchor="b">
                    <a:solidFill>
                      <a:schemeClr val="bg1"/>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r">
                        <a:spcAft>
                          <a:spcPts val="0"/>
                        </a:spcAft>
                      </a:pPr>
                      <a:endParaRPr lang="cs-CZ" sz="1400" dirty="0">
                        <a:effectLst/>
                        <a:latin typeface="Times New Roman" panose="02020603050405020304" pitchFamily="18" charset="0"/>
                        <a:ea typeface="Times New Roman" panose="02020603050405020304" pitchFamily="18" charset="0"/>
                      </a:endParaRPr>
                    </a:p>
                  </a:txBody>
                  <a:tcPr marL="44450" marR="44450" marT="0" marB="0" anchor="b">
                    <a:solidFill>
                      <a:schemeClr val="bg1"/>
                    </a:solidFill>
                  </a:tcPr>
                </a:tc>
                <a:extLst>
                  <a:ext uri="{0D108BD9-81ED-4DB2-BD59-A6C34878D82A}">
                    <a16:rowId xmlns:a16="http://schemas.microsoft.com/office/drawing/2014/main" val="2548893546"/>
                  </a:ext>
                </a:extLst>
              </a:tr>
              <a:tr h="366788">
                <a:tc gridSpan="6">
                  <a:txBody>
                    <a:bodyPr/>
                    <a:lstStyle/>
                    <a:p>
                      <a:pPr>
                        <a:spcAft>
                          <a:spcPts val="0"/>
                        </a:spcAft>
                      </a:pPr>
                      <a:r>
                        <a:rPr lang="cs-CZ" sz="1400" b="1" kern="1200">
                          <a:solidFill>
                            <a:schemeClr val="dk1"/>
                          </a:solidFill>
                          <a:effectLst/>
                          <a:latin typeface="+mn-lt"/>
                          <a:ea typeface="+mn-ea"/>
                          <a:cs typeface="+mn-cs"/>
                        </a:rPr>
                        <a:t>Celkem počáteční</a:t>
                      </a:r>
                      <a:r>
                        <a:rPr lang="cs-CZ" sz="1400" b="1" kern="1200" baseline="0">
                          <a:solidFill>
                            <a:schemeClr val="dk1"/>
                          </a:solidFill>
                          <a:effectLst/>
                          <a:latin typeface="+mn-lt"/>
                          <a:ea typeface="+mn-ea"/>
                          <a:cs typeface="+mn-cs"/>
                        </a:rPr>
                        <a:t> </a:t>
                      </a:r>
                      <a:r>
                        <a:rPr lang="cs-CZ" sz="1400" b="1" kern="1200">
                          <a:solidFill>
                            <a:schemeClr val="dk1"/>
                          </a:solidFill>
                          <a:effectLst/>
                          <a:latin typeface="+mn-lt"/>
                          <a:ea typeface="+mn-ea"/>
                          <a:cs typeface="+mn-cs"/>
                        </a:rPr>
                        <a:t>provozní kapitál (zaokrouhleno)</a:t>
                      </a:r>
                      <a:endParaRPr lang="cs-CZ" sz="1400" dirty="0">
                        <a:effectLst/>
                        <a:latin typeface="Times New Roman" panose="02020603050405020304" pitchFamily="18" charset="0"/>
                        <a:ea typeface="Times New Roman" panose="02020603050405020304" pitchFamily="18" charset="0"/>
                      </a:endParaRPr>
                    </a:p>
                  </a:txBody>
                  <a:tcPr marL="44450" marR="44450" marT="0" marB="0" anchor="b">
                    <a:solidFill>
                      <a:schemeClr val="bg1"/>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r">
                        <a:spcAft>
                          <a:spcPts val="0"/>
                        </a:spcAft>
                      </a:pPr>
                      <a:endParaRPr lang="cs-CZ" sz="1400" b="1" kern="1200" dirty="0">
                        <a:solidFill>
                          <a:schemeClr val="dk1"/>
                        </a:solidFill>
                        <a:effectLst/>
                        <a:latin typeface="+mn-lt"/>
                        <a:ea typeface="+mn-ea"/>
                        <a:cs typeface="+mn-cs"/>
                      </a:endParaRPr>
                    </a:p>
                  </a:txBody>
                  <a:tcPr marL="44450" marR="44450" marT="0" marB="0" anchor="b">
                    <a:solidFill>
                      <a:schemeClr val="bg1"/>
                    </a:solidFill>
                  </a:tcPr>
                </a:tc>
                <a:extLst>
                  <a:ext uri="{0D108BD9-81ED-4DB2-BD59-A6C34878D82A}">
                    <a16:rowId xmlns:a16="http://schemas.microsoft.com/office/drawing/2014/main" val="2987086330"/>
                  </a:ext>
                </a:extLst>
              </a:tr>
              <a:tr h="366788">
                <a:tc gridSpan="6">
                  <a:txBody>
                    <a:bodyPr/>
                    <a:lstStyle/>
                    <a:p>
                      <a:pPr>
                        <a:spcAft>
                          <a:spcPts val="0"/>
                        </a:spcAft>
                      </a:pPr>
                      <a:r>
                        <a:rPr lang="cs-CZ" sz="1400" b="1" kern="1200" dirty="0">
                          <a:solidFill>
                            <a:schemeClr val="dk1"/>
                          </a:solidFill>
                          <a:effectLst/>
                          <a:latin typeface="+mn-lt"/>
                          <a:ea typeface="+mn-ea"/>
                          <a:cs typeface="+mn-cs"/>
                        </a:rPr>
                        <a:t>Celkem počáteční kapitál (včetně PC prodejny) - zaokrouhleno</a:t>
                      </a:r>
                    </a:p>
                  </a:txBody>
                  <a:tcPr marL="44450" marR="44450" marT="0" marB="0" anchor="b">
                    <a:solidFill>
                      <a:schemeClr val="bg1"/>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r">
                        <a:spcAft>
                          <a:spcPts val="0"/>
                        </a:spcAft>
                      </a:pPr>
                      <a:endParaRPr lang="cs-CZ" sz="1400" b="1" kern="1200" dirty="0">
                        <a:solidFill>
                          <a:schemeClr val="dk1"/>
                        </a:solidFill>
                        <a:effectLst/>
                        <a:latin typeface="+mn-lt"/>
                        <a:ea typeface="+mn-ea"/>
                        <a:cs typeface="+mn-cs"/>
                      </a:endParaRPr>
                    </a:p>
                  </a:txBody>
                  <a:tcPr marL="44450" marR="44450" marT="0" marB="0" anchor="b">
                    <a:solidFill>
                      <a:schemeClr val="bg1"/>
                    </a:solidFill>
                  </a:tcPr>
                </a:tc>
                <a:extLst>
                  <a:ext uri="{0D108BD9-81ED-4DB2-BD59-A6C34878D82A}">
                    <a16:rowId xmlns:a16="http://schemas.microsoft.com/office/drawing/2014/main" val="3041432650"/>
                  </a:ext>
                </a:extLst>
              </a:tr>
            </a:tbl>
          </a:graphicData>
        </a:graphic>
      </p:graphicFrame>
    </p:spTree>
    <p:extLst>
      <p:ext uri="{BB962C8B-B14F-4D97-AF65-F5344CB8AC3E}">
        <p14:creationId xmlns:p14="http://schemas.microsoft.com/office/powerpoint/2010/main" val="217587131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537328" y="1216058"/>
            <a:ext cx="8149472" cy="4910105"/>
          </a:xfrm>
        </p:spPr>
        <p:txBody>
          <a:bodyPr>
            <a:normAutofit/>
          </a:bodyPr>
          <a:lstStyle/>
          <a:p>
            <a:pPr marL="514350" indent="-514350" algn="just">
              <a:buFont typeface="+mj-lt"/>
              <a:buAutoNum type="arabicPeriod" startAt="2"/>
            </a:pPr>
            <a:r>
              <a:rPr lang="cs-CZ" b="1" u="sng" dirty="0"/>
              <a:t>Zdroje kapitálu</a:t>
            </a:r>
            <a:endParaRPr lang="cs-CZ" dirty="0"/>
          </a:p>
        </p:txBody>
      </p:sp>
      <p:sp>
        <p:nvSpPr>
          <p:cNvPr id="6" name="Rectangle 2"/>
          <p:cNvSpPr>
            <a:spLocks noGrp="1" noChangeArrowheads="1"/>
          </p:cNvSpPr>
          <p:nvPr>
            <p:ph type="title"/>
          </p:nvPr>
        </p:nvSpPr>
        <p:spPr/>
        <p:txBody>
          <a:bodyPr/>
          <a:lstStyle/>
          <a:p>
            <a:pPr eaLnBrk="1" hangingPunct="1"/>
            <a:r>
              <a:rPr lang="cs-CZ" altLang="cs-CZ" sz="3200" b="1" dirty="0">
                <a:solidFill>
                  <a:srgbClr val="C00000"/>
                </a:solidFill>
              </a:rPr>
              <a:t>Příklad k procvičování 2</a:t>
            </a:r>
          </a:p>
        </p:txBody>
      </p:sp>
      <p:graphicFrame>
        <p:nvGraphicFramePr>
          <p:cNvPr id="4" name="Tabulka 3"/>
          <p:cNvGraphicFramePr>
            <a:graphicFrameLocks noGrp="1"/>
          </p:cNvGraphicFramePr>
          <p:nvPr>
            <p:extLst>
              <p:ext uri="{D42A27DB-BD31-4B8C-83A1-F6EECF244321}">
                <p14:modId xmlns:p14="http://schemas.microsoft.com/office/powerpoint/2010/main" val="4228964221"/>
              </p:ext>
            </p:extLst>
          </p:nvPr>
        </p:nvGraphicFramePr>
        <p:xfrm>
          <a:off x="666953" y="1988819"/>
          <a:ext cx="6214613" cy="1524000"/>
        </p:xfrm>
        <a:graphic>
          <a:graphicData uri="http://schemas.openxmlformats.org/drawingml/2006/table">
            <a:tbl>
              <a:tblPr>
                <a:tableStyleId>{5C22544A-7EE6-4342-B048-85BDC9FD1C3A}</a:tableStyleId>
              </a:tblPr>
              <a:tblGrid>
                <a:gridCol w="2376084">
                  <a:extLst>
                    <a:ext uri="{9D8B030D-6E8A-4147-A177-3AD203B41FA5}">
                      <a16:colId xmlns:a16="http://schemas.microsoft.com/office/drawing/2014/main" val="1268664269"/>
                    </a:ext>
                  </a:extLst>
                </a:gridCol>
                <a:gridCol w="792028">
                  <a:extLst>
                    <a:ext uri="{9D8B030D-6E8A-4147-A177-3AD203B41FA5}">
                      <a16:colId xmlns:a16="http://schemas.microsoft.com/office/drawing/2014/main" val="2421894218"/>
                    </a:ext>
                  </a:extLst>
                </a:gridCol>
                <a:gridCol w="792028">
                  <a:extLst>
                    <a:ext uri="{9D8B030D-6E8A-4147-A177-3AD203B41FA5}">
                      <a16:colId xmlns:a16="http://schemas.microsoft.com/office/drawing/2014/main" val="306632439"/>
                    </a:ext>
                  </a:extLst>
                </a:gridCol>
                <a:gridCol w="757727">
                  <a:extLst>
                    <a:ext uri="{9D8B030D-6E8A-4147-A177-3AD203B41FA5}">
                      <a16:colId xmlns:a16="http://schemas.microsoft.com/office/drawing/2014/main" val="1952710898"/>
                    </a:ext>
                  </a:extLst>
                </a:gridCol>
                <a:gridCol w="1496746">
                  <a:extLst>
                    <a:ext uri="{9D8B030D-6E8A-4147-A177-3AD203B41FA5}">
                      <a16:colId xmlns:a16="http://schemas.microsoft.com/office/drawing/2014/main" val="4175902160"/>
                    </a:ext>
                  </a:extLst>
                </a:gridCol>
              </a:tblGrid>
              <a:tr h="228600">
                <a:tc>
                  <a:txBody>
                    <a:bodyPr/>
                    <a:lstStyle/>
                    <a:p>
                      <a:pPr marL="0" algn="l" defTabSz="457200" rtl="0" eaLnBrk="1" latinLnBrk="0" hangingPunct="1">
                        <a:spcAft>
                          <a:spcPts val="0"/>
                        </a:spcAft>
                      </a:pPr>
                      <a:endParaRPr lang="cs-CZ" sz="2000" kern="1200" dirty="0">
                        <a:solidFill>
                          <a:schemeClr val="dk1"/>
                        </a:solidFill>
                        <a:effectLst/>
                        <a:latin typeface="+mn-lt"/>
                        <a:ea typeface="+mn-ea"/>
                        <a:cs typeface="+mn-cs"/>
                      </a:endParaRPr>
                    </a:p>
                  </a:txBody>
                  <a:tcPr marL="44450" marR="44450" marT="0" marB="0" anchor="b">
                    <a:solidFill>
                      <a:schemeClr val="bg1"/>
                    </a:solidFill>
                  </a:tcPr>
                </a:tc>
                <a:tc>
                  <a:txBody>
                    <a:bodyPr/>
                    <a:lstStyle/>
                    <a:p>
                      <a:pPr marL="0" algn="r" defTabSz="457200" rtl="0" eaLnBrk="1" latinLnBrk="0" hangingPunct="1">
                        <a:spcAft>
                          <a:spcPts val="0"/>
                        </a:spcAft>
                      </a:pPr>
                      <a:endParaRPr lang="cs-CZ" sz="2000" kern="1200" dirty="0">
                        <a:solidFill>
                          <a:schemeClr val="dk1"/>
                        </a:solidFill>
                        <a:effectLst/>
                        <a:latin typeface="+mn-lt"/>
                        <a:ea typeface="+mn-ea"/>
                        <a:cs typeface="+mn-cs"/>
                      </a:endParaRPr>
                    </a:p>
                  </a:txBody>
                  <a:tcPr marL="44450" marR="44450" marT="0" marB="0" anchor="b">
                    <a:solidFill>
                      <a:schemeClr val="bg1"/>
                    </a:solidFill>
                  </a:tcPr>
                </a:tc>
                <a:tc>
                  <a:txBody>
                    <a:bodyPr/>
                    <a:lstStyle/>
                    <a:p>
                      <a:pPr marL="0" algn="r" defTabSz="457200" rtl="0" eaLnBrk="1" latinLnBrk="0" hangingPunct="1">
                        <a:spcAft>
                          <a:spcPts val="0"/>
                        </a:spcAft>
                      </a:pPr>
                      <a:endParaRPr lang="cs-CZ" sz="2000" kern="1200" dirty="0">
                        <a:solidFill>
                          <a:schemeClr val="dk1"/>
                        </a:solidFill>
                        <a:effectLst/>
                        <a:latin typeface="+mn-lt"/>
                        <a:ea typeface="+mn-ea"/>
                        <a:cs typeface="+mn-cs"/>
                      </a:endParaRPr>
                    </a:p>
                  </a:txBody>
                  <a:tcPr marL="44450" marR="44450" marT="0" marB="0" anchor="b">
                    <a:solidFill>
                      <a:schemeClr val="bg1"/>
                    </a:solidFill>
                  </a:tcPr>
                </a:tc>
                <a:tc>
                  <a:txBody>
                    <a:bodyPr/>
                    <a:lstStyle/>
                    <a:p>
                      <a:pPr marL="0" algn="r" defTabSz="457200" rtl="0" eaLnBrk="1" latinLnBrk="0" hangingPunct="1">
                        <a:spcAft>
                          <a:spcPts val="0"/>
                        </a:spcAft>
                      </a:pPr>
                      <a:endParaRPr lang="cs-CZ" sz="2000" kern="1200" dirty="0">
                        <a:solidFill>
                          <a:schemeClr val="dk1"/>
                        </a:solidFill>
                        <a:effectLst/>
                        <a:latin typeface="+mn-lt"/>
                        <a:ea typeface="+mn-ea"/>
                        <a:cs typeface="+mn-cs"/>
                      </a:endParaRPr>
                    </a:p>
                  </a:txBody>
                  <a:tcPr marL="44450" marR="44450" marT="0" marB="0" anchor="b">
                    <a:solidFill>
                      <a:schemeClr val="bg1"/>
                    </a:solidFill>
                  </a:tcPr>
                </a:tc>
                <a:tc>
                  <a:txBody>
                    <a:bodyPr/>
                    <a:lstStyle/>
                    <a:p>
                      <a:pPr marL="0" algn="r" defTabSz="457200" rtl="0" eaLnBrk="1" latinLnBrk="0" hangingPunct="1">
                        <a:spcAft>
                          <a:spcPts val="0"/>
                        </a:spcAft>
                      </a:pPr>
                      <a:endParaRPr lang="cs-CZ" sz="2000" kern="1200" dirty="0">
                        <a:solidFill>
                          <a:schemeClr val="dk1"/>
                        </a:solidFill>
                        <a:effectLst/>
                        <a:latin typeface="+mn-lt"/>
                        <a:ea typeface="+mn-ea"/>
                        <a:cs typeface="+mn-cs"/>
                      </a:endParaRPr>
                    </a:p>
                  </a:txBody>
                  <a:tcPr marL="44450" marR="44450" marT="0" marB="0" anchor="b">
                    <a:solidFill>
                      <a:schemeClr val="bg1"/>
                    </a:solidFill>
                  </a:tcPr>
                </a:tc>
                <a:extLst>
                  <a:ext uri="{0D108BD9-81ED-4DB2-BD59-A6C34878D82A}">
                    <a16:rowId xmlns:a16="http://schemas.microsoft.com/office/drawing/2014/main" val="1868603434"/>
                  </a:ext>
                </a:extLst>
              </a:tr>
              <a:tr h="228600">
                <a:tc>
                  <a:txBody>
                    <a:bodyPr/>
                    <a:lstStyle/>
                    <a:p>
                      <a:pPr>
                        <a:spcAft>
                          <a:spcPts val="0"/>
                        </a:spcAft>
                      </a:pPr>
                      <a:endParaRPr lang="cs-CZ" sz="2000" b="1" dirty="0">
                        <a:effectLst/>
                        <a:latin typeface="Times New Roman" panose="02020603050405020304" pitchFamily="18" charset="0"/>
                        <a:ea typeface="Times New Roman" panose="02020603050405020304" pitchFamily="18" charset="0"/>
                      </a:endParaRPr>
                    </a:p>
                  </a:txBody>
                  <a:tcPr marL="44450" marR="44450" marT="0" marB="0" anchor="b">
                    <a:solidFill>
                      <a:schemeClr val="bg1"/>
                    </a:solidFill>
                  </a:tcPr>
                </a:tc>
                <a:tc>
                  <a:txBody>
                    <a:bodyPr/>
                    <a:lstStyle/>
                    <a:p>
                      <a:pPr>
                        <a:spcAft>
                          <a:spcPts val="0"/>
                        </a:spcAft>
                      </a:pPr>
                      <a:endParaRPr lang="cs-CZ" sz="2000" dirty="0">
                        <a:effectLst/>
                        <a:latin typeface="Times New Roman" panose="02020603050405020304" pitchFamily="18" charset="0"/>
                        <a:ea typeface="Times New Roman" panose="02020603050405020304" pitchFamily="18" charset="0"/>
                      </a:endParaRPr>
                    </a:p>
                  </a:txBody>
                  <a:tcPr marL="44450" marR="44450" marT="0" marB="0" anchor="b">
                    <a:solidFill>
                      <a:schemeClr val="bg1"/>
                    </a:solidFill>
                  </a:tcPr>
                </a:tc>
                <a:tc>
                  <a:txBody>
                    <a:bodyPr/>
                    <a:lstStyle/>
                    <a:p>
                      <a:pPr>
                        <a:spcAft>
                          <a:spcPts val="0"/>
                        </a:spcAft>
                      </a:pPr>
                      <a:endParaRPr lang="cs-CZ" sz="2000" dirty="0">
                        <a:effectLst/>
                        <a:latin typeface="Times New Roman" panose="02020603050405020304" pitchFamily="18" charset="0"/>
                        <a:ea typeface="Times New Roman" panose="02020603050405020304" pitchFamily="18" charset="0"/>
                      </a:endParaRPr>
                    </a:p>
                  </a:txBody>
                  <a:tcPr marL="44450" marR="44450" marT="0" marB="0" anchor="b">
                    <a:solidFill>
                      <a:schemeClr val="bg1"/>
                    </a:solidFill>
                  </a:tcPr>
                </a:tc>
                <a:tc>
                  <a:txBody>
                    <a:bodyPr/>
                    <a:lstStyle/>
                    <a:p>
                      <a:pPr>
                        <a:spcAft>
                          <a:spcPts val="0"/>
                        </a:spcAft>
                      </a:pPr>
                      <a:endParaRPr lang="cs-CZ" sz="2000" dirty="0">
                        <a:effectLst/>
                        <a:latin typeface="Times New Roman" panose="02020603050405020304" pitchFamily="18" charset="0"/>
                        <a:ea typeface="Times New Roman" panose="02020603050405020304" pitchFamily="18" charset="0"/>
                      </a:endParaRPr>
                    </a:p>
                  </a:txBody>
                  <a:tcPr marL="44450" marR="44450" marT="0" marB="0" anchor="b">
                    <a:solidFill>
                      <a:schemeClr val="bg1"/>
                    </a:solidFill>
                  </a:tcPr>
                </a:tc>
                <a:tc>
                  <a:txBody>
                    <a:bodyPr/>
                    <a:lstStyle/>
                    <a:p>
                      <a:pPr>
                        <a:spcAft>
                          <a:spcPts val="0"/>
                        </a:spcAft>
                      </a:pPr>
                      <a:endParaRPr lang="cs-CZ" sz="2000" dirty="0">
                        <a:effectLst/>
                        <a:latin typeface="Times New Roman" panose="02020603050405020304" pitchFamily="18" charset="0"/>
                        <a:ea typeface="Times New Roman" panose="02020603050405020304" pitchFamily="18" charset="0"/>
                      </a:endParaRPr>
                    </a:p>
                  </a:txBody>
                  <a:tcPr marL="44450" marR="44450" marT="0" marB="0" anchor="b">
                    <a:solidFill>
                      <a:schemeClr val="bg1"/>
                    </a:solidFill>
                  </a:tcPr>
                </a:tc>
                <a:extLst>
                  <a:ext uri="{0D108BD9-81ED-4DB2-BD59-A6C34878D82A}">
                    <a16:rowId xmlns:a16="http://schemas.microsoft.com/office/drawing/2014/main" val="3052215666"/>
                  </a:ext>
                </a:extLst>
              </a:tr>
              <a:tr h="228600">
                <a:tc gridSpan="4">
                  <a:txBody>
                    <a:bodyPr/>
                    <a:lstStyle/>
                    <a:p>
                      <a:pPr>
                        <a:spcAft>
                          <a:spcPts val="0"/>
                        </a:spcAft>
                      </a:pPr>
                      <a:endParaRPr lang="cs-CZ" sz="2000" dirty="0">
                        <a:effectLst/>
                        <a:latin typeface="Times New Roman" panose="02020603050405020304" pitchFamily="18" charset="0"/>
                        <a:ea typeface="Times New Roman" panose="02020603050405020304" pitchFamily="18" charset="0"/>
                      </a:endParaRPr>
                    </a:p>
                  </a:txBody>
                  <a:tcPr marL="44450" marR="44450" marT="0" marB="0" anchor="b">
                    <a:solidFill>
                      <a:schemeClr val="bg1"/>
                    </a:solidFill>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r">
                        <a:spcAft>
                          <a:spcPts val="0"/>
                        </a:spcAft>
                      </a:pPr>
                      <a:endParaRPr lang="cs-CZ" sz="2000" dirty="0">
                        <a:effectLst/>
                        <a:latin typeface="Times New Roman" panose="02020603050405020304" pitchFamily="18" charset="0"/>
                        <a:ea typeface="Times New Roman" panose="02020603050405020304" pitchFamily="18" charset="0"/>
                      </a:endParaRPr>
                    </a:p>
                  </a:txBody>
                  <a:tcPr marL="44450" marR="44450" marT="0" marB="0" anchor="b">
                    <a:solidFill>
                      <a:schemeClr val="bg1"/>
                    </a:solidFill>
                  </a:tcPr>
                </a:tc>
                <a:extLst>
                  <a:ext uri="{0D108BD9-81ED-4DB2-BD59-A6C34878D82A}">
                    <a16:rowId xmlns:a16="http://schemas.microsoft.com/office/drawing/2014/main" val="2637533380"/>
                  </a:ext>
                </a:extLst>
              </a:tr>
              <a:tr h="228600">
                <a:tc gridSpan="4">
                  <a:txBody>
                    <a:bodyPr/>
                    <a:lstStyle/>
                    <a:p>
                      <a:pPr>
                        <a:spcAft>
                          <a:spcPts val="0"/>
                        </a:spcAft>
                      </a:pPr>
                      <a:endParaRPr lang="cs-CZ" sz="2000">
                        <a:effectLst/>
                        <a:latin typeface="Times New Roman" panose="02020603050405020304" pitchFamily="18" charset="0"/>
                        <a:ea typeface="Times New Roman" panose="02020603050405020304" pitchFamily="18" charset="0"/>
                      </a:endParaRPr>
                    </a:p>
                  </a:txBody>
                  <a:tcPr marL="44450" marR="44450" marT="0" marB="0" anchor="b">
                    <a:solidFill>
                      <a:schemeClr val="bg1"/>
                    </a:solidFill>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r">
                        <a:spcAft>
                          <a:spcPts val="0"/>
                        </a:spcAft>
                      </a:pPr>
                      <a:endParaRPr lang="cs-CZ" sz="2000" dirty="0">
                        <a:effectLst/>
                        <a:latin typeface="Times New Roman" panose="02020603050405020304" pitchFamily="18" charset="0"/>
                        <a:ea typeface="Times New Roman" panose="02020603050405020304" pitchFamily="18" charset="0"/>
                      </a:endParaRPr>
                    </a:p>
                  </a:txBody>
                  <a:tcPr marL="44450" marR="44450" marT="0" marB="0" anchor="b">
                    <a:solidFill>
                      <a:schemeClr val="bg1"/>
                    </a:solidFill>
                  </a:tcPr>
                </a:tc>
                <a:extLst>
                  <a:ext uri="{0D108BD9-81ED-4DB2-BD59-A6C34878D82A}">
                    <a16:rowId xmlns:a16="http://schemas.microsoft.com/office/drawing/2014/main" val="1498175491"/>
                  </a:ext>
                </a:extLst>
              </a:tr>
              <a:tr h="228600">
                <a:tc gridSpan="4">
                  <a:txBody>
                    <a:bodyPr/>
                    <a:lstStyle/>
                    <a:p>
                      <a:pPr>
                        <a:spcAft>
                          <a:spcPts val="0"/>
                        </a:spcAft>
                      </a:pPr>
                      <a:endParaRPr lang="cs-CZ" sz="2000">
                        <a:effectLst/>
                        <a:latin typeface="Times New Roman" panose="02020603050405020304" pitchFamily="18" charset="0"/>
                        <a:ea typeface="Times New Roman" panose="02020603050405020304" pitchFamily="18" charset="0"/>
                      </a:endParaRPr>
                    </a:p>
                  </a:txBody>
                  <a:tcPr marL="44450" marR="44450" marT="0" marB="0" anchor="b">
                    <a:solidFill>
                      <a:schemeClr val="bg1"/>
                    </a:solidFill>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r">
                        <a:spcAft>
                          <a:spcPts val="0"/>
                        </a:spcAft>
                      </a:pPr>
                      <a:endParaRPr lang="cs-CZ" sz="2000" b="1" dirty="0">
                        <a:effectLst/>
                        <a:latin typeface="Times New Roman" panose="02020603050405020304" pitchFamily="18" charset="0"/>
                        <a:ea typeface="Times New Roman" panose="02020603050405020304" pitchFamily="18" charset="0"/>
                      </a:endParaRPr>
                    </a:p>
                  </a:txBody>
                  <a:tcPr marL="44450" marR="44450" marT="0" marB="0" anchor="b">
                    <a:solidFill>
                      <a:schemeClr val="bg1"/>
                    </a:solidFill>
                  </a:tcPr>
                </a:tc>
                <a:extLst>
                  <a:ext uri="{0D108BD9-81ED-4DB2-BD59-A6C34878D82A}">
                    <a16:rowId xmlns:a16="http://schemas.microsoft.com/office/drawing/2014/main" val="4068838704"/>
                  </a:ext>
                </a:extLst>
              </a:tr>
            </a:tbl>
          </a:graphicData>
        </a:graphic>
      </p:graphicFrame>
    </p:spTree>
    <p:extLst>
      <p:ext uri="{BB962C8B-B14F-4D97-AF65-F5344CB8AC3E}">
        <p14:creationId xmlns:p14="http://schemas.microsoft.com/office/powerpoint/2010/main" val="315570397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97264" y="753048"/>
            <a:ext cx="8149472" cy="575035"/>
          </a:xfrm>
        </p:spPr>
        <p:txBody>
          <a:bodyPr>
            <a:normAutofit fontScale="77500" lnSpcReduction="20000"/>
          </a:bodyPr>
          <a:lstStyle/>
          <a:p>
            <a:pPr marL="514350" indent="-514350" algn="just">
              <a:buFont typeface="+mj-lt"/>
              <a:buAutoNum type="arabicPeriod" startAt="3"/>
            </a:pPr>
            <a:r>
              <a:rPr lang="cs-CZ" b="1" u="sng" dirty="0"/>
              <a:t>Roční plán nákladů, výnosů a hospodářského výsledku</a:t>
            </a:r>
            <a:endParaRPr lang="cs-CZ" dirty="0"/>
          </a:p>
        </p:txBody>
      </p:sp>
      <p:sp>
        <p:nvSpPr>
          <p:cNvPr id="6" name="Rectangle 2"/>
          <p:cNvSpPr>
            <a:spLocks noGrp="1" noChangeArrowheads="1"/>
          </p:cNvSpPr>
          <p:nvPr>
            <p:ph type="title"/>
          </p:nvPr>
        </p:nvSpPr>
        <p:spPr>
          <a:xfrm>
            <a:off x="2069183" y="39598"/>
            <a:ext cx="8229600" cy="855482"/>
          </a:xfrm>
        </p:spPr>
        <p:txBody>
          <a:bodyPr/>
          <a:lstStyle/>
          <a:p>
            <a:pPr eaLnBrk="1" hangingPunct="1"/>
            <a:r>
              <a:rPr lang="cs-CZ" altLang="cs-CZ" sz="3200" b="1" dirty="0">
                <a:solidFill>
                  <a:srgbClr val="C00000"/>
                </a:solidFill>
              </a:rPr>
              <a:t>Příklad k procvičování 2</a:t>
            </a:r>
          </a:p>
        </p:txBody>
      </p:sp>
      <p:graphicFrame>
        <p:nvGraphicFramePr>
          <p:cNvPr id="2" name="Tabulka 1"/>
          <p:cNvGraphicFramePr>
            <a:graphicFrameLocks noGrp="1"/>
          </p:cNvGraphicFramePr>
          <p:nvPr>
            <p:extLst>
              <p:ext uri="{D42A27DB-BD31-4B8C-83A1-F6EECF244321}">
                <p14:modId xmlns:p14="http://schemas.microsoft.com/office/powerpoint/2010/main" val="4073230176"/>
              </p:ext>
            </p:extLst>
          </p:nvPr>
        </p:nvGraphicFramePr>
        <p:xfrm>
          <a:off x="1602954" y="1241982"/>
          <a:ext cx="5825367" cy="4904300"/>
        </p:xfrm>
        <a:graphic>
          <a:graphicData uri="http://schemas.openxmlformats.org/drawingml/2006/table">
            <a:tbl>
              <a:tblPr>
                <a:tableStyleId>{5C22544A-7EE6-4342-B048-85BDC9FD1C3A}</a:tableStyleId>
              </a:tblPr>
              <a:tblGrid>
                <a:gridCol w="742420">
                  <a:extLst>
                    <a:ext uri="{9D8B030D-6E8A-4147-A177-3AD203B41FA5}">
                      <a16:colId xmlns:a16="http://schemas.microsoft.com/office/drawing/2014/main" val="2954535554"/>
                    </a:ext>
                  </a:extLst>
                </a:gridCol>
                <a:gridCol w="742420">
                  <a:extLst>
                    <a:ext uri="{9D8B030D-6E8A-4147-A177-3AD203B41FA5}">
                      <a16:colId xmlns:a16="http://schemas.microsoft.com/office/drawing/2014/main" val="3206864582"/>
                    </a:ext>
                  </a:extLst>
                </a:gridCol>
                <a:gridCol w="742420">
                  <a:extLst>
                    <a:ext uri="{9D8B030D-6E8A-4147-A177-3AD203B41FA5}">
                      <a16:colId xmlns:a16="http://schemas.microsoft.com/office/drawing/2014/main" val="2783803704"/>
                    </a:ext>
                  </a:extLst>
                </a:gridCol>
                <a:gridCol w="742420">
                  <a:extLst>
                    <a:ext uri="{9D8B030D-6E8A-4147-A177-3AD203B41FA5}">
                      <a16:colId xmlns:a16="http://schemas.microsoft.com/office/drawing/2014/main" val="1120297828"/>
                    </a:ext>
                  </a:extLst>
                </a:gridCol>
                <a:gridCol w="742420">
                  <a:extLst>
                    <a:ext uri="{9D8B030D-6E8A-4147-A177-3AD203B41FA5}">
                      <a16:colId xmlns:a16="http://schemas.microsoft.com/office/drawing/2014/main" val="2498934205"/>
                    </a:ext>
                  </a:extLst>
                </a:gridCol>
                <a:gridCol w="710268">
                  <a:extLst>
                    <a:ext uri="{9D8B030D-6E8A-4147-A177-3AD203B41FA5}">
                      <a16:colId xmlns:a16="http://schemas.microsoft.com/office/drawing/2014/main" val="1219960238"/>
                    </a:ext>
                  </a:extLst>
                </a:gridCol>
                <a:gridCol w="1402999">
                  <a:extLst>
                    <a:ext uri="{9D8B030D-6E8A-4147-A177-3AD203B41FA5}">
                      <a16:colId xmlns:a16="http://schemas.microsoft.com/office/drawing/2014/main" val="1686662667"/>
                    </a:ext>
                  </a:extLst>
                </a:gridCol>
              </a:tblGrid>
              <a:tr h="245215">
                <a:tc gridSpan="3">
                  <a:txBody>
                    <a:bodyPr/>
                    <a:lstStyle/>
                    <a:p>
                      <a:pPr>
                        <a:spcAft>
                          <a:spcPts val="0"/>
                        </a:spcAft>
                      </a:pPr>
                      <a:endParaRPr lang="cs-CZ" sz="1600" dirty="0">
                        <a:effectLst/>
                        <a:latin typeface="Times New Roman" panose="02020603050405020304" pitchFamily="18" charset="0"/>
                        <a:ea typeface="Times New Roman" panose="02020603050405020304" pitchFamily="18" charset="0"/>
                      </a:endParaRPr>
                    </a:p>
                  </a:txBody>
                  <a:tcPr marL="41907" marR="41907" marT="0" marB="0" anchor="b">
                    <a:solidFill>
                      <a:schemeClr val="bg1"/>
                    </a:solidFill>
                  </a:tcPr>
                </a:tc>
                <a:tc hMerge="1">
                  <a:txBody>
                    <a:bodyPr/>
                    <a:lstStyle/>
                    <a:p>
                      <a:endParaRPr lang="cs-CZ"/>
                    </a:p>
                  </a:txBody>
                  <a:tcPr/>
                </a:tc>
                <a:tc hMerge="1">
                  <a:txBody>
                    <a:bodyPr/>
                    <a:lstStyle/>
                    <a:p>
                      <a:endParaRPr lang="cs-CZ"/>
                    </a:p>
                  </a:txBody>
                  <a:tcPr/>
                </a:tc>
                <a:tc>
                  <a:txBody>
                    <a:bodyPr/>
                    <a:lstStyle/>
                    <a:p>
                      <a:pPr>
                        <a:spcAft>
                          <a:spcPts val="0"/>
                        </a:spcAft>
                      </a:pPr>
                      <a:endParaRPr lang="cs-CZ" sz="1600">
                        <a:effectLst/>
                        <a:latin typeface="Times New Roman" panose="02020603050405020304" pitchFamily="18" charset="0"/>
                        <a:ea typeface="Times New Roman" panose="02020603050405020304" pitchFamily="18" charset="0"/>
                      </a:endParaRPr>
                    </a:p>
                  </a:txBody>
                  <a:tcPr marL="41907" marR="41907" marT="0" marB="0" anchor="b">
                    <a:solidFill>
                      <a:schemeClr val="bg1"/>
                    </a:solidFill>
                  </a:tcPr>
                </a:tc>
                <a:tc>
                  <a:txBody>
                    <a:bodyPr/>
                    <a:lstStyle/>
                    <a:p>
                      <a:pPr>
                        <a:spcAft>
                          <a:spcPts val="0"/>
                        </a:spcAft>
                      </a:pPr>
                      <a:endParaRPr lang="cs-CZ" sz="1600">
                        <a:effectLst/>
                        <a:latin typeface="Times New Roman" panose="02020603050405020304" pitchFamily="18" charset="0"/>
                        <a:ea typeface="Times New Roman" panose="02020603050405020304" pitchFamily="18" charset="0"/>
                      </a:endParaRPr>
                    </a:p>
                  </a:txBody>
                  <a:tcPr marL="41907" marR="41907" marT="0" marB="0" anchor="b">
                    <a:solidFill>
                      <a:schemeClr val="bg1"/>
                    </a:solidFill>
                  </a:tcPr>
                </a:tc>
                <a:tc>
                  <a:txBody>
                    <a:bodyPr/>
                    <a:lstStyle/>
                    <a:p>
                      <a:pPr>
                        <a:spcAft>
                          <a:spcPts val="0"/>
                        </a:spcAft>
                      </a:pPr>
                      <a:endParaRPr lang="cs-CZ" sz="1600">
                        <a:effectLst/>
                        <a:latin typeface="Times New Roman" panose="02020603050405020304" pitchFamily="18" charset="0"/>
                        <a:ea typeface="Times New Roman" panose="02020603050405020304" pitchFamily="18" charset="0"/>
                      </a:endParaRPr>
                    </a:p>
                  </a:txBody>
                  <a:tcPr marL="41907" marR="41907" marT="0" marB="0" anchor="b">
                    <a:solidFill>
                      <a:schemeClr val="bg1"/>
                    </a:solidFill>
                  </a:tcPr>
                </a:tc>
                <a:tc>
                  <a:txBody>
                    <a:bodyPr/>
                    <a:lstStyle/>
                    <a:p>
                      <a:pPr>
                        <a:spcAft>
                          <a:spcPts val="0"/>
                        </a:spcAft>
                      </a:pPr>
                      <a:endParaRPr lang="cs-CZ" sz="1600">
                        <a:effectLst/>
                        <a:latin typeface="Times New Roman" panose="02020603050405020304" pitchFamily="18" charset="0"/>
                        <a:ea typeface="Times New Roman" panose="02020603050405020304" pitchFamily="18" charset="0"/>
                      </a:endParaRPr>
                    </a:p>
                  </a:txBody>
                  <a:tcPr marL="41907" marR="41907" marT="0" marB="0" anchor="b">
                    <a:solidFill>
                      <a:schemeClr val="bg1"/>
                    </a:solidFill>
                  </a:tcPr>
                </a:tc>
                <a:extLst>
                  <a:ext uri="{0D108BD9-81ED-4DB2-BD59-A6C34878D82A}">
                    <a16:rowId xmlns:a16="http://schemas.microsoft.com/office/drawing/2014/main" val="1463152940"/>
                  </a:ext>
                </a:extLst>
              </a:tr>
              <a:tr h="245215">
                <a:tc gridSpan="6">
                  <a:txBody>
                    <a:bodyPr/>
                    <a:lstStyle/>
                    <a:p>
                      <a:pPr>
                        <a:spcAft>
                          <a:spcPts val="0"/>
                        </a:spcAft>
                      </a:pPr>
                      <a:endParaRPr lang="cs-CZ" sz="1600" dirty="0">
                        <a:effectLst/>
                        <a:latin typeface="Times New Roman" panose="02020603050405020304" pitchFamily="18" charset="0"/>
                        <a:ea typeface="Times New Roman" panose="02020603050405020304" pitchFamily="18" charset="0"/>
                      </a:endParaRPr>
                    </a:p>
                  </a:txBody>
                  <a:tcPr marL="41907" marR="41907" marT="0" marB="0" anchor="b">
                    <a:solidFill>
                      <a:schemeClr val="bg1"/>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r">
                        <a:spcAft>
                          <a:spcPts val="0"/>
                        </a:spcAft>
                      </a:pPr>
                      <a:endParaRPr lang="cs-CZ" sz="1600">
                        <a:effectLst/>
                        <a:latin typeface="Times New Roman" panose="02020603050405020304" pitchFamily="18" charset="0"/>
                        <a:ea typeface="Times New Roman" panose="02020603050405020304" pitchFamily="18" charset="0"/>
                      </a:endParaRPr>
                    </a:p>
                  </a:txBody>
                  <a:tcPr marL="41907" marR="41907" marT="0" marB="0" anchor="b">
                    <a:solidFill>
                      <a:schemeClr val="bg1"/>
                    </a:solidFill>
                  </a:tcPr>
                </a:tc>
                <a:extLst>
                  <a:ext uri="{0D108BD9-81ED-4DB2-BD59-A6C34878D82A}">
                    <a16:rowId xmlns:a16="http://schemas.microsoft.com/office/drawing/2014/main" val="2712562001"/>
                  </a:ext>
                </a:extLst>
              </a:tr>
              <a:tr h="245215">
                <a:tc gridSpan="6">
                  <a:txBody>
                    <a:bodyPr/>
                    <a:lstStyle/>
                    <a:p>
                      <a:pPr>
                        <a:spcAft>
                          <a:spcPts val="0"/>
                        </a:spcAft>
                      </a:pPr>
                      <a:endParaRPr lang="cs-CZ" sz="1600" dirty="0">
                        <a:effectLst/>
                        <a:latin typeface="Times New Roman" panose="02020603050405020304" pitchFamily="18" charset="0"/>
                        <a:ea typeface="Times New Roman" panose="02020603050405020304" pitchFamily="18" charset="0"/>
                      </a:endParaRPr>
                    </a:p>
                  </a:txBody>
                  <a:tcPr marL="41907" marR="41907" marT="0" marB="0" anchor="b">
                    <a:solidFill>
                      <a:schemeClr val="bg1"/>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r">
                        <a:spcAft>
                          <a:spcPts val="0"/>
                        </a:spcAft>
                      </a:pPr>
                      <a:endParaRPr lang="cs-CZ" sz="1600">
                        <a:effectLst/>
                        <a:latin typeface="Times New Roman" panose="02020603050405020304" pitchFamily="18" charset="0"/>
                        <a:ea typeface="Times New Roman" panose="02020603050405020304" pitchFamily="18" charset="0"/>
                      </a:endParaRPr>
                    </a:p>
                  </a:txBody>
                  <a:tcPr marL="41907" marR="41907" marT="0" marB="0" anchor="b">
                    <a:solidFill>
                      <a:schemeClr val="bg1"/>
                    </a:solidFill>
                  </a:tcPr>
                </a:tc>
                <a:extLst>
                  <a:ext uri="{0D108BD9-81ED-4DB2-BD59-A6C34878D82A}">
                    <a16:rowId xmlns:a16="http://schemas.microsoft.com/office/drawing/2014/main" val="4151635057"/>
                  </a:ext>
                </a:extLst>
              </a:tr>
              <a:tr h="245215">
                <a:tc gridSpan="6">
                  <a:txBody>
                    <a:bodyPr/>
                    <a:lstStyle/>
                    <a:p>
                      <a:pPr>
                        <a:spcAft>
                          <a:spcPts val="0"/>
                        </a:spcAft>
                      </a:pPr>
                      <a:endParaRPr lang="cs-CZ" sz="1600">
                        <a:effectLst/>
                        <a:latin typeface="Times New Roman" panose="02020603050405020304" pitchFamily="18" charset="0"/>
                        <a:ea typeface="Times New Roman" panose="02020603050405020304" pitchFamily="18" charset="0"/>
                      </a:endParaRPr>
                    </a:p>
                  </a:txBody>
                  <a:tcPr marL="41907" marR="41907" marT="0" marB="0" anchor="b">
                    <a:solidFill>
                      <a:schemeClr val="bg1"/>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r">
                        <a:spcAft>
                          <a:spcPts val="0"/>
                        </a:spcAft>
                      </a:pPr>
                      <a:endParaRPr lang="cs-CZ" sz="1600">
                        <a:effectLst/>
                        <a:latin typeface="Times New Roman" panose="02020603050405020304" pitchFamily="18" charset="0"/>
                        <a:ea typeface="Times New Roman" panose="02020603050405020304" pitchFamily="18" charset="0"/>
                      </a:endParaRPr>
                    </a:p>
                  </a:txBody>
                  <a:tcPr marL="41907" marR="41907" marT="0" marB="0" anchor="b">
                    <a:solidFill>
                      <a:schemeClr val="bg1"/>
                    </a:solidFill>
                  </a:tcPr>
                </a:tc>
                <a:extLst>
                  <a:ext uri="{0D108BD9-81ED-4DB2-BD59-A6C34878D82A}">
                    <a16:rowId xmlns:a16="http://schemas.microsoft.com/office/drawing/2014/main" val="2034009294"/>
                  </a:ext>
                </a:extLst>
              </a:tr>
              <a:tr h="245215">
                <a:tc>
                  <a:txBody>
                    <a:bodyPr/>
                    <a:lstStyle/>
                    <a:p>
                      <a:pPr>
                        <a:spcAft>
                          <a:spcPts val="0"/>
                        </a:spcAft>
                      </a:pPr>
                      <a:endParaRPr lang="cs-CZ" sz="1600">
                        <a:effectLst/>
                        <a:latin typeface="Times New Roman" panose="02020603050405020304" pitchFamily="18" charset="0"/>
                        <a:ea typeface="Times New Roman" panose="02020603050405020304" pitchFamily="18" charset="0"/>
                      </a:endParaRPr>
                    </a:p>
                  </a:txBody>
                  <a:tcPr marL="41907" marR="41907" marT="0" marB="0" anchor="b">
                    <a:solidFill>
                      <a:schemeClr val="bg1"/>
                    </a:solidFill>
                  </a:tcPr>
                </a:tc>
                <a:tc>
                  <a:txBody>
                    <a:bodyPr/>
                    <a:lstStyle/>
                    <a:p>
                      <a:pPr>
                        <a:spcAft>
                          <a:spcPts val="0"/>
                        </a:spcAft>
                      </a:pPr>
                      <a:endParaRPr lang="cs-CZ" sz="1600">
                        <a:effectLst/>
                        <a:latin typeface="Times New Roman" panose="02020603050405020304" pitchFamily="18" charset="0"/>
                        <a:ea typeface="Times New Roman" panose="02020603050405020304" pitchFamily="18" charset="0"/>
                      </a:endParaRPr>
                    </a:p>
                  </a:txBody>
                  <a:tcPr marL="41907" marR="41907" marT="0" marB="0" anchor="b">
                    <a:solidFill>
                      <a:schemeClr val="bg1"/>
                    </a:solidFill>
                  </a:tcPr>
                </a:tc>
                <a:tc>
                  <a:txBody>
                    <a:bodyPr/>
                    <a:lstStyle/>
                    <a:p>
                      <a:pPr>
                        <a:spcAft>
                          <a:spcPts val="0"/>
                        </a:spcAft>
                      </a:pPr>
                      <a:endParaRPr lang="cs-CZ" sz="1600">
                        <a:effectLst/>
                        <a:latin typeface="Times New Roman" panose="02020603050405020304" pitchFamily="18" charset="0"/>
                        <a:ea typeface="Times New Roman" panose="02020603050405020304" pitchFamily="18" charset="0"/>
                      </a:endParaRPr>
                    </a:p>
                  </a:txBody>
                  <a:tcPr marL="41907" marR="41907" marT="0" marB="0" anchor="b">
                    <a:solidFill>
                      <a:schemeClr val="bg1"/>
                    </a:solidFill>
                  </a:tcPr>
                </a:tc>
                <a:tc>
                  <a:txBody>
                    <a:bodyPr/>
                    <a:lstStyle/>
                    <a:p>
                      <a:pPr>
                        <a:spcAft>
                          <a:spcPts val="0"/>
                        </a:spcAft>
                      </a:pPr>
                      <a:endParaRPr lang="cs-CZ" sz="1600">
                        <a:effectLst/>
                        <a:latin typeface="Times New Roman" panose="02020603050405020304" pitchFamily="18" charset="0"/>
                        <a:ea typeface="Times New Roman" panose="02020603050405020304" pitchFamily="18" charset="0"/>
                      </a:endParaRPr>
                    </a:p>
                  </a:txBody>
                  <a:tcPr marL="41907" marR="41907" marT="0" marB="0" anchor="b">
                    <a:solidFill>
                      <a:schemeClr val="bg1"/>
                    </a:solidFill>
                  </a:tcPr>
                </a:tc>
                <a:tc>
                  <a:txBody>
                    <a:bodyPr/>
                    <a:lstStyle/>
                    <a:p>
                      <a:pPr>
                        <a:spcAft>
                          <a:spcPts val="0"/>
                        </a:spcAft>
                      </a:pPr>
                      <a:endParaRPr lang="cs-CZ" sz="1600">
                        <a:effectLst/>
                        <a:latin typeface="Times New Roman" panose="02020603050405020304" pitchFamily="18" charset="0"/>
                        <a:ea typeface="Times New Roman" panose="02020603050405020304" pitchFamily="18" charset="0"/>
                      </a:endParaRPr>
                    </a:p>
                  </a:txBody>
                  <a:tcPr marL="41907" marR="41907" marT="0" marB="0" anchor="b">
                    <a:solidFill>
                      <a:schemeClr val="bg1"/>
                    </a:solidFill>
                  </a:tcPr>
                </a:tc>
                <a:tc>
                  <a:txBody>
                    <a:bodyPr/>
                    <a:lstStyle/>
                    <a:p>
                      <a:pPr>
                        <a:spcAft>
                          <a:spcPts val="0"/>
                        </a:spcAft>
                      </a:pPr>
                      <a:endParaRPr lang="cs-CZ" sz="1600">
                        <a:effectLst/>
                        <a:latin typeface="Times New Roman" panose="02020603050405020304" pitchFamily="18" charset="0"/>
                        <a:ea typeface="Times New Roman" panose="02020603050405020304" pitchFamily="18" charset="0"/>
                      </a:endParaRPr>
                    </a:p>
                  </a:txBody>
                  <a:tcPr marL="41907" marR="41907" marT="0" marB="0" anchor="b">
                    <a:solidFill>
                      <a:schemeClr val="bg1"/>
                    </a:solidFill>
                  </a:tcPr>
                </a:tc>
                <a:tc>
                  <a:txBody>
                    <a:bodyPr/>
                    <a:lstStyle/>
                    <a:p>
                      <a:pPr>
                        <a:spcAft>
                          <a:spcPts val="0"/>
                        </a:spcAft>
                      </a:pPr>
                      <a:endParaRPr lang="cs-CZ" sz="1600" dirty="0">
                        <a:effectLst/>
                        <a:latin typeface="Times New Roman" panose="02020603050405020304" pitchFamily="18" charset="0"/>
                        <a:ea typeface="Times New Roman" panose="02020603050405020304" pitchFamily="18" charset="0"/>
                      </a:endParaRPr>
                    </a:p>
                  </a:txBody>
                  <a:tcPr marL="41907" marR="41907" marT="0" marB="0" anchor="b">
                    <a:solidFill>
                      <a:schemeClr val="bg1"/>
                    </a:solidFill>
                  </a:tcPr>
                </a:tc>
                <a:extLst>
                  <a:ext uri="{0D108BD9-81ED-4DB2-BD59-A6C34878D82A}">
                    <a16:rowId xmlns:a16="http://schemas.microsoft.com/office/drawing/2014/main" val="1610109759"/>
                  </a:ext>
                </a:extLst>
              </a:tr>
              <a:tr h="245215">
                <a:tc gridSpan="4">
                  <a:txBody>
                    <a:bodyPr/>
                    <a:lstStyle/>
                    <a:p>
                      <a:pPr>
                        <a:spcAft>
                          <a:spcPts val="0"/>
                        </a:spcAft>
                      </a:pPr>
                      <a:endParaRPr lang="cs-CZ" sz="1600">
                        <a:effectLst/>
                        <a:latin typeface="Times New Roman" panose="02020603050405020304" pitchFamily="18" charset="0"/>
                        <a:ea typeface="Times New Roman" panose="02020603050405020304" pitchFamily="18" charset="0"/>
                      </a:endParaRPr>
                    </a:p>
                  </a:txBody>
                  <a:tcPr marL="41907" marR="41907" marT="0" marB="0" anchor="b">
                    <a:solidFill>
                      <a:schemeClr val="bg1"/>
                    </a:solidFill>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spcAft>
                          <a:spcPts val="0"/>
                        </a:spcAft>
                      </a:pPr>
                      <a:endParaRPr lang="cs-CZ" sz="1600">
                        <a:effectLst/>
                        <a:latin typeface="Times New Roman" panose="02020603050405020304" pitchFamily="18" charset="0"/>
                        <a:ea typeface="Times New Roman" panose="02020603050405020304" pitchFamily="18" charset="0"/>
                      </a:endParaRPr>
                    </a:p>
                  </a:txBody>
                  <a:tcPr marL="41907" marR="41907" marT="0" marB="0" anchor="b">
                    <a:solidFill>
                      <a:schemeClr val="bg1"/>
                    </a:solidFill>
                  </a:tcPr>
                </a:tc>
                <a:tc>
                  <a:txBody>
                    <a:bodyPr/>
                    <a:lstStyle/>
                    <a:p>
                      <a:pPr>
                        <a:spcAft>
                          <a:spcPts val="0"/>
                        </a:spcAft>
                      </a:pPr>
                      <a:endParaRPr lang="cs-CZ" sz="1600">
                        <a:effectLst/>
                        <a:latin typeface="Times New Roman" panose="02020603050405020304" pitchFamily="18" charset="0"/>
                        <a:ea typeface="Times New Roman" panose="02020603050405020304" pitchFamily="18" charset="0"/>
                      </a:endParaRPr>
                    </a:p>
                  </a:txBody>
                  <a:tcPr marL="41907" marR="41907" marT="0" marB="0" anchor="b">
                    <a:solidFill>
                      <a:schemeClr val="bg1"/>
                    </a:solidFill>
                  </a:tcPr>
                </a:tc>
                <a:tc>
                  <a:txBody>
                    <a:bodyPr/>
                    <a:lstStyle/>
                    <a:p>
                      <a:pPr>
                        <a:spcAft>
                          <a:spcPts val="0"/>
                        </a:spcAft>
                      </a:pPr>
                      <a:endParaRPr lang="cs-CZ" sz="1600">
                        <a:effectLst/>
                        <a:latin typeface="Times New Roman" panose="02020603050405020304" pitchFamily="18" charset="0"/>
                        <a:ea typeface="Times New Roman" panose="02020603050405020304" pitchFamily="18" charset="0"/>
                      </a:endParaRPr>
                    </a:p>
                  </a:txBody>
                  <a:tcPr marL="41907" marR="41907" marT="0" marB="0" anchor="b">
                    <a:solidFill>
                      <a:schemeClr val="bg1"/>
                    </a:solidFill>
                  </a:tcPr>
                </a:tc>
                <a:extLst>
                  <a:ext uri="{0D108BD9-81ED-4DB2-BD59-A6C34878D82A}">
                    <a16:rowId xmlns:a16="http://schemas.microsoft.com/office/drawing/2014/main" val="673623883"/>
                  </a:ext>
                </a:extLst>
              </a:tr>
              <a:tr h="245215">
                <a:tc gridSpan="6">
                  <a:txBody>
                    <a:bodyPr/>
                    <a:lstStyle/>
                    <a:p>
                      <a:pPr>
                        <a:spcAft>
                          <a:spcPts val="0"/>
                        </a:spcAft>
                      </a:pPr>
                      <a:endParaRPr lang="cs-CZ" sz="1600" dirty="0">
                        <a:effectLst/>
                        <a:latin typeface="Times New Roman" panose="02020603050405020304" pitchFamily="18" charset="0"/>
                        <a:ea typeface="Times New Roman" panose="02020603050405020304" pitchFamily="18" charset="0"/>
                      </a:endParaRPr>
                    </a:p>
                  </a:txBody>
                  <a:tcPr marL="41907" marR="41907" marT="0" marB="0" anchor="b">
                    <a:solidFill>
                      <a:schemeClr val="bg1"/>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r">
                        <a:spcAft>
                          <a:spcPts val="0"/>
                        </a:spcAft>
                      </a:pPr>
                      <a:endParaRPr lang="cs-CZ" sz="1600" dirty="0">
                        <a:effectLst/>
                        <a:latin typeface="Times New Roman" panose="02020603050405020304" pitchFamily="18" charset="0"/>
                        <a:ea typeface="Times New Roman" panose="02020603050405020304" pitchFamily="18" charset="0"/>
                      </a:endParaRPr>
                    </a:p>
                  </a:txBody>
                  <a:tcPr marL="41907" marR="41907" marT="0" marB="0" anchor="b">
                    <a:solidFill>
                      <a:schemeClr val="bg1"/>
                    </a:solidFill>
                  </a:tcPr>
                </a:tc>
                <a:extLst>
                  <a:ext uri="{0D108BD9-81ED-4DB2-BD59-A6C34878D82A}">
                    <a16:rowId xmlns:a16="http://schemas.microsoft.com/office/drawing/2014/main" val="981940758"/>
                  </a:ext>
                </a:extLst>
              </a:tr>
              <a:tr h="245215">
                <a:tc gridSpan="6">
                  <a:txBody>
                    <a:bodyPr/>
                    <a:lstStyle/>
                    <a:p>
                      <a:pPr>
                        <a:spcAft>
                          <a:spcPts val="0"/>
                        </a:spcAft>
                      </a:pPr>
                      <a:endParaRPr lang="cs-CZ" sz="1600">
                        <a:effectLst/>
                        <a:latin typeface="Times New Roman" panose="02020603050405020304" pitchFamily="18" charset="0"/>
                        <a:ea typeface="Times New Roman" panose="02020603050405020304" pitchFamily="18" charset="0"/>
                      </a:endParaRPr>
                    </a:p>
                  </a:txBody>
                  <a:tcPr marL="41907" marR="41907" marT="0" marB="0" anchor="b">
                    <a:solidFill>
                      <a:schemeClr val="bg1"/>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r">
                        <a:spcAft>
                          <a:spcPts val="0"/>
                        </a:spcAft>
                      </a:pPr>
                      <a:endParaRPr lang="cs-CZ" sz="1600" dirty="0">
                        <a:effectLst/>
                        <a:latin typeface="Times New Roman" panose="02020603050405020304" pitchFamily="18" charset="0"/>
                        <a:ea typeface="Times New Roman" panose="02020603050405020304" pitchFamily="18" charset="0"/>
                      </a:endParaRPr>
                    </a:p>
                  </a:txBody>
                  <a:tcPr marL="41907" marR="41907" marT="0" marB="0" anchor="b">
                    <a:solidFill>
                      <a:schemeClr val="bg1"/>
                    </a:solidFill>
                  </a:tcPr>
                </a:tc>
                <a:extLst>
                  <a:ext uri="{0D108BD9-81ED-4DB2-BD59-A6C34878D82A}">
                    <a16:rowId xmlns:a16="http://schemas.microsoft.com/office/drawing/2014/main" val="3196457954"/>
                  </a:ext>
                </a:extLst>
              </a:tr>
              <a:tr h="245215">
                <a:tc gridSpan="6">
                  <a:txBody>
                    <a:bodyPr/>
                    <a:lstStyle/>
                    <a:p>
                      <a:pPr>
                        <a:spcAft>
                          <a:spcPts val="0"/>
                        </a:spcAft>
                      </a:pPr>
                      <a:endParaRPr lang="cs-CZ" sz="1600">
                        <a:effectLst/>
                        <a:latin typeface="Times New Roman" panose="02020603050405020304" pitchFamily="18" charset="0"/>
                        <a:ea typeface="Times New Roman" panose="02020603050405020304" pitchFamily="18" charset="0"/>
                      </a:endParaRPr>
                    </a:p>
                  </a:txBody>
                  <a:tcPr marL="41907" marR="41907" marT="0" marB="0" anchor="b">
                    <a:solidFill>
                      <a:schemeClr val="bg1"/>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r">
                        <a:spcAft>
                          <a:spcPts val="0"/>
                        </a:spcAft>
                      </a:pPr>
                      <a:endParaRPr lang="cs-CZ" sz="1600" dirty="0">
                        <a:effectLst/>
                        <a:latin typeface="Times New Roman" panose="02020603050405020304" pitchFamily="18" charset="0"/>
                        <a:ea typeface="Times New Roman" panose="02020603050405020304" pitchFamily="18" charset="0"/>
                      </a:endParaRPr>
                    </a:p>
                  </a:txBody>
                  <a:tcPr marL="41907" marR="41907" marT="0" marB="0" anchor="b">
                    <a:solidFill>
                      <a:schemeClr val="bg1"/>
                    </a:solidFill>
                  </a:tcPr>
                </a:tc>
                <a:extLst>
                  <a:ext uri="{0D108BD9-81ED-4DB2-BD59-A6C34878D82A}">
                    <a16:rowId xmlns:a16="http://schemas.microsoft.com/office/drawing/2014/main" val="2695756860"/>
                  </a:ext>
                </a:extLst>
              </a:tr>
              <a:tr h="245215">
                <a:tc gridSpan="6">
                  <a:txBody>
                    <a:bodyPr/>
                    <a:lstStyle/>
                    <a:p>
                      <a:pPr>
                        <a:spcAft>
                          <a:spcPts val="0"/>
                        </a:spcAft>
                      </a:pPr>
                      <a:endParaRPr lang="cs-CZ" sz="1600">
                        <a:effectLst/>
                        <a:latin typeface="Times New Roman" panose="02020603050405020304" pitchFamily="18" charset="0"/>
                        <a:ea typeface="Times New Roman" panose="02020603050405020304" pitchFamily="18" charset="0"/>
                      </a:endParaRPr>
                    </a:p>
                  </a:txBody>
                  <a:tcPr marL="41907" marR="41907" marT="0" marB="0" anchor="b">
                    <a:solidFill>
                      <a:schemeClr val="bg1"/>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r">
                        <a:spcAft>
                          <a:spcPts val="0"/>
                        </a:spcAft>
                      </a:pPr>
                      <a:endParaRPr lang="cs-CZ" sz="1600" dirty="0">
                        <a:effectLst/>
                        <a:latin typeface="Times New Roman" panose="02020603050405020304" pitchFamily="18" charset="0"/>
                        <a:ea typeface="Times New Roman" panose="02020603050405020304" pitchFamily="18" charset="0"/>
                      </a:endParaRPr>
                    </a:p>
                  </a:txBody>
                  <a:tcPr marL="41907" marR="41907" marT="0" marB="0" anchor="b">
                    <a:solidFill>
                      <a:schemeClr val="bg1"/>
                    </a:solidFill>
                  </a:tcPr>
                </a:tc>
                <a:extLst>
                  <a:ext uri="{0D108BD9-81ED-4DB2-BD59-A6C34878D82A}">
                    <a16:rowId xmlns:a16="http://schemas.microsoft.com/office/drawing/2014/main" val="3399162795"/>
                  </a:ext>
                </a:extLst>
              </a:tr>
              <a:tr h="245215">
                <a:tc gridSpan="6">
                  <a:txBody>
                    <a:bodyPr/>
                    <a:lstStyle/>
                    <a:p>
                      <a:pPr>
                        <a:spcAft>
                          <a:spcPts val="0"/>
                        </a:spcAft>
                      </a:pPr>
                      <a:endParaRPr lang="cs-CZ" sz="1600">
                        <a:effectLst/>
                        <a:latin typeface="Times New Roman" panose="02020603050405020304" pitchFamily="18" charset="0"/>
                        <a:ea typeface="Times New Roman" panose="02020603050405020304" pitchFamily="18" charset="0"/>
                      </a:endParaRPr>
                    </a:p>
                  </a:txBody>
                  <a:tcPr marL="41907" marR="41907" marT="0" marB="0" anchor="b">
                    <a:solidFill>
                      <a:schemeClr val="bg1"/>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r">
                        <a:spcAft>
                          <a:spcPts val="0"/>
                        </a:spcAft>
                      </a:pPr>
                      <a:endParaRPr lang="cs-CZ" sz="1600" dirty="0">
                        <a:effectLst/>
                        <a:latin typeface="Times New Roman" panose="02020603050405020304" pitchFamily="18" charset="0"/>
                        <a:ea typeface="Times New Roman" panose="02020603050405020304" pitchFamily="18" charset="0"/>
                      </a:endParaRPr>
                    </a:p>
                  </a:txBody>
                  <a:tcPr marL="41907" marR="41907" marT="0" marB="0" anchor="b">
                    <a:solidFill>
                      <a:schemeClr val="bg1"/>
                    </a:solidFill>
                  </a:tcPr>
                </a:tc>
                <a:extLst>
                  <a:ext uri="{0D108BD9-81ED-4DB2-BD59-A6C34878D82A}">
                    <a16:rowId xmlns:a16="http://schemas.microsoft.com/office/drawing/2014/main" val="3285707236"/>
                  </a:ext>
                </a:extLst>
              </a:tr>
              <a:tr h="245215">
                <a:tc gridSpan="6">
                  <a:txBody>
                    <a:bodyPr/>
                    <a:lstStyle/>
                    <a:p>
                      <a:pPr>
                        <a:spcAft>
                          <a:spcPts val="0"/>
                        </a:spcAft>
                      </a:pPr>
                      <a:endParaRPr lang="cs-CZ" sz="1600" dirty="0">
                        <a:effectLst/>
                        <a:latin typeface="Times New Roman" panose="02020603050405020304" pitchFamily="18" charset="0"/>
                        <a:ea typeface="Times New Roman" panose="02020603050405020304" pitchFamily="18" charset="0"/>
                      </a:endParaRPr>
                    </a:p>
                  </a:txBody>
                  <a:tcPr marL="41907" marR="41907" marT="0" marB="0" anchor="b">
                    <a:solidFill>
                      <a:schemeClr val="bg1"/>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r">
                        <a:spcAft>
                          <a:spcPts val="0"/>
                        </a:spcAft>
                      </a:pPr>
                      <a:endParaRPr lang="cs-CZ" sz="1600" dirty="0">
                        <a:effectLst/>
                        <a:latin typeface="Times New Roman" panose="02020603050405020304" pitchFamily="18" charset="0"/>
                        <a:ea typeface="Times New Roman" panose="02020603050405020304" pitchFamily="18" charset="0"/>
                      </a:endParaRPr>
                    </a:p>
                  </a:txBody>
                  <a:tcPr marL="41907" marR="41907" marT="0" marB="0" anchor="b">
                    <a:solidFill>
                      <a:schemeClr val="bg1"/>
                    </a:solidFill>
                  </a:tcPr>
                </a:tc>
                <a:extLst>
                  <a:ext uri="{0D108BD9-81ED-4DB2-BD59-A6C34878D82A}">
                    <a16:rowId xmlns:a16="http://schemas.microsoft.com/office/drawing/2014/main" val="831726830"/>
                  </a:ext>
                </a:extLst>
              </a:tr>
              <a:tr h="245215">
                <a:tc gridSpan="6">
                  <a:txBody>
                    <a:bodyPr/>
                    <a:lstStyle/>
                    <a:p>
                      <a:pPr>
                        <a:spcAft>
                          <a:spcPts val="0"/>
                        </a:spcAft>
                      </a:pPr>
                      <a:endParaRPr lang="cs-CZ" sz="1600">
                        <a:effectLst/>
                        <a:latin typeface="Times New Roman" panose="02020603050405020304" pitchFamily="18" charset="0"/>
                        <a:ea typeface="Times New Roman" panose="02020603050405020304" pitchFamily="18" charset="0"/>
                      </a:endParaRPr>
                    </a:p>
                  </a:txBody>
                  <a:tcPr marL="41907" marR="41907" marT="0" marB="0" anchor="b">
                    <a:solidFill>
                      <a:schemeClr val="bg1"/>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r">
                        <a:spcAft>
                          <a:spcPts val="0"/>
                        </a:spcAft>
                      </a:pPr>
                      <a:endParaRPr lang="cs-CZ" sz="1600" dirty="0">
                        <a:effectLst/>
                        <a:latin typeface="Times New Roman" panose="02020603050405020304" pitchFamily="18" charset="0"/>
                        <a:ea typeface="Times New Roman" panose="02020603050405020304" pitchFamily="18" charset="0"/>
                      </a:endParaRPr>
                    </a:p>
                  </a:txBody>
                  <a:tcPr marL="41907" marR="41907" marT="0" marB="0" anchor="b">
                    <a:solidFill>
                      <a:schemeClr val="bg1"/>
                    </a:solidFill>
                  </a:tcPr>
                </a:tc>
                <a:extLst>
                  <a:ext uri="{0D108BD9-81ED-4DB2-BD59-A6C34878D82A}">
                    <a16:rowId xmlns:a16="http://schemas.microsoft.com/office/drawing/2014/main" val="267705477"/>
                  </a:ext>
                </a:extLst>
              </a:tr>
              <a:tr h="245215">
                <a:tc gridSpan="6">
                  <a:txBody>
                    <a:bodyPr/>
                    <a:lstStyle/>
                    <a:p>
                      <a:pPr>
                        <a:spcAft>
                          <a:spcPts val="0"/>
                        </a:spcAft>
                      </a:pPr>
                      <a:endParaRPr lang="cs-CZ" sz="1600">
                        <a:effectLst/>
                        <a:latin typeface="Times New Roman" panose="02020603050405020304" pitchFamily="18" charset="0"/>
                        <a:ea typeface="Times New Roman" panose="02020603050405020304" pitchFamily="18" charset="0"/>
                      </a:endParaRPr>
                    </a:p>
                  </a:txBody>
                  <a:tcPr marL="41907" marR="41907" marT="0" marB="0" anchor="b">
                    <a:solidFill>
                      <a:schemeClr val="bg1"/>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r">
                        <a:spcAft>
                          <a:spcPts val="0"/>
                        </a:spcAft>
                      </a:pPr>
                      <a:endParaRPr lang="cs-CZ" sz="1600" dirty="0">
                        <a:effectLst/>
                        <a:latin typeface="Times New Roman" panose="02020603050405020304" pitchFamily="18" charset="0"/>
                        <a:ea typeface="Times New Roman" panose="02020603050405020304" pitchFamily="18" charset="0"/>
                      </a:endParaRPr>
                    </a:p>
                  </a:txBody>
                  <a:tcPr marL="41907" marR="41907" marT="0" marB="0" anchor="b">
                    <a:solidFill>
                      <a:schemeClr val="bg1"/>
                    </a:solidFill>
                  </a:tcPr>
                </a:tc>
                <a:extLst>
                  <a:ext uri="{0D108BD9-81ED-4DB2-BD59-A6C34878D82A}">
                    <a16:rowId xmlns:a16="http://schemas.microsoft.com/office/drawing/2014/main" val="2424327117"/>
                  </a:ext>
                </a:extLst>
              </a:tr>
              <a:tr h="245215">
                <a:tc gridSpan="6">
                  <a:txBody>
                    <a:bodyPr/>
                    <a:lstStyle/>
                    <a:p>
                      <a:pPr>
                        <a:spcAft>
                          <a:spcPts val="0"/>
                        </a:spcAft>
                      </a:pPr>
                      <a:endParaRPr lang="cs-CZ" sz="1600">
                        <a:effectLst/>
                        <a:latin typeface="Times New Roman" panose="02020603050405020304" pitchFamily="18" charset="0"/>
                        <a:ea typeface="Times New Roman" panose="02020603050405020304" pitchFamily="18" charset="0"/>
                      </a:endParaRPr>
                    </a:p>
                  </a:txBody>
                  <a:tcPr marL="41907" marR="41907" marT="0" marB="0" anchor="b">
                    <a:solidFill>
                      <a:schemeClr val="bg1"/>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r">
                        <a:spcAft>
                          <a:spcPts val="0"/>
                        </a:spcAft>
                      </a:pPr>
                      <a:endParaRPr lang="cs-CZ" sz="1600" dirty="0">
                        <a:effectLst/>
                        <a:latin typeface="Times New Roman" panose="02020603050405020304" pitchFamily="18" charset="0"/>
                        <a:ea typeface="Times New Roman" panose="02020603050405020304" pitchFamily="18" charset="0"/>
                      </a:endParaRPr>
                    </a:p>
                  </a:txBody>
                  <a:tcPr marL="41907" marR="41907" marT="0" marB="0" anchor="b">
                    <a:solidFill>
                      <a:schemeClr val="bg1"/>
                    </a:solidFill>
                  </a:tcPr>
                </a:tc>
                <a:extLst>
                  <a:ext uri="{0D108BD9-81ED-4DB2-BD59-A6C34878D82A}">
                    <a16:rowId xmlns:a16="http://schemas.microsoft.com/office/drawing/2014/main" val="1030281158"/>
                  </a:ext>
                </a:extLst>
              </a:tr>
              <a:tr h="245215">
                <a:tc>
                  <a:txBody>
                    <a:bodyPr/>
                    <a:lstStyle/>
                    <a:p>
                      <a:pPr>
                        <a:spcAft>
                          <a:spcPts val="0"/>
                        </a:spcAft>
                      </a:pPr>
                      <a:endParaRPr lang="cs-CZ" sz="1600">
                        <a:effectLst/>
                        <a:latin typeface="Times New Roman" panose="02020603050405020304" pitchFamily="18" charset="0"/>
                        <a:ea typeface="Times New Roman" panose="02020603050405020304" pitchFamily="18" charset="0"/>
                      </a:endParaRPr>
                    </a:p>
                  </a:txBody>
                  <a:tcPr marL="41907" marR="41907" marT="0" marB="0" anchor="b">
                    <a:solidFill>
                      <a:schemeClr val="bg1"/>
                    </a:solidFill>
                  </a:tcPr>
                </a:tc>
                <a:tc>
                  <a:txBody>
                    <a:bodyPr/>
                    <a:lstStyle/>
                    <a:p>
                      <a:pPr>
                        <a:spcAft>
                          <a:spcPts val="0"/>
                        </a:spcAft>
                      </a:pPr>
                      <a:endParaRPr lang="cs-CZ" sz="1600">
                        <a:effectLst/>
                        <a:latin typeface="Times New Roman" panose="02020603050405020304" pitchFamily="18" charset="0"/>
                        <a:ea typeface="Times New Roman" panose="02020603050405020304" pitchFamily="18" charset="0"/>
                      </a:endParaRPr>
                    </a:p>
                  </a:txBody>
                  <a:tcPr marL="41907" marR="41907" marT="0" marB="0" anchor="b">
                    <a:solidFill>
                      <a:schemeClr val="bg1"/>
                    </a:solidFill>
                  </a:tcPr>
                </a:tc>
                <a:tc>
                  <a:txBody>
                    <a:bodyPr/>
                    <a:lstStyle/>
                    <a:p>
                      <a:pPr>
                        <a:spcAft>
                          <a:spcPts val="0"/>
                        </a:spcAft>
                      </a:pPr>
                      <a:endParaRPr lang="cs-CZ" sz="1600">
                        <a:effectLst/>
                        <a:latin typeface="Times New Roman" panose="02020603050405020304" pitchFamily="18" charset="0"/>
                        <a:ea typeface="Times New Roman" panose="02020603050405020304" pitchFamily="18" charset="0"/>
                      </a:endParaRPr>
                    </a:p>
                  </a:txBody>
                  <a:tcPr marL="41907" marR="41907" marT="0" marB="0" anchor="b">
                    <a:solidFill>
                      <a:schemeClr val="bg1"/>
                    </a:solidFill>
                  </a:tcPr>
                </a:tc>
                <a:tc>
                  <a:txBody>
                    <a:bodyPr/>
                    <a:lstStyle/>
                    <a:p>
                      <a:pPr>
                        <a:spcAft>
                          <a:spcPts val="0"/>
                        </a:spcAft>
                      </a:pPr>
                      <a:endParaRPr lang="cs-CZ" sz="1600">
                        <a:effectLst/>
                        <a:latin typeface="Times New Roman" panose="02020603050405020304" pitchFamily="18" charset="0"/>
                        <a:ea typeface="Times New Roman" panose="02020603050405020304" pitchFamily="18" charset="0"/>
                      </a:endParaRPr>
                    </a:p>
                  </a:txBody>
                  <a:tcPr marL="41907" marR="41907" marT="0" marB="0" anchor="b">
                    <a:solidFill>
                      <a:schemeClr val="bg1"/>
                    </a:solidFill>
                  </a:tcPr>
                </a:tc>
                <a:tc>
                  <a:txBody>
                    <a:bodyPr/>
                    <a:lstStyle/>
                    <a:p>
                      <a:pPr>
                        <a:spcAft>
                          <a:spcPts val="0"/>
                        </a:spcAft>
                      </a:pPr>
                      <a:endParaRPr lang="cs-CZ" sz="1600">
                        <a:effectLst/>
                        <a:latin typeface="Times New Roman" panose="02020603050405020304" pitchFamily="18" charset="0"/>
                        <a:ea typeface="Times New Roman" panose="02020603050405020304" pitchFamily="18" charset="0"/>
                      </a:endParaRPr>
                    </a:p>
                  </a:txBody>
                  <a:tcPr marL="41907" marR="41907" marT="0" marB="0" anchor="b">
                    <a:solidFill>
                      <a:schemeClr val="bg1"/>
                    </a:solidFill>
                  </a:tcPr>
                </a:tc>
                <a:tc>
                  <a:txBody>
                    <a:bodyPr/>
                    <a:lstStyle/>
                    <a:p>
                      <a:pPr>
                        <a:spcAft>
                          <a:spcPts val="0"/>
                        </a:spcAft>
                      </a:pPr>
                      <a:endParaRPr lang="cs-CZ" sz="1600">
                        <a:effectLst/>
                        <a:latin typeface="Times New Roman" panose="02020603050405020304" pitchFamily="18" charset="0"/>
                        <a:ea typeface="Times New Roman" panose="02020603050405020304" pitchFamily="18" charset="0"/>
                      </a:endParaRPr>
                    </a:p>
                  </a:txBody>
                  <a:tcPr marL="41907" marR="41907" marT="0" marB="0" anchor="b">
                    <a:solidFill>
                      <a:schemeClr val="bg1"/>
                    </a:solidFill>
                  </a:tcPr>
                </a:tc>
                <a:tc>
                  <a:txBody>
                    <a:bodyPr/>
                    <a:lstStyle/>
                    <a:p>
                      <a:pPr>
                        <a:spcAft>
                          <a:spcPts val="0"/>
                        </a:spcAft>
                      </a:pPr>
                      <a:endParaRPr lang="cs-CZ" sz="1600" dirty="0">
                        <a:effectLst/>
                        <a:latin typeface="Times New Roman" panose="02020603050405020304" pitchFamily="18" charset="0"/>
                        <a:ea typeface="Times New Roman" panose="02020603050405020304" pitchFamily="18" charset="0"/>
                      </a:endParaRPr>
                    </a:p>
                  </a:txBody>
                  <a:tcPr marL="41907" marR="41907" marT="0" marB="0" anchor="b">
                    <a:solidFill>
                      <a:schemeClr val="bg1"/>
                    </a:solidFill>
                  </a:tcPr>
                </a:tc>
                <a:extLst>
                  <a:ext uri="{0D108BD9-81ED-4DB2-BD59-A6C34878D82A}">
                    <a16:rowId xmlns:a16="http://schemas.microsoft.com/office/drawing/2014/main" val="3320125031"/>
                  </a:ext>
                </a:extLst>
              </a:tr>
              <a:tr h="245215">
                <a:tc gridSpan="6">
                  <a:txBody>
                    <a:bodyPr/>
                    <a:lstStyle/>
                    <a:p>
                      <a:pPr>
                        <a:spcAft>
                          <a:spcPts val="0"/>
                        </a:spcAft>
                      </a:pPr>
                      <a:endParaRPr lang="cs-CZ" sz="1600" dirty="0">
                        <a:effectLst/>
                        <a:latin typeface="Times New Roman" panose="02020603050405020304" pitchFamily="18" charset="0"/>
                        <a:ea typeface="Times New Roman" panose="02020603050405020304" pitchFamily="18" charset="0"/>
                      </a:endParaRPr>
                    </a:p>
                  </a:txBody>
                  <a:tcPr marL="41907" marR="41907" marT="0" marB="0" anchor="b">
                    <a:solidFill>
                      <a:schemeClr val="bg1"/>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r">
                        <a:spcAft>
                          <a:spcPts val="0"/>
                        </a:spcAft>
                      </a:pPr>
                      <a:endParaRPr lang="cs-CZ" sz="1600" dirty="0">
                        <a:effectLst/>
                        <a:latin typeface="Times New Roman" panose="02020603050405020304" pitchFamily="18" charset="0"/>
                        <a:ea typeface="Times New Roman" panose="02020603050405020304" pitchFamily="18" charset="0"/>
                      </a:endParaRPr>
                    </a:p>
                  </a:txBody>
                  <a:tcPr marL="41907" marR="41907" marT="0" marB="0" anchor="b">
                    <a:solidFill>
                      <a:schemeClr val="bg1"/>
                    </a:solidFill>
                  </a:tcPr>
                </a:tc>
                <a:extLst>
                  <a:ext uri="{0D108BD9-81ED-4DB2-BD59-A6C34878D82A}">
                    <a16:rowId xmlns:a16="http://schemas.microsoft.com/office/drawing/2014/main" val="2980267094"/>
                  </a:ext>
                </a:extLst>
              </a:tr>
              <a:tr h="245215">
                <a:tc gridSpan="6">
                  <a:txBody>
                    <a:bodyPr/>
                    <a:lstStyle/>
                    <a:p>
                      <a:pPr>
                        <a:spcAft>
                          <a:spcPts val="0"/>
                        </a:spcAft>
                      </a:pPr>
                      <a:endParaRPr lang="cs-CZ" sz="1600" kern="1200" dirty="0">
                        <a:solidFill>
                          <a:schemeClr val="dk1"/>
                        </a:solidFill>
                        <a:effectLst/>
                        <a:latin typeface="+mn-lt"/>
                        <a:ea typeface="+mn-ea"/>
                        <a:cs typeface="+mn-cs"/>
                      </a:endParaRPr>
                    </a:p>
                  </a:txBody>
                  <a:tcPr marL="41907" marR="41907" marT="0" marB="0" anchor="b">
                    <a:solidFill>
                      <a:schemeClr val="bg1"/>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r">
                        <a:spcAft>
                          <a:spcPts val="0"/>
                        </a:spcAft>
                      </a:pPr>
                      <a:endParaRPr lang="cs-CZ" sz="1600" kern="1200" dirty="0">
                        <a:solidFill>
                          <a:schemeClr val="dk1"/>
                        </a:solidFill>
                        <a:effectLst/>
                        <a:latin typeface="+mn-lt"/>
                        <a:ea typeface="+mn-ea"/>
                        <a:cs typeface="+mn-cs"/>
                      </a:endParaRPr>
                    </a:p>
                  </a:txBody>
                  <a:tcPr marL="41907" marR="41907" marT="0" marB="0" anchor="b">
                    <a:solidFill>
                      <a:schemeClr val="bg1"/>
                    </a:solidFill>
                  </a:tcPr>
                </a:tc>
                <a:extLst>
                  <a:ext uri="{0D108BD9-81ED-4DB2-BD59-A6C34878D82A}">
                    <a16:rowId xmlns:a16="http://schemas.microsoft.com/office/drawing/2014/main" val="2477007361"/>
                  </a:ext>
                </a:extLst>
              </a:tr>
              <a:tr h="245215">
                <a:tc gridSpan="6">
                  <a:txBody>
                    <a:bodyPr/>
                    <a:lstStyle/>
                    <a:p>
                      <a:pPr>
                        <a:spcAft>
                          <a:spcPts val="0"/>
                        </a:spcAft>
                      </a:pPr>
                      <a:endParaRPr lang="cs-CZ" sz="1600" kern="1200" dirty="0">
                        <a:solidFill>
                          <a:schemeClr val="dk1"/>
                        </a:solidFill>
                        <a:effectLst/>
                        <a:latin typeface="+mn-lt"/>
                        <a:ea typeface="+mn-ea"/>
                        <a:cs typeface="+mn-cs"/>
                      </a:endParaRPr>
                    </a:p>
                  </a:txBody>
                  <a:tcPr marL="41907" marR="41907" marT="0" marB="0" anchor="b">
                    <a:solidFill>
                      <a:schemeClr val="bg1"/>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r">
                        <a:spcAft>
                          <a:spcPts val="0"/>
                        </a:spcAft>
                      </a:pPr>
                      <a:endParaRPr lang="cs-CZ" sz="1600" kern="1200" dirty="0">
                        <a:solidFill>
                          <a:schemeClr val="dk1"/>
                        </a:solidFill>
                        <a:effectLst/>
                        <a:latin typeface="+mn-lt"/>
                        <a:ea typeface="+mn-ea"/>
                        <a:cs typeface="+mn-cs"/>
                      </a:endParaRPr>
                    </a:p>
                  </a:txBody>
                  <a:tcPr marL="41907" marR="41907" marT="0" marB="0" anchor="b">
                    <a:solidFill>
                      <a:schemeClr val="bg1"/>
                    </a:solidFill>
                  </a:tcPr>
                </a:tc>
                <a:extLst>
                  <a:ext uri="{0D108BD9-81ED-4DB2-BD59-A6C34878D82A}">
                    <a16:rowId xmlns:a16="http://schemas.microsoft.com/office/drawing/2014/main" val="3201294429"/>
                  </a:ext>
                </a:extLst>
              </a:tr>
              <a:tr h="245215">
                <a:tc gridSpan="6">
                  <a:txBody>
                    <a:bodyPr/>
                    <a:lstStyle/>
                    <a:p>
                      <a:pPr>
                        <a:spcAft>
                          <a:spcPts val="0"/>
                        </a:spcAft>
                      </a:pPr>
                      <a:r>
                        <a:rPr lang="cs-CZ" sz="1600" b="1" kern="1200" dirty="0">
                          <a:solidFill>
                            <a:schemeClr val="dk1"/>
                          </a:solidFill>
                          <a:effectLst/>
                          <a:latin typeface="+mn-lt"/>
                          <a:ea typeface="+mn-ea"/>
                          <a:cs typeface="+mn-cs"/>
                        </a:rPr>
                        <a:t>Zisk po zdanění  (EAT)                                                    </a:t>
                      </a:r>
                    </a:p>
                  </a:txBody>
                  <a:tcPr marL="41907" marR="41907" marT="0" marB="0" anchor="b">
                    <a:solidFill>
                      <a:schemeClr val="bg1"/>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r">
                        <a:spcAft>
                          <a:spcPts val="0"/>
                        </a:spcAft>
                      </a:pPr>
                      <a:endParaRPr lang="cs-CZ" sz="1600" b="1" kern="1200" dirty="0">
                        <a:solidFill>
                          <a:schemeClr val="dk1"/>
                        </a:solidFill>
                        <a:effectLst/>
                        <a:latin typeface="+mn-lt"/>
                        <a:ea typeface="+mn-ea"/>
                        <a:cs typeface="+mn-cs"/>
                      </a:endParaRPr>
                    </a:p>
                  </a:txBody>
                  <a:tcPr marL="41907" marR="41907" marT="0" marB="0" anchor="b">
                    <a:solidFill>
                      <a:schemeClr val="bg1"/>
                    </a:solidFill>
                  </a:tcPr>
                </a:tc>
                <a:extLst>
                  <a:ext uri="{0D108BD9-81ED-4DB2-BD59-A6C34878D82A}">
                    <a16:rowId xmlns:a16="http://schemas.microsoft.com/office/drawing/2014/main" val="3763115545"/>
                  </a:ext>
                </a:extLst>
              </a:tr>
            </a:tbl>
          </a:graphicData>
        </a:graphic>
      </p:graphicFrame>
    </p:spTree>
    <p:extLst>
      <p:ext uri="{BB962C8B-B14F-4D97-AF65-F5344CB8AC3E}">
        <p14:creationId xmlns:p14="http://schemas.microsoft.com/office/powerpoint/2010/main" val="309704812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97264" y="753048"/>
            <a:ext cx="8149472" cy="575035"/>
          </a:xfrm>
        </p:spPr>
        <p:txBody>
          <a:bodyPr>
            <a:normAutofit fontScale="70000" lnSpcReduction="20000"/>
          </a:bodyPr>
          <a:lstStyle/>
          <a:p>
            <a:pPr marL="514350" indent="-514350" algn="just">
              <a:buFont typeface="+mj-lt"/>
              <a:buAutoNum type="arabicPeriod" startAt="3"/>
            </a:pPr>
            <a:r>
              <a:rPr lang="cs-CZ" b="1" u="sng" dirty="0"/>
              <a:t>Plánovaný stav peněžních prostředků po 1. roce podnikání </a:t>
            </a:r>
            <a:endParaRPr lang="cs-CZ" dirty="0"/>
          </a:p>
        </p:txBody>
      </p:sp>
      <p:sp>
        <p:nvSpPr>
          <p:cNvPr id="6" name="Rectangle 2"/>
          <p:cNvSpPr>
            <a:spLocks noGrp="1" noChangeArrowheads="1"/>
          </p:cNvSpPr>
          <p:nvPr>
            <p:ph type="title"/>
          </p:nvPr>
        </p:nvSpPr>
        <p:spPr>
          <a:xfrm>
            <a:off x="2069183" y="39598"/>
            <a:ext cx="8229600" cy="855482"/>
          </a:xfrm>
        </p:spPr>
        <p:txBody>
          <a:bodyPr/>
          <a:lstStyle/>
          <a:p>
            <a:pPr eaLnBrk="1" hangingPunct="1"/>
            <a:r>
              <a:rPr lang="cs-CZ" altLang="cs-CZ" sz="3200" b="1" dirty="0">
                <a:solidFill>
                  <a:srgbClr val="C00000"/>
                </a:solidFill>
              </a:rPr>
              <a:t>Příklad k procvičování 2</a:t>
            </a:r>
          </a:p>
        </p:txBody>
      </p:sp>
      <p:graphicFrame>
        <p:nvGraphicFramePr>
          <p:cNvPr id="4" name="Tabulka 3"/>
          <p:cNvGraphicFramePr>
            <a:graphicFrameLocks noGrp="1"/>
          </p:cNvGraphicFramePr>
          <p:nvPr>
            <p:extLst>
              <p:ext uri="{D42A27DB-BD31-4B8C-83A1-F6EECF244321}">
                <p14:modId xmlns:p14="http://schemas.microsoft.com/office/powerpoint/2010/main" val="764958599"/>
              </p:ext>
            </p:extLst>
          </p:nvPr>
        </p:nvGraphicFramePr>
        <p:xfrm>
          <a:off x="669304" y="1772239"/>
          <a:ext cx="7390615" cy="4223208"/>
        </p:xfrm>
        <a:graphic>
          <a:graphicData uri="http://schemas.openxmlformats.org/drawingml/2006/table">
            <a:tbl>
              <a:tblPr>
                <a:tableStyleId>{5C22544A-7EE6-4342-B048-85BDC9FD1C3A}</a:tableStyleId>
              </a:tblPr>
              <a:tblGrid>
                <a:gridCol w="3227236">
                  <a:extLst>
                    <a:ext uri="{9D8B030D-6E8A-4147-A177-3AD203B41FA5}">
                      <a16:colId xmlns:a16="http://schemas.microsoft.com/office/drawing/2014/main" val="1604675663"/>
                    </a:ext>
                  </a:extLst>
                </a:gridCol>
                <a:gridCol w="859056">
                  <a:extLst>
                    <a:ext uri="{9D8B030D-6E8A-4147-A177-3AD203B41FA5}">
                      <a16:colId xmlns:a16="http://schemas.microsoft.com/office/drawing/2014/main" val="3778463536"/>
                    </a:ext>
                  </a:extLst>
                </a:gridCol>
                <a:gridCol w="859056">
                  <a:extLst>
                    <a:ext uri="{9D8B030D-6E8A-4147-A177-3AD203B41FA5}">
                      <a16:colId xmlns:a16="http://schemas.microsoft.com/office/drawing/2014/main" val="2841948901"/>
                    </a:ext>
                  </a:extLst>
                </a:gridCol>
                <a:gridCol w="821853">
                  <a:extLst>
                    <a:ext uri="{9D8B030D-6E8A-4147-A177-3AD203B41FA5}">
                      <a16:colId xmlns:a16="http://schemas.microsoft.com/office/drawing/2014/main" val="3591228830"/>
                    </a:ext>
                  </a:extLst>
                </a:gridCol>
                <a:gridCol w="1623414">
                  <a:extLst>
                    <a:ext uri="{9D8B030D-6E8A-4147-A177-3AD203B41FA5}">
                      <a16:colId xmlns:a16="http://schemas.microsoft.com/office/drawing/2014/main" val="3339166551"/>
                    </a:ext>
                  </a:extLst>
                </a:gridCol>
              </a:tblGrid>
              <a:tr h="501644">
                <a:tc gridSpan="4">
                  <a:txBody>
                    <a:bodyPr/>
                    <a:lstStyle/>
                    <a:p>
                      <a:pPr>
                        <a:spcAft>
                          <a:spcPts val="0"/>
                        </a:spcAft>
                      </a:pPr>
                      <a:endParaRPr lang="cs-CZ" sz="1600" dirty="0">
                        <a:effectLst/>
                        <a:latin typeface="Times New Roman" panose="02020603050405020304" pitchFamily="18" charset="0"/>
                        <a:ea typeface="Times New Roman" panose="02020603050405020304" pitchFamily="18" charset="0"/>
                      </a:endParaRPr>
                    </a:p>
                  </a:txBody>
                  <a:tcPr marL="44450" marR="44450" marT="0" marB="0" anchor="b">
                    <a:solidFill>
                      <a:schemeClr val="bg1"/>
                    </a:solidFill>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r">
                        <a:spcAft>
                          <a:spcPts val="0"/>
                        </a:spcAft>
                      </a:pPr>
                      <a:endParaRPr lang="cs-CZ" sz="1600" b="1" kern="1200" dirty="0">
                        <a:solidFill>
                          <a:schemeClr val="dk1"/>
                        </a:solidFill>
                        <a:effectLst/>
                        <a:latin typeface="+mn-lt"/>
                        <a:ea typeface="+mn-ea"/>
                        <a:cs typeface="+mn-cs"/>
                      </a:endParaRPr>
                    </a:p>
                  </a:txBody>
                  <a:tcPr marL="44450" marR="44450" marT="0" marB="0" anchor="b">
                    <a:solidFill>
                      <a:schemeClr val="bg1"/>
                    </a:solidFill>
                  </a:tcPr>
                </a:tc>
                <a:extLst>
                  <a:ext uri="{0D108BD9-81ED-4DB2-BD59-A6C34878D82A}">
                    <a16:rowId xmlns:a16="http://schemas.microsoft.com/office/drawing/2014/main" val="3833683695"/>
                  </a:ext>
                </a:extLst>
              </a:tr>
              <a:tr h="501644">
                <a:tc>
                  <a:txBody>
                    <a:bodyPr/>
                    <a:lstStyle/>
                    <a:p>
                      <a:pPr>
                        <a:spcAft>
                          <a:spcPts val="0"/>
                        </a:spcAft>
                      </a:pPr>
                      <a:endParaRPr lang="cs-CZ" sz="1600" dirty="0">
                        <a:effectLst/>
                        <a:latin typeface="Times New Roman" panose="02020603050405020304" pitchFamily="18" charset="0"/>
                        <a:ea typeface="Times New Roman" panose="02020603050405020304" pitchFamily="18" charset="0"/>
                      </a:endParaRPr>
                    </a:p>
                  </a:txBody>
                  <a:tcPr marL="44450" marR="44450" marT="0" marB="0" anchor="b">
                    <a:solidFill>
                      <a:schemeClr val="bg1"/>
                    </a:solidFill>
                  </a:tcPr>
                </a:tc>
                <a:tc>
                  <a:txBody>
                    <a:bodyPr/>
                    <a:lstStyle/>
                    <a:p>
                      <a:pPr>
                        <a:spcAft>
                          <a:spcPts val="0"/>
                        </a:spcAft>
                      </a:pPr>
                      <a:endParaRPr lang="cs-CZ" sz="1600" dirty="0">
                        <a:effectLst/>
                        <a:latin typeface="Times New Roman" panose="02020603050405020304" pitchFamily="18" charset="0"/>
                        <a:ea typeface="Times New Roman" panose="02020603050405020304" pitchFamily="18" charset="0"/>
                      </a:endParaRPr>
                    </a:p>
                  </a:txBody>
                  <a:tcPr marL="44450" marR="44450" marT="0" marB="0" anchor="b">
                    <a:solidFill>
                      <a:schemeClr val="bg1"/>
                    </a:solidFill>
                  </a:tcPr>
                </a:tc>
                <a:tc>
                  <a:txBody>
                    <a:bodyPr/>
                    <a:lstStyle/>
                    <a:p>
                      <a:pPr>
                        <a:spcAft>
                          <a:spcPts val="0"/>
                        </a:spcAft>
                      </a:pPr>
                      <a:endParaRPr lang="cs-CZ" sz="1600" dirty="0">
                        <a:effectLst/>
                        <a:latin typeface="Times New Roman" panose="02020603050405020304" pitchFamily="18" charset="0"/>
                        <a:ea typeface="Times New Roman" panose="02020603050405020304" pitchFamily="18" charset="0"/>
                      </a:endParaRPr>
                    </a:p>
                  </a:txBody>
                  <a:tcPr marL="44450" marR="44450" marT="0" marB="0" anchor="b">
                    <a:solidFill>
                      <a:schemeClr val="bg1"/>
                    </a:solidFill>
                  </a:tcPr>
                </a:tc>
                <a:tc>
                  <a:txBody>
                    <a:bodyPr/>
                    <a:lstStyle/>
                    <a:p>
                      <a:pPr>
                        <a:spcAft>
                          <a:spcPts val="0"/>
                        </a:spcAft>
                      </a:pPr>
                      <a:endParaRPr lang="cs-CZ" sz="1600">
                        <a:effectLst/>
                        <a:latin typeface="Times New Roman" panose="02020603050405020304" pitchFamily="18" charset="0"/>
                        <a:ea typeface="Times New Roman" panose="02020603050405020304" pitchFamily="18" charset="0"/>
                      </a:endParaRPr>
                    </a:p>
                  </a:txBody>
                  <a:tcPr marL="44450" marR="44450" marT="0" marB="0" anchor="b">
                    <a:solidFill>
                      <a:schemeClr val="bg1"/>
                    </a:solidFill>
                  </a:tcPr>
                </a:tc>
                <a:tc>
                  <a:txBody>
                    <a:bodyPr/>
                    <a:lstStyle/>
                    <a:p>
                      <a:pPr algn="r">
                        <a:spcAft>
                          <a:spcPts val="0"/>
                        </a:spcAft>
                      </a:pPr>
                      <a:endParaRPr lang="cs-CZ" sz="1600">
                        <a:effectLst/>
                        <a:latin typeface="Times New Roman" panose="02020603050405020304" pitchFamily="18" charset="0"/>
                        <a:ea typeface="Times New Roman" panose="02020603050405020304" pitchFamily="18" charset="0"/>
                      </a:endParaRPr>
                    </a:p>
                  </a:txBody>
                  <a:tcPr marL="44450" marR="44450" marT="0" marB="0" anchor="b">
                    <a:solidFill>
                      <a:schemeClr val="bg1"/>
                    </a:solidFill>
                  </a:tcPr>
                </a:tc>
                <a:extLst>
                  <a:ext uri="{0D108BD9-81ED-4DB2-BD59-A6C34878D82A}">
                    <a16:rowId xmlns:a16="http://schemas.microsoft.com/office/drawing/2014/main" val="807775309"/>
                  </a:ext>
                </a:extLst>
              </a:tr>
              <a:tr h="501644">
                <a:tc gridSpan="4">
                  <a:txBody>
                    <a:bodyPr/>
                    <a:lstStyle/>
                    <a:p>
                      <a:pPr>
                        <a:spcAft>
                          <a:spcPts val="0"/>
                        </a:spcAft>
                      </a:pPr>
                      <a:endParaRPr lang="cs-CZ" sz="1600" dirty="0">
                        <a:effectLst/>
                        <a:latin typeface="Times New Roman" panose="02020603050405020304" pitchFamily="18" charset="0"/>
                        <a:ea typeface="Times New Roman" panose="02020603050405020304" pitchFamily="18" charset="0"/>
                      </a:endParaRPr>
                    </a:p>
                  </a:txBody>
                  <a:tcPr marL="44450" marR="44450" marT="0" marB="0" anchor="b">
                    <a:solidFill>
                      <a:schemeClr val="bg1"/>
                    </a:solidFill>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r">
                        <a:spcAft>
                          <a:spcPts val="0"/>
                        </a:spcAft>
                      </a:pPr>
                      <a:endParaRPr lang="cs-CZ" sz="1600" dirty="0">
                        <a:effectLst/>
                        <a:latin typeface="Times New Roman" panose="02020603050405020304" pitchFamily="18" charset="0"/>
                        <a:ea typeface="Times New Roman" panose="02020603050405020304" pitchFamily="18" charset="0"/>
                      </a:endParaRPr>
                    </a:p>
                  </a:txBody>
                  <a:tcPr marL="44450" marR="44450" marT="0" marB="0" anchor="b">
                    <a:solidFill>
                      <a:schemeClr val="bg1"/>
                    </a:solidFill>
                  </a:tcPr>
                </a:tc>
                <a:extLst>
                  <a:ext uri="{0D108BD9-81ED-4DB2-BD59-A6C34878D82A}">
                    <a16:rowId xmlns:a16="http://schemas.microsoft.com/office/drawing/2014/main" val="1102985326"/>
                  </a:ext>
                </a:extLst>
              </a:tr>
              <a:tr h="501644">
                <a:tc gridSpan="4">
                  <a:txBody>
                    <a:bodyPr/>
                    <a:lstStyle/>
                    <a:p>
                      <a:pPr>
                        <a:spcAft>
                          <a:spcPts val="0"/>
                        </a:spcAft>
                      </a:pPr>
                      <a:endParaRPr lang="cs-CZ" sz="1600" b="1" dirty="0">
                        <a:effectLst/>
                        <a:latin typeface="Times New Roman" panose="02020603050405020304" pitchFamily="18" charset="0"/>
                        <a:ea typeface="Times New Roman" panose="02020603050405020304" pitchFamily="18" charset="0"/>
                      </a:endParaRPr>
                    </a:p>
                  </a:txBody>
                  <a:tcPr marL="44450" marR="44450" marT="0" marB="0" anchor="b">
                    <a:solidFill>
                      <a:schemeClr val="bg1"/>
                    </a:solidFill>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r">
                        <a:spcAft>
                          <a:spcPts val="0"/>
                        </a:spcAft>
                      </a:pPr>
                      <a:endParaRPr lang="cs-CZ" sz="1600" b="1" dirty="0">
                        <a:effectLst/>
                        <a:latin typeface="Times New Roman" panose="02020603050405020304" pitchFamily="18" charset="0"/>
                        <a:ea typeface="Times New Roman" panose="02020603050405020304" pitchFamily="18" charset="0"/>
                      </a:endParaRPr>
                    </a:p>
                  </a:txBody>
                  <a:tcPr marL="44450" marR="44450" marT="0" marB="0" anchor="b">
                    <a:solidFill>
                      <a:schemeClr val="bg1"/>
                    </a:solidFill>
                  </a:tcPr>
                </a:tc>
                <a:extLst>
                  <a:ext uri="{0D108BD9-81ED-4DB2-BD59-A6C34878D82A}">
                    <a16:rowId xmlns:a16="http://schemas.microsoft.com/office/drawing/2014/main" val="851569775"/>
                  </a:ext>
                </a:extLst>
              </a:tr>
              <a:tr h="370361">
                <a:tc gridSpan="4">
                  <a:txBody>
                    <a:bodyPr/>
                    <a:lstStyle/>
                    <a:p>
                      <a:pPr>
                        <a:spcAft>
                          <a:spcPts val="0"/>
                        </a:spcAft>
                      </a:pPr>
                      <a:endParaRPr lang="cs-CZ" sz="1600" dirty="0">
                        <a:effectLst/>
                        <a:latin typeface="Times New Roman" panose="02020603050405020304" pitchFamily="18" charset="0"/>
                        <a:ea typeface="Times New Roman" panose="02020603050405020304" pitchFamily="18" charset="0"/>
                      </a:endParaRPr>
                    </a:p>
                  </a:txBody>
                  <a:tcPr marL="44450" marR="44450" marT="0" marB="0" anchor="b">
                    <a:solidFill>
                      <a:schemeClr val="bg1"/>
                    </a:solidFill>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r">
                        <a:spcAft>
                          <a:spcPts val="0"/>
                        </a:spcAft>
                      </a:pPr>
                      <a:endParaRPr lang="cs-CZ" sz="1600" dirty="0">
                        <a:effectLst/>
                        <a:latin typeface="Times New Roman" panose="02020603050405020304" pitchFamily="18" charset="0"/>
                        <a:ea typeface="Times New Roman" panose="02020603050405020304" pitchFamily="18" charset="0"/>
                      </a:endParaRPr>
                    </a:p>
                  </a:txBody>
                  <a:tcPr marL="44450" marR="44450" marT="0" marB="0" anchor="b">
                    <a:solidFill>
                      <a:schemeClr val="bg1"/>
                    </a:solidFill>
                  </a:tcPr>
                </a:tc>
                <a:extLst>
                  <a:ext uri="{0D108BD9-81ED-4DB2-BD59-A6C34878D82A}">
                    <a16:rowId xmlns:a16="http://schemas.microsoft.com/office/drawing/2014/main" val="3048275801"/>
                  </a:ext>
                </a:extLst>
              </a:tr>
              <a:tr h="501644">
                <a:tc gridSpan="4">
                  <a:txBody>
                    <a:bodyPr/>
                    <a:lstStyle/>
                    <a:p>
                      <a:pPr>
                        <a:spcAft>
                          <a:spcPts val="0"/>
                        </a:spcAft>
                      </a:pPr>
                      <a:endParaRPr lang="cs-CZ" sz="1600" dirty="0">
                        <a:effectLst/>
                        <a:latin typeface="Times New Roman" panose="02020603050405020304" pitchFamily="18" charset="0"/>
                        <a:ea typeface="Times New Roman" panose="02020603050405020304" pitchFamily="18" charset="0"/>
                      </a:endParaRPr>
                    </a:p>
                  </a:txBody>
                  <a:tcPr marL="44450" marR="44450" marT="0" marB="0" anchor="b">
                    <a:solidFill>
                      <a:schemeClr val="bg1"/>
                    </a:solidFill>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r">
                        <a:spcAft>
                          <a:spcPts val="0"/>
                        </a:spcAft>
                      </a:pPr>
                      <a:endParaRPr lang="cs-CZ" sz="1600" dirty="0">
                        <a:effectLst/>
                        <a:latin typeface="Times New Roman" panose="02020603050405020304" pitchFamily="18" charset="0"/>
                        <a:ea typeface="Times New Roman" panose="02020603050405020304" pitchFamily="18" charset="0"/>
                      </a:endParaRPr>
                    </a:p>
                  </a:txBody>
                  <a:tcPr marL="44450" marR="44450" marT="0" marB="0" anchor="b">
                    <a:solidFill>
                      <a:schemeClr val="bg1"/>
                    </a:solidFill>
                  </a:tcPr>
                </a:tc>
                <a:extLst>
                  <a:ext uri="{0D108BD9-81ED-4DB2-BD59-A6C34878D82A}">
                    <a16:rowId xmlns:a16="http://schemas.microsoft.com/office/drawing/2014/main" val="1293182181"/>
                  </a:ext>
                </a:extLst>
              </a:tr>
              <a:tr h="592853">
                <a:tc gridSpan="4">
                  <a:txBody>
                    <a:bodyPr/>
                    <a:lstStyle/>
                    <a:p>
                      <a:pPr>
                        <a:spcAft>
                          <a:spcPts val="0"/>
                        </a:spcAft>
                      </a:pPr>
                      <a:endParaRPr lang="cs-CZ" sz="1600" dirty="0">
                        <a:effectLst/>
                        <a:latin typeface="Times New Roman" panose="02020603050405020304" pitchFamily="18" charset="0"/>
                        <a:ea typeface="Times New Roman" panose="02020603050405020304" pitchFamily="18" charset="0"/>
                      </a:endParaRPr>
                    </a:p>
                  </a:txBody>
                  <a:tcPr marL="44450" marR="44450" marT="0" marB="0" anchor="b">
                    <a:solidFill>
                      <a:schemeClr val="bg1"/>
                    </a:solidFill>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r">
                        <a:spcAft>
                          <a:spcPts val="0"/>
                        </a:spcAft>
                      </a:pPr>
                      <a:endParaRPr lang="cs-CZ" sz="1600" dirty="0">
                        <a:effectLst/>
                        <a:latin typeface="Times New Roman" panose="02020603050405020304" pitchFamily="18" charset="0"/>
                        <a:ea typeface="Times New Roman" panose="02020603050405020304" pitchFamily="18" charset="0"/>
                      </a:endParaRPr>
                    </a:p>
                  </a:txBody>
                  <a:tcPr marL="44450" marR="44450" marT="0" marB="0" anchor="b">
                    <a:solidFill>
                      <a:schemeClr val="bg1"/>
                    </a:solidFill>
                  </a:tcPr>
                </a:tc>
                <a:extLst>
                  <a:ext uri="{0D108BD9-81ED-4DB2-BD59-A6C34878D82A}">
                    <a16:rowId xmlns:a16="http://schemas.microsoft.com/office/drawing/2014/main" val="1654445925"/>
                  </a:ext>
                </a:extLst>
              </a:tr>
              <a:tr h="751774">
                <a:tc gridSpan="4">
                  <a:txBody>
                    <a:bodyPr/>
                    <a:lstStyle/>
                    <a:p>
                      <a:pPr>
                        <a:spcAft>
                          <a:spcPts val="0"/>
                        </a:spcAft>
                      </a:pPr>
                      <a:r>
                        <a:rPr lang="cs-CZ" sz="2400" b="1" dirty="0">
                          <a:effectLst/>
                        </a:rPr>
                        <a:t>Čistý výsledek podnikání                                       </a:t>
                      </a:r>
                      <a:endParaRPr lang="cs-CZ" sz="2400" b="1" dirty="0">
                        <a:effectLst/>
                        <a:latin typeface="Times New Roman" panose="02020603050405020304" pitchFamily="18" charset="0"/>
                        <a:ea typeface="Times New Roman" panose="02020603050405020304" pitchFamily="18" charset="0"/>
                      </a:endParaRPr>
                    </a:p>
                  </a:txBody>
                  <a:tcPr marL="44450" marR="44450" marT="0" marB="0" anchor="b">
                    <a:solidFill>
                      <a:schemeClr val="bg1"/>
                    </a:solidFill>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r">
                        <a:spcAft>
                          <a:spcPts val="0"/>
                        </a:spcAft>
                      </a:pPr>
                      <a:endParaRPr lang="cs-CZ" sz="2400" b="1" dirty="0">
                        <a:effectLst/>
                        <a:latin typeface="Times New Roman" panose="02020603050405020304" pitchFamily="18" charset="0"/>
                        <a:ea typeface="Times New Roman" panose="02020603050405020304" pitchFamily="18" charset="0"/>
                      </a:endParaRPr>
                    </a:p>
                  </a:txBody>
                  <a:tcPr marL="44450" marR="44450" marT="0" marB="0" anchor="b">
                    <a:solidFill>
                      <a:schemeClr val="bg1"/>
                    </a:solidFill>
                  </a:tcPr>
                </a:tc>
                <a:extLst>
                  <a:ext uri="{0D108BD9-81ED-4DB2-BD59-A6C34878D82A}">
                    <a16:rowId xmlns:a16="http://schemas.microsoft.com/office/drawing/2014/main" val="855922195"/>
                  </a:ext>
                </a:extLst>
              </a:tr>
            </a:tbl>
          </a:graphicData>
        </a:graphic>
      </p:graphicFrame>
    </p:spTree>
    <p:extLst>
      <p:ext uri="{BB962C8B-B14F-4D97-AF65-F5344CB8AC3E}">
        <p14:creationId xmlns:p14="http://schemas.microsoft.com/office/powerpoint/2010/main" val="104009653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5622" y="1483555"/>
            <a:ext cx="7858124" cy="776074"/>
          </a:xfrm>
        </p:spPr>
        <p:txBody>
          <a:bodyPr lIns="0" tIns="0" rIns="0" bIns="0" anchor="t" anchorCtr="0">
            <a:normAutofit/>
          </a:bodyPr>
          <a:lstStyle/>
          <a:p>
            <a:r>
              <a:rPr lang="cs-CZ" sz="4800" b="1" dirty="0">
                <a:solidFill>
                  <a:srgbClr val="FF0000"/>
                </a:solidFill>
              </a:rPr>
              <a:t>DĚKUJI ZA VAŠI POZORNOST</a:t>
            </a:r>
            <a:endParaRPr lang="cs-CZ" sz="4800" dirty="0">
              <a:solidFill>
                <a:srgbClr val="FF0000"/>
              </a:solidFill>
            </a:endParaRPr>
          </a:p>
        </p:txBody>
      </p:sp>
      <p:sp>
        <p:nvSpPr>
          <p:cNvPr id="4" name="Title 1"/>
          <p:cNvSpPr txBox="1">
            <a:spLocks/>
          </p:cNvSpPr>
          <p:nvPr/>
        </p:nvSpPr>
        <p:spPr>
          <a:xfrm>
            <a:off x="1015622" y="2963413"/>
            <a:ext cx="7858124" cy="776074"/>
          </a:xfrm>
          <a:prstGeom prst="rect">
            <a:avLst/>
          </a:prstGeom>
        </p:spPr>
        <p:txBody>
          <a:bodyPr vert="horz" lIns="0" tIns="0" rIns="0" bIns="0" rtlCol="0" anchor="t" anchorCtr="0">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cs-CZ" sz="4000" b="1" i="0" u="none" strike="noStrike" kern="1200" cap="none" spc="0" normalizeH="0" baseline="0" noProof="0" dirty="0">
                <a:ln>
                  <a:noFill/>
                </a:ln>
                <a:solidFill>
                  <a:srgbClr val="FF0000"/>
                </a:solidFill>
                <a:effectLst/>
                <a:uLnTx/>
                <a:uFillTx/>
                <a:latin typeface="+mj-lt"/>
                <a:ea typeface="+mj-ea"/>
                <a:cs typeface="+mj-cs"/>
              </a:rPr>
              <a:t>DOTAZY …</a:t>
            </a:r>
            <a:endParaRPr kumimoji="0" lang="cs-CZ" sz="4000" b="0" i="0" u="none" strike="noStrike" kern="1200" cap="none" spc="0" normalizeH="0" baseline="0" noProof="0" dirty="0">
              <a:ln>
                <a:noFill/>
              </a:ln>
              <a:solidFill>
                <a:srgbClr val="FF0000"/>
              </a:solidFill>
              <a:effectLst/>
              <a:uLnTx/>
              <a:uFillTx/>
              <a:latin typeface="+mj-lt"/>
              <a:ea typeface="+mj-ea"/>
              <a:cs typeface="+mj-cs"/>
            </a:endParaRPr>
          </a:p>
        </p:txBody>
      </p:sp>
    </p:spTree>
    <p:extLst>
      <p:ext uri="{BB962C8B-B14F-4D97-AF65-F5344CB8AC3E}">
        <p14:creationId xmlns:p14="http://schemas.microsoft.com/office/powerpoint/2010/main" val="1735084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209363" y="62558"/>
            <a:ext cx="8568952" cy="980728"/>
          </a:xfrm>
          <a:solidFill>
            <a:schemeClr val="bg1"/>
          </a:solidFill>
          <a:ln/>
        </p:spPr>
        <p:txBody>
          <a:bodyPr/>
          <a:lstStyle/>
          <a:p>
            <a:r>
              <a:rPr lang="cs-CZ" b="1"/>
              <a:t>Kalkulační vzorce</a:t>
            </a:r>
          </a:p>
        </p:txBody>
      </p:sp>
      <p:sp>
        <p:nvSpPr>
          <p:cNvPr id="191491" name="Rectangle 3"/>
          <p:cNvSpPr>
            <a:spLocks noGrp="1" noChangeArrowheads="1"/>
          </p:cNvSpPr>
          <p:nvPr>
            <p:ph idx="1"/>
          </p:nvPr>
        </p:nvSpPr>
        <p:spPr>
          <a:xfrm>
            <a:off x="107504" y="1196975"/>
            <a:ext cx="8785671" cy="5661025"/>
          </a:xfrm>
          <a:noFill/>
          <a:ln/>
        </p:spPr>
        <p:txBody>
          <a:bodyPr/>
          <a:lstStyle/>
          <a:p>
            <a:pPr marL="363538" indent="-363538" algn="just">
              <a:buFont typeface="Wingdings" pitchFamily="2" charset="2"/>
              <a:buNone/>
            </a:pPr>
            <a:r>
              <a:rPr lang="cs-CZ" sz="2000" b="1" dirty="0">
                <a:latin typeface="Times New Roman" pitchFamily="18" charset="0"/>
              </a:rPr>
              <a:t>Způsob stanovení vlastních nákladů na kalkulační jednici</a:t>
            </a:r>
          </a:p>
          <a:p>
            <a:pPr marL="363538" indent="-363538" algn="just">
              <a:buFont typeface="Wingdings" pitchFamily="2" charset="2"/>
              <a:buNone/>
            </a:pPr>
            <a:endParaRPr lang="cs-CZ" sz="2000" dirty="0">
              <a:latin typeface="Times New Roman" pitchFamily="18" charset="0"/>
            </a:endParaRPr>
          </a:p>
          <a:p>
            <a:pPr marL="363538" indent="-363538" algn="just">
              <a:buFont typeface="Wingdings" pitchFamily="2" charset="2"/>
              <a:buNone/>
            </a:pPr>
            <a:endParaRPr lang="cs-CZ" sz="2000" dirty="0">
              <a:latin typeface="Times New Roman" pitchFamily="18" charset="0"/>
            </a:endParaRPr>
          </a:p>
          <a:p>
            <a:pPr marL="363538" indent="-363538" algn="just">
              <a:buFont typeface="Wingdings" pitchFamily="2" charset="2"/>
              <a:buNone/>
            </a:pPr>
            <a:endParaRPr lang="cs-CZ" sz="2000" dirty="0">
              <a:latin typeface="Times New Roman" pitchFamily="18" charset="0"/>
            </a:endParaRPr>
          </a:p>
          <a:p>
            <a:pPr marL="363538" indent="-363538" algn="just">
              <a:buFont typeface="Wingdings" pitchFamily="2" charset="2"/>
              <a:buNone/>
            </a:pPr>
            <a:endParaRPr lang="cs-CZ" sz="2000" dirty="0">
              <a:latin typeface="Times New Roman" pitchFamily="18" charset="0"/>
            </a:endParaRPr>
          </a:p>
          <a:p>
            <a:pPr marL="363538" indent="-363538" algn="just">
              <a:buFont typeface="Wingdings" pitchFamily="2" charset="2"/>
              <a:buNone/>
            </a:pPr>
            <a:endParaRPr lang="cs-CZ" sz="2000" dirty="0">
              <a:latin typeface="Times New Roman" pitchFamily="18" charset="0"/>
            </a:endParaRPr>
          </a:p>
          <a:p>
            <a:pPr marL="363538" indent="-363538" algn="just">
              <a:buFont typeface="Wingdings" pitchFamily="2" charset="2"/>
              <a:buNone/>
            </a:pPr>
            <a:endParaRPr lang="cs-CZ" sz="2000" dirty="0">
              <a:latin typeface="Times New Roman" pitchFamily="18" charset="0"/>
            </a:endParaRPr>
          </a:p>
          <a:p>
            <a:pPr marL="363538" indent="-363538" algn="just">
              <a:buFont typeface="Wingdings" pitchFamily="2" charset="2"/>
              <a:buNone/>
            </a:pPr>
            <a:endParaRPr lang="cs-CZ" sz="2000" dirty="0">
              <a:latin typeface="Times New Roman" pitchFamily="18" charset="0"/>
            </a:endParaRPr>
          </a:p>
          <a:p>
            <a:pPr marL="363538" indent="-363538" algn="just">
              <a:buFont typeface="Wingdings" pitchFamily="2" charset="2"/>
              <a:buNone/>
            </a:pPr>
            <a:endParaRPr lang="cs-CZ" sz="2000" dirty="0">
              <a:latin typeface="Times New Roman" pitchFamily="18" charset="0"/>
            </a:endParaRPr>
          </a:p>
          <a:p>
            <a:pPr marL="363538" indent="-363538" algn="just">
              <a:buFont typeface="Wingdings" pitchFamily="2" charset="2"/>
              <a:buNone/>
            </a:pPr>
            <a:endParaRPr lang="cs-CZ" sz="2000" dirty="0">
              <a:latin typeface="Times New Roman" pitchFamily="18" charset="0"/>
            </a:endParaRPr>
          </a:p>
          <a:p>
            <a:pPr marL="363538" indent="-363538" algn="just">
              <a:buFont typeface="Wingdings" pitchFamily="2" charset="2"/>
              <a:buNone/>
            </a:pPr>
            <a:r>
              <a:rPr lang="cs-CZ" sz="2000" b="1" dirty="0">
                <a:latin typeface="Times New Roman" pitchFamily="18" charset="0"/>
              </a:rPr>
              <a:t>Základna pro rozvrhování režijních nákladů (rozvrhová základna):</a:t>
            </a:r>
          </a:p>
          <a:p>
            <a:pPr marL="363538" indent="-363538" algn="just"/>
            <a:r>
              <a:rPr lang="cs-CZ" sz="2000" dirty="0">
                <a:latin typeface="Times New Roman" pitchFamily="18" charset="0"/>
              </a:rPr>
              <a:t>veličiny peněžní, naturální</a:t>
            </a:r>
          </a:p>
          <a:p>
            <a:pPr marL="363538" indent="-363538" algn="just">
              <a:buFont typeface="Wingdings" pitchFamily="2" charset="2"/>
              <a:buNone/>
            </a:pPr>
            <a:endParaRPr lang="cs-CZ" sz="2000" dirty="0">
              <a:latin typeface="Times New Roman" pitchFamily="18" charset="0"/>
            </a:endParaRPr>
          </a:p>
        </p:txBody>
      </p:sp>
      <p:pic>
        <p:nvPicPr>
          <p:cNvPr id="191493" name="Picture 5" descr="neuroma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3140720"/>
            <a:ext cx="989013" cy="1079500"/>
          </a:xfrm>
          <a:prstGeom prst="rect">
            <a:avLst/>
          </a:prstGeom>
          <a:noFill/>
          <a:extLst>
            <a:ext uri="{909E8E84-426E-40DD-AFC4-6F175D3DCCD1}">
              <a14:hiddenFill xmlns:a14="http://schemas.microsoft.com/office/drawing/2010/main">
                <a:solidFill>
                  <a:srgbClr val="FFFFFF"/>
                </a:solidFill>
              </a14:hiddenFill>
            </a:ext>
          </a:extLst>
        </p:spPr>
      </p:pic>
      <p:pic>
        <p:nvPicPr>
          <p:cNvPr id="191494" name="Picture 6" descr="optitabs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8038" y="1988195"/>
            <a:ext cx="727075" cy="1081087"/>
          </a:xfrm>
          <a:prstGeom prst="rect">
            <a:avLst/>
          </a:prstGeom>
          <a:noFill/>
          <a:extLst>
            <a:ext uri="{909E8E84-426E-40DD-AFC4-6F175D3DCCD1}">
              <a14:hiddenFill xmlns:a14="http://schemas.microsoft.com/office/drawing/2010/main">
                <a:solidFill>
                  <a:srgbClr val="FFFFFF"/>
                </a:solidFill>
              </a14:hiddenFill>
            </a:ext>
          </a:extLst>
        </p:spPr>
      </p:pic>
      <p:sp>
        <p:nvSpPr>
          <p:cNvPr id="191495" name="Line 7"/>
          <p:cNvSpPr>
            <a:spLocks noChangeShapeType="1"/>
          </p:cNvSpPr>
          <p:nvPr/>
        </p:nvSpPr>
        <p:spPr bwMode="auto">
          <a:xfrm flipV="1">
            <a:off x="1835150" y="2708920"/>
            <a:ext cx="1296988" cy="0"/>
          </a:xfrm>
          <a:prstGeom prst="line">
            <a:avLst/>
          </a:prstGeom>
          <a:noFill/>
          <a:ln w="7620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91496" name="Line 8"/>
          <p:cNvSpPr>
            <a:spLocks noChangeShapeType="1"/>
          </p:cNvSpPr>
          <p:nvPr/>
        </p:nvSpPr>
        <p:spPr bwMode="auto">
          <a:xfrm flipV="1">
            <a:off x="1835150" y="3645545"/>
            <a:ext cx="1368425" cy="0"/>
          </a:xfrm>
          <a:prstGeom prst="line">
            <a:avLst/>
          </a:prstGeom>
          <a:noFill/>
          <a:ln w="7620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91497" name="Text Box 9"/>
          <p:cNvSpPr txBox="1">
            <a:spLocks noChangeArrowheads="1"/>
          </p:cNvSpPr>
          <p:nvPr/>
        </p:nvSpPr>
        <p:spPr bwMode="auto">
          <a:xfrm>
            <a:off x="250825" y="3318520"/>
            <a:ext cx="1509713" cy="701675"/>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sz="2000">
                <a:effectLst>
                  <a:outerShdw blurRad="38100" dist="38100" dir="2700000" algn="tl">
                    <a:srgbClr val="FFFFFF"/>
                  </a:outerShdw>
                </a:effectLst>
                <a:latin typeface="Arial" pitchFamily="34" charset="0"/>
                <a:cs typeface="Arial" pitchFamily="34" charset="0"/>
              </a:rPr>
              <a:t>PŘÍMÉ NÁKLADY</a:t>
            </a:r>
          </a:p>
        </p:txBody>
      </p:sp>
      <p:sp>
        <p:nvSpPr>
          <p:cNvPr id="191498" name="Text Box 10"/>
          <p:cNvSpPr txBox="1">
            <a:spLocks noChangeArrowheads="1"/>
          </p:cNvSpPr>
          <p:nvPr/>
        </p:nvSpPr>
        <p:spPr bwMode="auto">
          <a:xfrm>
            <a:off x="250825" y="2348557"/>
            <a:ext cx="1509713" cy="701675"/>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sz="2000">
                <a:effectLst>
                  <a:outerShdw blurRad="38100" dist="38100" dir="2700000" algn="tl">
                    <a:srgbClr val="FFFFFF"/>
                  </a:outerShdw>
                </a:effectLst>
                <a:latin typeface="Arial" pitchFamily="34" charset="0"/>
                <a:cs typeface="Arial" pitchFamily="34" charset="0"/>
              </a:rPr>
              <a:t>PŘÍMÉ NÁKLADY</a:t>
            </a:r>
          </a:p>
        </p:txBody>
      </p:sp>
      <p:grpSp>
        <p:nvGrpSpPr>
          <p:cNvPr id="191499" name="Group 11"/>
          <p:cNvGrpSpPr>
            <a:grpSpLocks/>
          </p:cNvGrpSpPr>
          <p:nvPr/>
        </p:nvGrpSpPr>
        <p:grpSpPr bwMode="auto">
          <a:xfrm>
            <a:off x="4932363" y="1700857"/>
            <a:ext cx="4086225" cy="2520950"/>
            <a:chOff x="295" y="1026"/>
            <a:chExt cx="2574" cy="1588"/>
          </a:xfrm>
        </p:grpSpPr>
        <p:pic>
          <p:nvPicPr>
            <p:cNvPr id="191500" name="Picture 12" descr="neuroma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5" y="1933"/>
              <a:ext cx="624" cy="681"/>
            </a:xfrm>
            <a:prstGeom prst="rect">
              <a:avLst/>
            </a:prstGeom>
            <a:noFill/>
            <a:extLst>
              <a:ext uri="{909E8E84-426E-40DD-AFC4-6F175D3DCCD1}">
                <a14:hiddenFill xmlns:a14="http://schemas.microsoft.com/office/drawing/2010/main">
                  <a:solidFill>
                    <a:srgbClr val="FFFFFF"/>
                  </a:solidFill>
                </a14:hiddenFill>
              </a:ext>
            </a:extLst>
          </p:spPr>
        </p:pic>
        <p:pic>
          <p:nvPicPr>
            <p:cNvPr id="191501" name="Picture 13" descr="optitabs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90" y="1026"/>
              <a:ext cx="427" cy="635"/>
            </a:xfrm>
            <a:prstGeom prst="rect">
              <a:avLst/>
            </a:prstGeom>
            <a:noFill/>
            <a:extLst>
              <a:ext uri="{909E8E84-426E-40DD-AFC4-6F175D3DCCD1}">
                <a14:hiddenFill xmlns:a14="http://schemas.microsoft.com/office/drawing/2010/main">
                  <a:solidFill>
                    <a:srgbClr val="FFFFFF"/>
                  </a:solidFill>
                </a14:hiddenFill>
              </a:ext>
            </a:extLst>
          </p:spPr>
        </p:pic>
        <p:sp>
          <p:nvSpPr>
            <p:cNvPr id="191502" name="Text Box 14"/>
            <p:cNvSpPr txBox="1">
              <a:spLocks noChangeArrowheads="1"/>
            </p:cNvSpPr>
            <p:nvPr/>
          </p:nvSpPr>
          <p:spPr bwMode="auto">
            <a:xfrm>
              <a:off x="295" y="1706"/>
              <a:ext cx="952" cy="44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sz="2000">
                  <a:effectLst>
                    <a:outerShdw blurRad="38100" dist="38100" dir="2700000" algn="tl">
                      <a:srgbClr val="FFFFFF"/>
                    </a:outerShdw>
                  </a:effectLst>
                  <a:latin typeface="Arial" pitchFamily="34" charset="0"/>
                  <a:cs typeface="Arial" pitchFamily="34" charset="0"/>
                </a:rPr>
                <a:t>NEPŘÍMÉ NÁKLADY</a:t>
              </a:r>
            </a:p>
          </p:txBody>
        </p:sp>
        <p:sp>
          <p:nvSpPr>
            <p:cNvPr id="191503" name="Line 15"/>
            <p:cNvSpPr>
              <a:spLocks noChangeShapeType="1"/>
            </p:cNvSpPr>
            <p:nvPr/>
          </p:nvSpPr>
          <p:spPr bwMode="auto">
            <a:xfrm flipV="1">
              <a:off x="1202" y="1389"/>
              <a:ext cx="998" cy="544"/>
            </a:xfrm>
            <a:prstGeom prst="line">
              <a:avLst/>
            </a:prstGeom>
            <a:noFill/>
            <a:ln w="7620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91504" name="Line 16"/>
            <p:cNvSpPr>
              <a:spLocks noChangeShapeType="1"/>
            </p:cNvSpPr>
            <p:nvPr/>
          </p:nvSpPr>
          <p:spPr bwMode="auto">
            <a:xfrm>
              <a:off x="1202" y="1888"/>
              <a:ext cx="952" cy="363"/>
            </a:xfrm>
            <a:prstGeom prst="line">
              <a:avLst/>
            </a:prstGeom>
            <a:noFill/>
            <a:ln w="7620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91505" name="Text Box 17"/>
            <p:cNvSpPr txBox="1">
              <a:spLocks noChangeArrowheads="1"/>
            </p:cNvSpPr>
            <p:nvPr/>
          </p:nvSpPr>
          <p:spPr bwMode="auto">
            <a:xfrm>
              <a:off x="1474" y="1752"/>
              <a:ext cx="81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sz="2000" b="0" i="1">
                  <a:latin typeface="Arial" pitchFamily="34" charset="0"/>
                  <a:cs typeface="Arial" pitchFamily="34" charset="0"/>
                </a:rPr>
                <a:t>alokace</a:t>
              </a:r>
            </a:p>
          </p:txBody>
        </p:sp>
      </p:grpSp>
    </p:spTree>
    <p:extLst>
      <p:ext uri="{BB962C8B-B14F-4D97-AF65-F5344CB8AC3E}">
        <p14:creationId xmlns:p14="http://schemas.microsoft.com/office/powerpoint/2010/main" val="16458255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457200" y="129494"/>
            <a:ext cx="8229600" cy="1143000"/>
          </a:xfrm>
          <a:noFill/>
          <a:ln/>
        </p:spPr>
        <p:txBody>
          <a:bodyPr/>
          <a:lstStyle/>
          <a:p>
            <a:r>
              <a:rPr lang="cs-CZ" b="1" dirty="0"/>
              <a:t>Kalkulační vzorce</a:t>
            </a:r>
          </a:p>
        </p:txBody>
      </p:sp>
      <p:sp>
        <p:nvSpPr>
          <p:cNvPr id="195587" name="Rectangle 3"/>
          <p:cNvSpPr>
            <a:spLocks noGrp="1" noChangeArrowheads="1"/>
          </p:cNvSpPr>
          <p:nvPr>
            <p:ph idx="1"/>
          </p:nvPr>
        </p:nvSpPr>
        <p:spPr>
          <a:xfrm>
            <a:off x="-27383" y="1052736"/>
            <a:ext cx="8147050" cy="719138"/>
          </a:xfrm>
          <a:ln/>
        </p:spPr>
        <p:txBody>
          <a:bodyPr/>
          <a:lstStyle/>
          <a:p>
            <a:pPr marL="609600" indent="-609600" algn="ctr">
              <a:buFont typeface="Wingdings" pitchFamily="2" charset="2"/>
              <a:buNone/>
            </a:pPr>
            <a:r>
              <a:rPr lang="cs-CZ" sz="2400" b="1" dirty="0">
                <a:solidFill>
                  <a:srgbClr val="C00000"/>
                </a:solidFill>
              </a:rPr>
              <a:t>Retrográdní kalkulační vzorec</a:t>
            </a:r>
          </a:p>
        </p:txBody>
      </p:sp>
      <p:sp>
        <p:nvSpPr>
          <p:cNvPr id="195589" name="Text Box 5"/>
          <p:cNvSpPr txBox="1">
            <a:spLocks noChangeArrowheads="1"/>
          </p:cNvSpPr>
          <p:nvPr/>
        </p:nvSpPr>
        <p:spPr bwMode="auto">
          <a:xfrm>
            <a:off x="5292725" y="4719638"/>
            <a:ext cx="367188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sz="1600">
                <a:latin typeface="Times New Roman" pitchFamily="18" charset="0"/>
              </a:rPr>
              <a:t>Schéma retrográdního kalkulačního vzorce </a:t>
            </a:r>
            <a:r>
              <a:rPr lang="en-US" sz="1600">
                <a:latin typeface="Times New Roman" pitchFamily="18" charset="0"/>
              </a:rPr>
              <a:t>[</a:t>
            </a:r>
            <a:r>
              <a:rPr lang="cs-CZ" sz="1600">
                <a:latin typeface="Times New Roman" pitchFamily="18" charset="0"/>
              </a:rPr>
              <a:t>Novák, 2009</a:t>
            </a:r>
            <a:r>
              <a:rPr lang="en-US" sz="1600">
                <a:latin typeface="Times New Roman" pitchFamily="18" charset="0"/>
              </a:rPr>
              <a:t>]</a:t>
            </a:r>
            <a:endParaRPr lang="cs-CZ" sz="1600">
              <a:latin typeface="Times New Roman" pitchFamily="18" charset="0"/>
            </a:endParaRPr>
          </a:p>
        </p:txBody>
      </p:sp>
      <p:pic>
        <p:nvPicPr>
          <p:cNvPr id="195590" name="Picture 6" descr="Ceny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1609725"/>
            <a:ext cx="414020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591" name="Rectangle 3"/>
          <p:cNvSpPr>
            <a:spLocks noChangeArrowheads="1"/>
          </p:cNvSpPr>
          <p:nvPr/>
        </p:nvSpPr>
        <p:spPr bwMode="auto">
          <a:xfrm>
            <a:off x="250825" y="1916113"/>
            <a:ext cx="4897438"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eaLnBrk="0" hangingPunct="0">
              <a:spcBef>
                <a:spcPct val="20000"/>
              </a:spcBef>
              <a:buClr>
                <a:schemeClr val="bg2"/>
              </a:buClr>
              <a:buSzPct val="75000"/>
              <a:buFont typeface="Wingdings" pitchFamily="2" charset="2"/>
              <a:buNone/>
            </a:pPr>
            <a:r>
              <a:rPr lang="cs-CZ" i="1">
                <a:solidFill>
                  <a:srgbClr val="000000"/>
                </a:solidFill>
                <a:latin typeface="Times New Roman" pitchFamily="18" charset="0"/>
                <a:cs typeface="Times New Roman" pitchFamily="18" charset="0"/>
              </a:rPr>
              <a:t>Základní cena výkonu</a:t>
            </a:r>
          </a:p>
          <a:p>
            <a:pPr marL="609600" indent="-609600" eaLnBrk="0" hangingPunct="0">
              <a:spcBef>
                <a:spcPct val="20000"/>
              </a:spcBef>
              <a:buClr>
                <a:schemeClr val="bg2"/>
              </a:buClr>
              <a:buSzPct val="75000"/>
              <a:buFont typeface="Wingdings" pitchFamily="2" charset="2"/>
              <a:buNone/>
            </a:pPr>
            <a:r>
              <a:rPr lang="cs-CZ">
                <a:solidFill>
                  <a:srgbClr val="000000"/>
                </a:solidFill>
                <a:latin typeface="Times New Roman" pitchFamily="18" charset="0"/>
                <a:cs typeface="Times New Roman" pitchFamily="18" charset="0"/>
              </a:rPr>
              <a:t>------------------------------------</a:t>
            </a:r>
          </a:p>
          <a:p>
            <a:pPr marL="742950" lvl="1" indent="-285750" eaLnBrk="0" hangingPunct="0">
              <a:spcBef>
                <a:spcPct val="20000"/>
              </a:spcBef>
              <a:buClr>
                <a:schemeClr val="tx2"/>
              </a:buClr>
              <a:buSzPct val="75000"/>
              <a:buFont typeface="Times New Roman" pitchFamily="18" charset="0"/>
              <a:buChar char="-"/>
            </a:pPr>
            <a:r>
              <a:rPr lang="cs-CZ" b="0">
                <a:solidFill>
                  <a:srgbClr val="000000"/>
                </a:solidFill>
                <a:latin typeface="Times New Roman" pitchFamily="18" charset="0"/>
                <a:cs typeface="Times New Roman" pitchFamily="18" charset="0"/>
              </a:rPr>
              <a:t>Dočasná cenová zvýhodnění</a:t>
            </a:r>
          </a:p>
          <a:p>
            <a:pPr marL="742950" lvl="1" indent="-285750" eaLnBrk="0" hangingPunct="0">
              <a:spcBef>
                <a:spcPct val="20000"/>
              </a:spcBef>
              <a:buClr>
                <a:schemeClr val="tx2"/>
              </a:buClr>
              <a:buSzPct val="75000"/>
              <a:buFont typeface="Times New Roman" pitchFamily="18" charset="0"/>
              <a:buChar char="-"/>
            </a:pPr>
            <a:r>
              <a:rPr lang="cs-CZ" b="0">
                <a:solidFill>
                  <a:srgbClr val="000000"/>
                </a:solidFill>
                <a:latin typeface="Times New Roman" pitchFamily="18" charset="0"/>
                <a:cs typeface="Times New Roman" pitchFamily="18" charset="0"/>
              </a:rPr>
              <a:t>Slevy zákazníkům ( množstevní, sezónní …)</a:t>
            </a:r>
          </a:p>
          <a:p>
            <a:pPr marL="609600" indent="-609600" eaLnBrk="0" hangingPunct="0">
              <a:spcBef>
                <a:spcPct val="20000"/>
              </a:spcBef>
              <a:buClr>
                <a:schemeClr val="bg2"/>
              </a:buClr>
              <a:buSzPct val="75000"/>
              <a:buFont typeface="Wingdings" pitchFamily="2" charset="2"/>
              <a:buNone/>
            </a:pPr>
            <a:r>
              <a:rPr lang="cs-CZ" b="0">
                <a:solidFill>
                  <a:srgbClr val="000000"/>
                </a:solidFill>
                <a:latin typeface="Times New Roman" pitchFamily="18" charset="0"/>
                <a:cs typeface="Times New Roman" pitchFamily="18" charset="0"/>
              </a:rPr>
              <a:t>---------------------------------------------------- </a:t>
            </a:r>
          </a:p>
          <a:p>
            <a:pPr marL="609600" indent="-609600" eaLnBrk="0" hangingPunct="0">
              <a:spcBef>
                <a:spcPct val="20000"/>
              </a:spcBef>
              <a:buClr>
                <a:schemeClr val="bg2"/>
              </a:buClr>
              <a:buSzPct val="75000"/>
              <a:buFont typeface="Wingdings" pitchFamily="2" charset="2"/>
              <a:buNone/>
            </a:pPr>
            <a:r>
              <a:rPr lang="cs-CZ" b="0" i="1">
                <a:solidFill>
                  <a:srgbClr val="000000"/>
                </a:solidFill>
                <a:latin typeface="Times New Roman" pitchFamily="18" charset="0"/>
                <a:cs typeface="Times New Roman" pitchFamily="18" charset="0"/>
              </a:rPr>
              <a:t>=   </a:t>
            </a:r>
            <a:r>
              <a:rPr lang="cs-CZ" i="1">
                <a:solidFill>
                  <a:srgbClr val="000000"/>
                </a:solidFill>
                <a:latin typeface="Times New Roman" pitchFamily="18" charset="0"/>
                <a:cs typeface="Times New Roman" pitchFamily="18" charset="0"/>
              </a:rPr>
              <a:t>Cena po úpravách</a:t>
            </a:r>
            <a:endParaRPr lang="cs-CZ" i="1">
              <a:solidFill>
                <a:srgbClr val="000000"/>
              </a:solidFill>
              <a:latin typeface="Times New Roman" pitchFamily="18" charset="0"/>
            </a:endParaRPr>
          </a:p>
          <a:p>
            <a:pPr marL="609600" indent="-609600" eaLnBrk="0" hangingPunct="0">
              <a:spcBef>
                <a:spcPct val="20000"/>
              </a:spcBef>
              <a:buClr>
                <a:schemeClr val="bg2"/>
              </a:buClr>
              <a:buSzPct val="75000"/>
              <a:buFont typeface="Wingdings" pitchFamily="2" charset="2"/>
              <a:buNone/>
            </a:pPr>
            <a:r>
              <a:rPr lang="cs-CZ">
                <a:solidFill>
                  <a:srgbClr val="000000"/>
                </a:solidFill>
                <a:latin typeface="Times New Roman" pitchFamily="18" charset="0"/>
                <a:cs typeface="Times New Roman" pitchFamily="18" charset="0"/>
              </a:rPr>
              <a:t>-----------------------------------------------------</a:t>
            </a:r>
          </a:p>
          <a:p>
            <a:pPr marL="1143000" lvl="2" indent="-228600" eaLnBrk="0" hangingPunct="0">
              <a:spcBef>
                <a:spcPct val="20000"/>
              </a:spcBef>
              <a:buClr>
                <a:schemeClr val="accent1"/>
              </a:buClr>
              <a:buSzPct val="65000"/>
              <a:buFont typeface="Times New Roman" pitchFamily="18" charset="0"/>
              <a:buChar char="-"/>
            </a:pPr>
            <a:r>
              <a:rPr lang="cs-CZ" b="0">
                <a:solidFill>
                  <a:srgbClr val="000000"/>
                </a:solidFill>
                <a:latin typeface="Times New Roman" pitchFamily="18" charset="0"/>
                <a:cs typeface="Times New Roman" pitchFamily="18" charset="0"/>
              </a:rPr>
              <a:t>Náklady</a:t>
            </a:r>
          </a:p>
          <a:p>
            <a:pPr marL="609600" indent="-609600" eaLnBrk="0" hangingPunct="0">
              <a:spcBef>
                <a:spcPct val="20000"/>
              </a:spcBef>
              <a:buClr>
                <a:schemeClr val="bg2"/>
              </a:buClr>
              <a:buSzPct val="75000"/>
              <a:buFont typeface="Wingdings" pitchFamily="2" charset="2"/>
              <a:buNone/>
            </a:pPr>
            <a:r>
              <a:rPr lang="cs-CZ">
                <a:solidFill>
                  <a:srgbClr val="000000"/>
                </a:solidFill>
                <a:latin typeface="Times New Roman" pitchFamily="18" charset="0"/>
                <a:cs typeface="Times New Roman" pitchFamily="18" charset="0"/>
              </a:rPr>
              <a:t> ------------------------------------------------------</a:t>
            </a:r>
          </a:p>
          <a:p>
            <a:pPr marL="609600" indent="-609600" eaLnBrk="0" hangingPunct="0">
              <a:spcBef>
                <a:spcPct val="20000"/>
              </a:spcBef>
              <a:buClr>
                <a:schemeClr val="bg2"/>
              </a:buClr>
              <a:buSzPct val="75000"/>
              <a:buFont typeface="Wingdings" pitchFamily="2" charset="2"/>
              <a:buNone/>
            </a:pPr>
            <a:r>
              <a:rPr lang="cs-CZ" i="1">
                <a:solidFill>
                  <a:srgbClr val="000000"/>
                </a:solidFill>
                <a:latin typeface="Times New Roman" pitchFamily="18" charset="0"/>
                <a:cs typeface="Times New Roman" pitchFamily="18" charset="0"/>
              </a:rPr>
              <a:t> =	 Zisk ( jinak vyjádřený přínos)</a:t>
            </a:r>
          </a:p>
        </p:txBody>
      </p:sp>
    </p:spTree>
    <p:extLst>
      <p:ext uri="{BB962C8B-B14F-4D97-AF65-F5344CB8AC3E}">
        <p14:creationId xmlns:p14="http://schemas.microsoft.com/office/powerpoint/2010/main" val="40795278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646044"/>
            <a:ext cx="8229600" cy="836613"/>
          </a:xfrm>
        </p:spPr>
        <p:txBody>
          <a:bodyPr/>
          <a:lstStyle/>
          <a:p>
            <a:pPr fontAlgn="auto">
              <a:spcAft>
                <a:spcPts val="0"/>
              </a:spcAft>
              <a:defRPr/>
            </a:pPr>
            <a:r>
              <a:rPr lang="cs-CZ" sz="3200" dirty="0"/>
              <a:t>Podniková ekonomika </a:t>
            </a:r>
          </a:p>
        </p:txBody>
      </p:sp>
      <p:sp>
        <p:nvSpPr>
          <p:cNvPr id="18435" name="Rectangle 3"/>
          <p:cNvSpPr>
            <a:spLocks noGrp="1" noChangeArrowheads="1"/>
          </p:cNvSpPr>
          <p:nvPr>
            <p:ph type="body" idx="1"/>
          </p:nvPr>
        </p:nvSpPr>
        <p:spPr>
          <a:xfrm>
            <a:off x="287338" y="1731135"/>
            <a:ext cx="8856662" cy="5400675"/>
          </a:xfrm>
        </p:spPr>
        <p:txBody>
          <a:bodyPr rtlCol="0">
            <a:normAutofit/>
          </a:bodyPr>
          <a:lstStyle/>
          <a:p>
            <a:pPr algn="just" fontAlgn="auto">
              <a:lnSpc>
                <a:spcPct val="80000"/>
              </a:lnSpc>
              <a:spcAft>
                <a:spcPts val="0"/>
              </a:spcAft>
              <a:defRPr/>
            </a:pPr>
            <a:r>
              <a:rPr lang="cs-CZ" sz="2000" dirty="0"/>
              <a:t>Předmět podniková ekonomika 2 prohlubuje teoretické i praktické znalosti studenta získané v Podnikové ekonomice 1, zaměřuje se zejména na oblasti financování, investic, zásob, výroby a odbytu, na analýzu a rozbor těchto podnikových činností, plánování a kontrolu. </a:t>
            </a:r>
          </a:p>
          <a:p>
            <a:pPr marL="0" indent="0" fontAlgn="auto">
              <a:spcAft>
                <a:spcPts val="0"/>
              </a:spcAft>
              <a:buFont typeface="Arial" pitchFamily="34" charset="0"/>
              <a:buNone/>
              <a:defRPr/>
            </a:pPr>
            <a:endParaRPr lang="cs-CZ" sz="2000" b="1" i="1" dirty="0"/>
          </a:p>
          <a:p>
            <a:pPr marL="0" indent="0" fontAlgn="auto">
              <a:spcAft>
                <a:spcPts val="0"/>
              </a:spcAft>
              <a:buFont typeface="Arial" pitchFamily="34" charset="0"/>
              <a:buNone/>
              <a:defRPr/>
            </a:pPr>
            <a:r>
              <a:rPr lang="cs-CZ" sz="2000" b="1" i="1" dirty="0"/>
              <a:t>Cíl předmětu:</a:t>
            </a:r>
            <a:endParaRPr lang="cs-CZ" sz="2000" dirty="0"/>
          </a:p>
          <a:p>
            <a:pPr fontAlgn="auto">
              <a:spcAft>
                <a:spcPts val="0"/>
              </a:spcAft>
              <a:defRPr/>
            </a:pPr>
            <a:r>
              <a:rPr lang="cs-CZ" sz="2000" dirty="0"/>
              <a:t>Cílem předmětu je zvyšování a rozvíjení úrovně ekonomického vzdělání, teoretických vědomostí, ale i metodických a praktických dovedností z oblasti podnikohospodářské praxe. Předmět navazuje na Podnikovou ekonomiku 1. </a:t>
            </a:r>
            <a:endParaRPr lang="cs-CZ" sz="2200" b="1" dirty="0"/>
          </a:p>
        </p:txBody>
      </p:sp>
    </p:spTree>
    <p:extLst>
      <p:ext uri="{BB962C8B-B14F-4D97-AF65-F5344CB8AC3E}">
        <p14:creationId xmlns:p14="http://schemas.microsoft.com/office/powerpoint/2010/main" val="1867269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p:txBody>
          <a:bodyPr>
            <a:normAutofit/>
          </a:bodyPr>
          <a:lstStyle/>
          <a:p>
            <a:pPr eaLnBrk="1" hangingPunct="1"/>
            <a:r>
              <a:rPr lang="cs-CZ" sz="4000" b="1"/>
              <a:t>Kalkulační systém</a:t>
            </a:r>
          </a:p>
        </p:txBody>
      </p:sp>
      <p:pic>
        <p:nvPicPr>
          <p:cNvPr id="615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582738"/>
            <a:ext cx="8893175" cy="315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864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9" name="Zástupný symbol pro číslo snímku 5"/>
          <p:cNvSpPr txBox="1">
            <a:spLocks noGrp="1"/>
          </p:cNvSpPr>
          <p:nvPr/>
        </p:nvSpPr>
        <p:spPr bwMode="auto">
          <a:xfrm>
            <a:off x="6948488" y="6597650"/>
            <a:ext cx="21336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r" eaLnBrk="1" hangingPunct="1"/>
            <a:fld id="{BD20D264-EBF2-4948-B561-FC22A6178C67}" type="slidenum">
              <a:rPr lang="cs-CZ" sz="800"/>
              <a:pPr algn="r" eaLnBrk="1" hangingPunct="1"/>
              <a:t>21</a:t>
            </a:fld>
            <a:endParaRPr lang="cs-CZ" sz="800"/>
          </a:p>
        </p:txBody>
      </p:sp>
      <p:sp>
        <p:nvSpPr>
          <p:cNvPr id="193540" name="Rectangle 2"/>
          <p:cNvSpPr>
            <a:spLocks noGrp="1" noChangeArrowheads="1"/>
          </p:cNvSpPr>
          <p:nvPr>
            <p:ph type="title" idx="4294967295"/>
          </p:nvPr>
        </p:nvSpPr>
        <p:spPr>
          <a:xfrm>
            <a:off x="457200" y="-61815"/>
            <a:ext cx="8229600" cy="1143000"/>
          </a:xfrm>
        </p:spPr>
        <p:txBody>
          <a:bodyPr/>
          <a:lstStyle/>
          <a:p>
            <a:pPr eaLnBrk="1" hangingPunct="1"/>
            <a:r>
              <a:rPr lang="cs-CZ" sz="3200" dirty="0"/>
              <a:t>Kalkulační systém – klasifikace kalkulací</a:t>
            </a:r>
          </a:p>
        </p:txBody>
      </p:sp>
      <p:sp>
        <p:nvSpPr>
          <p:cNvPr id="193541" name="Rectangle 3"/>
          <p:cNvSpPr>
            <a:spLocks noGrp="1" noChangeArrowheads="1"/>
          </p:cNvSpPr>
          <p:nvPr>
            <p:ph type="body" idx="4294967295"/>
          </p:nvPr>
        </p:nvSpPr>
        <p:spPr>
          <a:xfrm>
            <a:off x="0" y="1125538"/>
            <a:ext cx="8785225" cy="5543550"/>
          </a:xfrm>
        </p:spPr>
        <p:txBody>
          <a:bodyPr/>
          <a:lstStyle/>
          <a:p>
            <a:pPr eaLnBrk="1" hangingPunct="1">
              <a:buFont typeface="Wingdings" pitchFamily="2" charset="2"/>
              <a:buNone/>
            </a:pPr>
            <a:r>
              <a:rPr lang="cs-CZ" sz="2400" b="1" dirty="0">
                <a:latin typeface="Times New Roman" pitchFamily="18" charset="0"/>
              </a:rPr>
              <a:t>1.  z hlediska času</a:t>
            </a:r>
            <a:r>
              <a:rPr lang="cs-CZ" sz="2400" u="sng" dirty="0">
                <a:latin typeface="Times New Roman" pitchFamily="18" charset="0"/>
              </a:rPr>
              <a:t> </a:t>
            </a:r>
          </a:p>
          <a:p>
            <a:pPr lvl="1" eaLnBrk="1" hangingPunct="1"/>
            <a:r>
              <a:rPr lang="cs-CZ" sz="2000" b="1" dirty="0">
                <a:latin typeface="Times New Roman" pitchFamily="18" charset="0"/>
              </a:rPr>
              <a:t>Předběžné</a:t>
            </a:r>
            <a:r>
              <a:rPr lang="cs-CZ" sz="2000" dirty="0">
                <a:latin typeface="Times New Roman" pitchFamily="18" charset="0"/>
              </a:rPr>
              <a:t> - důležitý podklad pro prvotní stanovení ceny a tedy pro cenová vyjednávání </a:t>
            </a:r>
          </a:p>
          <a:p>
            <a:pPr lvl="1" eaLnBrk="1" hangingPunct="1"/>
            <a:r>
              <a:rPr lang="cs-CZ" sz="2000" b="1" dirty="0">
                <a:latin typeface="Times New Roman" pitchFamily="18" charset="0"/>
              </a:rPr>
              <a:t>výsledné</a:t>
            </a:r>
            <a:r>
              <a:rPr lang="cs-CZ" sz="2000" dirty="0">
                <a:latin typeface="Times New Roman" pitchFamily="18" charset="0"/>
              </a:rPr>
              <a:t> - sestavuje se po skončení výroby a pomocí ní zjišťujeme skutečné náklady, průměrně připadající na výkon (jednotku výkonu) </a:t>
            </a:r>
          </a:p>
          <a:p>
            <a:pPr eaLnBrk="1" hangingPunct="1">
              <a:buFont typeface="Wingdings" pitchFamily="2" charset="2"/>
              <a:buNone/>
            </a:pPr>
            <a:r>
              <a:rPr lang="cs-CZ" sz="2400" b="1" dirty="0">
                <a:latin typeface="Times New Roman" pitchFamily="18" charset="0"/>
              </a:rPr>
              <a:t>2. z hlediska struktury nákladů</a:t>
            </a:r>
            <a:r>
              <a:rPr lang="cs-CZ" sz="2400" dirty="0">
                <a:latin typeface="Times New Roman" pitchFamily="18" charset="0"/>
              </a:rPr>
              <a:t> </a:t>
            </a:r>
          </a:p>
          <a:p>
            <a:pPr lvl="1" eaLnBrk="1" hangingPunct="1"/>
            <a:r>
              <a:rPr lang="cs-CZ" sz="2000" dirty="0">
                <a:latin typeface="Times New Roman" pitchFamily="18" charset="0"/>
              </a:rPr>
              <a:t>průběžná </a:t>
            </a:r>
          </a:p>
          <a:p>
            <a:pPr lvl="1" eaLnBrk="1" hangingPunct="1"/>
            <a:r>
              <a:rPr lang="cs-CZ" sz="2000" dirty="0">
                <a:latin typeface="Times New Roman" pitchFamily="18" charset="0"/>
              </a:rPr>
              <a:t>postupná </a:t>
            </a:r>
          </a:p>
          <a:p>
            <a:pPr eaLnBrk="1" hangingPunct="1">
              <a:buFont typeface="Wingdings" pitchFamily="2" charset="2"/>
              <a:buNone/>
            </a:pPr>
            <a:r>
              <a:rPr lang="cs-CZ" sz="2400" b="1" dirty="0">
                <a:latin typeface="Times New Roman" pitchFamily="18" charset="0"/>
              </a:rPr>
              <a:t>3. z hlediska způsobu sestavování</a:t>
            </a:r>
          </a:p>
          <a:p>
            <a:pPr lvl="1" eaLnBrk="1" hangingPunct="1"/>
            <a:r>
              <a:rPr lang="cs-CZ" sz="2000" b="1" dirty="0">
                <a:highlight>
                  <a:srgbClr val="FFFF00"/>
                </a:highlight>
                <a:latin typeface="Times New Roman" pitchFamily="18" charset="0"/>
              </a:rPr>
              <a:t>kalkulace úplných nákladů (absorpční)</a:t>
            </a:r>
            <a:r>
              <a:rPr lang="cs-CZ" sz="2000" dirty="0">
                <a:latin typeface="Times New Roman" pitchFamily="18" charset="0"/>
              </a:rPr>
              <a:t> – jsou kalkulovány veškeré náklady až na úroveň úplných nákladů výkonů</a:t>
            </a:r>
          </a:p>
          <a:p>
            <a:pPr lvl="1" algn="just" eaLnBrk="1" hangingPunct="1"/>
            <a:r>
              <a:rPr lang="cs-CZ" sz="2000" b="1" dirty="0">
                <a:highlight>
                  <a:srgbClr val="FFFF00"/>
                </a:highlight>
                <a:latin typeface="Times New Roman" pitchFamily="18" charset="0"/>
              </a:rPr>
              <a:t>kalk. Variabilních (neúplných) nákladů</a:t>
            </a:r>
            <a:r>
              <a:rPr lang="cs-CZ" sz="2000" dirty="0">
                <a:latin typeface="Times New Roman" pitchFamily="18" charset="0"/>
              </a:rPr>
              <a:t> – jsou kalkulovány pouze variabilní (přímé náklady) a náklady režijní se vyjadřují jako suma za celou oblast či podnik – počítá se tak krycí příspěvek nebo hrubé rozpětí</a:t>
            </a:r>
          </a:p>
        </p:txBody>
      </p:sp>
    </p:spTree>
    <p:extLst>
      <p:ext uri="{BB962C8B-B14F-4D97-AF65-F5344CB8AC3E}">
        <p14:creationId xmlns:p14="http://schemas.microsoft.com/office/powerpoint/2010/main" val="1861162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6"/>
            <a:ext cx="8229600" cy="1143000"/>
          </a:xfrm>
        </p:spPr>
        <p:txBody>
          <a:bodyPr>
            <a:normAutofit/>
          </a:bodyPr>
          <a:lstStyle/>
          <a:p>
            <a:r>
              <a:rPr lang="cs-CZ" sz="3200" b="1" dirty="0">
                <a:latin typeface="Arial" pitchFamily="34" charset="0"/>
                <a:cs typeface="Arial" pitchFamily="34" charset="0"/>
              </a:rPr>
              <a:t>Základní typy nákladových kalkulací</a:t>
            </a:r>
            <a:endParaRPr lang="cs-CZ" sz="3200" dirty="0">
              <a:latin typeface="Arial" pitchFamily="34" charset="0"/>
              <a:cs typeface="Arial" pitchFamily="34" charset="0"/>
            </a:endParaRPr>
          </a:p>
        </p:txBody>
      </p:sp>
      <p:pic>
        <p:nvPicPr>
          <p:cNvPr id="1026" name="Picture 2" descr="C:\Users\L9087\Desktop\MVSO_přednášky\Přednášky, PE1\Přednášky_ZS_2014\Obrázky\frc2011-06-14_2.jpg"/>
          <p:cNvPicPr>
            <a:picLocks noGrp="1" noChangeAspect="1" noChangeArrowheads="1"/>
          </p:cNvPicPr>
          <p:nvPr>
            <p:ph idx="1"/>
          </p:nvPr>
        </p:nvPicPr>
        <p:blipFill>
          <a:blip r:embed="rId2" cstate="print"/>
          <a:srcRect/>
          <a:stretch>
            <a:fillRect/>
          </a:stretch>
        </p:blipFill>
        <p:spPr bwMode="auto">
          <a:xfrm>
            <a:off x="127437" y="1475656"/>
            <a:ext cx="8889126" cy="4325157"/>
          </a:xfrm>
          <a:prstGeom prst="rect">
            <a:avLst/>
          </a:prstGeom>
          <a:noFill/>
        </p:spPr>
      </p:pic>
    </p:spTree>
    <p:extLst>
      <p:ext uri="{BB962C8B-B14F-4D97-AF65-F5344CB8AC3E}">
        <p14:creationId xmlns:p14="http://schemas.microsoft.com/office/powerpoint/2010/main" val="757507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6"/>
            <a:ext cx="8229600" cy="1143000"/>
          </a:xfrm>
        </p:spPr>
        <p:txBody>
          <a:bodyPr>
            <a:normAutofit/>
          </a:bodyPr>
          <a:lstStyle/>
          <a:p>
            <a:r>
              <a:rPr lang="cs-CZ" sz="3200" b="1" dirty="0">
                <a:latin typeface="Arial" pitchFamily="34" charset="0"/>
                <a:cs typeface="Arial" pitchFamily="34" charset="0"/>
              </a:rPr>
              <a:t>Kalkulační členění</a:t>
            </a:r>
            <a:endParaRPr lang="cs-CZ" sz="3200" dirty="0">
              <a:latin typeface="Arial" pitchFamily="34" charset="0"/>
              <a:cs typeface="Arial" pitchFamily="34" charset="0"/>
            </a:endParaRPr>
          </a:p>
        </p:txBody>
      </p:sp>
      <p:sp>
        <p:nvSpPr>
          <p:cNvPr id="3" name="Zástupný symbol pro obsah 2"/>
          <p:cNvSpPr>
            <a:spLocks noGrp="1"/>
          </p:cNvSpPr>
          <p:nvPr>
            <p:ph idx="1"/>
          </p:nvPr>
        </p:nvSpPr>
        <p:spPr>
          <a:xfrm>
            <a:off x="755576" y="1484784"/>
            <a:ext cx="6552728" cy="4104456"/>
          </a:xfrm>
        </p:spPr>
        <p:txBody>
          <a:bodyPr>
            <a:noAutofit/>
          </a:bodyPr>
          <a:lstStyle/>
          <a:p>
            <a:pPr marL="536575" indent="-536575" algn="just">
              <a:buNone/>
            </a:pPr>
            <a:r>
              <a:rPr lang="cs-CZ" sz="2400" i="1" dirty="0">
                <a:latin typeface="Arial" pitchFamily="34" charset="0"/>
                <a:cs typeface="Arial" pitchFamily="34" charset="0"/>
              </a:rPr>
              <a:t>→ 	</a:t>
            </a:r>
            <a:r>
              <a:rPr lang="cs-CZ" sz="2400" dirty="0">
                <a:latin typeface="Arial" pitchFamily="34" charset="0"/>
                <a:cs typeface="Arial" pitchFamily="34" charset="0"/>
              </a:rPr>
              <a:t>s úplnými náklady (přímé, nepřímé):</a:t>
            </a:r>
          </a:p>
          <a:p>
            <a:pPr marL="536575" indent="-536575" algn="just">
              <a:buNone/>
            </a:pPr>
            <a:r>
              <a:rPr lang="cs-CZ" sz="2400" dirty="0">
                <a:latin typeface="Arial" pitchFamily="34" charset="0"/>
                <a:cs typeface="Arial" pitchFamily="34" charset="0"/>
              </a:rPr>
              <a:t>	- kalkulace dělením,</a:t>
            </a:r>
          </a:p>
          <a:p>
            <a:pPr marL="536575" indent="-536575" algn="just">
              <a:buNone/>
            </a:pPr>
            <a:r>
              <a:rPr lang="cs-CZ" sz="2400" dirty="0">
                <a:latin typeface="Arial" pitchFamily="34" charset="0"/>
                <a:cs typeface="Arial" pitchFamily="34" charset="0"/>
              </a:rPr>
              <a:t>	- kalkulace přirážková,</a:t>
            </a:r>
          </a:p>
          <a:p>
            <a:pPr marL="536575" indent="-536575" algn="just">
              <a:buNone/>
            </a:pPr>
            <a:r>
              <a:rPr lang="cs-CZ" sz="2400" dirty="0">
                <a:latin typeface="Arial" pitchFamily="34" charset="0"/>
                <a:cs typeface="Arial" pitchFamily="34" charset="0"/>
              </a:rPr>
              <a:t>	- kalkulace ve sdružené výrobě,</a:t>
            </a:r>
          </a:p>
          <a:p>
            <a:pPr marL="536575" indent="-536575" algn="just">
              <a:buNone/>
            </a:pPr>
            <a:r>
              <a:rPr lang="cs-CZ" sz="2400" dirty="0">
                <a:latin typeface="Arial" pitchFamily="34" charset="0"/>
                <a:cs typeface="Arial" pitchFamily="34" charset="0"/>
              </a:rPr>
              <a:t>	- kalkulace rozdílové,</a:t>
            </a:r>
          </a:p>
          <a:p>
            <a:pPr marL="536575" indent="-536575" algn="just">
              <a:buNone/>
            </a:pPr>
            <a:r>
              <a:rPr lang="cs-CZ" sz="2400" dirty="0">
                <a:latin typeface="Arial" pitchFamily="34" charset="0"/>
                <a:cs typeface="Arial" pitchFamily="34" charset="0"/>
              </a:rPr>
              <a:t>	- kalkulace nákladů podle procesů (ABC),</a:t>
            </a:r>
          </a:p>
          <a:p>
            <a:pPr marL="536575" indent="-536575" algn="just">
              <a:buNone/>
            </a:pPr>
            <a:endParaRPr lang="cs-CZ" sz="2400" dirty="0">
              <a:latin typeface="Arial" pitchFamily="34" charset="0"/>
              <a:cs typeface="Arial" pitchFamily="34" charset="0"/>
            </a:endParaRPr>
          </a:p>
          <a:p>
            <a:pPr marL="536575" indent="-536575" algn="just">
              <a:buNone/>
            </a:pPr>
            <a:r>
              <a:rPr lang="cs-CZ" sz="2400" dirty="0">
                <a:latin typeface="Arial" pitchFamily="34" charset="0"/>
                <a:cs typeface="Arial" pitchFamily="34" charset="0"/>
              </a:rPr>
              <a:t> </a:t>
            </a:r>
            <a:r>
              <a:rPr lang="cs-CZ" sz="2400" i="1" dirty="0">
                <a:latin typeface="Arial" pitchFamily="34" charset="0"/>
                <a:cs typeface="Arial" pitchFamily="34" charset="0"/>
              </a:rPr>
              <a:t>→ 	</a:t>
            </a:r>
            <a:r>
              <a:rPr lang="cs-CZ" sz="2400" dirty="0">
                <a:latin typeface="Arial" pitchFamily="34" charset="0"/>
                <a:cs typeface="Arial" pitchFamily="34" charset="0"/>
              </a:rPr>
              <a:t> s neúplnými náklady.</a:t>
            </a:r>
          </a:p>
        </p:txBody>
      </p:sp>
    </p:spTree>
    <p:extLst>
      <p:ext uri="{BB962C8B-B14F-4D97-AF65-F5344CB8AC3E}">
        <p14:creationId xmlns:p14="http://schemas.microsoft.com/office/powerpoint/2010/main" val="3621730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1"/>
          <p:cNvSpPr>
            <a:spLocks noGrp="1"/>
          </p:cNvSpPr>
          <p:nvPr>
            <p:ph type="title"/>
          </p:nvPr>
        </p:nvSpPr>
        <p:spPr/>
        <p:txBody>
          <a:bodyPr>
            <a:normAutofit/>
          </a:bodyPr>
          <a:lstStyle/>
          <a:p>
            <a:pPr eaLnBrk="1" hangingPunct="1"/>
            <a:r>
              <a:rPr lang="cs-CZ" altLang="cs-CZ" sz="3200" b="1" dirty="0">
                <a:latin typeface="Arial" pitchFamily="34" charset="0"/>
                <a:cs typeface="Arial" pitchFamily="34" charset="0"/>
              </a:rPr>
              <a:t>Metody kalkulace</a:t>
            </a:r>
          </a:p>
        </p:txBody>
      </p:sp>
      <p:sp>
        <p:nvSpPr>
          <p:cNvPr id="13315" name="Zástupný symbol pro obsah 2"/>
          <p:cNvSpPr>
            <a:spLocks noGrp="1"/>
          </p:cNvSpPr>
          <p:nvPr>
            <p:ph idx="1"/>
          </p:nvPr>
        </p:nvSpPr>
        <p:spPr/>
        <p:txBody>
          <a:bodyPr>
            <a:normAutofit fontScale="92500" lnSpcReduction="10000"/>
          </a:bodyPr>
          <a:lstStyle/>
          <a:p>
            <a:pPr eaLnBrk="1" hangingPunct="1"/>
            <a:r>
              <a:rPr lang="cs-CZ" altLang="cs-CZ" sz="2400" b="1" dirty="0">
                <a:latin typeface="Arial" pitchFamily="34" charset="0"/>
                <a:cs typeface="Arial" pitchFamily="34" charset="0"/>
              </a:rPr>
              <a:t>kalkulace dělením</a:t>
            </a:r>
            <a:r>
              <a:rPr lang="cs-CZ" altLang="cs-CZ" sz="2400" dirty="0">
                <a:latin typeface="Arial" pitchFamily="34" charset="0"/>
                <a:cs typeface="Arial" pitchFamily="34" charset="0"/>
              </a:rPr>
              <a:t>,</a:t>
            </a:r>
          </a:p>
          <a:p>
            <a:pPr lvl="1" eaLnBrk="1" hangingPunct="1"/>
            <a:r>
              <a:rPr lang="cs-CZ" altLang="cs-CZ" sz="2400" dirty="0">
                <a:latin typeface="Arial" pitchFamily="34" charset="0"/>
                <a:cs typeface="Arial" pitchFamily="34" charset="0"/>
              </a:rPr>
              <a:t>prostá,</a:t>
            </a:r>
          </a:p>
          <a:p>
            <a:pPr lvl="1" eaLnBrk="1" hangingPunct="1"/>
            <a:r>
              <a:rPr lang="cs-CZ" altLang="cs-CZ" sz="2400" dirty="0">
                <a:latin typeface="Arial" pitchFamily="34" charset="0"/>
                <a:cs typeface="Arial" pitchFamily="34" charset="0"/>
              </a:rPr>
              <a:t>stupňovitá, </a:t>
            </a:r>
          </a:p>
          <a:p>
            <a:pPr lvl="1" eaLnBrk="1" hangingPunct="1"/>
            <a:r>
              <a:rPr lang="cs-CZ" altLang="cs-CZ" sz="2400" dirty="0">
                <a:latin typeface="Arial" pitchFamily="34" charset="0"/>
                <a:cs typeface="Arial" pitchFamily="34" charset="0"/>
              </a:rPr>
              <a:t>s poměrovými čísly,</a:t>
            </a:r>
          </a:p>
          <a:p>
            <a:pPr eaLnBrk="1" hangingPunct="1"/>
            <a:r>
              <a:rPr lang="cs-CZ" altLang="cs-CZ" sz="2400" b="1" dirty="0">
                <a:latin typeface="Arial" pitchFamily="34" charset="0"/>
                <a:cs typeface="Arial" pitchFamily="34" charset="0"/>
              </a:rPr>
              <a:t>kalkulace přirážková</a:t>
            </a:r>
            <a:r>
              <a:rPr lang="cs-CZ" altLang="cs-CZ" sz="2400" dirty="0">
                <a:latin typeface="Arial" pitchFamily="34" charset="0"/>
                <a:cs typeface="Arial" pitchFamily="34" charset="0"/>
              </a:rPr>
              <a:t>,</a:t>
            </a:r>
          </a:p>
          <a:p>
            <a:pPr eaLnBrk="1" hangingPunct="1"/>
            <a:r>
              <a:rPr lang="cs-CZ" altLang="cs-CZ" sz="2400" b="1" dirty="0">
                <a:latin typeface="Arial" pitchFamily="34" charset="0"/>
                <a:cs typeface="Arial" pitchFamily="34" charset="0"/>
              </a:rPr>
              <a:t>kalkulace ve sdružené výrobě</a:t>
            </a:r>
            <a:r>
              <a:rPr lang="cs-CZ" altLang="cs-CZ" sz="2400" dirty="0">
                <a:latin typeface="Arial" pitchFamily="34" charset="0"/>
                <a:cs typeface="Arial" pitchFamily="34" charset="0"/>
              </a:rPr>
              <a:t>,</a:t>
            </a:r>
          </a:p>
          <a:p>
            <a:pPr lvl="1" eaLnBrk="1" hangingPunct="1"/>
            <a:r>
              <a:rPr lang="cs-CZ" altLang="cs-CZ" sz="2400" dirty="0">
                <a:latin typeface="Arial" pitchFamily="34" charset="0"/>
                <a:cs typeface="Arial" pitchFamily="34" charset="0"/>
              </a:rPr>
              <a:t>zůstatková (odečítací),</a:t>
            </a:r>
          </a:p>
          <a:p>
            <a:pPr lvl="1" eaLnBrk="1" hangingPunct="1"/>
            <a:r>
              <a:rPr lang="cs-CZ" altLang="cs-CZ" sz="2400" dirty="0" err="1">
                <a:latin typeface="Arial" pitchFamily="34" charset="0"/>
                <a:cs typeface="Arial" pitchFamily="34" charset="0"/>
              </a:rPr>
              <a:t>rozčítací</a:t>
            </a:r>
            <a:r>
              <a:rPr lang="cs-CZ" altLang="cs-CZ" sz="2400" dirty="0">
                <a:latin typeface="Arial" pitchFamily="34" charset="0"/>
                <a:cs typeface="Arial" pitchFamily="34" charset="0"/>
              </a:rPr>
              <a:t>,</a:t>
            </a:r>
          </a:p>
          <a:p>
            <a:pPr eaLnBrk="1" hangingPunct="1"/>
            <a:r>
              <a:rPr lang="cs-CZ" altLang="cs-CZ" sz="2400" b="1" dirty="0">
                <a:latin typeface="Arial" pitchFamily="34" charset="0"/>
                <a:cs typeface="Arial" pitchFamily="34" charset="0"/>
              </a:rPr>
              <a:t>kalkulace rozdílové</a:t>
            </a:r>
            <a:r>
              <a:rPr lang="cs-CZ" altLang="cs-CZ" sz="2400" dirty="0">
                <a:latin typeface="Arial" pitchFamily="34" charset="0"/>
                <a:cs typeface="Arial" pitchFamily="34" charset="0"/>
              </a:rPr>
              <a:t>,</a:t>
            </a:r>
          </a:p>
          <a:p>
            <a:r>
              <a:rPr lang="cs-CZ" altLang="cs-CZ" sz="2400" b="1" dirty="0">
                <a:latin typeface="Arial" pitchFamily="34" charset="0"/>
                <a:cs typeface="Arial" pitchFamily="34" charset="0"/>
              </a:rPr>
              <a:t>kalkulace neúplných nákladů</a:t>
            </a:r>
            <a:r>
              <a:rPr lang="cs-CZ" altLang="cs-CZ" sz="2400" dirty="0">
                <a:latin typeface="Arial" pitchFamily="34" charset="0"/>
                <a:cs typeface="Arial" pitchFamily="34" charset="0"/>
              </a:rPr>
              <a:t> (kalkulace variabilních nákladů /příspěvku na úhradu/, kalkulace přímých nákladů /hrubého rozpětí/).</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311593"/>
            <a:ext cx="8229600" cy="1143000"/>
          </a:xfrm>
        </p:spPr>
        <p:txBody>
          <a:bodyPr>
            <a:normAutofit/>
          </a:bodyPr>
          <a:lstStyle/>
          <a:p>
            <a:r>
              <a:rPr lang="cs-CZ" sz="3200" b="1" dirty="0">
                <a:latin typeface="Arial" pitchFamily="34" charset="0"/>
                <a:cs typeface="Arial" pitchFamily="34" charset="0"/>
              </a:rPr>
              <a:t>Metoda kalkulace závisí na:</a:t>
            </a:r>
            <a:endParaRPr lang="cs-CZ" sz="3200" dirty="0">
              <a:latin typeface="Arial" pitchFamily="34" charset="0"/>
              <a:cs typeface="Arial" pitchFamily="34" charset="0"/>
            </a:endParaRPr>
          </a:p>
        </p:txBody>
      </p:sp>
      <p:sp>
        <p:nvSpPr>
          <p:cNvPr id="3" name="Zástupný symbol pro obsah 2"/>
          <p:cNvSpPr>
            <a:spLocks noGrp="1"/>
          </p:cNvSpPr>
          <p:nvPr>
            <p:ph idx="1"/>
          </p:nvPr>
        </p:nvSpPr>
        <p:spPr>
          <a:xfrm>
            <a:off x="248478" y="1269242"/>
            <a:ext cx="8445145" cy="5022228"/>
          </a:xfrm>
        </p:spPr>
        <p:txBody>
          <a:bodyPr>
            <a:noAutofit/>
          </a:bodyPr>
          <a:lstStyle/>
          <a:p>
            <a:pPr lvl="0" algn="just"/>
            <a:r>
              <a:rPr lang="cs-CZ" sz="2400" dirty="0">
                <a:latin typeface="Arial" pitchFamily="34" charset="0"/>
                <a:cs typeface="Arial" pitchFamily="34" charset="0"/>
              </a:rPr>
              <a:t>předmětu kalkulace (co se kalkuluje),</a:t>
            </a:r>
          </a:p>
          <a:p>
            <a:pPr lvl="0" algn="just"/>
            <a:r>
              <a:rPr lang="cs-CZ" sz="2400" dirty="0">
                <a:latin typeface="Arial" pitchFamily="34" charset="0"/>
                <a:cs typeface="Arial" pitchFamily="34" charset="0"/>
              </a:rPr>
              <a:t>na způsobu přičítání nákladů výkonům (jak se přiřazují náklady na kalkulační jednici),</a:t>
            </a:r>
          </a:p>
          <a:p>
            <a:pPr lvl="0" algn="just"/>
            <a:r>
              <a:rPr lang="cs-CZ" sz="2400" dirty="0">
                <a:latin typeface="Arial" pitchFamily="34" charset="0"/>
                <a:cs typeface="Arial" pitchFamily="34" charset="0"/>
              </a:rPr>
              <a:t>na požadavcích kladených na strukturu a podrobnost členění nákladů (kalkulace úplných nákladů a kalkulace neúplných nákladů),</a:t>
            </a:r>
          </a:p>
          <a:p>
            <a:pPr lvl="0" algn="just"/>
            <a:r>
              <a:rPr lang="cs-CZ" sz="2400" dirty="0">
                <a:latin typeface="Arial" pitchFamily="34" charset="0"/>
                <a:cs typeface="Arial" pitchFamily="34" charset="0"/>
              </a:rPr>
              <a:t>subjektivním názoru osoby zabývající se daným problémem,</a:t>
            </a:r>
          </a:p>
          <a:p>
            <a:pPr lvl="0" algn="just"/>
            <a:r>
              <a:rPr lang="cs-CZ" sz="2400" dirty="0">
                <a:latin typeface="Arial" pitchFamily="34" charset="0"/>
                <a:cs typeface="Arial" pitchFamily="34" charset="0"/>
              </a:rPr>
              <a:t>relevantních podmínkách a situacích,</a:t>
            </a:r>
          </a:p>
          <a:p>
            <a:pPr lvl="0" algn="just"/>
            <a:r>
              <a:rPr lang="cs-CZ" sz="2400" dirty="0">
                <a:latin typeface="Arial" pitchFamily="34" charset="0"/>
                <a:cs typeface="Arial" pitchFamily="34" charset="0"/>
              </a:rPr>
              <a:t>návaznosti na manažerský informační systém,</a:t>
            </a:r>
          </a:p>
          <a:p>
            <a:pPr lvl="0" algn="just"/>
            <a:r>
              <a:rPr lang="cs-CZ" sz="2400" dirty="0">
                <a:latin typeface="Arial" pitchFamily="34" charset="0"/>
                <a:cs typeface="Arial" pitchFamily="34" charset="0"/>
              </a:rPr>
              <a:t>konkrétním odvětví.</a:t>
            </a:r>
          </a:p>
          <a:p>
            <a:pPr marL="536575" indent="-536575" algn="just">
              <a:buNone/>
            </a:pPr>
            <a:endParaRPr lang="cs-CZ" sz="2400" dirty="0">
              <a:latin typeface="Arial" pitchFamily="34" charset="0"/>
              <a:cs typeface="Arial" pitchFamily="34" charset="0"/>
            </a:endParaRPr>
          </a:p>
        </p:txBody>
      </p:sp>
    </p:spTree>
    <p:extLst>
      <p:ext uri="{BB962C8B-B14F-4D97-AF65-F5344CB8AC3E}">
        <p14:creationId xmlns:p14="http://schemas.microsoft.com/office/powerpoint/2010/main" val="13925777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75851" y="27856"/>
            <a:ext cx="8229600" cy="1143000"/>
          </a:xfrm>
        </p:spPr>
        <p:txBody>
          <a:bodyPr>
            <a:normAutofit/>
          </a:bodyPr>
          <a:lstStyle/>
          <a:p>
            <a:r>
              <a:rPr lang="cs-CZ" sz="3200" b="1" dirty="0">
                <a:latin typeface="Arial" pitchFamily="34" charset="0"/>
                <a:cs typeface="Arial" pitchFamily="34" charset="0"/>
              </a:rPr>
              <a:t>Kalkulace dělením</a:t>
            </a:r>
            <a:endParaRPr lang="cs-CZ" sz="3200" dirty="0">
              <a:latin typeface="Arial" pitchFamily="34" charset="0"/>
              <a:cs typeface="Arial" pitchFamily="34" charset="0"/>
            </a:endParaRPr>
          </a:p>
        </p:txBody>
      </p:sp>
      <p:sp>
        <p:nvSpPr>
          <p:cNvPr id="3" name="Zástupný symbol pro obsah 2"/>
          <p:cNvSpPr>
            <a:spLocks noGrp="1"/>
          </p:cNvSpPr>
          <p:nvPr>
            <p:ph idx="1"/>
          </p:nvPr>
        </p:nvSpPr>
        <p:spPr>
          <a:xfrm>
            <a:off x="86816" y="999068"/>
            <a:ext cx="9057184" cy="5069314"/>
          </a:xfrm>
        </p:spPr>
        <p:txBody>
          <a:bodyPr>
            <a:noAutofit/>
          </a:bodyPr>
          <a:lstStyle/>
          <a:p>
            <a:pPr algn="just"/>
            <a:r>
              <a:rPr lang="cs-CZ" sz="2400" dirty="0">
                <a:latin typeface="Arial" panose="020B0604020202020204" pitchFamily="34" charset="0"/>
                <a:cs typeface="Arial" panose="020B0604020202020204" pitchFamily="34" charset="0"/>
              </a:rPr>
              <a:t>Jedná se o </a:t>
            </a:r>
            <a:r>
              <a:rPr lang="cs-CZ" sz="2400" b="1" dirty="0">
                <a:latin typeface="Arial" panose="020B0604020202020204" pitchFamily="34" charset="0"/>
                <a:cs typeface="Arial" panose="020B0604020202020204" pitchFamily="34" charset="0"/>
              </a:rPr>
              <a:t>nejjednodušší kalkulační metodu</a:t>
            </a:r>
            <a:r>
              <a:rPr lang="cs-CZ" sz="2400" dirty="0">
                <a:latin typeface="Arial" panose="020B0604020202020204" pitchFamily="34" charset="0"/>
                <a:cs typeface="Arial" panose="020B0604020202020204" pitchFamily="34" charset="0"/>
              </a:rPr>
              <a:t>. Tato kalkulace přiřazuje náklady výkonům na základě podílu společných nákladů (N) k množství vyprodukovaných výkonů (q). Náklady na </a:t>
            </a:r>
            <a:r>
              <a:rPr lang="cs-CZ" sz="2400" u="sng" dirty="0">
                <a:latin typeface="Arial" pitchFamily="34" charset="0"/>
                <a:cs typeface="Arial" pitchFamily="34" charset="0"/>
              </a:rPr>
              <a:t>kalkulační jednici </a:t>
            </a:r>
            <a:r>
              <a:rPr lang="cs-CZ" sz="2400" i="1" u="sng" dirty="0">
                <a:latin typeface="Arial" pitchFamily="34" charset="0"/>
                <a:cs typeface="Arial" pitchFamily="34" charset="0"/>
              </a:rPr>
              <a:t>n </a:t>
            </a:r>
            <a:r>
              <a:rPr lang="cs-CZ" sz="2400" dirty="0">
                <a:latin typeface="Arial" pitchFamily="34" charset="0"/>
                <a:cs typeface="Arial" pitchFamily="34" charset="0"/>
              </a:rPr>
              <a:t>se zjišťují podle položek kalkulačního vzorce dělením úhrnných </a:t>
            </a:r>
            <a:r>
              <a:rPr lang="cs-CZ" sz="2400" u="sng" dirty="0">
                <a:latin typeface="Arial" pitchFamily="34" charset="0"/>
                <a:cs typeface="Arial" pitchFamily="34" charset="0"/>
              </a:rPr>
              <a:t>nákladů </a:t>
            </a:r>
            <a:r>
              <a:rPr lang="cs-CZ" sz="2400" i="1" u="sng" dirty="0">
                <a:latin typeface="Arial" pitchFamily="34" charset="0"/>
                <a:cs typeface="Arial" pitchFamily="34" charset="0"/>
              </a:rPr>
              <a:t>N</a:t>
            </a:r>
            <a:r>
              <a:rPr lang="cs-CZ" sz="2400" u="sng" dirty="0">
                <a:latin typeface="Arial" pitchFamily="34" charset="0"/>
                <a:cs typeface="Arial" pitchFamily="34" charset="0"/>
              </a:rPr>
              <a:t> počtem kalkulačních jednic </a:t>
            </a:r>
            <a:r>
              <a:rPr lang="cs-CZ" sz="2400" i="1" u="sng" dirty="0">
                <a:latin typeface="Arial" pitchFamily="34" charset="0"/>
                <a:cs typeface="Arial" pitchFamily="34" charset="0"/>
              </a:rPr>
              <a:t>Q </a:t>
            </a:r>
            <a:r>
              <a:rPr lang="cs-CZ" sz="2400" u="sng" dirty="0">
                <a:latin typeface="Arial" pitchFamily="34" charset="0"/>
                <a:cs typeface="Arial" pitchFamily="34" charset="0"/>
              </a:rPr>
              <a:t>vyrobených ve sledovaném období.</a:t>
            </a:r>
          </a:p>
          <a:p>
            <a:pPr marL="0" indent="0" algn="ctr">
              <a:buNone/>
            </a:pPr>
            <a:endParaRPr lang="cs-CZ" sz="2400" b="1" dirty="0">
              <a:latin typeface="Arial" pitchFamily="34" charset="0"/>
              <a:cs typeface="Arial" pitchFamily="34" charset="0"/>
            </a:endParaRPr>
          </a:p>
          <a:p>
            <a:pPr marL="0" indent="0" algn="ctr">
              <a:buNone/>
            </a:pPr>
            <a:r>
              <a:rPr lang="cs-CZ" sz="2400" b="1" dirty="0">
                <a:latin typeface="Arial" pitchFamily="34" charset="0"/>
                <a:cs typeface="Arial" pitchFamily="34" charset="0"/>
              </a:rPr>
              <a:t>n = N/q</a:t>
            </a:r>
          </a:p>
        </p:txBody>
      </p:sp>
      <p:sp>
        <p:nvSpPr>
          <p:cNvPr id="4" name="TextovéPole 3"/>
          <p:cNvSpPr txBox="1">
            <a:spLocks noChangeArrowheads="1"/>
          </p:cNvSpPr>
          <p:nvPr/>
        </p:nvSpPr>
        <p:spPr bwMode="auto">
          <a:xfrm>
            <a:off x="714231" y="4532944"/>
            <a:ext cx="8143165" cy="1283428"/>
          </a:xfrm>
          <a:prstGeom prst="rect">
            <a:avLst/>
          </a:prstGeom>
          <a:noFill/>
          <a:ln w="9525">
            <a:solidFill>
              <a:srgbClr val="C00000"/>
            </a:solidFill>
            <a:miter lim="800000"/>
            <a:headEnd/>
            <a:tailEnd/>
          </a:ln>
        </p:spPr>
        <p:txBody>
          <a:bodyPr wrap="square">
            <a:spAutoFit/>
          </a:bodyPr>
          <a:lstStyle/>
          <a:p>
            <a:pPr algn="just" eaLnBrk="1" hangingPunct="1">
              <a:lnSpc>
                <a:spcPct val="90000"/>
              </a:lnSpc>
            </a:pPr>
            <a:r>
              <a:rPr lang="cs-CZ" altLang="cs-CZ" sz="2200" dirty="0">
                <a:solidFill>
                  <a:srgbClr val="000000"/>
                </a:solidFill>
                <a:latin typeface="Arial" pitchFamily="34" charset="0"/>
                <a:cs typeface="Arial" pitchFamily="34" charset="0"/>
              </a:rPr>
              <a:t>Hlavní použití: v hromadné výrobě (těžba uhlí, výroba piva, limonád apod.), nebo např. ve strojírenství, ale jen při omezeném výrobním sortimentu (výroba turbín, motorů apod.)</a:t>
            </a:r>
            <a:endParaRPr lang="cs-CZ" altLang="cs-CZ" sz="2200" dirty="0">
              <a:latin typeface="Arial" pitchFamily="34" charset="0"/>
              <a:cs typeface="Arial" pitchFamily="34" charset="0"/>
            </a:endParaRPr>
          </a:p>
          <a:p>
            <a:pPr eaLnBrk="1" hangingPunct="1"/>
            <a:endParaRPr lang="cs-CZ" altLang="cs-CZ" dirty="0"/>
          </a:p>
        </p:txBody>
      </p:sp>
    </p:spTree>
    <p:extLst>
      <p:ext uri="{BB962C8B-B14F-4D97-AF65-F5344CB8AC3E}">
        <p14:creationId xmlns:p14="http://schemas.microsoft.com/office/powerpoint/2010/main" val="36728283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p:cNvSpPr>
            <a:spLocks noGrp="1"/>
          </p:cNvSpPr>
          <p:nvPr>
            <p:ph type="title"/>
          </p:nvPr>
        </p:nvSpPr>
        <p:spPr/>
        <p:txBody>
          <a:bodyPr>
            <a:normAutofit/>
          </a:bodyPr>
          <a:lstStyle/>
          <a:p>
            <a:r>
              <a:rPr lang="cs-CZ" altLang="cs-CZ" sz="3200" b="1" dirty="0">
                <a:latin typeface="Arial" pitchFamily="34" charset="0"/>
                <a:cs typeface="Arial" pitchFamily="34" charset="0"/>
              </a:rPr>
              <a:t>Prostá kalkulace dělením</a:t>
            </a:r>
          </a:p>
        </p:txBody>
      </p:sp>
      <p:sp>
        <p:nvSpPr>
          <p:cNvPr id="14339" name="Zástupný symbol pro obsah 2"/>
          <p:cNvSpPr>
            <a:spLocks noGrp="1"/>
          </p:cNvSpPr>
          <p:nvPr>
            <p:ph idx="1"/>
          </p:nvPr>
        </p:nvSpPr>
        <p:spPr>
          <a:xfrm>
            <a:off x="467544" y="1268760"/>
            <a:ext cx="8229600" cy="3969817"/>
          </a:xfrm>
        </p:spPr>
        <p:txBody>
          <a:bodyPr/>
          <a:lstStyle/>
          <a:p>
            <a:pPr marL="0" indent="0">
              <a:buNone/>
            </a:pPr>
            <a:r>
              <a:rPr lang="cs-CZ" altLang="cs-CZ" sz="2400" b="1" dirty="0">
                <a:solidFill>
                  <a:srgbClr val="FF0000"/>
                </a:solidFill>
                <a:latin typeface="Arial" pitchFamily="34" charset="0"/>
                <a:cs typeface="Arial" pitchFamily="34" charset="0"/>
              </a:rPr>
              <a:t>Příklad 1</a:t>
            </a:r>
            <a:endParaRPr lang="cs-CZ" altLang="cs-CZ" sz="2400" dirty="0">
              <a:latin typeface="Arial" pitchFamily="34" charset="0"/>
              <a:cs typeface="Arial" pitchFamily="34" charset="0"/>
            </a:endParaRPr>
          </a:p>
          <a:p>
            <a:r>
              <a:rPr lang="cs-CZ" altLang="cs-CZ" sz="2400" dirty="0">
                <a:latin typeface="Arial" pitchFamily="34" charset="0"/>
                <a:cs typeface="Arial" pitchFamily="34" charset="0"/>
              </a:rPr>
              <a:t>Ve firmě vyrábějící antibakteriální gely byly zúčtovány tyto náklady za měsíc:</a:t>
            </a:r>
          </a:p>
          <a:p>
            <a:endParaRPr lang="cs-CZ" altLang="cs-CZ" sz="2400" dirty="0">
              <a:latin typeface="Arial" pitchFamily="34" charset="0"/>
              <a:cs typeface="Arial" pitchFamily="34" charset="0"/>
            </a:endParaRPr>
          </a:p>
          <a:p>
            <a:pPr>
              <a:buFont typeface="Wingdings" pitchFamily="2" charset="2"/>
              <a:buChar char="§"/>
            </a:pPr>
            <a:r>
              <a:rPr lang="cs-CZ" altLang="cs-CZ" sz="2400" dirty="0">
                <a:latin typeface="Arial" pitchFamily="34" charset="0"/>
                <a:cs typeface="Arial" pitchFamily="34" charset="0"/>
              </a:rPr>
              <a:t>Spotřeba materiálu			4 560 000 Kč</a:t>
            </a:r>
          </a:p>
          <a:p>
            <a:pPr>
              <a:buFont typeface="Wingdings" pitchFamily="2" charset="2"/>
              <a:buChar char="§"/>
            </a:pPr>
            <a:r>
              <a:rPr lang="cs-CZ" altLang="cs-CZ" sz="2400" dirty="0">
                <a:latin typeface="Arial" pitchFamily="34" charset="0"/>
                <a:cs typeface="Arial" pitchFamily="34" charset="0"/>
              </a:rPr>
              <a:t>Mzdy výrobních dělníků		  400 000 Kč</a:t>
            </a:r>
          </a:p>
          <a:p>
            <a:pPr>
              <a:buFont typeface="Wingdings" pitchFamily="2" charset="2"/>
              <a:buChar char="§"/>
            </a:pPr>
            <a:r>
              <a:rPr lang="cs-CZ" altLang="cs-CZ" sz="2400" dirty="0">
                <a:latin typeface="Arial" pitchFamily="34" charset="0"/>
                <a:cs typeface="Arial" pitchFamily="34" charset="0"/>
              </a:rPr>
              <a:t>Režijní náklady 		   	 	320 000 Kč</a:t>
            </a:r>
          </a:p>
          <a:p>
            <a:r>
              <a:rPr lang="cs-CZ" altLang="cs-CZ" sz="2400" dirty="0">
                <a:latin typeface="Arial" pitchFamily="34" charset="0"/>
                <a:cs typeface="Arial" pitchFamily="34" charset="0"/>
              </a:rPr>
              <a:t>Celkem bylo vyrobeno 40 000 litrů gelu. Určete celkové náklady na 1 tubu výrobku o obsahu 0,2 litru.</a:t>
            </a:r>
          </a:p>
          <a:p>
            <a:pPr>
              <a:buFont typeface="Wingdings" pitchFamily="2" charset="2"/>
              <a:buNone/>
            </a:pPr>
            <a:endParaRPr lang="cs-CZ" altLang="cs-CZ"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494218"/>
            <a:ext cx="8229600" cy="936104"/>
          </a:xfrm>
        </p:spPr>
        <p:txBody>
          <a:bodyPr>
            <a:normAutofit/>
          </a:bodyPr>
          <a:lstStyle/>
          <a:p>
            <a:r>
              <a:rPr lang="cs-CZ" sz="3200" b="1" dirty="0">
                <a:solidFill>
                  <a:srgbClr val="FF0000"/>
                </a:solidFill>
                <a:latin typeface="Arial" pitchFamily="34" charset="0"/>
                <a:cs typeface="Arial" pitchFamily="34" charset="0"/>
              </a:rPr>
              <a:t>Řešení </a:t>
            </a:r>
            <a:r>
              <a:rPr lang="cs-CZ" altLang="cs-CZ" sz="3200" b="1" dirty="0">
                <a:latin typeface="Arial" pitchFamily="34" charset="0"/>
                <a:cs typeface="Arial" pitchFamily="34" charset="0"/>
              </a:rPr>
              <a:t>Prostá kalkulace dělením</a:t>
            </a:r>
            <a:endParaRPr lang="cs-CZ" sz="3200" dirty="0">
              <a:latin typeface="Arial" pitchFamily="34" charset="0"/>
              <a:cs typeface="Arial" pitchFamily="34" charset="0"/>
            </a:endParaRPr>
          </a:p>
        </p:txBody>
      </p:sp>
      <p:sp>
        <p:nvSpPr>
          <p:cNvPr id="7" name="Zástupný symbol pro obsah 6"/>
          <p:cNvSpPr>
            <a:spLocks noGrp="1"/>
          </p:cNvSpPr>
          <p:nvPr>
            <p:ph idx="1"/>
          </p:nvPr>
        </p:nvSpPr>
        <p:spPr/>
        <p:txBody>
          <a:bodyPr>
            <a:normAutofit/>
          </a:bodyPr>
          <a:lstStyle/>
          <a:p>
            <a:pPr>
              <a:buNone/>
            </a:pPr>
            <a:r>
              <a:rPr lang="cs-CZ" altLang="cs-CZ" sz="2400" b="1" dirty="0">
                <a:solidFill>
                  <a:srgbClr val="000000"/>
                </a:solidFill>
                <a:latin typeface="Arial" pitchFamily="34" charset="0"/>
                <a:cs typeface="Arial" pitchFamily="34" charset="0"/>
              </a:rPr>
              <a:t>Náklady na 1 l výrobku:</a:t>
            </a:r>
          </a:p>
          <a:p>
            <a:r>
              <a:rPr lang="cs-CZ" altLang="cs-CZ" sz="2400" dirty="0">
                <a:solidFill>
                  <a:srgbClr val="000000"/>
                </a:solidFill>
                <a:latin typeface="Arial" pitchFamily="34" charset="0"/>
                <a:cs typeface="Arial" pitchFamily="34" charset="0"/>
              </a:rPr>
              <a:t>Přímý materiál		114 Kč (</a:t>
            </a:r>
            <a:r>
              <a:rPr lang="cs-CZ" altLang="cs-CZ" sz="2400" dirty="0">
                <a:latin typeface="Arial" pitchFamily="34" charset="0"/>
                <a:cs typeface="Arial" pitchFamily="34" charset="0"/>
              </a:rPr>
              <a:t>4 560 000/ 40 000</a:t>
            </a:r>
            <a:r>
              <a:rPr lang="cs-CZ" altLang="cs-CZ" sz="2400" dirty="0">
                <a:solidFill>
                  <a:srgbClr val="000000"/>
                </a:solidFill>
                <a:latin typeface="Arial" pitchFamily="34" charset="0"/>
                <a:cs typeface="Arial" pitchFamily="34" charset="0"/>
              </a:rPr>
              <a:t>)</a:t>
            </a:r>
          </a:p>
          <a:p>
            <a:r>
              <a:rPr lang="cs-CZ" altLang="cs-CZ" sz="2400" dirty="0">
                <a:solidFill>
                  <a:srgbClr val="000000"/>
                </a:solidFill>
                <a:latin typeface="Arial" pitchFamily="34" charset="0"/>
                <a:cs typeface="Arial" pitchFamily="34" charset="0"/>
              </a:rPr>
              <a:t>Přímé mzdy	  	  	10 Kč (</a:t>
            </a:r>
            <a:r>
              <a:rPr lang="cs-CZ" altLang="cs-CZ" sz="2400" dirty="0">
                <a:latin typeface="Arial" pitchFamily="34" charset="0"/>
                <a:cs typeface="Arial" pitchFamily="34" charset="0"/>
              </a:rPr>
              <a:t>400 000/ 40 000</a:t>
            </a:r>
            <a:r>
              <a:rPr lang="cs-CZ" altLang="cs-CZ" sz="2400" dirty="0">
                <a:solidFill>
                  <a:srgbClr val="000000"/>
                </a:solidFill>
                <a:latin typeface="Arial" pitchFamily="34" charset="0"/>
                <a:cs typeface="Arial" pitchFamily="34" charset="0"/>
              </a:rPr>
              <a:t>)</a:t>
            </a:r>
          </a:p>
          <a:p>
            <a:r>
              <a:rPr lang="cs-CZ" altLang="cs-CZ" sz="2400" u="sng" dirty="0">
                <a:solidFill>
                  <a:srgbClr val="000000"/>
                </a:solidFill>
                <a:latin typeface="Arial" pitchFamily="34" charset="0"/>
                <a:cs typeface="Arial" pitchFamily="34" charset="0"/>
              </a:rPr>
              <a:t>Režijní náklady	    	    8 Kč (</a:t>
            </a:r>
            <a:r>
              <a:rPr lang="cs-CZ" altLang="cs-CZ" sz="2400" u="sng" dirty="0">
                <a:latin typeface="Arial" pitchFamily="34" charset="0"/>
                <a:cs typeface="Arial" pitchFamily="34" charset="0"/>
              </a:rPr>
              <a:t>320 000</a:t>
            </a:r>
            <a:r>
              <a:rPr lang="cs-CZ" altLang="cs-CZ" sz="2400" u="sng" dirty="0">
                <a:solidFill>
                  <a:srgbClr val="000000"/>
                </a:solidFill>
                <a:latin typeface="Arial" pitchFamily="34" charset="0"/>
                <a:cs typeface="Arial" pitchFamily="34" charset="0"/>
              </a:rPr>
              <a:t>/</a:t>
            </a:r>
            <a:r>
              <a:rPr lang="cs-CZ" altLang="cs-CZ" sz="2400" u="sng" dirty="0">
                <a:latin typeface="Arial" pitchFamily="34" charset="0"/>
                <a:cs typeface="Arial" pitchFamily="34" charset="0"/>
              </a:rPr>
              <a:t> 40 000</a:t>
            </a:r>
            <a:r>
              <a:rPr lang="cs-CZ" altLang="cs-CZ" sz="2400" u="sng" dirty="0">
                <a:solidFill>
                  <a:srgbClr val="000000"/>
                </a:solidFill>
                <a:latin typeface="Arial" pitchFamily="34" charset="0"/>
                <a:cs typeface="Arial" pitchFamily="34" charset="0"/>
              </a:rPr>
              <a:t>)</a:t>
            </a:r>
          </a:p>
          <a:p>
            <a:r>
              <a:rPr lang="cs-CZ" altLang="cs-CZ" sz="2400" dirty="0">
                <a:solidFill>
                  <a:srgbClr val="000000"/>
                </a:solidFill>
                <a:latin typeface="Arial" pitchFamily="34" charset="0"/>
                <a:cs typeface="Arial" pitchFamily="34" charset="0"/>
              </a:rPr>
              <a:t>Celkové vlastní N 	</a:t>
            </a:r>
            <a:r>
              <a:rPr lang="cs-CZ" altLang="cs-CZ" sz="2400" b="1" dirty="0">
                <a:solidFill>
                  <a:srgbClr val="000000"/>
                </a:solidFill>
                <a:latin typeface="Arial" pitchFamily="34" charset="0"/>
                <a:cs typeface="Arial" pitchFamily="34" charset="0"/>
              </a:rPr>
              <a:t>132 Kč </a:t>
            </a:r>
            <a:r>
              <a:rPr lang="cs-CZ" altLang="cs-CZ" sz="2400" dirty="0">
                <a:solidFill>
                  <a:srgbClr val="000000"/>
                </a:solidFill>
                <a:latin typeface="Arial" pitchFamily="34" charset="0"/>
                <a:cs typeface="Arial" pitchFamily="34" charset="0"/>
              </a:rPr>
              <a:t>(</a:t>
            </a:r>
            <a:r>
              <a:rPr lang="cs-CZ" altLang="cs-CZ" sz="2400" dirty="0">
                <a:latin typeface="Arial" pitchFamily="34" charset="0"/>
                <a:cs typeface="Arial" pitchFamily="34" charset="0"/>
              </a:rPr>
              <a:t>5 280 000/40000)</a:t>
            </a:r>
          </a:p>
          <a:p>
            <a:endParaRPr lang="cs-CZ" altLang="cs-CZ" sz="2400" dirty="0">
              <a:solidFill>
                <a:srgbClr val="000000"/>
              </a:solidFill>
              <a:latin typeface="Arial" pitchFamily="34" charset="0"/>
              <a:cs typeface="Arial" pitchFamily="34" charset="0"/>
            </a:endParaRPr>
          </a:p>
          <a:p>
            <a:pPr>
              <a:buNone/>
            </a:pPr>
            <a:r>
              <a:rPr lang="cs-CZ" altLang="cs-CZ" sz="2400" dirty="0">
                <a:solidFill>
                  <a:srgbClr val="000000"/>
                </a:solidFill>
                <a:latin typeface="Arial" pitchFamily="34" charset="0"/>
                <a:cs typeface="Arial" pitchFamily="34" charset="0"/>
              </a:rPr>
              <a:t>Vlastní náklady na 1 tubu o obsahu 0,2 l:</a:t>
            </a:r>
          </a:p>
          <a:p>
            <a:pPr>
              <a:buNone/>
            </a:pPr>
            <a:r>
              <a:rPr lang="cs-CZ" altLang="cs-CZ" sz="2400" b="1" dirty="0">
                <a:latin typeface="Arial" pitchFamily="34" charset="0"/>
                <a:cs typeface="Arial" pitchFamily="34" charset="0"/>
              </a:rPr>
              <a:t>132 * 0,2 = 26,4 Kč</a:t>
            </a:r>
            <a:r>
              <a:rPr lang="cs-CZ" altLang="cs-CZ" sz="2400" dirty="0">
                <a:solidFill>
                  <a:srgbClr val="000000"/>
                </a:solidFill>
                <a:latin typeface="Arial" pitchFamily="34" charset="0"/>
                <a:cs typeface="Arial" pitchFamily="34" charset="0"/>
              </a:rPr>
              <a:t> </a:t>
            </a:r>
          </a:p>
          <a:p>
            <a:endParaRPr lang="cs-CZ" altLang="cs-CZ" sz="2400" dirty="0">
              <a:solidFill>
                <a:srgbClr val="000000"/>
              </a:solidFill>
              <a:latin typeface="Arial" pitchFamily="34" charset="0"/>
              <a:cs typeface="Arial" pitchFamily="34" charset="0"/>
            </a:endParaRPr>
          </a:p>
          <a:p>
            <a:endParaRPr lang="cs-CZ" altLang="cs-CZ" dirty="0"/>
          </a:p>
          <a:p>
            <a:endParaRPr lang="cs-C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fade">
                                      <p:cBhvr>
                                        <p:cTn id="32" dur="500"/>
                                        <p:tgtEl>
                                          <p:spTgt spid="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Effect transition="in" filter="fade">
                                      <p:cBhvr>
                                        <p:cTn id="37"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304360"/>
            <a:ext cx="8229600" cy="936104"/>
          </a:xfrm>
        </p:spPr>
        <p:txBody>
          <a:bodyPr>
            <a:normAutofit/>
          </a:bodyPr>
          <a:lstStyle/>
          <a:p>
            <a:r>
              <a:rPr lang="cs-CZ" altLang="cs-CZ" sz="3200" b="1" dirty="0">
                <a:solidFill>
                  <a:srgbClr val="FF0000"/>
                </a:solidFill>
                <a:latin typeface="Arial" pitchFamily="34" charset="0"/>
                <a:cs typeface="Arial" pitchFamily="34" charset="0"/>
              </a:rPr>
              <a:t>Příklad 2 </a:t>
            </a:r>
            <a:r>
              <a:rPr lang="cs-CZ" sz="3200" b="1" dirty="0">
                <a:latin typeface="Arial" pitchFamily="34" charset="0"/>
                <a:cs typeface="Arial" pitchFamily="34" charset="0"/>
              </a:rPr>
              <a:t>Prostá kalkulace dělením</a:t>
            </a:r>
            <a:endParaRPr lang="cs-CZ" sz="3200" dirty="0">
              <a:latin typeface="Arial" pitchFamily="34" charset="0"/>
              <a:cs typeface="Arial" pitchFamily="34" charset="0"/>
            </a:endParaRPr>
          </a:p>
        </p:txBody>
      </p:sp>
      <p:sp>
        <p:nvSpPr>
          <p:cNvPr id="6" name="Zástupný symbol pro obsah 2"/>
          <p:cNvSpPr>
            <a:spLocks noGrp="1"/>
          </p:cNvSpPr>
          <p:nvPr>
            <p:ph idx="1"/>
          </p:nvPr>
        </p:nvSpPr>
        <p:spPr>
          <a:xfrm>
            <a:off x="323528" y="1052736"/>
            <a:ext cx="8229600" cy="5400600"/>
          </a:xfrm>
        </p:spPr>
        <p:txBody>
          <a:bodyPr>
            <a:noAutofit/>
          </a:bodyPr>
          <a:lstStyle/>
          <a:p>
            <a:pPr algn="just"/>
            <a:r>
              <a:rPr lang="cs-CZ" sz="2000" dirty="0">
                <a:latin typeface="Arial" pitchFamily="34" charset="0"/>
                <a:cs typeface="Arial" pitchFamily="34" charset="0"/>
              </a:rPr>
              <a:t>Firma „Zahradní keramika s. r. o.“ vyrábí dvířka ke krbům. Za sledované období vykazuje následující nákladové položky:</a:t>
            </a:r>
          </a:p>
          <a:p>
            <a:pPr algn="just"/>
            <a:endParaRPr lang="cs-CZ" sz="2000" dirty="0">
              <a:latin typeface="Arial" pitchFamily="34" charset="0"/>
              <a:cs typeface="Arial" pitchFamily="34" charset="0"/>
            </a:endParaRPr>
          </a:p>
          <a:p>
            <a:pPr algn="just"/>
            <a:r>
              <a:rPr lang="cs-CZ" sz="2000" dirty="0">
                <a:latin typeface="Arial" pitchFamily="34" charset="0"/>
                <a:cs typeface="Arial" pitchFamily="34" charset="0"/>
              </a:rPr>
              <a:t>Přímé mzdy				  450 000	Kč</a:t>
            </a:r>
          </a:p>
          <a:p>
            <a:pPr algn="just"/>
            <a:r>
              <a:rPr lang="cs-CZ" sz="2000" dirty="0">
                <a:latin typeface="Arial" pitchFamily="34" charset="0"/>
                <a:cs typeface="Arial" pitchFamily="34" charset="0"/>
              </a:rPr>
              <a:t>Ostatní přímé náklady	 150 000	Kč</a:t>
            </a:r>
          </a:p>
          <a:p>
            <a:pPr algn="just"/>
            <a:r>
              <a:rPr lang="cs-CZ" sz="2000" dirty="0">
                <a:latin typeface="Arial" pitchFamily="34" charset="0"/>
                <a:cs typeface="Arial" pitchFamily="34" charset="0"/>
              </a:rPr>
              <a:t>Přímý materiál			1 500 000	Kč</a:t>
            </a:r>
          </a:p>
          <a:p>
            <a:pPr algn="just"/>
            <a:r>
              <a:rPr lang="cs-CZ" sz="2000" dirty="0">
                <a:latin typeface="Arial" pitchFamily="34" charset="0"/>
                <a:cs typeface="Arial" pitchFamily="34" charset="0"/>
              </a:rPr>
              <a:t>Výrobní režie			  300 000	Kč</a:t>
            </a:r>
          </a:p>
          <a:p>
            <a:pPr algn="just"/>
            <a:r>
              <a:rPr lang="cs-CZ" sz="2000" dirty="0">
                <a:latin typeface="Arial" pitchFamily="34" charset="0"/>
                <a:cs typeface="Arial" pitchFamily="34" charset="0"/>
              </a:rPr>
              <a:t>Správní režie			    45 000	Kč</a:t>
            </a:r>
          </a:p>
          <a:p>
            <a:pPr algn="just"/>
            <a:r>
              <a:rPr lang="cs-CZ" sz="2000" dirty="0">
                <a:latin typeface="Arial" pitchFamily="34" charset="0"/>
                <a:cs typeface="Arial" pitchFamily="34" charset="0"/>
              </a:rPr>
              <a:t>Odbytová režie			  150 000	Kč</a:t>
            </a:r>
          </a:p>
          <a:p>
            <a:pPr algn="just"/>
            <a:endParaRPr lang="cs-CZ" sz="2000" dirty="0">
              <a:latin typeface="Arial" pitchFamily="34" charset="0"/>
              <a:cs typeface="Arial" pitchFamily="34" charset="0"/>
            </a:endParaRPr>
          </a:p>
          <a:p>
            <a:pPr algn="just"/>
            <a:r>
              <a:rPr lang="cs-CZ" sz="2000" dirty="0">
                <a:latin typeface="Arial" pitchFamily="34" charset="0"/>
                <a:cs typeface="Arial" pitchFamily="34" charset="0"/>
              </a:rPr>
              <a:t>Výše uvedené náklady jsou podkladem pro stanovení výrobkové kalkulace. Zisk se kalkuluje ve výši 15 % z</a:t>
            </a:r>
            <a:r>
              <a:rPr lang="cs-CZ" sz="2000" b="1" dirty="0">
                <a:latin typeface="Arial" pitchFamily="34" charset="0"/>
                <a:cs typeface="Arial" pitchFamily="34" charset="0"/>
              </a:rPr>
              <a:t> vlastních nákladů výkonu</a:t>
            </a:r>
            <a:r>
              <a:rPr lang="cs-CZ" sz="2000" dirty="0">
                <a:latin typeface="Arial" pitchFamily="34" charset="0"/>
                <a:cs typeface="Arial" pitchFamily="34" charset="0"/>
              </a:rPr>
              <a:t>. Očekává se výroba v objemu 15 000 ks krbových dvířek.</a:t>
            </a:r>
          </a:p>
          <a:p>
            <a:pPr algn="just"/>
            <a:r>
              <a:rPr lang="cs-CZ" sz="2000" b="1" i="1" dirty="0">
                <a:latin typeface="Arial" pitchFamily="34" charset="0"/>
                <a:cs typeface="Arial" pitchFamily="34" charset="0"/>
              </a:rPr>
              <a:t>Sestavte kalkulaci na jednici produkce dle všeobecného kalkulačního vzorce. </a:t>
            </a:r>
            <a:endParaRPr lang="cs-CZ" sz="2000" b="1" dirty="0">
              <a:latin typeface="Arial" pitchFamily="34" charset="0"/>
              <a:cs typeface="Arial" pitchFamily="34" charset="0"/>
            </a:endParaRPr>
          </a:p>
          <a:p>
            <a:pPr>
              <a:buNone/>
            </a:pPr>
            <a:r>
              <a:rPr lang="cs-CZ" sz="2000" dirty="0">
                <a:latin typeface="Arial" pitchFamily="34" charset="0"/>
                <a:cs typeface="Arial" pitchFamily="34"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0999" y="566047"/>
            <a:ext cx="8229600" cy="908050"/>
          </a:xfrm>
        </p:spPr>
        <p:txBody>
          <a:bodyPr/>
          <a:lstStyle/>
          <a:p>
            <a:pPr fontAlgn="auto">
              <a:spcAft>
                <a:spcPts val="0"/>
              </a:spcAft>
              <a:defRPr/>
            </a:pPr>
            <a:r>
              <a:rPr lang="cs-CZ" dirty="0"/>
              <a:t>Témata</a:t>
            </a:r>
          </a:p>
        </p:txBody>
      </p:sp>
      <p:sp>
        <p:nvSpPr>
          <p:cNvPr id="3" name="Zástupný symbol pro obsah 2"/>
          <p:cNvSpPr>
            <a:spLocks noGrp="1"/>
          </p:cNvSpPr>
          <p:nvPr>
            <p:ph idx="1"/>
          </p:nvPr>
        </p:nvSpPr>
        <p:spPr>
          <a:xfrm>
            <a:off x="315775" y="1328945"/>
            <a:ext cx="8291512" cy="5145088"/>
          </a:xfrm>
        </p:spPr>
        <p:txBody>
          <a:bodyPr rtlCol="0">
            <a:normAutofit fontScale="85000" lnSpcReduction="10000"/>
          </a:bodyPr>
          <a:lstStyle/>
          <a:p>
            <a:pPr fontAlgn="auto">
              <a:spcAft>
                <a:spcPts val="0"/>
              </a:spcAft>
              <a:defRPr/>
            </a:pPr>
            <a:r>
              <a:rPr lang="cs-CZ" b="1" dirty="0"/>
              <a:t>Plánování a rozhodování</a:t>
            </a:r>
          </a:p>
          <a:p>
            <a:pPr fontAlgn="auto">
              <a:spcAft>
                <a:spcPts val="0"/>
              </a:spcAft>
              <a:defRPr/>
            </a:pPr>
            <a:r>
              <a:rPr lang="cs-CZ" b="1" dirty="0"/>
              <a:t>Financování podniku</a:t>
            </a:r>
          </a:p>
          <a:p>
            <a:pPr fontAlgn="auto">
              <a:spcAft>
                <a:spcPts val="0"/>
              </a:spcAft>
              <a:defRPr/>
            </a:pPr>
            <a:r>
              <a:rPr lang="cs-CZ" b="1" dirty="0"/>
              <a:t>Finanční analýza podniku</a:t>
            </a:r>
          </a:p>
          <a:p>
            <a:pPr fontAlgn="auto">
              <a:spcAft>
                <a:spcPts val="0"/>
              </a:spcAft>
              <a:defRPr/>
            </a:pPr>
            <a:r>
              <a:rPr lang="cs-CZ" b="1" dirty="0"/>
              <a:t>Investiční činnost a plánování</a:t>
            </a:r>
          </a:p>
          <a:p>
            <a:pPr fontAlgn="auto">
              <a:spcAft>
                <a:spcPts val="0"/>
              </a:spcAft>
              <a:defRPr/>
            </a:pPr>
            <a:r>
              <a:rPr lang="cs-CZ" b="1" dirty="0"/>
              <a:t>Nákupní činnost</a:t>
            </a:r>
          </a:p>
          <a:p>
            <a:pPr fontAlgn="auto">
              <a:spcAft>
                <a:spcPts val="0"/>
              </a:spcAft>
              <a:defRPr/>
            </a:pPr>
            <a:r>
              <a:rPr lang="cs-CZ" b="1" dirty="0"/>
              <a:t>Řízení zásob</a:t>
            </a:r>
          </a:p>
          <a:p>
            <a:pPr fontAlgn="auto">
              <a:spcAft>
                <a:spcPts val="0"/>
              </a:spcAft>
              <a:defRPr/>
            </a:pPr>
            <a:r>
              <a:rPr lang="cs-CZ" b="1" dirty="0"/>
              <a:t>Výroba</a:t>
            </a:r>
          </a:p>
          <a:p>
            <a:pPr fontAlgn="auto">
              <a:spcAft>
                <a:spcPts val="0"/>
              </a:spcAft>
              <a:defRPr/>
            </a:pPr>
            <a:r>
              <a:rPr lang="cs-CZ" b="1" dirty="0"/>
              <a:t>Rozbory, controlling, interní audit </a:t>
            </a:r>
          </a:p>
          <a:p>
            <a:pPr fontAlgn="auto">
              <a:spcAft>
                <a:spcPts val="0"/>
              </a:spcAft>
              <a:defRPr/>
            </a:pPr>
            <a:r>
              <a:rPr lang="cs-CZ" dirty="0"/>
              <a:t>Inovace a marketing</a:t>
            </a:r>
          </a:p>
          <a:p>
            <a:pPr fontAlgn="auto">
              <a:spcAft>
                <a:spcPts val="0"/>
              </a:spcAft>
              <a:defRPr/>
            </a:pPr>
            <a:r>
              <a:rPr lang="cs-CZ" dirty="0"/>
              <a:t>Pomocné a vedlejší činnosti</a:t>
            </a:r>
          </a:p>
          <a:p>
            <a:pPr fontAlgn="auto">
              <a:spcAft>
                <a:spcPts val="0"/>
              </a:spcAft>
              <a:defRPr/>
            </a:pPr>
            <a:r>
              <a:rPr lang="cs-CZ" dirty="0"/>
              <a:t>Malé a střední podnikání v mezinárodním prostředí EU</a:t>
            </a:r>
          </a:p>
          <a:p>
            <a:pPr fontAlgn="auto">
              <a:spcAft>
                <a:spcPts val="0"/>
              </a:spcAft>
              <a:defRPr/>
            </a:pPr>
            <a:endParaRPr lang="cs-CZ" dirty="0"/>
          </a:p>
          <a:p>
            <a:pPr fontAlgn="auto">
              <a:spcAft>
                <a:spcPts val="0"/>
              </a:spcAft>
              <a:defRPr/>
            </a:pPr>
            <a:endParaRPr lang="cs-CZ" dirty="0"/>
          </a:p>
        </p:txBody>
      </p:sp>
    </p:spTree>
    <p:extLst>
      <p:ext uri="{BB962C8B-B14F-4D97-AF65-F5344CB8AC3E}">
        <p14:creationId xmlns:p14="http://schemas.microsoft.com/office/powerpoint/2010/main" val="16301396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ulka 6"/>
          <p:cNvGraphicFramePr>
            <a:graphicFrameLocks noGrp="1"/>
          </p:cNvGraphicFramePr>
          <p:nvPr/>
        </p:nvGraphicFramePr>
        <p:xfrm>
          <a:off x="562707" y="564528"/>
          <a:ext cx="8113750" cy="5617408"/>
        </p:xfrm>
        <a:graphic>
          <a:graphicData uri="http://schemas.openxmlformats.org/drawingml/2006/table">
            <a:tbl>
              <a:tblPr/>
              <a:tblGrid>
                <a:gridCol w="1548948">
                  <a:extLst>
                    <a:ext uri="{9D8B030D-6E8A-4147-A177-3AD203B41FA5}">
                      <a16:colId xmlns:a16="http://schemas.microsoft.com/office/drawing/2014/main" val="20000"/>
                    </a:ext>
                  </a:extLst>
                </a:gridCol>
                <a:gridCol w="3928621">
                  <a:extLst>
                    <a:ext uri="{9D8B030D-6E8A-4147-A177-3AD203B41FA5}">
                      <a16:colId xmlns:a16="http://schemas.microsoft.com/office/drawing/2014/main" val="20001"/>
                    </a:ext>
                  </a:extLst>
                </a:gridCol>
                <a:gridCol w="2636181">
                  <a:extLst>
                    <a:ext uri="{9D8B030D-6E8A-4147-A177-3AD203B41FA5}">
                      <a16:colId xmlns:a16="http://schemas.microsoft.com/office/drawing/2014/main" val="20002"/>
                    </a:ext>
                  </a:extLst>
                </a:gridCol>
              </a:tblGrid>
              <a:tr h="648046">
                <a:tc>
                  <a:txBody>
                    <a:bodyPr/>
                    <a:lstStyle/>
                    <a:p>
                      <a:pPr>
                        <a:spcAft>
                          <a:spcPts val="0"/>
                        </a:spcAft>
                      </a:pPr>
                      <a:r>
                        <a:rPr lang="cs-CZ" sz="2000" dirty="0">
                          <a:solidFill>
                            <a:schemeClr val="tx1"/>
                          </a:solidFill>
                          <a:latin typeface="Times New Roman"/>
                          <a:ea typeface="MS Mincho"/>
                          <a:cs typeface="Times New Roman"/>
                        </a:rPr>
                        <a:t> </a:t>
                      </a:r>
                      <a:endParaRPr lang="cs-CZ" sz="2000" dirty="0">
                        <a:solidFill>
                          <a:schemeClr val="tx1"/>
                        </a:solidFill>
                        <a:latin typeface="Times New Roman"/>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spcBef>
                          <a:spcPts val="0"/>
                        </a:spcBef>
                        <a:spcAft>
                          <a:spcPts val="0"/>
                        </a:spcAft>
                      </a:pPr>
                      <a:r>
                        <a:rPr lang="cs-CZ" sz="2000" b="1" dirty="0">
                          <a:solidFill>
                            <a:schemeClr val="tx1"/>
                          </a:solidFill>
                          <a:latin typeface="Times New Roman"/>
                          <a:ea typeface="MS Mincho"/>
                          <a:cs typeface="Times New Roman"/>
                        </a:rPr>
                        <a:t>Typový kalkulační vzorec</a:t>
                      </a:r>
                      <a:endParaRPr lang="cs-CZ" sz="2000" dirty="0">
                        <a:solidFill>
                          <a:schemeClr val="tx1"/>
                        </a:solidFill>
                        <a:latin typeface="Times New Roman"/>
                        <a:ea typeface="Times New Roman"/>
                        <a:cs typeface="Times New Roman"/>
                      </a:endParaRPr>
                    </a:p>
                    <a:p>
                      <a:pPr algn="ctr">
                        <a:spcBef>
                          <a:spcPts val="0"/>
                        </a:spcBef>
                        <a:spcAft>
                          <a:spcPts val="0"/>
                        </a:spcAft>
                        <a:tabLst>
                          <a:tab pos="3611880" algn="ctr"/>
                        </a:tabLst>
                      </a:pPr>
                      <a:r>
                        <a:rPr lang="cs-CZ" sz="2000" i="1" dirty="0">
                          <a:solidFill>
                            <a:schemeClr val="tx1"/>
                          </a:solidFill>
                          <a:latin typeface="Times New Roman"/>
                          <a:ea typeface="MS Mincho"/>
                          <a:cs typeface="Times New Roman"/>
                        </a:rPr>
                        <a:t>                                               [Kč/ks]</a:t>
                      </a:r>
                      <a:endParaRPr lang="cs-CZ" sz="2000" dirty="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extLst>
                  <a:ext uri="{0D108BD9-81ED-4DB2-BD59-A6C34878D82A}">
                    <a16:rowId xmlns:a16="http://schemas.microsoft.com/office/drawing/2014/main" val="10000"/>
                  </a:ext>
                </a:extLst>
              </a:tr>
              <a:tr h="333085">
                <a:tc>
                  <a:txBody>
                    <a:bodyPr/>
                    <a:lstStyle/>
                    <a:p>
                      <a:pPr>
                        <a:spcAft>
                          <a:spcPts val="0"/>
                        </a:spcAft>
                      </a:pPr>
                      <a:r>
                        <a:rPr lang="cs-CZ" sz="2000" dirty="0">
                          <a:solidFill>
                            <a:schemeClr val="tx1"/>
                          </a:solidFill>
                          <a:latin typeface="Times New Roman"/>
                          <a:ea typeface="MS Mincho"/>
                          <a:cs typeface="Times New Roman"/>
                        </a:rPr>
                        <a:t>1.</a:t>
                      </a:r>
                      <a:endParaRPr lang="cs-CZ" sz="2000" dirty="0">
                        <a:solidFill>
                          <a:schemeClr val="tx1"/>
                        </a:solidFill>
                        <a:latin typeface="Times New Roman"/>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cs-CZ" sz="2000">
                          <a:solidFill>
                            <a:schemeClr val="tx1"/>
                          </a:solidFill>
                          <a:latin typeface="Times New Roman"/>
                          <a:ea typeface="MS Mincho"/>
                          <a:cs typeface="Times New Roman"/>
                        </a:rPr>
                        <a:t>Přímý materiál</a:t>
                      </a:r>
                      <a:endParaRPr lang="cs-CZ" sz="200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tabLst>
                          <a:tab pos="1306830" algn="dec"/>
                        </a:tabLst>
                      </a:pPr>
                      <a:r>
                        <a:rPr lang="cs-CZ" sz="2000" dirty="0">
                          <a:solidFill>
                            <a:schemeClr val="tx1"/>
                          </a:solidFill>
                          <a:latin typeface="Times New Roman"/>
                          <a:ea typeface="MS Mincho"/>
                          <a:cs typeface="Times New Roman"/>
                        </a:rPr>
                        <a:t>100</a:t>
                      </a:r>
                      <a:endParaRPr lang="cs-CZ" sz="2000" dirty="0">
                        <a:solidFill>
                          <a:schemeClr val="tx1"/>
                        </a:solidFill>
                        <a:latin typeface="Times New Roman"/>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33085">
                <a:tc>
                  <a:txBody>
                    <a:bodyPr/>
                    <a:lstStyle/>
                    <a:p>
                      <a:pPr>
                        <a:spcAft>
                          <a:spcPts val="0"/>
                        </a:spcAft>
                      </a:pPr>
                      <a:r>
                        <a:rPr lang="cs-CZ" sz="2000">
                          <a:solidFill>
                            <a:schemeClr val="tx1"/>
                          </a:solidFill>
                          <a:latin typeface="Times New Roman"/>
                          <a:ea typeface="MS Mincho"/>
                          <a:cs typeface="Times New Roman"/>
                        </a:rPr>
                        <a:t>2.</a:t>
                      </a:r>
                      <a:endParaRPr lang="cs-CZ" sz="2000">
                        <a:solidFill>
                          <a:schemeClr val="tx1"/>
                        </a:solidFill>
                        <a:latin typeface="Times New Roman"/>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cs-CZ" sz="2000">
                          <a:solidFill>
                            <a:schemeClr val="tx1"/>
                          </a:solidFill>
                          <a:latin typeface="Times New Roman"/>
                          <a:ea typeface="MS Mincho"/>
                          <a:cs typeface="Times New Roman"/>
                        </a:rPr>
                        <a:t>Přímé mzdy</a:t>
                      </a:r>
                      <a:endParaRPr lang="cs-CZ" sz="200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tabLst>
                          <a:tab pos="1306830" algn="dec"/>
                        </a:tabLst>
                      </a:pPr>
                      <a:r>
                        <a:rPr lang="cs-CZ" sz="2000" dirty="0">
                          <a:solidFill>
                            <a:schemeClr val="tx1"/>
                          </a:solidFill>
                          <a:latin typeface="Times New Roman"/>
                          <a:ea typeface="MS Mincho"/>
                          <a:cs typeface="Times New Roman"/>
                        </a:rPr>
                        <a:t>30</a:t>
                      </a:r>
                      <a:endParaRPr lang="cs-CZ" sz="2000" dirty="0">
                        <a:solidFill>
                          <a:schemeClr val="tx1"/>
                        </a:solidFill>
                        <a:latin typeface="Times New Roman"/>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33085">
                <a:tc>
                  <a:txBody>
                    <a:bodyPr/>
                    <a:lstStyle/>
                    <a:p>
                      <a:pPr>
                        <a:spcAft>
                          <a:spcPts val="0"/>
                        </a:spcAft>
                      </a:pPr>
                      <a:r>
                        <a:rPr lang="cs-CZ" sz="2000">
                          <a:solidFill>
                            <a:schemeClr val="tx1"/>
                          </a:solidFill>
                          <a:latin typeface="Times New Roman"/>
                          <a:ea typeface="MS Mincho"/>
                          <a:cs typeface="Times New Roman"/>
                        </a:rPr>
                        <a:t>3.</a:t>
                      </a:r>
                      <a:endParaRPr lang="cs-CZ" sz="2000">
                        <a:solidFill>
                          <a:schemeClr val="tx1"/>
                        </a:solidFill>
                        <a:latin typeface="Times New Roman"/>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cs-CZ" sz="2000">
                          <a:solidFill>
                            <a:schemeClr val="tx1"/>
                          </a:solidFill>
                          <a:latin typeface="Times New Roman"/>
                          <a:ea typeface="MS Mincho"/>
                          <a:cs typeface="Times New Roman"/>
                        </a:rPr>
                        <a:t>Ostatní přímé náklady</a:t>
                      </a:r>
                      <a:endParaRPr lang="cs-CZ" sz="200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tabLst>
                          <a:tab pos="1306830" algn="dec"/>
                        </a:tabLst>
                      </a:pPr>
                      <a:r>
                        <a:rPr lang="cs-CZ" sz="2000" dirty="0">
                          <a:solidFill>
                            <a:schemeClr val="tx1"/>
                          </a:solidFill>
                          <a:latin typeface="Times New Roman"/>
                          <a:ea typeface="MS Mincho"/>
                          <a:cs typeface="Times New Roman"/>
                        </a:rPr>
                        <a:t>10</a:t>
                      </a:r>
                      <a:endParaRPr lang="cs-CZ" sz="2000" dirty="0">
                        <a:solidFill>
                          <a:schemeClr val="tx1"/>
                        </a:solidFill>
                        <a:latin typeface="Times New Roman"/>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33085">
                <a:tc>
                  <a:txBody>
                    <a:bodyPr/>
                    <a:lstStyle/>
                    <a:p>
                      <a:pPr>
                        <a:spcAft>
                          <a:spcPts val="0"/>
                        </a:spcAft>
                      </a:pPr>
                      <a:r>
                        <a:rPr lang="cs-CZ" sz="2000">
                          <a:solidFill>
                            <a:schemeClr val="tx1"/>
                          </a:solidFill>
                          <a:latin typeface="Times New Roman"/>
                          <a:ea typeface="MS Mincho"/>
                          <a:cs typeface="Times New Roman"/>
                        </a:rPr>
                        <a:t>4.</a:t>
                      </a:r>
                      <a:endParaRPr lang="cs-CZ" sz="2000">
                        <a:solidFill>
                          <a:schemeClr val="tx1"/>
                        </a:solidFill>
                        <a:latin typeface="Times New Roman"/>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cs-CZ" sz="2000">
                          <a:solidFill>
                            <a:schemeClr val="tx1"/>
                          </a:solidFill>
                          <a:latin typeface="Times New Roman"/>
                          <a:ea typeface="MS Mincho"/>
                          <a:cs typeface="Times New Roman"/>
                        </a:rPr>
                        <a:t>Výrobní režie</a:t>
                      </a:r>
                      <a:endParaRPr lang="cs-CZ" sz="200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tabLst>
                          <a:tab pos="1306830" algn="dec"/>
                        </a:tabLst>
                      </a:pPr>
                      <a:r>
                        <a:rPr lang="cs-CZ" sz="2000" dirty="0">
                          <a:solidFill>
                            <a:schemeClr val="tx1"/>
                          </a:solidFill>
                          <a:latin typeface="Times New Roman"/>
                          <a:ea typeface="MS Mincho"/>
                          <a:cs typeface="Times New Roman"/>
                        </a:rPr>
                        <a:t>20</a:t>
                      </a:r>
                      <a:endParaRPr lang="cs-CZ" sz="2000" dirty="0">
                        <a:solidFill>
                          <a:schemeClr val="tx1"/>
                        </a:solidFill>
                        <a:latin typeface="Times New Roman"/>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33085">
                <a:tc>
                  <a:txBody>
                    <a:bodyPr/>
                    <a:lstStyle/>
                    <a:p>
                      <a:pPr>
                        <a:spcAft>
                          <a:spcPts val="0"/>
                        </a:spcAft>
                      </a:pPr>
                      <a:r>
                        <a:rPr lang="cs-CZ" sz="2000">
                          <a:solidFill>
                            <a:schemeClr val="tx1"/>
                          </a:solidFill>
                          <a:latin typeface="Times New Roman"/>
                          <a:ea typeface="MS Mincho"/>
                          <a:cs typeface="Times New Roman"/>
                        </a:rPr>
                        <a:t>Σ (1.-4.)</a:t>
                      </a:r>
                      <a:endParaRPr lang="cs-CZ" sz="2000">
                        <a:solidFill>
                          <a:schemeClr val="tx1"/>
                        </a:solidFill>
                        <a:latin typeface="Times New Roman"/>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cs-CZ" sz="2000" b="1">
                          <a:solidFill>
                            <a:schemeClr val="tx1"/>
                          </a:solidFill>
                          <a:latin typeface="Times New Roman"/>
                          <a:ea typeface="MS Mincho"/>
                          <a:cs typeface="Times New Roman"/>
                        </a:rPr>
                        <a:t>Vlastní náklady výroby</a:t>
                      </a:r>
                      <a:endParaRPr lang="cs-CZ" sz="200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tabLst>
                          <a:tab pos="1306830" algn="dec"/>
                        </a:tabLst>
                      </a:pPr>
                      <a:r>
                        <a:rPr lang="cs-CZ" sz="2000" b="1" dirty="0">
                          <a:solidFill>
                            <a:schemeClr val="tx1"/>
                          </a:solidFill>
                          <a:latin typeface="Times New Roman"/>
                          <a:ea typeface="MS Mincho"/>
                          <a:cs typeface="Times New Roman"/>
                        </a:rPr>
                        <a:t>160</a:t>
                      </a:r>
                      <a:endParaRPr lang="cs-CZ" sz="2000" dirty="0">
                        <a:solidFill>
                          <a:schemeClr val="tx1"/>
                        </a:solidFill>
                        <a:latin typeface="Times New Roman"/>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33085">
                <a:tc>
                  <a:txBody>
                    <a:bodyPr/>
                    <a:lstStyle/>
                    <a:p>
                      <a:pPr>
                        <a:spcAft>
                          <a:spcPts val="0"/>
                        </a:spcAft>
                      </a:pPr>
                      <a:endParaRPr lang="cs-CZ" sz="2000">
                        <a:solidFill>
                          <a:schemeClr val="tx1"/>
                        </a:solidFill>
                        <a:latin typeface="Times New Roman"/>
                        <a:ea typeface="MS Mincho"/>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endParaRPr lang="cs-CZ" sz="2000" dirty="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tabLst>
                          <a:tab pos="1306830" algn="dec"/>
                        </a:tabLst>
                      </a:pPr>
                      <a:endParaRPr lang="cs-CZ" sz="2000" dirty="0">
                        <a:solidFill>
                          <a:schemeClr val="tx1"/>
                        </a:solidFill>
                        <a:latin typeface="Times New Roman"/>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33085">
                <a:tc>
                  <a:txBody>
                    <a:bodyPr/>
                    <a:lstStyle/>
                    <a:p>
                      <a:pPr>
                        <a:spcAft>
                          <a:spcPts val="0"/>
                        </a:spcAft>
                      </a:pPr>
                      <a:r>
                        <a:rPr lang="cs-CZ" sz="2000">
                          <a:solidFill>
                            <a:schemeClr val="tx1"/>
                          </a:solidFill>
                          <a:latin typeface="Times New Roman"/>
                          <a:ea typeface="MS Mincho"/>
                          <a:cs typeface="Times New Roman"/>
                        </a:rPr>
                        <a:t>5.</a:t>
                      </a:r>
                      <a:endParaRPr lang="cs-CZ" sz="2000">
                        <a:solidFill>
                          <a:schemeClr val="tx1"/>
                        </a:solidFill>
                        <a:latin typeface="Times New Roman"/>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cs-CZ" sz="2000">
                          <a:solidFill>
                            <a:schemeClr val="tx1"/>
                          </a:solidFill>
                          <a:latin typeface="Times New Roman"/>
                          <a:ea typeface="MS Mincho"/>
                          <a:cs typeface="Times New Roman"/>
                        </a:rPr>
                        <a:t>Správní režie</a:t>
                      </a:r>
                      <a:endParaRPr lang="cs-CZ" sz="200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tabLst>
                          <a:tab pos="1306830" algn="dec"/>
                        </a:tabLst>
                      </a:pPr>
                      <a:r>
                        <a:rPr lang="cs-CZ" sz="2000" dirty="0">
                          <a:solidFill>
                            <a:schemeClr val="tx1"/>
                          </a:solidFill>
                          <a:latin typeface="Times New Roman"/>
                          <a:ea typeface="MS Mincho"/>
                          <a:cs typeface="Times New Roman"/>
                        </a:rPr>
                        <a:t>3</a:t>
                      </a:r>
                      <a:endParaRPr lang="cs-CZ" sz="2000" dirty="0">
                        <a:solidFill>
                          <a:schemeClr val="tx1"/>
                        </a:solidFill>
                        <a:latin typeface="Times New Roman"/>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33085">
                <a:tc>
                  <a:txBody>
                    <a:bodyPr/>
                    <a:lstStyle/>
                    <a:p>
                      <a:pPr>
                        <a:spcAft>
                          <a:spcPts val="0"/>
                        </a:spcAft>
                      </a:pPr>
                      <a:r>
                        <a:rPr lang="cs-CZ" sz="2000">
                          <a:solidFill>
                            <a:schemeClr val="tx1"/>
                          </a:solidFill>
                          <a:latin typeface="Times New Roman"/>
                          <a:ea typeface="MS Mincho"/>
                          <a:cs typeface="Times New Roman"/>
                        </a:rPr>
                        <a:t>Σ (1.-5.)</a:t>
                      </a:r>
                      <a:endParaRPr lang="cs-CZ" sz="2000">
                        <a:solidFill>
                          <a:schemeClr val="tx1"/>
                        </a:solidFill>
                        <a:latin typeface="Times New Roman"/>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cs-CZ" sz="2000" b="1">
                          <a:solidFill>
                            <a:schemeClr val="tx1"/>
                          </a:solidFill>
                          <a:latin typeface="Times New Roman"/>
                          <a:ea typeface="MS Mincho"/>
                          <a:cs typeface="Times New Roman"/>
                        </a:rPr>
                        <a:t>VNV </a:t>
                      </a:r>
                      <a:r>
                        <a:rPr lang="cs-CZ" sz="2000" i="1">
                          <a:solidFill>
                            <a:schemeClr val="tx1"/>
                          </a:solidFill>
                          <a:latin typeface="Times New Roman"/>
                          <a:ea typeface="MS Mincho"/>
                          <a:cs typeface="Times New Roman"/>
                        </a:rPr>
                        <a:t>(vlastní náklady výkonu)</a:t>
                      </a:r>
                      <a:endParaRPr lang="cs-CZ" sz="200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tabLst>
                          <a:tab pos="1306830" algn="dec"/>
                        </a:tabLst>
                      </a:pPr>
                      <a:r>
                        <a:rPr lang="cs-CZ" sz="2000" b="1" dirty="0">
                          <a:solidFill>
                            <a:schemeClr val="tx1"/>
                          </a:solidFill>
                          <a:latin typeface="Times New Roman"/>
                          <a:ea typeface="MS Mincho"/>
                          <a:cs typeface="Times New Roman"/>
                        </a:rPr>
                        <a:t>163</a:t>
                      </a:r>
                      <a:endParaRPr lang="cs-CZ" sz="2000" dirty="0">
                        <a:solidFill>
                          <a:schemeClr val="tx1"/>
                        </a:solidFill>
                        <a:latin typeface="Times New Roman"/>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33085">
                <a:tc>
                  <a:txBody>
                    <a:bodyPr/>
                    <a:lstStyle/>
                    <a:p>
                      <a:pPr>
                        <a:spcAft>
                          <a:spcPts val="0"/>
                        </a:spcAft>
                      </a:pPr>
                      <a:endParaRPr lang="cs-CZ" sz="2000">
                        <a:solidFill>
                          <a:schemeClr val="tx1"/>
                        </a:solidFill>
                        <a:latin typeface="Times New Roman"/>
                        <a:ea typeface="MS Mincho"/>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endParaRPr lang="cs-CZ" sz="2000">
                        <a:solidFill>
                          <a:schemeClr val="tx1"/>
                        </a:solidFill>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tabLst>
                          <a:tab pos="1306830" algn="dec"/>
                        </a:tabLst>
                      </a:pPr>
                      <a:endParaRPr lang="cs-CZ" sz="2000" dirty="0">
                        <a:solidFill>
                          <a:schemeClr val="tx1"/>
                        </a:solidFill>
                        <a:latin typeface="Times New Roman"/>
                        <a:ea typeface="MS Mincho"/>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33085">
                <a:tc>
                  <a:txBody>
                    <a:bodyPr/>
                    <a:lstStyle/>
                    <a:p>
                      <a:pPr>
                        <a:spcAft>
                          <a:spcPts val="0"/>
                        </a:spcAft>
                      </a:pPr>
                      <a:r>
                        <a:rPr lang="cs-CZ" sz="2000">
                          <a:solidFill>
                            <a:schemeClr val="tx1"/>
                          </a:solidFill>
                          <a:latin typeface="Times New Roman"/>
                          <a:ea typeface="MS Mincho"/>
                          <a:cs typeface="Times New Roman"/>
                        </a:rPr>
                        <a:t>6.</a:t>
                      </a:r>
                      <a:endParaRPr lang="cs-CZ" sz="2000">
                        <a:solidFill>
                          <a:schemeClr val="tx1"/>
                        </a:solidFill>
                        <a:latin typeface="Times New Roman"/>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cs-CZ" sz="2000">
                          <a:solidFill>
                            <a:schemeClr val="tx1"/>
                          </a:solidFill>
                          <a:latin typeface="Times New Roman"/>
                          <a:ea typeface="MS Mincho"/>
                          <a:cs typeface="Times New Roman"/>
                        </a:rPr>
                        <a:t>Odbytové náklady</a:t>
                      </a:r>
                      <a:endParaRPr lang="cs-CZ" sz="200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tabLst>
                          <a:tab pos="1306830" algn="dec"/>
                        </a:tabLst>
                      </a:pPr>
                      <a:r>
                        <a:rPr lang="cs-CZ" sz="2000" dirty="0">
                          <a:solidFill>
                            <a:schemeClr val="tx1"/>
                          </a:solidFill>
                          <a:latin typeface="Times New Roman"/>
                          <a:ea typeface="MS Mincho"/>
                          <a:cs typeface="Times New Roman"/>
                        </a:rPr>
                        <a:t>10</a:t>
                      </a:r>
                      <a:endParaRPr lang="cs-CZ" sz="2000" dirty="0">
                        <a:solidFill>
                          <a:schemeClr val="tx1"/>
                        </a:solidFill>
                        <a:latin typeface="Times New Roman"/>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666169">
                <a:tc>
                  <a:txBody>
                    <a:bodyPr/>
                    <a:lstStyle/>
                    <a:p>
                      <a:pPr>
                        <a:spcAft>
                          <a:spcPts val="0"/>
                        </a:spcAft>
                      </a:pPr>
                      <a:r>
                        <a:rPr lang="cs-CZ" sz="2000">
                          <a:solidFill>
                            <a:schemeClr val="tx1"/>
                          </a:solidFill>
                          <a:latin typeface="Times New Roman"/>
                          <a:ea typeface="MS Mincho"/>
                          <a:cs typeface="Times New Roman"/>
                        </a:rPr>
                        <a:t>Σ (1.-6.)</a:t>
                      </a:r>
                      <a:endParaRPr lang="cs-CZ" sz="2000">
                        <a:solidFill>
                          <a:schemeClr val="tx1"/>
                        </a:solidFill>
                        <a:latin typeface="Times New Roman"/>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tabLst>
                          <a:tab pos="801370" algn="l"/>
                        </a:tabLst>
                      </a:pPr>
                      <a:r>
                        <a:rPr lang="cs-CZ" sz="2000" b="1">
                          <a:solidFill>
                            <a:schemeClr val="tx1"/>
                          </a:solidFill>
                          <a:latin typeface="Times New Roman"/>
                          <a:ea typeface="MS Mincho"/>
                          <a:cs typeface="Times New Roman"/>
                        </a:rPr>
                        <a:t>ÚVNV</a:t>
                      </a:r>
                      <a:r>
                        <a:rPr lang="cs-CZ" sz="2000" i="1">
                          <a:solidFill>
                            <a:schemeClr val="tx1"/>
                          </a:solidFill>
                          <a:latin typeface="Times New Roman"/>
                          <a:ea typeface="MS Mincho"/>
                          <a:cs typeface="Times New Roman"/>
                        </a:rPr>
                        <a:t>(úplné vlastní náklady 	výkonu)</a:t>
                      </a:r>
                      <a:endParaRPr lang="cs-CZ" sz="200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tabLst>
                          <a:tab pos="1306830" algn="dec"/>
                        </a:tabLst>
                      </a:pPr>
                      <a:r>
                        <a:rPr lang="cs-CZ" sz="2000" b="1" dirty="0">
                          <a:solidFill>
                            <a:schemeClr val="tx1"/>
                          </a:solidFill>
                          <a:latin typeface="Times New Roman"/>
                          <a:ea typeface="MS Mincho"/>
                          <a:cs typeface="Times New Roman"/>
                        </a:rPr>
                        <a:t>173</a:t>
                      </a:r>
                      <a:endParaRPr lang="cs-CZ" sz="2000" dirty="0">
                        <a:solidFill>
                          <a:schemeClr val="tx1"/>
                        </a:solidFill>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06173">
                <a:tc>
                  <a:txBody>
                    <a:bodyPr/>
                    <a:lstStyle/>
                    <a:p>
                      <a:pPr>
                        <a:spcAft>
                          <a:spcPts val="0"/>
                        </a:spcAft>
                      </a:pPr>
                      <a:endParaRPr lang="cs-CZ" sz="2000">
                        <a:solidFill>
                          <a:schemeClr val="tx1"/>
                        </a:solidFill>
                        <a:latin typeface="Times New Roman"/>
                        <a:ea typeface="MS Mincho"/>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endParaRPr lang="cs-CZ" sz="2000">
                        <a:solidFill>
                          <a:schemeClr val="tx1"/>
                        </a:solidFill>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endParaRPr lang="cs-CZ" sz="2000" dirty="0">
                        <a:solidFill>
                          <a:schemeClr val="tx1"/>
                        </a:solidFill>
                        <a:latin typeface="Times New Roman"/>
                        <a:ea typeface="MS Mincho"/>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33085">
                <a:tc>
                  <a:txBody>
                    <a:bodyPr/>
                    <a:lstStyle/>
                    <a:p>
                      <a:pPr>
                        <a:spcAft>
                          <a:spcPts val="0"/>
                        </a:spcAft>
                      </a:pPr>
                      <a:r>
                        <a:rPr lang="cs-CZ" sz="2000">
                          <a:solidFill>
                            <a:schemeClr val="tx1"/>
                          </a:solidFill>
                          <a:latin typeface="Times New Roman"/>
                          <a:ea typeface="MS Mincho"/>
                          <a:cs typeface="Times New Roman"/>
                        </a:rPr>
                        <a:t>7.</a:t>
                      </a:r>
                      <a:endParaRPr lang="cs-CZ" sz="2000">
                        <a:solidFill>
                          <a:schemeClr val="tx1"/>
                        </a:solidFill>
                        <a:latin typeface="Times New Roman"/>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cs-CZ" sz="2000">
                          <a:solidFill>
                            <a:schemeClr val="tx1"/>
                          </a:solidFill>
                          <a:latin typeface="Times New Roman"/>
                          <a:ea typeface="MS Mincho"/>
                          <a:cs typeface="Times New Roman"/>
                        </a:rPr>
                        <a:t>Zisk (ztráta)</a:t>
                      </a:r>
                      <a:endParaRPr lang="cs-CZ" sz="200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2000" dirty="0">
                          <a:solidFill>
                            <a:schemeClr val="tx1"/>
                          </a:solidFill>
                          <a:latin typeface="Times New Roman"/>
                          <a:ea typeface="MS Mincho"/>
                          <a:cs typeface="Times New Roman"/>
                        </a:rPr>
                        <a:t>24,45 (0,15*163)</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333085">
                <a:tc>
                  <a:txBody>
                    <a:bodyPr/>
                    <a:lstStyle/>
                    <a:p>
                      <a:pPr>
                        <a:spcAft>
                          <a:spcPts val="0"/>
                        </a:spcAft>
                      </a:pPr>
                      <a:r>
                        <a:rPr lang="cs-CZ" sz="2000">
                          <a:solidFill>
                            <a:schemeClr val="tx1"/>
                          </a:solidFill>
                          <a:latin typeface="Times New Roman"/>
                          <a:ea typeface="MS Mincho"/>
                          <a:cs typeface="Times New Roman"/>
                        </a:rPr>
                        <a:t>Σ (1.-7.)</a:t>
                      </a:r>
                      <a:endParaRPr lang="cs-CZ" sz="2000">
                        <a:solidFill>
                          <a:schemeClr val="tx1"/>
                        </a:solidFill>
                        <a:latin typeface="Times New Roman"/>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cs-CZ" sz="2000" b="1" dirty="0">
                          <a:solidFill>
                            <a:schemeClr val="tx1"/>
                          </a:solidFill>
                          <a:latin typeface="Times New Roman"/>
                          <a:ea typeface="MS Mincho"/>
                          <a:cs typeface="Times New Roman"/>
                        </a:rPr>
                        <a:t>Cena (výrobní)</a:t>
                      </a:r>
                      <a:endParaRPr lang="cs-CZ" sz="2000" dirty="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tabLst>
                          <a:tab pos="1270000" algn="dec"/>
                        </a:tabLst>
                      </a:pPr>
                      <a:r>
                        <a:rPr lang="cs-CZ" sz="2000" b="1" dirty="0">
                          <a:solidFill>
                            <a:schemeClr val="tx1"/>
                          </a:solidFill>
                          <a:latin typeface="Times New Roman"/>
                          <a:ea typeface="MS Mincho"/>
                          <a:cs typeface="Times New Roman"/>
                        </a:rPr>
                        <a:t>197,45</a:t>
                      </a:r>
                      <a:endParaRPr lang="cs-CZ" sz="2000" dirty="0">
                        <a:solidFill>
                          <a:schemeClr val="tx1"/>
                        </a:solidFill>
                        <a:latin typeface="Times New Roman"/>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body" sz="half" idx="1"/>
          </p:nvPr>
        </p:nvSpPr>
        <p:spPr>
          <a:xfrm>
            <a:off x="334169" y="1268760"/>
            <a:ext cx="8497887" cy="2952750"/>
          </a:xfrm>
        </p:spPr>
        <p:txBody>
          <a:bodyPr/>
          <a:lstStyle/>
          <a:p>
            <a:pPr algn="just" eaLnBrk="1" hangingPunct="1">
              <a:lnSpc>
                <a:spcPct val="90000"/>
              </a:lnSpc>
              <a:buFont typeface="Wingdings" pitchFamily="2" charset="2"/>
              <a:buNone/>
            </a:pPr>
            <a:r>
              <a:rPr lang="cs-CZ" sz="2400" b="1" i="1" dirty="0">
                <a:solidFill>
                  <a:srgbClr val="000000"/>
                </a:solidFill>
                <a:latin typeface="Times New Roman" pitchFamily="18" charset="0"/>
              </a:rPr>
              <a:t>B) Stupňovitá kalkulace  dělením</a:t>
            </a:r>
          </a:p>
          <a:p>
            <a:pPr algn="just" eaLnBrk="1" hangingPunct="1">
              <a:lnSpc>
                <a:spcPct val="90000"/>
              </a:lnSpc>
            </a:pPr>
            <a:r>
              <a:rPr lang="cs-CZ" sz="2400" dirty="0">
                <a:latin typeface="Times New Roman" pitchFamily="18" charset="0"/>
              </a:rPr>
              <a:t>Jedná se o vykalkulování nákladů pro různé stupně výroby (činnosti)</a:t>
            </a:r>
          </a:p>
          <a:p>
            <a:pPr algn="just" eaLnBrk="1" hangingPunct="1">
              <a:lnSpc>
                <a:spcPct val="90000"/>
              </a:lnSpc>
            </a:pPr>
            <a:r>
              <a:rPr lang="cs-CZ" sz="2400" dirty="0">
                <a:latin typeface="Times New Roman" pitchFamily="18" charset="0"/>
              </a:rPr>
              <a:t>metodu můžeme aplikovat tam, kde jsou </a:t>
            </a:r>
            <a:r>
              <a:rPr lang="cs-CZ" sz="2400" i="1" dirty="0">
                <a:latin typeface="Times New Roman" pitchFamily="18" charset="0"/>
              </a:rPr>
              <a:t>odděleny výrobní, správní a odbytové náklady</a:t>
            </a:r>
            <a:r>
              <a:rPr lang="cs-CZ" sz="2400" dirty="0">
                <a:latin typeface="Times New Roman" pitchFamily="18" charset="0"/>
              </a:rPr>
              <a:t>. </a:t>
            </a:r>
            <a:endParaRPr lang="cs-CZ" sz="2400" dirty="0">
              <a:solidFill>
                <a:srgbClr val="000000"/>
              </a:solidFill>
              <a:latin typeface="Times New Roman" pitchFamily="18" charset="0"/>
            </a:endParaRPr>
          </a:p>
          <a:p>
            <a:pPr algn="just" eaLnBrk="1" hangingPunct="1">
              <a:lnSpc>
                <a:spcPct val="90000"/>
              </a:lnSpc>
            </a:pPr>
            <a:r>
              <a:rPr lang="cs-CZ" sz="2400" dirty="0">
                <a:solidFill>
                  <a:srgbClr val="000000"/>
                </a:solidFill>
                <a:latin typeface="Times New Roman" pitchFamily="18" charset="0"/>
              </a:rPr>
              <a:t>Hlavní uplatnění: ve stupňové (fázové výrobě), kdy výrobek prochází několik výrobními stupni (např. v chemické výrobě). Dále pokud se l</a:t>
            </a:r>
            <a:r>
              <a:rPr lang="cs-CZ" sz="2400" dirty="0">
                <a:latin typeface="Times New Roman" pitchFamily="18" charset="0"/>
              </a:rPr>
              <a:t>iší počet vyrobených a prodaných výrobků</a:t>
            </a:r>
            <a:endParaRPr lang="cs-CZ" sz="2400" dirty="0">
              <a:solidFill>
                <a:srgbClr val="000000"/>
              </a:solidFill>
              <a:latin typeface="Times New Roman" pitchFamily="18" charset="0"/>
            </a:endParaRPr>
          </a:p>
          <a:p>
            <a:pPr algn="just" eaLnBrk="1" hangingPunct="1">
              <a:lnSpc>
                <a:spcPct val="90000"/>
              </a:lnSpc>
            </a:pPr>
            <a:endParaRPr lang="cs-CZ" sz="2400" b="1" dirty="0">
              <a:solidFill>
                <a:srgbClr val="000000"/>
              </a:solidFill>
              <a:latin typeface="Times New Roman" pitchFamily="18" charset="0"/>
            </a:endParaRPr>
          </a:p>
        </p:txBody>
      </p:sp>
      <p:sp>
        <p:nvSpPr>
          <p:cNvPr id="10278" name="Rectangle 2"/>
          <p:cNvSpPr>
            <a:spLocks noChangeArrowheads="1"/>
          </p:cNvSpPr>
          <p:nvPr/>
        </p:nvSpPr>
        <p:spPr bwMode="auto">
          <a:xfrm>
            <a:off x="457200" y="605677"/>
            <a:ext cx="82296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lang="cs-CZ" sz="3600" b="1" dirty="0">
                <a:solidFill>
                  <a:schemeClr val="tx2"/>
                </a:solidFill>
                <a:latin typeface="+mj-lt"/>
              </a:rPr>
              <a:t>Kalkulace dělením</a:t>
            </a:r>
          </a:p>
        </p:txBody>
      </p:sp>
    </p:spTree>
    <p:extLst>
      <p:ext uri="{BB962C8B-B14F-4D97-AF65-F5344CB8AC3E}">
        <p14:creationId xmlns:p14="http://schemas.microsoft.com/office/powerpoint/2010/main" val="22773204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1682">
                                            <p:txEl>
                                              <p:pRg st="3" end="3"/>
                                            </p:txEl>
                                          </p:spTgt>
                                        </p:tgtEl>
                                        <p:attrNameLst>
                                          <p:attrName>style.visibility</p:attrName>
                                        </p:attrNameLst>
                                      </p:cBhvr>
                                      <p:to>
                                        <p:strVal val="visible"/>
                                      </p:to>
                                    </p:set>
                                    <p:animEffect transition="in" filter="checkerboard(across)">
                                      <p:cBhvr>
                                        <p:cTn id="7" dur="500"/>
                                        <p:tgtEl>
                                          <p:spTgt spid="7168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idx="1"/>
          </p:nvPr>
        </p:nvSpPr>
        <p:spPr>
          <a:xfrm>
            <a:off x="251520" y="765175"/>
            <a:ext cx="8435975" cy="5327650"/>
          </a:xfrm>
        </p:spPr>
        <p:txBody>
          <a:bodyPr>
            <a:normAutofit fontScale="92500" lnSpcReduction="10000"/>
          </a:bodyPr>
          <a:lstStyle/>
          <a:p>
            <a:pPr algn="just" eaLnBrk="1" hangingPunct="1">
              <a:lnSpc>
                <a:spcPct val="90000"/>
              </a:lnSpc>
              <a:buFont typeface="Wingdings" pitchFamily="2" charset="2"/>
              <a:buNone/>
            </a:pPr>
            <a:r>
              <a:rPr lang="cs-CZ" b="1" dirty="0">
                <a:solidFill>
                  <a:srgbClr val="000000"/>
                </a:solidFill>
                <a:latin typeface="Times New Roman" pitchFamily="18" charset="0"/>
              </a:rPr>
              <a:t>Př.3: Proveďte kalkulaci nákladů.</a:t>
            </a:r>
          </a:p>
          <a:p>
            <a:pPr algn="just" eaLnBrk="1" hangingPunct="1">
              <a:lnSpc>
                <a:spcPct val="90000"/>
              </a:lnSpc>
              <a:buFont typeface="Wingdings" pitchFamily="2" charset="2"/>
              <a:buNone/>
            </a:pPr>
            <a:r>
              <a:rPr lang="cs-CZ" b="1" dirty="0">
                <a:solidFill>
                  <a:srgbClr val="000000"/>
                </a:solidFill>
                <a:latin typeface="Times New Roman" pitchFamily="18" charset="0"/>
              </a:rPr>
              <a:t>Situace:</a:t>
            </a:r>
          </a:p>
          <a:p>
            <a:pPr algn="just" eaLnBrk="1" hangingPunct="1">
              <a:lnSpc>
                <a:spcPct val="90000"/>
              </a:lnSpc>
            </a:pPr>
            <a:r>
              <a:rPr lang="cs-CZ" dirty="0">
                <a:solidFill>
                  <a:srgbClr val="000000"/>
                </a:solidFill>
                <a:latin typeface="Times New Roman" pitchFamily="18" charset="0"/>
              </a:rPr>
              <a:t>Jedná se o výrobu výrobku, kde se liší počet vyrobených a prodaných výrobků. Je tedy nezbytné oddělit náklady vzniklé při výrobě od nákladů vztahujících se k prodaným (tzv. realizovaným) výkonům. Sestavte nabídkovou cenu výrobku. Zisková přirážka je 22%.</a:t>
            </a:r>
          </a:p>
          <a:p>
            <a:pPr algn="just" eaLnBrk="1" hangingPunct="1">
              <a:lnSpc>
                <a:spcPct val="90000"/>
              </a:lnSpc>
            </a:pPr>
            <a:r>
              <a:rPr lang="cs-CZ" dirty="0">
                <a:solidFill>
                  <a:srgbClr val="000000"/>
                </a:solidFill>
                <a:latin typeface="Times New Roman" pitchFamily="18" charset="0"/>
              </a:rPr>
              <a:t>Výrobní náklady 						150 000 Kč</a:t>
            </a:r>
          </a:p>
          <a:p>
            <a:pPr algn="just" eaLnBrk="1" hangingPunct="1">
              <a:lnSpc>
                <a:spcPct val="90000"/>
              </a:lnSpc>
            </a:pPr>
            <a:r>
              <a:rPr lang="cs-CZ" dirty="0">
                <a:solidFill>
                  <a:srgbClr val="000000"/>
                </a:solidFill>
                <a:latin typeface="Times New Roman" pitchFamily="18" charset="0"/>
              </a:rPr>
              <a:t>Počet vyrobených výrobků	    			1 000 ks</a:t>
            </a:r>
          </a:p>
          <a:p>
            <a:pPr algn="just" eaLnBrk="1" hangingPunct="1">
              <a:lnSpc>
                <a:spcPct val="90000"/>
              </a:lnSpc>
            </a:pPr>
            <a:r>
              <a:rPr lang="cs-CZ" dirty="0">
                <a:solidFill>
                  <a:srgbClr val="000000"/>
                </a:solidFill>
                <a:latin typeface="Times New Roman" pitchFamily="18" charset="0"/>
              </a:rPr>
              <a:t>Správní a odbytové náklady	  	  40 000 Kč</a:t>
            </a:r>
          </a:p>
          <a:p>
            <a:pPr algn="just" eaLnBrk="1" hangingPunct="1">
              <a:lnSpc>
                <a:spcPct val="90000"/>
              </a:lnSpc>
            </a:pPr>
            <a:r>
              <a:rPr lang="cs-CZ" dirty="0">
                <a:solidFill>
                  <a:srgbClr val="000000"/>
                </a:solidFill>
                <a:latin typeface="Times New Roman" pitchFamily="18" charset="0"/>
              </a:rPr>
              <a:t>Počet prodaných výrobků	      	  800 ks</a:t>
            </a:r>
          </a:p>
          <a:p>
            <a:pPr algn="just" eaLnBrk="1" hangingPunct="1">
              <a:lnSpc>
                <a:spcPct val="90000"/>
              </a:lnSpc>
            </a:pPr>
            <a:endParaRPr lang="cs-CZ" dirty="0">
              <a:solidFill>
                <a:srgbClr val="000000"/>
              </a:solidFill>
              <a:latin typeface="Times New Roman" pitchFamily="18" charset="0"/>
            </a:endParaRPr>
          </a:p>
        </p:txBody>
      </p:sp>
    </p:spTree>
    <p:extLst>
      <p:ext uri="{BB962C8B-B14F-4D97-AF65-F5344CB8AC3E}">
        <p14:creationId xmlns:p14="http://schemas.microsoft.com/office/powerpoint/2010/main" val="31846693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idx="1"/>
          </p:nvPr>
        </p:nvSpPr>
        <p:spPr>
          <a:xfrm>
            <a:off x="457200" y="333375"/>
            <a:ext cx="8435975" cy="6524625"/>
          </a:xfrm>
        </p:spPr>
        <p:txBody>
          <a:bodyPr/>
          <a:lstStyle/>
          <a:p>
            <a:pPr eaLnBrk="1" hangingPunct="1">
              <a:lnSpc>
                <a:spcPct val="90000"/>
              </a:lnSpc>
              <a:buFont typeface="Wingdings" pitchFamily="2" charset="2"/>
              <a:buNone/>
            </a:pPr>
            <a:endParaRPr lang="cs-CZ" sz="2400" dirty="0">
              <a:solidFill>
                <a:srgbClr val="000000"/>
              </a:solidFill>
            </a:endParaRPr>
          </a:p>
          <a:p>
            <a:pPr eaLnBrk="1" hangingPunct="1">
              <a:lnSpc>
                <a:spcPct val="90000"/>
              </a:lnSpc>
              <a:buFont typeface="Wingdings" pitchFamily="2" charset="2"/>
              <a:buNone/>
            </a:pPr>
            <a:r>
              <a:rPr lang="cs-CZ" sz="2400" dirty="0">
                <a:solidFill>
                  <a:srgbClr val="000000"/>
                </a:solidFill>
              </a:rPr>
              <a:t>Řešení:</a:t>
            </a:r>
          </a:p>
          <a:p>
            <a:pPr eaLnBrk="1" hangingPunct="1">
              <a:lnSpc>
                <a:spcPct val="90000"/>
              </a:lnSpc>
            </a:pPr>
            <a:r>
              <a:rPr lang="cs-CZ" sz="2400" dirty="0">
                <a:solidFill>
                  <a:srgbClr val="000000"/>
                </a:solidFill>
              </a:rPr>
              <a:t>Výrobní náklady 				150 000 Kč</a:t>
            </a:r>
          </a:p>
          <a:p>
            <a:pPr eaLnBrk="1" hangingPunct="1">
              <a:lnSpc>
                <a:spcPct val="90000"/>
              </a:lnSpc>
            </a:pPr>
            <a:r>
              <a:rPr lang="cs-CZ" sz="2400" u="sng" dirty="0">
                <a:solidFill>
                  <a:srgbClr val="000000"/>
                </a:solidFill>
              </a:rPr>
              <a:t>Počet vyrobených výrobků	    	    1 000 ks</a:t>
            </a:r>
          </a:p>
          <a:p>
            <a:pPr eaLnBrk="1" hangingPunct="1">
              <a:lnSpc>
                <a:spcPct val="90000"/>
              </a:lnSpc>
              <a:buFont typeface="Wingdings" pitchFamily="2" charset="2"/>
              <a:buNone/>
            </a:pPr>
            <a:r>
              <a:rPr lang="cs-CZ" sz="2400" dirty="0" err="1">
                <a:solidFill>
                  <a:srgbClr val="000000"/>
                </a:solidFill>
              </a:rPr>
              <a:t>Výr.N</a:t>
            </a:r>
            <a:r>
              <a:rPr lang="cs-CZ" sz="2400" dirty="0">
                <a:solidFill>
                  <a:srgbClr val="000000"/>
                </a:solidFill>
              </a:rPr>
              <a:t> na 1 ks				       		150 Kč</a:t>
            </a:r>
          </a:p>
          <a:p>
            <a:pPr eaLnBrk="1" hangingPunct="1">
              <a:lnSpc>
                <a:spcPct val="90000"/>
              </a:lnSpc>
            </a:pPr>
            <a:r>
              <a:rPr lang="cs-CZ" sz="2400" dirty="0">
                <a:solidFill>
                  <a:srgbClr val="000000"/>
                </a:solidFill>
              </a:rPr>
              <a:t>Správní a odbytové náklady	  	  40 000 Kč</a:t>
            </a:r>
          </a:p>
          <a:p>
            <a:pPr eaLnBrk="1" hangingPunct="1">
              <a:lnSpc>
                <a:spcPct val="90000"/>
              </a:lnSpc>
            </a:pPr>
            <a:r>
              <a:rPr lang="cs-CZ" sz="2400" u="sng" dirty="0">
                <a:solidFill>
                  <a:srgbClr val="000000"/>
                </a:solidFill>
              </a:rPr>
              <a:t>Počet prodaných výrobků	       	       800 ks</a:t>
            </a:r>
          </a:p>
          <a:p>
            <a:pPr eaLnBrk="1" hangingPunct="1">
              <a:lnSpc>
                <a:spcPct val="90000"/>
              </a:lnSpc>
              <a:buFont typeface="Wingdings" pitchFamily="2" charset="2"/>
              <a:buNone/>
            </a:pPr>
            <a:r>
              <a:rPr lang="cs-CZ" sz="2400" dirty="0">
                <a:solidFill>
                  <a:srgbClr val="000000"/>
                </a:solidFill>
              </a:rPr>
              <a:t>Správní N na 1 ks					        50 Kč</a:t>
            </a:r>
          </a:p>
          <a:p>
            <a:pPr eaLnBrk="1" hangingPunct="1">
              <a:lnSpc>
                <a:spcPct val="90000"/>
              </a:lnSpc>
              <a:buFont typeface="Wingdings" pitchFamily="2" charset="2"/>
              <a:buNone/>
            </a:pPr>
            <a:r>
              <a:rPr lang="cs-CZ" sz="2400" dirty="0">
                <a:solidFill>
                  <a:srgbClr val="000000"/>
                </a:solidFill>
              </a:rPr>
              <a:t>Vlastní N na 1 ks			       	        200 Kč</a:t>
            </a:r>
          </a:p>
          <a:p>
            <a:pPr eaLnBrk="1" hangingPunct="1">
              <a:lnSpc>
                <a:spcPct val="90000"/>
              </a:lnSpc>
            </a:pPr>
            <a:r>
              <a:rPr lang="cs-CZ" sz="2400" u="sng" dirty="0">
                <a:solidFill>
                  <a:srgbClr val="000000"/>
                </a:solidFill>
              </a:rPr>
              <a:t>Zisková přirážka 22%		         		44 Kč</a:t>
            </a:r>
          </a:p>
          <a:p>
            <a:pPr eaLnBrk="1" hangingPunct="1">
              <a:lnSpc>
                <a:spcPct val="90000"/>
              </a:lnSpc>
              <a:buFont typeface="Wingdings" pitchFamily="2" charset="2"/>
              <a:buNone/>
            </a:pPr>
            <a:r>
              <a:rPr lang="cs-CZ" sz="2400" b="1" dirty="0">
                <a:solidFill>
                  <a:srgbClr val="000000"/>
                </a:solidFill>
              </a:rPr>
              <a:t>Nabídková cena 			      	       	244 Kč</a:t>
            </a:r>
          </a:p>
          <a:p>
            <a:pPr eaLnBrk="1" hangingPunct="1">
              <a:lnSpc>
                <a:spcPct val="90000"/>
              </a:lnSpc>
              <a:buFont typeface="Wingdings" pitchFamily="2" charset="2"/>
              <a:buNone/>
            </a:pPr>
            <a:r>
              <a:rPr lang="cs-CZ" sz="2400" dirty="0">
                <a:solidFill>
                  <a:srgbClr val="000000"/>
                </a:solidFill>
              </a:rPr>
              <a:t>Srovnejme  s prostou kalkulací dělením:</a:t>
            </a:r>
          </a:p>
          <a:p>
            <a:pPr eaLnBrk="1" hangingPunct="1">
              <a:lnSpc>
                <a:spcPct val="90000"/>
              </a:lnSpc>
              <a:buFont typeface="Wingdings" pitchFamily="2" charset="2"/>
              <a:buNone/>
            </a:pPr>
            <a:r>
              <a:rPr lang="cs-CZ" sz="2400" dirty="0">
                <a:solidFill>
                  <a:srgbClr val="000000"/>
                </a:solidFill>
              </a:rPr>
              <a:t>N na 1 ks = (150 000 + 40 000)/1000 = 190 Kč</a:t>
            </a:r>
          </a:p>
          <a:p>
            <a:pPr eaLnBrk="1" hangingPunct="1">
              <a:lnSpc>
                <a:spcPct val="90000"/>
              </a:lnSpc>
              <a:buFont typeface="Wingdings" pitchFamily="2" charset="2"/>
              <a:buNone/>
            </a:pPr>
            <a:r>
              <a:rPr lang="cs-CZ" sz="2400" dirty="0">
                <a:solidFill>
                  <a:srgbClr val="000000"/>
                </a:solidFill>
              </a:rPr>
              <a:t>+zisková přirážka ……......190 * 1,22 = </a:t>
            </a:r>
            <a:r>
              <a:rPr lang="cs-CZ" sz="2400" b="1" dirty="0">
                <a:solidFill>
                  <a:srgbClr val="000000"/>
                </a:solidFill>
              </a:rPr>
              <a:t>231,8 Kč</a:t>
            </a:r>
          </a:p>
        </p:txBody>
      </p:sp>
    </p:spTree>
    <p:extLst>
      <p:ext uri="{BB962C8B-B14F-4D97-AF65-F5344CB8AC3E}">
        <p14:creationId xmlns:p14="http://schemas.microsoft.com/office/powerpoint/2010/main" val="32203874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5778">
                                            <p:txEl>
                                              <p:pRg st="2" end="2"/>
                                            </p:txEl>
                                          </p:spTgt>
                                        </p:tgtEl>
                                        <p:attrNameLst>
                                          <p:attrName>style.visibility</p:attrName>
                                        </p:attrNameLst>
                                      </p:cBhvr>
                                      <p:to>
                                        <p:strVal val="visible"/>
                                      </p:to>
                                    </p:set>
                                    <p:animEffect transition="in" filter="checkerboard(across)">
                                      <p:cBhvr>
                                        <p:cTn id="7" dur="500"/>
                                        <p:tgtEl>
                                          <p:spTgt spid="75778">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5778">
                                            <p:txEl>
                                              <p:pRg st="3" end="3"/>
                                            </p:txEl>
                                          </p:spTgt>
                                        </p:tgtEl>
                                        <p:attrNameLst>
                                          <p:attrName>style.visibility</p:attrName>
                                        </p:attrNameLst>
                                      </p:cBhvr>
                                      <p:to>
                                        <p:strVal val="visible"/>
                                      </p:to>
                                    </p:set>
                                    <p:animEffect transition="in" filter="checkerboard(across)">
                                      <p:cBhvr>
                                        <p:cTn id="12" dur="500"/>
                                        <p:tgtEl>
                                          <p:spTgt spid="75778">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5778">
                                            <p:txEl>
                                              <p:pRg st="4" end="4"/>
                                            </p:txEl>
                                          </p:spTgt>
                                        </p:tgtEl>
                                        <p:attrNameLst>
                                          <p:attrName>style.visibility</p:attrName>
                                        </p:attrNameLst>
                                      </p:cBhvr>
                                      <p:to>
                                        <p:strVal val="visible"/>
                                      </p:to>
                                    </p:set>
                                    <p:animEffect transition="in" filter="checkerboard(across)">
                                      <p:cBhvr>
                                        <p:cTn id="17" dur="500"/>
                                        <p:tgtEl>
                                          <p:spTgt spid="75778">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5778">
                                            <p:txEl>
                                              <p:pRg st="5" end="5"/>
                                            </p:txEl>
                                          </p:spTgt>
                                        </p:tgtEl>
                                        <p:attrNameLst>
                                          <p:attrName>style.visibility</p:attrName>
                                        </p:attrNameLst>
                                      </p:cBhvr>
                                      <p:to>
                                        <p:strVal val="visible"/>
                                      </p:to>
                                    </p:set>
                                    <p:animEffect transition="in" filter="checkerboard(across)">
                                      <p:cBhvr>
                                        <p:cTn id="22" dur="500"/>
                                        <p:tgtEl>
                                          <p:spTgt spid="75778">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75778">
                                            <p:txEl>
                                              <p:pRg st="6" end="6"/>
                                            </p:txEl>
                                          </p:spTgt>
                                        </p:tgtEl>
                                        <p:attrNameLst>
                                          <p:attrName>style.visibility</p:attrName>
                                        </p:attrNameLst>
                                      </p:cBhvr>
                                      <p:to>
                                        <p:strVal val="visible"/>
                                      </p:to>
                                    </p:set>
                                    <p:animEffect transition="in" filter="checkerboard(across)">
                                      <p:cBhvr>
                                        <p:cTn id="27" dur="500"/>
                                        <p:tgtEl>
                                          <p:spTgt spid="75778">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75778">
                                            <p:txEl>
                                              <p:pRg st="7" end="7"/>
                                            </p:txEl>
                                          </p:spTgt>
                                        </p:tgtEl>
                                        <p:attrNameLst>
                                          <p:attrName>style.visibility</p:attrName>
                                        </p:attrNameLst>
                                      </p:cBhvr>
                                      <p:to>
                                        <p:strVal val="visible"/>
                                      </p:to>
                                    </p:set>
                                    <p:animEffect transition="in" filter="checkerboard(across)">
                                      <p:cBhvr>
                                        <p:cTn id="32" dur="500"/>
                                        <p:tgtEl>
                                          <p:spTgt spid="75778">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75778">
                                            <p:txEl>
                                              <p:pRg st="8" end="8"/>
                                            </p:txEl>
                                          </p:spTgt>
                                        </p:tgtEl>
                                        <p:attrNameLst>
                                          <p:attrName>style.visibility</p:attrName>
                                        </p:attrNameLst>
                                      </p:cBhvr>
                                      <p:to>
                                        <p:strVal val="visible"/>
                                      </p:to>
                                    </p:set>
                                    <p:animEffect transition="in" filter="checkerboard(across)">
                                      <p:cBhvr>
                                        <p:cTn id="37" dur="500"/>
                                        <p:tgtEl>
                                          <p:spTgt spid="75778">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75778">
                                            <p:txEl>
                                              <p:pRg st="9" end="9"/>
                                            </p:txEl>
                                          </p:spTgt>
                                        </p:tgtEl>
                                        <p:attrNameLst>
                                          <p:attrName>style.visibility</p:attrName>
                                        </p:attrNameLst>
                                      </p:cBhvr>
                                      <p:to>
                                        <p:strVal val="visible"/>
                                      </p:to>
                                    </p:set>
                                    <p:animEffect transition="in" filter="checkerboard(across)">
                                      <p:cBhvr>
                                        <p:cTn id="42" dur="500"/>
                                        <p:tgtEl>
                                          <p:spTgt spid="75778">
                                            <p:txEl>
                                              <p:pRg st="9" end="9"/>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75778">
                                            <p:txEl>
                                              <p:pRg st="10" end="10"/>
                                            </p:txEl>
                                          </p:spTgt>
                                        </p:tgtEl>
                                        <p:attrNameLst>
                                          <p:attrName>style.visibility</p:attrName>
                                        </p:attrNameLst>
                                      </p:cBhvr>
                                      <p:to>
                                        <p:strVal val="visible"/>
                                      </p:to>
                                    </p:set>
                                    <p:animEffect transition="in" filter="checkerboard(across)">
                                      <p:cBhvr>
                                        <p:cTn id="47" dur="500"/>
                                        <p:tgtEl>
                                          <p:spTgt spid="75778">
                                            <p:txEl>
                                              <p:pRg st="10" end="1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75778">
                                            <p:txEl>
                                              <p:pRg st="11" end="11"/>
                                            </p:txEl>
                                          </p:spTgt>
                                        </p:tgtEl>
                                        <p:attrNameLst>
                                          <p:attrName>style.visibility</p:attrName>
                                        </p:attrNameLst>
                                      </p:cBhvr>
                                      <p:to>
                                        <p:strVal val="visible"/>
                                      </p:to>
                                    </p:set>
                                    <p:animEffect transition="in" filter="checkerboard(across)">
                                      <p:cBhvr>
                                        <p:cTn id="52" dur="500"/>
                                        <p:tgtEl>
                                          <p:spTgt spid="75778">
                                            <p:txEl>
                                              <p:pRg st="11" end="11"/>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75778">
                                            <p:txEl>
                                              <p:pRg st="12" end="12"/>
                                            </p:txEl>
                                          </p:spTgt>
                                        </p:tgtEl>
                                        <p:attrNameLst>
                                          <p:attrName>style.visibility</p:attrName>
                                        </p:attrNameLst>
                                      </p:cBhvr>
                                      <p:to>
                                        <p:strVal val="visible"/>
                                      </p:to>
                                    </p:set>
                                    <p:animEffect transition="in" filter="checkerboard(across)">
                                      <p:cBhvr>
                                        <p:cTn id="57" dur="500"/>
                                        <p:tgtEl>
                                          <p:spTgt spid="75778">
                                            <p:txEl>
                                              <p:pRg st="12" end="12"/>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75778">
                                            <p:txEl>
                                              <p:pRg st="13" end="13"/>
                                            </p:txEl>
                                          </p:spTgt>
                                        </p:tgtEl>
                                        <p:attrNameLst>
                                          <p:attrName>style.visibility</p:attrName>
                                        </p:attrNameLst>
                                      </p:cBhvr>
                                      <p:to>
                                        <p:strVal val="visible"/>
                                      </p:to>
                                    </p:set>
                                    <p:animEffect transition="in" filter="checkerboard(across)">
                                      <p:cBhvr>
                                        <p:cTn id="62" dur="500"/>
                                        <p:tgtEl>
                                          <p:spTgt spid="75778">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idx="1"/>
          </p:nvPr>
        </p:nvSpPr>
        <p:spPr>
          <a:xfrm>
            <a:off x="107504" y="668152"/>
            <a:ext cx="8785671" cy="6408440"/>
          </a:xfrm>
        </p:spPr>
        <p:txBody>
          <a:bodyPr/>
          <a:lstStyle/>
          <a:p>
            <a:pPr algn="just" eaLnBrk="1" hangingPunct="1">
              <a:lnSpc>
                <a:spcPct val="90000"/>
              </a:lnSpc>
              <a:buFont typeface="Wingdings" pitchFamily="2" charset="2"/>
              <a:buNone/>
            </a:pPr>
            <a:r>
              <a:rPr lang="cs-CZ" sz="2400" b="1" i="1" dirty="0">
                <a:solidFill>
                  <a:srgbClr val="000000"/>
                </a:solidFill>
              </a:rPr>
              <a:t>c) Kalkulace dělením s poměrovými (ekvivalenčními) čísly</a:t>
            </a:r>
          </a:p>
          <a:p>
            <a:pPr algn="just" eaLnBrk="1" hangingPunct="1">
              <a:lnSpc>
                <a:spcPct val="90000"/>
              </a:lnSpc>
            </a:pPr>
            <a:endParaRPr lang="cs-CZ" sz="2000" dirty="0">
              <a:solidFill>
                <a:srgbClr val="000000"/>
              </a:solidFill>
            </a:endParaRPr>
          </a:p>
          <a:p>
            <a:pPr algn="just" eaLnBrk="1" hangingPunct="1">
              <a:lnSpc>
                <a:spcPct val="90000"/>
              </a:lnSpc>
            </a:pPr>
            <a:r>
              <a:rPr lang="cs-CZ" sz="2000" dirty="0">
                <a:solidFill>
                  <a:srgbClr val="000000"/>
                </a:solidFill>
              </a:rPr>
              <a:t>Metoda přiřazuje společné náklady výkonům na základě jejich vztahu k tzv. </a:t>
            </a:r>
            <a:r>
              <a:rPr lang="cs-CZ" sz="2000" b="1" dirty="0">
                <a:solidFill>
                  <a:srgbClr val="000000"/>
                </a:solidFill>
              </a:rPr>
              <a:t>přepočtené jednici</a:t>
            </a:r>
            <a:r>
              <a:rPr lang="cs-CZ" sz="2000" dirty="0">
                <a:solidFill>
                  <a:srgbClr val="000000"/>
                </a:solidFill>
              </a:rPr>
              <a:t>, která vyjadřuje rozdílnou nákladovou náročnost konkrétních výkonů na společné nepřímé náklady.</a:t>
            </a:r>
          </a:p>
          <a:p>
            <a:pPr algn="just" eaLnBrk="1" hangingPunct="1">
              <a:lnSpc>
                <a:spcPct val="90000"/>
              </a:lnSpc>
            </a:pPr>
            <a:r>
              <a:rPr lang="cs-CZ" sz="2000" b="1" dirty="0">
                <a:solidFill>
                  <a:srgbClr val="000000"/>
                </a:solidFill>
              </a:rPr>
              <a:t>Hlavní použití: </a:t>
            </a:r>
            <a:r>
              <a:rPr lang="cs-CZ" sz="2000" dirty="0">
                <a:solidFill>
                  <a:srgbClr val="000000"/>
                </a:solidFill>
              </a:rPr>
              <a:t>výrobky lišící se pouze velikostí, tvarem, hmotností, jakostí apod. (např. hutnické, cihlářské, textilní, obuvnické a další výrobky)</a:t>
            </a:r>
          </a:p>
          <a:p>
            <a:pPr algn="just" eaLnBrk="1" hangingPunct="1">
              <a:lnSpc>
                <a:spcPct val="90000"/>
              </a:lnSpc>
            </a:pPr>
            <a:r>
              <a:rPr lang="cs-CZ" sz="2000" i="1" dirty="0">
                <a:solidFill>
                  <a:srgbClr val="000000"/>
                </a:solidFill>
              </a:rPr>
              <a:t>Postup: </a:t>
            </a:r>
            <a:r>
              <a:rPr lang="cs-CZ" sz="2000" dirty="0"/>
              <a:t>odlišnosti se vyjadřují pomocí </a:t>
            </a:r>
            <a:r>
              <a:rPr lang="cs-CZ" sz="2000" i="1" dirty="0"/>
              <a:t>poměrových čísel</a:t>
            </a:r>
            <a:r>
              <a:rPr lang="cs-CZ" sz="2000" dirty="0"/>
              <a:t>, které určují </a:t>
            </a:r>
            <a:r>
              <a:rPr lang="cs-CZ" sz="2000" i="1" dirty="0"/>
              <a:t>vzájemný poměr výše nákladů</a:t>
            </a:r>
            <a:r>
              <a:rPr lang="cs-CZ" sz="2000" dirty="0"/>
              <a:t> mezi jednotlivými kalkulačními jednicemi. Základem pro stanovení poměrových čísel jsou různé, objektivně zjistitelné (měřitelné) konstanty (spotřeba přímého materiálu, hmotnost nebo rozměr výrobku cena apod.). </a:t>
            </a:r>
            <a:endParaRPr lang="cs-CZ" sz="2000" i="1" dirty="0">
              <a:solidFill>
                <a:srgbClr val="000000"/>
              </a:solidFill>
            </a:endParaRPr>
          </a:p>
          <a:p>
            <a:pPr algn="just" eaLnBrk="1" hangingPunct="1">
              <a:lnSpc>
                <a:spcPct val="90000"/>
              </a:lnSpc>
              <a:buFont typeface="Wingdings" pitchFamily="2" charset="2"/>
              <a:buNone/>
            </a:pPr>
            <a:endParaRPr lang="cs-CZ" sz="2000" dirty="0">
              <a:solidFill>
                <a:srgbClr val="000000"/>
              </a:solidFill>
            </a:endParaRPr>
          </a:p>
          <a:p>
            <a:pPr algn="just" eaLnBrk="1" hangingPunct="1">
              <a:lnSpc>
                <a:spcPct val="90000"/>
              </a:lnSpc>
            </a:pPr>
            <a:r>
              <a:rPr lang="cs-CZ" sz="2000" b="1" dirty="0">
                <a:solidFill>
                  <a:srgbClr val="000000"/>
                </a:solidFill>
              </a:rPr>
              <a:t>Příklad 4: </a:t>
            </a:r>
            <a:r>
              <a:rPr lang="cs-CZ" sz="2000" dirty="0">
                <a:solidFill>
                  <a:srgbClr val="000000"/>
                </a:solidFill>
              </a:rPr>
              <a:t>Vyrábějí se tři velikosti výrobku. Normy spotřeby strojového času jsou 1,5 min, 1,8 min, 3 min na 1 kus. Plánovaná výroba v měsíci je 200 000 ks 1. velikosti, 80 000 ks 2. velikosti a 50 000 ks 3. velikosti, celkové náklady jsou </a:t>
            </a:r>
            <a:br>
              <a:rPr lang="cs-CZ" sz="2000" dirty="0">
                <a:solidFill>
                  <a:srgbClr val="000000"/>
                </a:solidFill>
              </a:rPr>
            </a:br>
            <a:r>
              <a:rPr lang="cs-CZ" sz="2000" dirty="0">
                <a:solidFill>
                  <a:srgbClr val="000000"/>
                </a:solidFill>
              </a:rPr>
              <a:t>18 458 tis. Kč. </a:t>
            </a:r>
          </a:p>
          <a:p>
            <a:pPr algn="just" eaLnBrk="1" hangingPunct="1">
              <a:lnSpc>
                <a:spcPct val="90000"/>
              </a:lnSpc>
              <a:buFont typeface="Wingdings" pitchFamily="2" charset="2"/>
              <a:buNone/>
            </a:pPr>
            <a:r>
              <a:rPr lang="cs-CZ" sz="2000" b="1" dirty="0">
                <a:solidFill>
                  <a:srgbClr val="000000"/>
                </a:solidFill>
              </a:rPr>
              <a:t>	Určete náklady na jednotku jednotlivých výrobků.</a:t>
            </a:r>
          </a:p>
        </p:txBody>
      </p:sp>
    </p:spTree>
    <p:extLst>
      <p:ext uri="{BB962C8B-B14F-4D97-AF65-F5344CB8AC3E}">
        <p14:creationId xmlns:p14="http://schemas.microsoft.com/office/powerpoint/2010/main" val="20875689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6802">
                                            <p:txEl>
                                              <p:pRg st="3" end="3"/>
                                            </p:txEl>
                                          </p:spTgt>
                                        </p:tgtEl>
                                        <p:attrNameLst>
                                          <p:attrName>style.visibility</p:attrName>
                                        </p:attrNameLst>
                                      </p:cBhvr>
                                      <p:to>
                                        <p:strVal val="visible"/>
                                      </p:to>
                                    </p:set>
                                    <p:animEffect transition="in" filter="checkerboard(across)">
                                      <p:cBhvr>
                                        <p:cTn id="7" dur="500"/>
                                        <p:tgtEl>
                                          <p:spTgt spid="76802">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76802">
                                            <p:txEl>
                                              <p:pRg st="4" end="4"/>
                                            </p:txEl>
                                          </p:spTgt>
                                        </p:tgtEl>
                                        <p:attrNameLst>
                                          <p:attrName>style.visibility</p:attrName>
                                        </p:attrNameLst>
                                      </p:cBhvr>
                                      <p:to>
                                        <p:strVal val="visible"/>
                                      </p:to>
                                    </p:set>
                                    <p:animEffect transition="in" filter="checkerboard(across)">
                                      <p:cBhvr>
                                        <p:cTn id="12" dur="500"/>
                                        <p:tgtEl>
                                          <p:spTgt spid="76802">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76802">
                                            <p:txEl>
                                              <p:pRg st="6" end="6"/>
                                            </p:txEl>
                                          </p:spTgt>
                                        </p:tgtEl>
                                        <p:attrNameLst>
                                          <p:attrName>style.visibility</p:attrName>
                                        </p:attrNameLst>
                                      </p:cBhvr>
                                      <p:to>
                                        <p:strVal val="visible"/>
                                      </p:to>
                                    </p:set>
                                    <p:anim calcmode="lin" valueType="num">
                                      <p:cBhvr additive="base">
                                        <p:cTn id="17" dur="500" fill="hold"/>
                                        <p:tgtEl>
                                          <p:spTgt spid="76802">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6802">
                                            <p:txEl>
                                              <p:pRg st="6" end="6"/>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6802">
                                            <p:txEl>
                                              <p:pRg st="7" end="7"/>
                                            </p:txEl>
                                          </p:spTgt>
                                        </p:tgtEl>
                                        <p:attrNameLst>
                                          <p:attrName>style.visibility</p:attrName>
                                        </p:attrNameLst>
                                      </p:cBhvr>
                                      <p:to>
                                        <p:strVal val="visible"/>
                                      </p:to>
                                    </p:set>
                                    <p:anim calcmode="lin" valueType="num">
                                      <p:cBhvr additive="base">
                                        <p:cTn id="21" dur="500" fill="hold"/>
                                        <p:tgtEl>
                                          <p:spTgt spid="76802">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680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body" idx="4294967295"/>
          </p:nvPr>
        </p:nvSpPr>
        <p:spPr>
          <a:xfrm>
            <a:off x="0" y="0"/>
            <a:ext cx="9144000" cy="6858000"/>
          </a:xfrm>
          <a:solidFill>
            <a:schemeClr val="bg1"/>
          </a:solidFill>
        </p:spPr>
        <p:txBody>
          <a:bodyPr/>
          <a:lstStyle/>
          <a:p>
            <a:pPr algn="just">
              <a:lnSpc>
                <a:spcPct val="90000"/>
              </a:lnSpc>
            </a:pPr>
            <a:r>
              <a:rPr lang="cs-CZ" sz="2000" b="1" dirty="0">
                <a:solidFill>
                  <a:srgbClr val="000000"/>
                </a:solidFill>
              </a:rPr>
              <a:t>Příklad 4: </a:t>
            </a:r>
            <a:r>
              <a:rPr lang="cs-CZ" sz="2000" dirty="0">
                <a:solidFill>
                  <a:srgbClr val="000000"/>
                </a:solidFill>
              </a:rPr>
              <a:t>Vyrábějí se tři velikosti výrobku. Normy spotřeby strojového času jsou </a:t>
            </a:r>
            <a:r>
              <a:rPr lang="cs-CZ" sz="2000" b="1" dirty="0">
                <a:solidFill>
                  <a:srgbClr val="000000"/>
                </a:solidFill>
              </a:rPr>
              <a:t>1,5 min, 1,8 min, 3 min na 1 kus</a:t>
            </a:r>
            <a:r>
              <a:rPr lang="cs-CZ" sz="2000" dirty="0">
                <a:solidFill>
                  <a:srgbClr val="000000"/>
                </a:solidFill>
              </a:rPr>
              <a:t>. Plánovaná výroba v měsíci je </a:t>
            </a:r>
            <a:r>
              <a:rPr lang="cs-CZ" sz="2000" b="1" dirty="0">
                <a:solidFill>
                  <a:srgbClr val="000000"/>
                </a:solidFill>
              </a:rPr>
              <a:t>200 000 ks</a:t>
            </a:r>
            <a:r>
              <a:rPr lang="cs-CZ" sz="2000" dirty="0">
                <a:solidFill>
                  <a:srgbClr val="000000"/>
                </a:solidFill>
              </a:rPr>
              <a:t> 1. velikosti, </a:t>
            </a:r>
            <a:r>
              <a:rPr lang="cs-CZ" sz="2000" b="1" dirty="0">
                <a:solidFill>
                  <a:srgbClr val="000000"/>
                </a:solidFill>
              </a:rPr>
              <a:t>80 000 ks </a:t>
            </a:r>
            <a:r>
              <a:rPr lang="cs-CZ" sz="2000" dirty="0">
                <a:solidFill>
                  <a:srgbClr val="000000"/>
                </a:solidFill>
              </a:rPr>
              <a:t>2. velikosti a </a:t>
            </a:r>
            <a:r>
              <a:rPr lang="cs-CZ" sz="2000" b="1" dirty="0">
                <a:solidFill>
                  <a:srgbClr val="000000"/>
                </a:solidFill>
              </a:rPr>
              <a:t>50 000 ks </a:t>
            </a:r>
            <a:r>
              <a:rPr lang="cs-CZ" sz="2000" dirty="0">
                <a:solidFill>
                  <a:srgbClr val="000000"/>
                </a:solidFill>
              </a:rPr>
              <a:t>3. velikosti, celkové náklady jsou </a:t>
            </a:r>
            <a:r>
              <a:rPr lang="cs-CZ" sz="2000" b="1" dirty="0">
                <a:solidFill>
                  <a:srgbClr val="000000"/>
                </a:solidFill>
              </a:rPr>
              <a:t>18 458 tis. Kč</a:t>
            </a:r>
            <a:r>
              <a:rPr lang="cs-CZ" sz="2000" dirty="0">
                <a:solidFill>
                  <a:srgbClr val="000000"/>
                </a:solidFill>
              </a:rPr>
              <a:t>. </a:t>
            </a:r>
          </a:p>
          <a:p>
            <a:pPr algn="just">
              <a:lnSpc>
                <a:spcPct val="90000"/>
              </a:lnSpc>
              <a:buNone/>
            </a:pPr>
            <a:r>
              <a:rPr lang="cs-CZ" sz="2000" b="1" dirty="0">
                <a:solidFill>
                  <a:srgbClr val="000000"/>
                </a:solidFill>
              </a:rPr>
              <a:t>	Určete náklady na jednotku jednotlivých výrobků.</a:t>
            </a:r>
          </a:p>
          <a:p>
            <a:pPr marL="609600" indent="-609600" eaLnBrk="1" hangingPunct="1">
              <a:lnSpc>
                <a:spcPct val="90000"/>
              </a:lnSpc>
              <a:buFont typeface="Wingdings" pitchFamily="2" charset="2"/>
              <a:buNone/>
            </a:pPr>
            <a:r>
              <a:rPr lang="cs-CZ" sz="2400" b="1" dirty="0"/>
              <a:t>Řešení:</a:t>
            </a:r>
          </a:p>
          <a:p>
            <a:pPr marL="609600" indent="-609600" eaLnBrk="1" hangingPunct="1">
              <a:lnSpc>
                <a:spcPct val="90000"/>
              </a:lnSpc>
              <a:spcBef>
                <a:spcPct val="5000"/>
              </a:spcBef>
              <a:buFont typeface="Wingdings" pitchFamily="2" charset="2"/>
              <a:buNone/>
            </a:pPr>
            <a:r>
              <a:rPr lang="cs-CZ" sz="2000" dirty="0"/>
              <a:t>Zvolení poměrových čísel – dle poměru spotřeby času: </a:t>
            </a:r>
          </a:p>
          <a:p>
            <a:pPr marL="609600" indent="-609600" eaLnBrk="1" hangingPunct="1">
              <a:lnSpc>
                <a:spcPct val="90000"/>
              </a:lnSpc>
              <a:spcBef>
                <a:spcPct val="5000"/>
              </a:spcBef>
              <a:buFont typeface="Wingdings" pitchFamily="2" charset="2"/>
              <a:buAutoNum type="arabicPeriod"/>
            </a:pPr>
            <a:endParaRPr lang="cs-CZ" dirty="0"/>
          </a:p>
        </p:txBody>
      </p:sp>
    </p:spTree>
    <p:extLst>
      <p:ext uri="{BB962C8B-B14F-4D97-AF65-F5344CB8AC3E}">
        <p14:creationId xmlns:p14="http://schemas.microsoft.com/office/powerpoint/2010/main" val="19805423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7826">
                                            <p:txEl>
                                              <p:pRg st="3" end="3"/>
                                            </p:txEl>
                                          </p:spTgt>
                                        </p:tgtEl>
                                        <p:attrNameLst>
                                          <p:attrName>style.visibility</p:attrName>
                                        </p:attrNameLst>
                                      </p:cBhvr>
                                      <p:to>
                                        <p:strVal val="visible"/>
                                      </p:to>
                                    </p:set>
                                    <p:animEffect transition="in" filter="blinds(horizontal)">
                                      <p:cBhvr>
                                        <p:cTn id="7" dur="500"/>
                                        <p:tgtEl>
                                          <p:spTgt spid="778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a:xfrm>
            <a:off x="215453" y="575593"/>
            <a:ext cx="8229600" cy="765175"/>
          </a:xfrm>
        </p:spPr>
        <p:txBody>
          <a:bodyPr/>
          <a:lstStyle/>
          <a:p>
            <a:pPr eaLnBrk="1" hangingPunct="1"/>
            <a:r>
              <a:rPr lang="cs-CZ" b="1" dirty="0"/>
              <a:t>2. Kalkulace přirážková</a:t>
            </a:r>
            <a:r>
              <a:rPr lang="cs-CZ" dirty="0"/>
              <a:t> </a:t>
            </a:r>
          </a:p>
        </p:txBody>
      </p:sp>
      <p:sp>
        <p:nvSpPr>
          <p:cNvPr id="17413" name="Rectangle 3"/>
          <p:cNvSpPr>
            <a:spLocks noGrp="1" noChangeArrowheads="1"/>
          </p:cNvSpPr>
          <p:nvPr>
            <p:ph type="body" sz="half" idx="1"/>
          </p:nvPr>
        </p:nvSpPr>
        <p:spPr>
          <a:xfrm>
            <a:off x="215453" y="1340768"/>
            <a:ext cx="8713093" cy="6021288"/>
          </a:xfrm>
        </p:spPr>
        <p:txBody>
          <a:bodyPr/>
          <a:lstStyle/>
          <a:p>
            <a:pPr algn="just" eaLnBrk="1" hangingPunct="1">
              <a:lnSpc>
                <a:spcPct val="90000"/>
              </a:lnSpc>
              <a:spcBef>
                <a:spcPct val="0"/>
              </a:spcBef>
            </a:pPr>
            <a:r>
              <a:rPr lang="cs-CZ" sz="2000" dirty="0">
                <a:solidFill>
                  <a:srgbClr val="000000"/>
                </a:solidFill>
                <a:latin typeface="Times New Roman" pitchFamily="18" charset="0"/>
              </a:rPr>
              <a:t>Její uplatnění je velice široké, od hromadné výroby přes sériovou až po zakázkovou výrobu. Používá se tedy i všude tam, kde výkony obsahují nejen různé druhy a různá množství matriálu a jsou různě pracné, ale především nestejnoměrně zatěžují různá výrobní zařízení.</a:t>
            </a:r>
          </a:p>
          <a:p>
            <a:pPr algn="just" eaLnBrk="1" hangingPunct="1">
              <a:lnSpc>
                <a:spcPct val="90000"/>
              </a:lnSpc>
              <a:spcBef>
                <a:spcPct val="0"/>
              </a:spcBef>
            </a:pPr>
            <a:endParaRPr lang="cs-CZ" sz="2000" dirty="0">
              <a:solidFill>
                <a:srgbClr val="000000"/>
              </a:solidFill>
              <a:latin typeface="Times New Roman" pitchFamily="18" charset="0"/>
            </a:endParaRPr>
          </a:p>
          <a:p>
            <a:pPr algn="just" eaLnBrk="1" hangingPunct="1">
              <a:lnSpc>
                <a:spcPct val="90000"/>
              </a:lnSpc>
              <a:spcBef>
                <a:spcPct val="0"/>
              </a:spcBef>
            </a:pPr>
            <a:r>
              <a:rPr lang="cs-CZ" sz="2000" dirty="0">
                <a:solidFill>
                  <a:srgbClr val="000000"/>
                </a:solidFill>
                <a:latin typeface="Times New Roman" pitchFamily="18" charset="0"/>
              </a:rPr>
              <a:t>Konstrukci této kalkulace lze rozdělit do dvou stupňů: </a:t>
            </a:r>
          </a:p>
          <a:p>
            <a:pPr lvl="1" algn="just" eaLnBrk="1" hangingPunct="1">
              <a:lnSpc>
                <a:spcPct val="90000"/>
              </a:lnSpc>
              <a:spcBef>
                <a:spcPct val="0"/>
              </a:spcBef>
            </a:pPr>
            <a:r>
              <a:rPr lang="cs-CZ" sz="1800" dirty="0">
                <a:solidFill>
                  <a:srgbClr val="000000"/>
                </a:solidFill>
                <a:latin typeface="Times New Roman" pitchFamily="18" charset="0"/>
              </a:rPr>
              <a:t>určení (vykalkulování) </a:t>
            </a:r>
            <a:r>
              <a:rPr lang="cs-CZ" sz="1800" b="1" dirty="0">
                <a:solidFill>
                  <a:srgbClr val="000000"/>
                </a:solidFill>
                <a:latin typeface="Times New Roman" pitchFamily="18" charset="0"/>
              </a:rPr>
              <a:t>přímých nákladů</a:t>
            </a:r>
            <a:r>
              <a:rPr lang="cs-CZ" sz="1800" dirty="0">
                <a:solidFill>
                  <a:srgbClr val="000000"/>
                </a:solidFill>
                <a:latin typeface="Times New Roman" pitchFamily="18" charset="0"/>
              </a:rPr>
              <a:t> na kalkulační jednici </a:t>
            </a:r>
          </a:p>
          <a:p>
            <a:pPr lvl="1" algn="just" eaLnBrk="1" hangingPunct="1">
              <a:lnSpc>
                <a:spcPct val="90000"/>
              </a:lnSpc>
              <a:spcBef>
                <a:spcPct val="0"/>
              </a:spcBef>
            </a:pPr>
            <a:r>
              <a:rPr lang="cs-CZ" sz="1800" dirty="0">
                <a:solidFill>
                  <a:srgbClr val="000000"/>
                </a:solidFill>
                <a:latin typeface="Times New Roman" pitchFamily="18" charset="0"/>
              </a:rPr>
              <a:t>přiřazení společných </a:t>
            </a:r>
            <a:r>
              <a:rPr lang="cs-CZ" sz="1800" b="1" dirty="0">
                <a:solidFill>
                  <a:srgbClr val="000000"/>
                </a:solidFill>
                <a:latin typeface="Times New Roman" pitchFamily="18" charset="0"/>
              </a:rPr>
              <a:t>nepřímých (režijních)</a:t>
            </a:r>
            <a:r>
              <a:rPr lang="cs-CZ" sz="1800" dirty="0">
                <a:solidFill>
                  <a:srgbClr val="000000"/>
                </a:solidFill>
                <a:latin typeface="Times New Roman" pitchFamily="18" charset="0"/>
              </a:rPr>
              <a:t> nákladů jednotlivým výkonům</a:t>
            </a:r>
          </a:p>
          <a:p>
            <a:pPr algn="just" eaLnBrk="1" hangingPunct="1">
              <a:lnSpc>
                <a:spcPct val="90000"/>
              </a:lnSpc>
              <a:spcBef>
                <a:spcPct val="0"/>
              </a:spcBef>
            </a:pPr>
            <a:r>
              <a:rPr lang="cs-CZ" sz="2000" dirty="0">
                <a:solidFill>
                  <a:srgbClr val="000000"/>
                </a:solidFill>
                <a:latin typeface="Times New Roman" pitchFamily="18" charset="0"/>
              </a:rPr>
              <a:t>Tato metoda využívá pro přiřazování společných režijních resp. nepřímých nákladů výkonům </a:t>
            </a:r>
            <a:r>
              <a:rPr lang="cs-CZ" sz="2000" b="1" dirty="0">
                <a:solidFill>
                  <a:srgbClr val="000000"/>
                </a:solidFill>
                <a:latin typeface="Times New Roman" pitchFamily="18" charset="0"/>
              </a:rPr>
              <a:t>hodnotově nebo naturálně vyjádřené rozvrhové základny</a:t>
            </a:r>
            <a:r>
              <a:rPr lang="cs-CZ" sz="2000" dirty="0">
                <a:solidFill>
                  <a:srgbClr val="000000"/>
                </a:solidFill>
                <a:latin typeface="Times New Roman" pitchFamily="18" charset="0"/>
              </a:rPr>
              <a:t> (</a:t>
            </a:r>
            <a:r>
              <a:rPr lang="cs-CZ" sz="2000" dirty="0" err="1">
                <a:solidFill>
                  <a:srgbClr val="000000"/>
                </a:solidFill>
                <a:latin typeface="Times New Roman" pitchFamily="18" charset="0"/>
              </a:rPr>
              <a:t>allocation</a:t>
            </a:r>
            <a:r>
              <a:rPr lang="cs-CZ" sz="2000" dirty="0">
                <a:solidFill>
                  <a:srgbClr val="000000"/>
                </a:solidFill>
                <a:latin typeface="Times New Roman" pitchFamily="18" charset="0"/>
              </a:rPr>
              <a:t> base).</a:t>
            </a:r>
          </a:p>
          <a:p>
            <a:pPr lvl="1" algn="just" eaLnBrk="1" hangingPunct="1">
              <a:lnSpc>
                <a:spcPct val="90000"/>
              </a:lnSpc>
              <a:spcBef>
                <a:spcPct val="0"/>
              </a:spcBef>
            </a:pPr>
            <a:r>
              <a:rPr lang="cs-CZ" sz="1800" dirty="0">
                <a:solidFill>
                  <a:srgbClr val="000000"/>
                </a:solidFill>
                <a:latin typeface="Times New Roman" pitchFamily="18" charset="0"/>
              </a:rPr>
              <a:t>Hodnotově – přímé náklady,  přímé mzdy, přímý materiál, variabilní náklady (vše v Kč) apod.</a:t>
            </a:r>
          </a:p>
          <a:p>
            <a:pPr lvl="1" algn="just" eaLnBrk="1" hangingPunct="1">
              <a:lnSpc>
                <a:spcPct val="90000"/>
              </a:lnSpc>
              <a:spcBef>
                <a:spcPct val="0"/>
              </a:spcBef>
            </a:pPr>
            <a:r>
              <a:rPr lang="cs-CZ" sz="1800" dirty="0">
                <a:solidFill>
                  <a:srgbClr val="000000"/>
                </a:solidFill>
                <a:latin typeface="Times New Roman" pitchFamily="18" charset="0"/>
              </a:rPr>
              <a:t>Naturálně – např. hodiny strojové práce, počet vyřízených zakázek apod.</a:t>
            </a:r>
          </a:p>
          <a:p>
            <a:r>
              <a:rPr lang="cs-CZ" sz="2000" dirty="0">
                <a:solidFill>
                  <a:srgbClr val="000000"/>
                </a:solidFill>
                <a:latin typeface="Times New Roman" pitchFamily="18" charset="0"/>
              </a:rPr>
              <a:t>Přímé náklady se vypočítají přímo na kalkulační jednici. </a:t>
            </a:r>
          </a:p>
          <a:p>
            <a:r>
              <a:rPr lang="cs-CZ" sz="2000" dirty="0">
                <a:solidFill>
                  <a:srgbClr val="000000"/>
                </a:solidFill>
                <a:latin typeface="Times New Roman" pitchFamily="18" charset="0"/>
              </a:rPr>
              <a:t>Režijní náklady se zjišťují pomocí zvolené základny a zúčtovací přirážky (sazby) jako </a:t>
            </a:r>
            <a:r>
              <a:rPr lang="cs-CZ" sz="2000" b="1" dirty="0">
                <a:solidFill>
                  <a:srgbClr val="000000"/>
                </a:solidFill>
                <a:latin typeface="Times New Roman" pitchFamily="18" charset="0"/>
              </a:rPr>
              <a:t>přirážka k přímým nákladům</a:t>
            </a:r>
            <a:r>
              <a:rPr lang="cs-CZ" sz="2000" dirty="0">
                <a:solidFill>
                  <a:srgbClr val="000000"/>
                </a:solidFill>
                <a:latin typeface="Times New Roman" pitchFamily="18" charset="0"/>
              </a:rPr>
              <a:t>. </a:t>
            </a:r>
          </a:p>
          <a:p>
            <a:pPr algn="just">
              <a:lnSpc>
                <a:spcPct val="90000"/>
              </a:lnSpc>
              <a:spcBef>
                <a:spcPct val="0"/>
              </a:spcBef>
            </a:pPr>
            <a:endParaRPr lang="cs-CZ" sz="2200" dirty="0">
              <a:solidFill>
                <a:srgbClr val="000000"/>
              </a:solidFill>
              <a:latin typeface="Times New Roman" pitchFamily="18" charset="0"/>
            </a:endParaRPr>
          </a:p>
        </p:txBody>
      </p:sp>
    </p:spTree>
    <p:extLst>
      <p:ext uri="{BB962C8B-B14F-4D97-AF65-F5344CB8AC3E}">
        <p14:creationId xmlns:p14="http://schemas.microsoft.com/office/powerpoint/2010/main" val="2184015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4622" y="240695"/>
            <a:ext cx="8229600" cy="1143000"/>
          </a:xfrm>
        </p:spPr>
        <p:txBody>
          <a:bodyPr>
            <a:normAutofit/>
          </a:bodyPr>
          <a:lstStyle/>
          <a:p>
            <a:r>
              <a:rPr lang="cs-CZ" altLang="cs-CZ" sz="3200" b="1" dirty="0">
                <a:latin typeface="Arial" pitchFamily="34" charset="0"/>
                <a:cs typeface="Arial" pitchFamily="34" charset="0"/>
              </a:rPr>
              <a:t>Kalkulace přirážková</a:t>
            </a:r>
            <a:r>
              <a:rPr lang="cs-CZ" altLang="cs-CZ" sz="3200" dirty="0">
                <a:latin typeface="Arial" pitchFamily="34" charset="0"/>
                <a:cs typeface="Arial" pitchFamily="34" charset="0"/>
              </a:rPr>
              <a:t> </a:t>
            </a:r>
            <a:endParaRPr lang="cs-CZ" sz="3200" dirty="0">
              <a:latin typeface="Arial" pitchFamily="34" charset="0"/>
              <a:cs typeface="Arial" pitchFamily="34" charset="0"/>
            </a:endParaRPr>
          </a:p>
        </p:txBody>
      </p:sp>
      <p:sp>
        <p:nvSpPr>
          <p:cNvPr id="3" name="Zástupný symbol pro obsah 2"/>
          <p:cNvSpPr>
            <a:spLocks noGrp="1"/>
          </p:cNvSpPr>
          <p:nvPr>
            <p:ph idx="1"/>
          </p:nvPr>
        </p:nvSpPr>
        <p:spPr>
          <a:xfrm>
            <a:off x="161394" y="1078091"/>
            <a:ext cx="8982606" cy="4967714"/>
          </a:xfrm>
          <a:solidFill>
            <a:schemeClr val="bg1"/>
          </a:solidFill>
        </p:spPr>
        <p:txBody>
          <a:bodyPr>
            <a:noAutofit/>
          </a:bodyPr>
          <a:lstStyle/>
          <a:p>
            <a:pPr algn="just">
              <a:spcBef>
                <a:spcPct val="0"/>
              </a:spcBef>
              <a:buNone/>
            </a:pPr>
            <a:r>
              <a:rPr lang="cs-CZ" altLang="cs-CZ" sz="2400" b="1" dirty="0">
                <a:solidFill>
                  <a:srgbClr val="000000"/>
                </a:solidFill>
                <a:latin typeface="Arial" pitchFamily="34" charset="0"/>
                <a:cs typeface="Arial" pitchFamily="34" charset="0"/>
              </a:rPr>
              <a:t>Stanovení přirážky: </a:t>
            </a:r>
          </a:p>
          <a:p>
            <a:pPr algn="just">
              <a:spcBef>
                <a:spcPct val="0"/>
              </a:spcBef>
            </a:pPr>
            <a:r>
              <a:rPr lang="cs-CZ" altLang="cs-CZ" sz="2400" b="1" dirty="0">
                <a:solidFill>
                  <a:srgbClr val="000000"/>
                </a:solidFill>
                <a:latin typeface="Arial" pitchFamily="34" charset="0"/>
                <a:cs typeface="Arial" pitchFamily="34" charset="0"/>
              </a:rPr>
              <a:t>procentem</a:t>
            </a:r>
            <a:r>
              <a:rPr lang="cs-CZ" altLang="cs-CZ" sz="2400" dirty="0">
                <a:solidFill>
                  <a:srgbClr val="000000"/>
                </a:solidFill>
                <a:latin typeface="Arial" pitchFamily="34" charset="0"/>
                <a:cs typeface="Arial" pitchFamily="34" charset="0"/>
              </a:rPr>
              <a:t> – podíl režijních nákladů na nákladový druh zvolený za rozvrhovou základnu</a:t>
            </a:r>
          </a:p>
          <a:p>
            <a:pPr algn="just">
              <a:spcBef>
                <a:spcPct val="0"/>
              </a:spcBef>
            </a:pPr>
            <a:r>
              <a:rPr lang="cs-CZ" altLang="cs-CZ" sz="2400" b="1" dirty="0">
                <a:solidFill>
                  <a:srgbClr val="000000"/>
                </a:solidFill>
                <a:latin typeface="Arial" pitchFamily="34" charset="0"/>
                <a:cs typeface="Arial" pitchFamily="34" charset="0"/>
              </a:rPr>
              <a:t>sazbou</a:t>
            </a:r>
            <a:r>
              <a:rPr lang="cs-CZ" altLang="cs-CZ" sz="2400" dirty="0">
                <a:solidFill>
                  <a:srgbClr val="000000"/>
                </a:solidFill>
                <a:latin typeface="Arial" pitchFamily="34" charset="0"/>
                <a:cs typeface="Arial" pitchFamily="34" charset="0"/>
              </a:rPr>
              <a:t> – podíl režijních nákladů na jednotku naturální rozvrhové základny (mechanizované, automatizované výroby)</a:t>
            </a:r>
          </a:p>
          <a:p>
            <a:pPr algn="just">
              <a:lnSpc>
                <a:spcPct val="90000"/>
              </a:lnSpc>
              <a:spcBef>
                <a:spcPct val="0"/>
              </a:spcBef>
            </a:pPr>
            <a:endParaRPr lang="cs-CZ" sz="2400" b="1" dirty="0">
              <a:solidFill>
                <a:srgbClr val="000000"/>
              </a:solidFill>
              <a:latin typeface="Arial" panose="020B0604020202020204" pitchFamily="34" charset="0"/>
              <a:cs typeface="Arial" panose="020B0604020202020204" pitchFamily="34" charset="0"/>
            </a:endParaRPr>
          </a:p>
          <a:p>
            <a:pPr algn="just">
              <a:lnSpc>
                <a:spcPct val="90000"/>
              </a:lnSpc>
              <a:spcBef>
                <a:spcPct val="0"/>
              </a:spcBef>
            </a:pPr>
            <a:r>
              <a:rPr lang="cs-CZ" sz="2400" b="1" dirty="0">
                <a:solidFill>
                  <a:srgbClr val="000000"/>
                </a:solidFill>
                <a:latin typeface="Arial" panose="020B0604020202020204" pitchFamily="34" charset="0"/>
                <a:cs typeface="Arial" panose="020B0604020202020204" pitchFamily="34" charset="0"/>
              </a:rPr>
              <a:t>Režijní přirážka</a:t>
            </a:r>
            <a:r>
              <a:rPr lang="cs-CZ" sz="2400" dirty="0">
                <a:solidFill>
                  <a:srgbClr val="000000"/>
                </a:solidFill>
                <a:latin typeface="Arial" panose="020B0604020202020204" pitchFamily="34" charset="0"/>
                <a:cs typeface="Arial" panose="020B0604020202020204" pitchFamily="34" charset="0"/>
              </a:rPr>
              <a:t>  </a:t>
            </a:r>
            <a:r>
              <a:rPr lang="cs-CZ" sz="2400" b="1" dirty="0">
                <a:solidFill>
                  <a:srgbClr val="000000"/>
                </a:solidFill>
                <a:latin typeface="Arial" panose="020B0604020202020204" pitchFamily="34" charset="0"/>
                <a:cs typeface="Arial" panose="020B0604020202020204" pitchFamily="34" charset="0"/>
              </a:rPr>
              <a:t>(v %)</a:t>
            </a:r>
            <a:r>
              <a:rPr lang="cs-CZ" sz="2400" dirty="0">
                <a:solidFill>
                  <a:srgbClr val="000000"/>
                </a:solidFill>
                <a:latin typeface="Arial" panose="020B0604020202020204" pitchFamily="34" charset="0"/>
                <a:cs typeface="Arial" panose="020B0604020202020204" pitchFamily="34" charset="0"/>
              </a:rPr>
              <a:t> – podíl režijních nákladů na nákladový druh zvolený za rozvrhovou základnu (RP = ∑RN/rozvrhová základna v Kč)</a:t>
            </a:r>
          </a:p>
          <a:p>
            <a:pPr algn="just">
              <a:lnSpc>
                <a:spcPct val="90000"/>
              </a:lnSpc>
              <a:spcBef>
                <a:spcPct val="0"/>
              </a:spcBef>
            </a:pPr>
            <a:endParaRPr lang="cs-CZ" sz="2400" dirty="0">
              <a:solidFill>
                <a:srgbClr val="000000"/>
              </a:solidFill>
              <a:latin typeface="Arial" panose="020B0604020202020204" pitchFamily="34" charset="0"/>
              <a:cs typeface="Arial" panose="020B0604020202020204" pitchFamily="34" charset="0"/>
            </a:endParaRPr>
          </a:p>
          <a:p>
            <a:pPr algn="just">
              <a:lnSpc>
                <a:spcPct val="90000"/>
              </a:lnSpc>
              <a:spcBef>
                <a:spcPct val="0"/>
              </a:spcBef>
            </a:pPr>
            <a:r>
              <a:rPr lang="cs-CZ" sz="2400" b="1" dirty="0">
                <a:solidFill>
                  <a:srgbClr val="000000"/>
                </a:solidFill>
                <a:latin typeface="Arial" panose="020B0604020202020204" pitchFamily="34" charset="0"/>
                <a:cs typeface="Arial" panose="020B0604020202020204" pitchFamily="34" charset="0"/>
              </a:rPr>
              <a:t>Režijní sazba (např. </a:t>
            </a:r>
            <a:r>
              <a:rPr lang="cs-CZ" sz="2400" b="1" dirty="0" err="1">
                <a:solidFill>
                  <a:srgbClr val="000000"/>
                </a:solidFill>
                <a:latin typeface="Arial" panose="020B0604020202020204" pitchFamily="34" charset="0"/>
                <a:cs typeface="Arial" panose="020B0604020202020204" pitchFamily="34" charset="0"/>
              </a:rPr>
              <a:t>nh</a:t>
            </a:r>
            <a:r>
              <a:rPr lang="cs-CZ" sz="2400" b="1" dirty="0">
                <a:solidFill>
                  <a:srgbClr val="000000"/>
                </a:solidFill>
                <a:latin typeface="Arial" panose="020B0604020202020204" pitchFamily="34" charset="0"/>
                <a:cs typeface="Arial" panose="020B0604020202020204" pitchFamily="34" charset="0"/>
              </a:rPr>
              <a:t>, </a:t>
            </a:r>
            <a:r>
              <a:rPr lang="cs-CZ" sz="2400" b="1" dirty="0" err="1">
                <a:solidFill>
                  <a:srgbClr val="000000"/>
                </a:solidFill>
                <a:latin typeface="Arial" panose="020B0604020202020204" pitchFamily="34" charset="0"/>
                <a:cs typeface="Arial" panose="020B0604020202020204" pitchFamily="34" charset="0"/>
              </a:rPr>
              <a:t>nmin</a:t>
            </a:r>
            <a:r>
              <a:rPr lang="cs-CZ" sz="2400" b="1" dirty="0">
                <a:solidFill>
                  <a:srgbClr val="000000"/>
                </a:solidFill>
                <a:latin typeface="Arial" panose="020B0604020202020204" pitchFamily="34" charset="0"/>
                <a:cs typeface="Arial" panose="020B0604020202020204" pitchFamily="34" charset="0"/>
              </a:rPr>
              <a:t>.)</a:t>
            </a:r>
            <a:r>
              <a:rPr lang="cs-CZ" sz="2400" dirty="0">
                <a:solidFill>
                  <a:srgbClr val="000000"/>
                </a:solidFill>
                <a:latin typeface="Arial" panose="020B0604020202020204" pitchFamily="34" charset="0"/>
                <a:cs typeface="Arial" panose="020B0604020202020204" pitchFamily="34" charset="0"/>
              </a:rPr>
              <a:t> – podíl režijních nákladů na jednotku naturální rozvrhové základny (mechanizované, automatizované výroby) </a:t>
            </a:r>
            <a:br>
              <a:rPr lang="cs-CZ" sz="2400" dirty="0">
                <a:solidFill>
                  <a:srgbClr val="000000"/>
                </a:solidFill>
                <a:latin typeface="Arial" panose="020B0604020202020204" pitchFamily="34" charset="0"/>
                <a:cs typeface="Arial" panose="020B0604020202020204" pitchFamily="34" charset="0"/>
              </a:rPr>
            </a:br>
            <a:r>
              <a:rPr lang="cs-CZ" sz="2400" dirty="0">
                <a:solidFill>
                  <a:srgbClr val="000000"/>
                </a:solidFill>
                <a:latin typeface="Arial" panose="020B0604020202020204" pitchFamily="34" charset="0"/>
                <a:cs typeface="Arial" panose="020B0604020202020204" pitchFamily="34" charset="0"/>
              </a:rPr>
              <a:t>(RP = ∑RN/rozvrhová základna v </a:t>
            </a:r>
            <a:r>
              <a:rPr lang="cs-CZ" sz="2400" dirty="0" err="1">
                <a:solidFill>
                  <a:srgbClr val="000000"/>
                </a:solidFill>
                <a:latin typeface="Arial" panose="020B0604020202020204" pitchFamily="34" charset="0"/>
                <a:cs typeface="Arial" panose="020B0604020202020204" pitchFamily="34" charset="0"/>
              </a:rPr>
              <a:t>nat.jednotkách</a:t>
            </a:r>
            <a:r>
              <a:rPr lang="cs-CZ" sz="2400" dirty="0">
                <a:solidFill>
                  <a:srgbClr val="000000"/>
                </a:solidFill>
                <a:latin typeface="Arial" panose="020B0604020202020204" pitchFamily="34" charset="0"/>
                <a:cs typeface="Arial" panose="020B0604020202020204" pitchFamily="34" charset="0"/>
              </a:rPr>
              <a:t>)</a:t>
            </a:r>
          </a:p>
          <a:p>
            <a:pPr algn="just">
              <a:spcBef>
                <a:spcPct val="0"/>
              </a:spcBef>
            </a:pPr>
            <a:endParaRPr lang="cs-CZ" altLang="cs-CZ" sz="24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8726889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body" sz="half" idx="1"/>
          </p:nvPr>
        </p:nvSpPr>
        <p:spPr>
          <a:xfrm>
            <a:off x="215106" y="682552"/>
            <a:ext cx="8713788" cy="1800225"/>
          </a:xfrm>
        </p:spPr>
        <p:txBody>
          <a:bodyPr/>
          <a:lstStyle/>
          <a:p>
            <a:pPr algn="just" eaLnBrk="1" hangingPunct="1"/>
            <a:r>
              <a:rPr lang="cs-CZ" sz="2200" b="1" dirty="0">
                <a:solidFill>
                  <a:srgbClr val="000000"/>
                </a:solidFill>
              </a:rPr>
              <a:t>Př. 5: </a:t>
            </a:r>
            <a:r>
              <a:rPr lang="cs-CZ" sz="2200" dirty="0">
                <a:solidFill>
                  <a:srgbClr val="000000"/>
                </a:solidFill>
              </a:rPr>
              <a:t> Přímé mzdy za firmu celkem činí 500 000 Kč za měsíc; režie celkem činí 1 500 000 Kč za měsíc;  jako rozvrhová základna jsou určeny přímé mzdy. Vypočtěte vlastní náklady výkonu. Ostatní údaje jsou uvedeny v tabulce (v Kč).</a:t>
            </a:r>
          </a:p>
          <a:p>
            <a:pPr eaLnBrk="1" hangingPunct="1"/>
            <a:endParaRPr lang="cs-CZ" sz="2000" dirty="0"/>
          </a:p>
        </p:txBody>
      </p:sp>
      <p:graphicFrame>
        <p:nvGraphicFramePr>
          <p:cNvPr id="79875" name="Group 3"/>
          <p:cNvGraphicFramePr>
            <a:graphicFrameLocks noGrp="1"/>
          </p:cNvGraphicFramePr>
          <p:nvPr>
            <p:ph sz="half" idx="2"/>
          </p:nvPr>
        </p:nvGraphicFramePr>
        <p:xfrm>
          <a:off x="432594" y="2482777"/>
          <a:ext cx="8278812" cy="3159127"/>
        </p:xfrm>
        <a:graphic>
          <a:graphicData uri="http://schemas.openxmlformats.org/drawingml/2006/table">
            <a:tbl>
              <a:tblPr/>
              <a:tblGrid>
                <a:gridCol w="3459162">
                  <a:extLst>
                    <a:ext uri="{9D8B030D-6E8A-4147-A177-3AD203B41FA5}">
                      <a16:colId xmlns:a16="http://schemas.microsoft.com/office/drawing/2014/main" val="20000"/>
                    </a:ext>
                  </a:extLst>
                </a:gridCol>
                <a:gridCol w="1606550">
                  <a:extLst>
                    <a:ext uri="{9D8B030D-6E8A-4147-A177-3AD203B41FA5}">
                      <a16:colId xmlns:a16="http://schemas.microsoft.com/office/drawing/2014/main" val="20001"/>
                    </a:ext>
                  </a:extLst>
                </a:gridCol>
                <a:gridCol w="1608138">
                  <a:extLst>
                    <a:ext uri="{9D8B030D-6E8A-4147-A177-3AD203B41FA5}">
                      <a16:colId xmlns:a16="http://schemas.microsoft.com/office/drawing/2014/main" val="20002"/>
                    </a:ext>
                  </a:extLst>
                </a:gridCol>
                <a:gridCol w="1604962">
                  <a:extLst>
                    <a:ext uri="{9D8B030D-6E8A-4147-A177-3AD203B41FA5}">
                      <a16:colId xmlns:a16="http://schemas.microsoft.com/office/drawing/2014/main" val="20003"/>
                    </a:ext>
                  </a:extLst>
                </a:gridCol>
              </a:tblGrid>
              <a:tr h="5191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dirty="0">
                          <a:ln>
                            <a:noFill/>
                          </a:ln>
                          <a:solidFill>
                            <a:schemeClr val="tx1"/>
                          </a:solidFill>
                          <a:effectLst/>
                          <a:latin typeface="Times New Roman" pitchFamily="18" charset="0"/>
                          <a:cs typeface="Times New Roman" pitchFamily="18" charset="0"/>
                        </a:rPr>
                        <a:t>Položka</a:t>
                      </a:r>
                      <a:endParaRPr kumimoji="0" lang="cs-CZ" sz="2000" b="0" i="0" u="none" strike="noStrike" cap="none" normalizeH="0" baseline="0" dirty="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Výr. A</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Výr. B</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Výr. C</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752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Přímý materiál</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40</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50</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70</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911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Přímé mzdy</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80</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60</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40</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752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Ostatní přímé náklady</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15</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20</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25</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911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Režie</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6673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dirty="0">
                          <a:ln>
                            <a:noFill/>
                          </a:ln>
                          <a:solidFill>
                            <a:schemeClr val="tx1"/>
                          </a:solidFill>
                          <a:effectLst/>
                          <a:latin typeface="Times New Roman" pitchFamily="18" charset="0"/>
                          <a:cs typeface="Times New Roman" pitchFamily="18" charset="0"/>
                        </a:rPr>
                        <a:t>Vlastní náklady výkonu</a:t>
                      </a:r>
                      <a:endParaRPr kumimoji="0" lang="cs-CZ" sz="2000" b="0" i="0" u="none" strike="noStrike" cap="none" normalizeH="0" baseline="0" dirty="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2000" b="0" i="0" u="none" strike="noStrike" cap="none" normalizeH="0" baseline="0" dirty="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446172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body" sz="half" idx="1"/>
          </p:nvPr>
        </p:nvSpPr>
        <p:spPr>
          <a:xfrm>
            <a:off x="539750" y="908050"/>
            <a:ext cx="8135938" cy="1512888"/>
          </a:xfrm>
        </p:spPr>
        <p:txBody>
          <a:bodyPr/>
          <a:lstStyle/>
          <a:p>
            <a:pPr eaLnBrk="1" hangingPunct="1"/>
            <a:r>
              <a:rPr lang="cs-CZ" sz="2200">
                <a:solidFill>
                  <a:srgbClr val="000000"/>
                </a:solidFill>
              </a:rPr>
              <a:t>Přímé mzdy celkem = 500 000 Kč </a:t>
            </a:r>
          </a:p>
          <a:p>
            <a:pPr eaLnBrk="1" hangingPunct="1"/>
            <a:r>
              <a:rPr lang="cs-CZ" sz="2200">
                <a:solidFill>
                  <a:srgbClr val="000000"/>
                </a:solidFill>
              </a:rPr>
              <a:t>režie celkem =1 500 000 Kč  </a:t>
            </a:r>
          </a:p>
          <a:p>
            <a:pPr eaLnBrk="1" hangingPunct="1"/>
            <a:r>
              <a:rPr lang="cs-CZ" sz="2200">
                <a:solidFill>
                  <a:srgbClr val="000000"/>
                </a:solidFill>
              </a:rPr>
              <a:t>Režijní přirážka = 1500000/500000*100 = </a:t>
            </a:r>
            <a:r>
              <a:rPr lang="cs-CZ" sz="2200" b="1">
                <a:solidFill>
                  <a:srgbClr val="000000"/>
                </a:solidFill>
              </a:rPr>
              <a:t>300 %.</a:t>
            </a:r>
            <a:r>
              <a:rPr lang="cs-CZ" sz="2200">
                <a:solidFill>
                  <a:srgbClr val="000000"/>
                </a:solidFill>
              </a:rPr>
              <a:t> </a:t>
            </a:r>
            <a:endParaRPr lang="cs-CZ" sz="2000"/>
          </a:p>
        </p:txBody>
      </p:sp>
      <p:graphicFrame>
        <p:nvGraphicFramePr>
          <p:cNvPr id="80899" name="Group 3"/>
          <p:cNvGraphicFramePr>
            <a:graphicFrameLocks noGrp="1"/>
          </p:cNvGraphicFramePr>
          <p:nvPr>
            <p:ph sz="half" idx="2"/>
          </p:nvPr>
        </p:nvGraphicFramePr>
        <p:xfrm>
          <a:off x="611188" y="2492375"/>
          <a:ext cx="8278812" cy="3159127"/>
        </p:xfrm>
        <a:graphic>
          <a:graphicData uri="http://schemas.openxmlformats.org/drawingml/2006/table">
            <a:tbl>
              <a:tblPr/>
              <a:tblGrid>
                <a:gridCol w="3459162">
                  <a:extLst>
                    <a:ext uri="{9D8B030D-6E8A-4147-A177-3AD203B41FA5}">
                      <a16:colId xmlns:a16="http://schemas.microsoft.com/office/drawing/2014/main" val="20000"/>
                    </a:ext>
                  </a:extLst>
                </a:gridCol>
                <a:gridCol w="1606550">
                  <a:extLst>
                    <a:ext uri="{9D8B030D-6E8A-4147-A177-3AD203B41FA5}">
                      <a16:colId xmlns:a16="http://schemas.microsoft.com/office/drawing/2014/main" val="20001"/>
                    </a:ext>
                  </a:extLst>
                </a:gridCol>
                <a:gridCol w="1608138">
                  <a:extLst>
                    <a:ext uri="{9D8B030D-6E8A-4147-A177-3AD203B41FA5}">
                      <a16:colId xmlns:a16="http://schemas.microsoft.com/office/drawing/2014/main" val="20002"/>
                    </a:ext>
                  </a:extLst>
                </a:gridCol>
                <a:gridCol w="1604962">
                  <a:extLst>
                    <a:ext uri="{9D8B030D-6E8A-4147-A177-3AD203B41FA5}">
                      <a16:colId xmlns:a16="http://schemas.microsoft.com/office/drawing/2014/main" val="20003"/>
                    </a:ext>
                  </a:extLst>
                </a:gridCol>
              </a:tblGrid>
              <a:tr h="5191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Položka</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Výr. A</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Výr. B</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Výr. C</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752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Přímý materiál</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40</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50</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70</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911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Přímé mzdy</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80</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60</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40</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752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Ostatní přímé náklady</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15</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20</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25</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911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Režie</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2000" b="1" i="0" u="none" strike="noStrike" cap="none" normalizeH="0" baseline="0" dirty="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2000" b="1"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2000" b="1" i="0" u="none" strike="noStrike" cap="none" normalizeH="0" baseline="0" dirty="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6673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Vlastní náklady výkonu</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2000" b="0" i="0" u="none" strike="noStrike" cap="none" normalizeH="0" baseline="0" dirty="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51157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87017"/>
            <a:ext cx="8229600" cy="1196975"/>
          </a:xfrm>
        </p:spPr>
        <p:txBody>
          <a:bodyPr/>
          <a:lstStyle/>
          <a:p>
            <a:pPr fontAlgn="auto">
              <a:spcAft>
                <a:spcPts val="0"/>
              </a:spcAft>
              <a:defRPr/>
            </a:pPr>
            <a:r>
              <a:rPr lang="cs-CZ" dirty="0"/>
              <a:t>Požadavky</a:t>
            </a:r>
          </a:p>
        </p:txBody>
      </p:sp>
      <p:sp>
        <p:nvSpPr>
          <p:cNvPr id="3" name="Zástupný symbol pro obsah 2"/>
          <p:cNvSpPr>
            <a:spLocks noGrp="1"/>
          </p:cNvSpPr>
          <p:nvPr>
            <p:ph idx="1"/>
          </p:nvPr>
        </p:nvSpPr>
        <p:spPr/>
        <p:txBody>
          <a:bodyPr rtlCol="0">
            <a:normAutofit fontScale="77500" lnSpcReduction="20000"/>
          </a:bodyPr>
          <a:lstStyle/>
          <a:p>
            <a:pPr marL="0" indent="0" fontAlgn="auto">
              <a:spcAft>
                <a:spcPts val="0"/>
              </a:spcAft>
              <a:buFont typeface="Arial" pitchFamily="34" charset="0"/>
              <a:buNone/>
              <a:defRPr/>
            </a:pPr>
            <a:r>
              <a:rPr lang="cs-CZ" u="sng" dirty="0"/>
              <a:t>Zápočet:</a:t>
            </a:r>
            <a:r>
              <a:rPr lang="cs-CZ" dirty="0"/>
              <a:t> </a:t>
            </a:r>
          </a:p>
          <a:p>
            <a:pPr fontAlgn="auto">
              <a:spcAft>
                <a:spcPts val="0"/>
              </a:spcAft>
              <a:defRPr/>
            </a:pPr>
            <a:r>
              <a:rPr lang="cs-CZ" dirty="0" err="1"/>
              <a:t>Zápočtovo</a:t>
            </a:r>
            <a:r>
              <a:rPr lang="cs-CZ" dirty="0"/>
              <a:t>-zkoušková písemná práce,</a:t>
            </a:r>
          </a:p>
          <a:p>
            <a:pPr algn="just" fontAlgn="auto">
              <a:spcAft>
                <a:spcPts val="0"/>
              </a:spcAft>
              <a:defRPr/>
            </a:pPr>
            <a:r>
              <a:rPr lang="cs-CZ" dirty="0"/>
              <a:t>seminární práce – vytvořte rozpočet fiktivního podnikatelského plánu, kde zároveň budete uvažovat o významných investicích, které posoudíte z pohledu metod hodnocení investic, zároveň zdůvodníte financování a provedete základní výpočty finanční analýzy</a:t>
            </a:r>
          </a:p>
          <a:p>
            <a:pPr fontAlgn="auto">
              <a:spcAft>
                <a:spcPts val="0"/>
              </a:spcAft>
              <a:defRPr/>
            </a:pPr>
            <a:endParaRPr lang="cs-CZ" u="sng" dirty="0"/>
          </a:p>
          <a:p>
            <a:pPr marL="0" indent="0" fontAlgn="auto">
              <a:spcAft>
                <a:spcPts val="0"/>
              </a:spcAft>
              <a:buFont typeface="Arial" pitchFamily="34" charset="0"/>
              <a:buNone/>
              <a:defRPr/>
            </a:pPr>
            <a:r>
              <a:rPr lang="cs-CZ" u="sng" dirty="0"/>
              <a:t>Zkouška:</a:t>
            </a:r>
            <a:r>
              <a:rPr lang="cs-CZ" dirty="0"/>
              <a:t> </a:t>
            </a:r>
          </a:p>
          <a:p>
            <a:pPr fontAlgn="auto">
              <a:spcAft>
                <a:spcPts val="0"/>
              </a:spcAft>
              <a:defRPr/>
            </a:pPr>
            <a:r>
              <a:rPr lang="cs-CZ" dirty="0"/>
              <a:t>udělený zápočet,  </a:t>
            </a:r>
          </a:p>
          <a:p>
            <a:pPr fontAlgn="auto">
              <a:spcAft>
                <a:spcPts val="0"/>
              </a:spcAft>
              <a:defRPr/>
            </a:pPr>
            <a:r>
              <a:rPr lang="cs-CZ" dirty="0"/>
              <a:t>úspěšnost při ústní zkoušce.</a:t>
            </a:r>
            <a:r>
              <a:rPr lang="cs-CZ" b="1" i="1" dirty="0"/>
              <a:t> </a:t>
            </a:r>
            <a:endParaRPr lang="cs-CZ" dirty="0"/>
          </a:p>
          <a:p>
            <a:pPr fontAlgn="auto">
              <a:spcAft>
                <a:spcPts val="0"/>
              </a:spcAft>
              <a:defRPr/>
            </a:pPr>
            <a:endParaRPr lang="cs-CZ" dirty="0"/>
          </a:p>
        </p:txBody>
      </p:sp>
    </p:spTree>
    <p:extLst>
      <p:ext uri="{BB962C8B-B14F-4D97-AF65-F5344CB8AC3E}">
        <p14:creationId xmlns:p14="http://schemas.microsoft.com/office/powerpoint/2010/main" val="38402236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body" sz="half" idx="1"/>
          </p:nvPr>
        </p:nvSpPr>
        <p:spPr>
          <a:xfrm>
            <a:off x="539750" y="908050"/>
            <a:ext cx="8135938" cy="1512888"/>
          </a:xfrm>
        </p:spPr>
        <p:txBody>
          <a:bodyPr/>
          <a:lstStyle/>
          <a:p>
            <a:pPr eaLnBrk="1" hangingPunct="1"/>
            <a:r>
              <a:rPr lang="cs-CZ" sz="2200" dirty="0">
                <a:solidFill>
                  <a:srgbClr val="000000"/>
                </a:solidFill>
              </a:rPr>
              <a:t>Přímé mzdy celkem = 500 000 Kč </a:t>
            </a:r>
          </a:p>
          <a:p>
            <a:pPr eaLnBrk="1" hangingPunct="1"/>
            <a:r>
              <a:rPr lang="cs-CZ" sz="2200" dirty="0">
                <a:solidFill>
                  <a:srgbClr val="000000"/>
                </a:solidFill>
              </a:rPr>
              <a:t>režie celkem =1 500 000 Kč  </a:t>
            </a:r>
          </a:p>
          <a:p>
            <a:pPr eaLnBrk="1" hangingPunct="1"/>
            <a:r>
              <a:rPr lang="cs-CZ" sz="2200" dirty="0">
                <a:solidFill>
                  <a:srgbClr val="000000"/>
                </a:solidFill>
              </a:rPr>
              <a:t>Režijní přirážka = 1500000/500000*100 = </a:t>
            </a:r>
            <a:r>
              <a:rPr lang="cs-CZ" sz="2200" b="1" dirty="0">
                <a:solidFill>
                  <a:srgbClr val="000000"/>
                </a:solidFill>
              </a:rPr>
              <a:t>300 %.</a:t>
            </a:r>
            <a:r>
              <a:rPr lang="cs-CZ" sz="2200" dirty="0">
                <a:solidFill>
                  <a:srgbClr val="000000"/>
                </a:solidFill>
              </a:rPr>
              <a:t> </a:t>
            </a:r>
            <a:endParaRPr lang="cs-CZ" sz="2000" dirty="0"/>
          </a:p>
        </p:txBody>
      </p:sp>
      <p:graphicFrame>
        <p:nvGraphicFramePr>
          <p:cNvPr id="80899" name="Group 3"/>
          <p:cNvGraphicFramePr>
            <a:graphicFrameLocks noGrp="1"/>
          </p:cNvGraphicFramePr>
          <p:nvPr>
            <p:ph sz="half" idx="2"/>
          </p:nvPr>
        </p:nvGraphicFramePr>
        <p:xfrm>
          <a:off x="611188" y="2492375"/>
          <a:ext cx="8278812" cy="3159127"/>
        </p:xfrm>
        <a:graphic>
          <a:graphicData uri="http://schemas.openxmlformats.org/drawingml/2006/table">
            <a:tbl>
              <a:tblPr/>
              <a:tblGrid>
                <a:gridCol w="3459162">
                  <a:extLst>
                    <a:ext uri="{9D8B030D-6E8A-4147-A177-3AD203B41FA5}">
                      <a16:colId xmlns:a16="http://schemas.microsoft.com/office/drawing/2014/main" val="20000"/>
                    </a:ext>
                  </a:extLst>
                </a:gridCol>
                <a:gridCol w="1606550">
                  <a:extLst>
                    <a:ext uri="{9D8B030D-6E8A-4147-A177-3AD203B41FA5}">
                      <a16:colId xmlns:a16="http://schemas.microsoft.com/office/drawing/2014/main" val="20001"/>
                    </a:ext>
                  </a:extLst>
                </a:gridCol>
                <a:gridCol w="1608138">
                  <a:extLst>
                    <a:ext uri="{9D8B030D-6E8A-4147-A177-3AD203B41FA5}">
                      <a16:colId xmlns:a16="http://schemas.microsoft.com/office/drawing/2014/main" val="20002"/>
                    </a:ext>
                  </a:extLst>
                </a:gridCol>
                <a:gridCol w="1604962">
                  <a:extLst>
                    <a:ext uri="{9D8B030D-6E8A-4147-A177-3AD203B41FA5}">
                      <a16:colId xmlns:a16="http://schemas.microsoft.com/office/drawing/2014/main" val="20003"/>
                    </a:ext>
                  </a:extLst>
                </a:gridCol>
              </a:tblGrid>
              <a:tr h="5191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Položka</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Výr. A</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Výr. B</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Výr. C</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752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Přímý materiál</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40</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dirty="0">
                          <a:ln>
                            <a:noFill/>
                          </a:ln>
                          <a:solidFill>
                            <a:schemeClr val="tx1"/>
                          </a:solidFill>
                          <a:effectLst/>
                          <a:latin typeface="Times New Roman" pitchFamily="18" charset="0"/>
                          <a:cs typeface="Times New Roman" pitchFamily="18" charset="0"/>
                        </a:rPr>
                        <a:t>50</a:t>
                      </a:r>
                      <a:endParaRPr kumimoji="0" lang="cs-CZ" sz="2000" b="0" i="0" u="none" strike="noStrike" cap="none" normalizeH="0" baseline="0" dirty="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70</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911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Přímé mzdy</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80</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60</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40</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752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Ostatní přímé náklady</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15</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dirty="0">
                          <a:ln>
                            <a:noFill/>
                          </a:ln>
                          <a:solidFill>
                            <a:schemeClr val="tx1"/>
                          </a:solidFill>
                          <a:effectLst/>
                          <a:latin typeface="Times New Roman" pitchFamily="18" charset="0"/>
                          <a:cs typeface="Times New Roman" pitchFamily="18" charset="0"/>
                        </a:rPr>
                        <a:t>20</a:t>
                      </a:r>
                      <a:endParaRPr kumimoji="0" lang="cs-CZ" sz="2000" b="0" i="0" u="none" strike="noStrike" cap="none" normalizeH="0" baseline="0" dirty="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25</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911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Režie</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2000" b="1" i="0" u="none" strike="noStrike" cap="none" normalizeH="0" baseline="0" dirty="0">
                          <a:ln>
                            <a:noFill/>
                          </a:ln>
                          <a:solidFill>
                            <a:schemeClr val="tx1"/>
                          </a:solidFill>
                          <a:effectLst/>
                          <a:latin typeface="Verdana" pitchFamily="34" charset="0"/>
                        </a:rPr>
                        <a:t>240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Verdana" pitchFamily="34" charset="0"/>
                        </a:rPr>
                        <a:t>180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Verdana" pitchFamily="34" charset="0"/>
                        </a:rPr>
                        <a:t>120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6673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Vlastní náklady výkonu</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2000" b="0" i="0" u="none" strike="noStrike" cap="none" normalizeH="0" baseline="0" dirty="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cxnSp>
        <p:nvCxnSpPr>
          <p:cNvPr id="3" name="Přímá spojnice se šipkou 2">
            <a:extLst>
              <a:ext uri="{FF2B5EF4-FFF2-40B4-BE49-F238E27FC236}">
                <a16:creationId xmlns:a16="http://schemas.microsoft.com/office/drawing/2014/main" id="{62D4E6C0-2D3F-4AF0-B787-4ED06A16C11C}"/>
              </a:ext>
            </a:extLst>
          </p:cNvPr>
          <p:cNvCxnSpPr/>
          <p:nvPr/>
        </p:nvCxnSpPr>
        <p:spPr>
          <a:xfrm flipH="1">
            <a:off x="5076056" y="2060848"/>
            <a:ext cx="1440160" cy="165618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Přímá spojnice se šipkou 10">
            <a:extLst>
              <a:ext uri="{FF2B5EF4-FFF2-40B4-BE49-F238E27FC236}">
                <a16:creationId xmlns:a16="http://schemas.microsoft.com/office/drawing/2014/main" id="{B5F07296-27D1-4EB1-82E2-D70239C52E23}"/>
              </a:ext>
            </a:extLst>
          </p:cNvPr>
          <p:cNvCxnSpPr>
            <a:cxnSpLocks/>
          </p:cNvCxnSpPr>
          <p:nvPr/>
        </p:nvCxnSpPr>
        <p:spPr>
          <a:xfrm>
            <a:off x="5076056" y="3856175"/>
            <a:ext cx="0" cy="724953"/>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Přímá spojnice se šipkou 17">
            <a:extLst>
              <a:ext uri="{FF2B5EF4-FFF2-40B4-BE49-F238E27FC236}">
                <a16:creationId xmlns:a16="http://schemas.microsoft.com/office/drawing/2014/main" id="{1E86B723-4A88-4FCB-ACC4-A71194A08ED6}"/>
              </a:ext>
            </a:extLst>
          </p:cNvPr>
          <p:cNvCxnSpPr>
            <a:cxnSpLocks/>
          </p:cNvCxnSpPr>
          <p:nvPr/>
        </p:nvCxnSpPr>
        <p:spPr>
          <a:xfrm flipH="1">
            <a:off x="6300192" y="2060848"/>
            <a:ext cx="216024" cy="158847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Přímá spojnice se šipkou 18">
            <a:extLst>
              <a:ext uri="{FF2B5EF4-FFF2-40B4-BE49-F238E27FC236}">
                <a16:creationId xmlns:a16="http://schemas.microsoft.com/office/drawing/2014/main" id="{6F3FC169-4F17-49F4-9256-D36A14C9C992}"/>
              </a:ext>
            </a:extLst>
          </p:cNvPr>
          <p:cNvCxnSpPr>
            <a:cxnSpLocks/>
          </p:cNvCxnSpPr>
          <p:nvPr/>
        </p:nvCxnSpPr>
        <p:spPr>
          <a:xfrm>
            <a:off x="6300192" y="3856175"/>
            <a:ext cx="0" cy="724953"/>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Přímá spojnice se šipkou 19">
            <a:extLst>
              <a:ext uri="{FF2B5EF4-FFF2-40B4-BE49-F238E27FC236}">
                <a16:creationId xmlns:a16="http://schemas.microsoft.com/office/drawing/2014/main" id="{9545FA19-7977-4D3B-BD6F-E2C5D7478A32}"/>
              </a:ext>
            </a:extLst>
          </p:cNvPr>
          <p:cNvCxnSpPr>
            <a:cxnSpLocks/>
          </p:cNvCxnSpPr>
          <p:nvPr/>
        </p:nvCxnSpPr>
        <p:spPr>
          <a:xfrm>
            <a:off x="6516216" y="2060848"/>
            <a:ext cx="1368152" cy="163711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Přímá spojnice se šipkou 20">
            <a:extLst>
              <a:ext uri="{FF2B5EF4-FFF2-40B4-BE49-F238E27FC236}">
                <a16:creationId xmlns:a16="http://schemas.microsoft.com/office/drawing/2014/main" id="{E81AFA18-E2BF-47C7-B9AB-FF29ABBEE973}"/>
              </a:ext>
            </a:extLst>
          </p:cNvPr>
          <p:cNvCxnSpPr>
            <a:cxnSpLocks/>
          </p:cNvCxnSpPr>
          <p:nvPr/>
        </p:nvCxnSpPr>
        <p:spPr>
          <a:xfrm>
            <a:off x="7884368" y="3837108"/>
            <a:ext cx="0" cy="724953"/>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419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up)">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up)">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up)">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up)">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5" name="Zástupný symbol pro číslo snímku 6"/>
          <p:cNvSpPr txBox="1">
            <a:spLocks noGrp="1"/>
          </p:cNvSpPr>
          <p:nvPr/>
        </p:nvSpPr>
        <p:spPr bwMode="auto">
          <a:xfrm>
            <a:off x="6948488" y="6597650"/>
            <a:ext cx="21336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r" eaLnBrk="1" hangingPunct="1"/>
            <a:fld id="{F8391847-C799-4B31-BC70-3B10601C5DD4}" type="slidenum">
              <a:rPr lang="cs-CZ" sz="800"/>
              <a:pPr algn="r" eaLnBrk="1" hangingPunct="1"/>
              <a:t>41</a:t>
            </a:fld>
            <a:endParaRPr lang="cs-CZ" sz="800"/>
          </a:p>
        </p:txBody>
      </p:sp>
      <p:sp>
        <p:nvSpPr>
          <p:cNvPr id="197636" name="Rectangle 2"/>
          <p:cNvSpPr>
            <a:spLocks noGrp="1" noChangeArrowheads="1"/>
          </p:cNvSpPr>
          <p:nvPr>
            <p:ph type="body" sz="half" idx="4294967295"/>
          </p:nvPr>
        </p:nvSpPr>
        <p:spPr>
          <a:xfrm>
            <a:off x="1008063" y="908050"/>
            <a:ext cx="8135937" cy="1512888"/>
          </a:xfrm>
        </p:spPr>
        <p:txBody>
          <a:bodyPr/>
          <a:lstStyle/>
          <a:p>
            <a:pPr eaLnBrk="1" hangingPunct="1"/>
            <a:r>
              <a:rPr lang="cs-CZ" sz="2200">
                <a:solidFill>
                  <a:srgbClr val="000000"/>
                </a:solidFill>
              </a:rPr>
              <a:t>Přímé mzdy celkem = 500 000 Kč </a:t>
            </a:r>
          </a:p>
          <a:p>
            <a:pPr eaLnBrk="1" hangingPunct="1"/>
            <a:r>
              <a:rPr lang="cs-CZ" sz="2200">
                <a:solidFill>
                  <a:srgbClr val="000000"/>
                </a:solidFill>
              </a:rPr>
              <a:t>režie celkem =1 500 000 Kč  </a:t>
            </a:r>
          </a:p>
          <a:p>
            <a:pPr eaLnBrk="1" hangingPunct="1"/>
            <a:r>
              <a:rPr lang="cs-CZ" sz="2200">
                <a:solidFill>
                  <a:srgbClr val="000000"/>
                </a:solidFill>
              </a:rPr>
              <a:t>Režijní přirážka = 1500000/500000*100 = </a:t>
            </a:r>
            <a:r>
              <a:rPr lang="cs-CZ" sz="2200" b="1">
                <a:solidFill>
                  <a:srgbClr val="000000"/>
                </a:solidFill>
              </a:rPr>
              <a:t>300 %.</a:t>
            </a:r>
            <a:r>
              <a:rPr lang="cs-CZ" sz="2200">
                <a:solidFill>
                  <a:srgbClr val="000000"/>
                </a:solidFill>
              </a:rPr>
              <a:t> </a:t>
            </a:r>
            <a:endParaRPr lang="cs-CZ" sz="2000"/>
          </a:p>
        </p:txBody>
      </p:sp>
      <p:graphicFrame>
        <p:nvGraphicFramePr>
          <p:cNvPr id="80899" name="Group 3"/>
          <p:cNvGraphicFramePr>
            <a:graphicFrameLocks noGrp="1"/>
          </p:cNvGraphicFramePr>
          <p:nvPr>
            <p:ph sz="half" idx="4294967295"/>
          </p:nvPr>
        </p:nvGraphicFramePr>
        <p:xfrm>
          <a:off x="865188" y="2492375"/>
          <a:ext cx="8278812" cy="3159127"/>
        </p:xfrm>
        <a:graphic>
          <a:graphicData uri="http://schemas.openxmlformats.org/drawingml/2006/table">
            <a:tbl>
              <a:tblPr/>
              <a:tblGrid>
                <a:gridCol w="3459162">
                  <a:extLst>
                    <a:ext uri="{9D8B030D-6E8A-4147-A177-3AD203B41FA5}">
                      <a16:colId xmlns:a16="http://schemas.microsoft.com/office/drawing/2014/main" val="20000"/>
                    </a:ext>
                  </a:extLst>
                </a:gridCol>
                <a:gridCol w="1606550">
                  <a:extLst>
                    <a:ext uri="{9D8B030D-6E8A-4147-A177-3AD203B41FA5}">
                      <a16:colId xmlns:a16="http://schemas.microsoft.com/office/drawing/2014/main" val="20001"/>
                    </a:ext>
                  </a:extLst>
                </a:gridCol>
                <a:gridCol w="1608138">
                  <a:extLst>
                    <a:ext uri="{9D8B030D-6E8A-4147-A177-3AD203B41FA5}">
                      <a16:colId xmlns:a16="http://schemas.microsoft.com/office/drawing/2014/main" val="20002"/>
                    </a:ext>
                  </a:extLst>
                </a:gridCol>
                <a:gridCol w="1604962">
                  <a:extLst>
                    <a:ext uri="{9D8B030D-6E8A-4147-A177-3AD203B41FA5}">
                      <a16:colId xmlns:a16="http://schemas.microsoft.com/office/drawing/2014/main" val="20003"/>
                    </a:ext>
                  </a:extLst>
                </a:gridCol>
              </a:tblGrid>
              <a:tr h="5191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Položka</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Výr. A</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Výr. B</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Výr. C</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752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Přímý materiál</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40</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50</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70</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911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Přímé mzdy</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80</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60</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40</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752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Ostatní přímé náklady</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15</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20</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25</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911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Režie</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Verdana" pitchFamily="34" charset="0"/>
                        </a:rPr>
                        <a:t>240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Verdana" pitchFamily="34" charset="0"/>
                        </a:rPr>
                        <a:t>180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Verdana" pitchFamily="34" charset="0"/>
                        </a:rPr>
                        <a:t>120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6673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Vlastní náklady výkonu</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Verdana" pitchFamily="34" charset="0"/>
                        </a:rPr>
                        <a:t>375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Verdana" pitchFamily="34" charset="0"/>
                        </a:rPr>
                        <a:t>310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Verdana" pitchFamily="34" charset="0"/>
                        </a:rPr>
                        <a:t>255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0301205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25466"/>
            <a:ext cx="8229600" cy="1143000"/>
          </a:xfrm>
        </p:spPr>
        <p:txBody>
          <a:bodyPr/>
          <a:lstStyle/>
          <a:p>
            <a:r>
              <a:rPr lang="cs-CZ" dirty="0">
                <a:solidFill>
                  <a:schemeClr val="tx1"/>
                </a:solidFill>
              </a:rPr>
              <a:t>Kalkulace – příklad 1</a:t>
            </a:r>
          </a:p>
        </p:txBody>
      </p:sp>
      <p:sp>
        <p:nvSpPr>
          <p:cNvPr id="3" name="Zástupný symbol pro obsah 2"/>
          <p:cNvSpPr>
            <a:spLocks noGrp="1"/>
          </p:cNvSpPr>
          <p:nvPr>
            <p:ph idx="1"/>
          </p:nvPr>
        </p:nvSpPr>
        <p:spPr>
          <a:xfrm>
            <a:off x="178719" y="1395209"/>
            <a:ext cx="8363272" cy="2044824"/>
          </a:xfrm>
        </p:spPr>
        <p:txBody>
          <a:bodyPr>
            <a:normAutofit fontScale="92500" lnSpcReduction="10000"/>
          </a:bodyPr>
          <a:lstStyle/>
          <a:p>
            <a:pPr algn="just"/>
            <a:r>
              <a:rPr lang="cs-CZ" sz="2400" dirty="0">
                <a:solidFill>
                  <a:schemeClr val="tx1"/>
                </a:solidFill>
              </a:rPr>
              <a:t>Firma vyrábí 3 výrobky. Podrobné údaje o produkci a přímých nákladech viz. tabulka, firma dále ke své činnosti spotřebuje </a:t>
            </a:r>
            <a:br>
              <a:rPr lang="cs-CZ" sz="2400" dirty="0">
                <a:solidFill>
                  <a:schemeClr val="tx1"/>
                </a:solidFill>
              </a:rPr>
            </a:br>
            <a:r>
              <a:rPr lang="cs-CZ" sz="2400" dirty="0">
                <a:solidFill>
                  <a:schemeClr val="tx1"/>
                </a:solidFill>
              </a:rPr>
              <a:t>1,1 mil. Kč režijních nákladů. Pomocí přirážkové kalkulace stanovte úplné vlastní náklady výkonu výrobků A, B, C (do tabulky; naznačte postup výpočtu). Rozvrhovou základnou byly stanoveny </a:t>
            </a:r>
            <a:r>
              <a:rPr lang="cs-CZ" sz="2400" b="1" dirty="0">
                <a:solidFill>
                  <a:schemeClr val="tx1"/>
                </a:solidFill>
              </a:rPr>
              <a:t>celkové přímé náklady</a:t>
            </a:r>
            <a:r>
              <a:rPr lang="cs-CZ" sz="2400" dirty="0">
                <a:solidFill>
                  <a:schemeClr val="tx1"/>
                </a:solidFill>
              </a:rPr>
              <a:t>. </a:t>
            </a:r>
          </a:p>
        </p:txBody>
      </p:sp>
      <p:graphicFrame>
        <p:nvGraphicFramePr>
          <p:cNvPr id="4" name="Tabulka 3"/>
          <p:cNvGraphicFramePr>
            <a:graphicFrameLocks noGrp="1"/>
          </p:cNvGraphicFramePr>
          <p:nvPr/>
        </p:nvGraphicFramePr>
        <p:xfrm>
          <a:off x="755576" y="3440033"/>
          <a:ext cx="7344816" cy="2708920"/>
        </p:xfrm>
        <a:graphic>
          <a:graphicData uri="http://schemas.openxmlformats.org/drawingml/2006/table">
            <a:tbl>
              <a:tblPr/>
              <a:tblGrid>
                <a:gridCol w="3061571">
                  <a:extLst>
                    <a:ext uri="{9D8B030D-6E8A-4147-A177-3AD203B41FA5}">
                      <a16:colId xmlns:a16="http://schemas.microsoft.com/office/drawing/2014/main" val="20000"/>
                    </a:ext>
                  </a:extLst>
                </a:gridCol>
                <a:gridCol w="1275479">
                  <a:extLst>
                    <a:ext uri="{9D8B030D-6E8A-4147-A177-3AD203B41FA5}">
                      <a16:colId xmlns:a16="http://schemas.microsoft.com/office/drawing/2014/main" val="20001"/>
                    </a:ext>
                  </a:extLst>
                </a:gridCol>
                <a:gridCol w="1461156">
                  <a:extLst>
                    <a:ext uri="{9D8B030D-6E8A-4147-A177-3AD203B41FA5}">
                      <a16:colId xmlns:a16="http://schemas.microsoft.com/office/drawing/2014/main" val="20002"/>
                    </a:ext>
                  </a:extLst>
                </a:gridCol>
                <a:gridCol w="1546610">
                  <a:extLst>
                    <a:ext uri="{9D8B030D-6E8A-4147-A177-3AD203B41FA5}">
                      <a16:colId xmlns:a16="http://schemas.microsoft.com/office/drawing/2014/main" val="20003"/>
                    </a:ext>
                  </a:extLst>
                </a:gridCol>
              </a:tblGrid>
              <a:tr h="339785">
                <a:tc>
                  <a:txBody>
                    <a:bodyPr/>
                    <a:lstStyle/>
                    <a:p>
                      <a:pPr>
                        <a:lnSpc>
                          <a:spcPct val="115000"/>
                        </a:lnSpc>
                        <a:spcAft>
                          <a:spcPts val="0"/>
                        </a:spcAft>
                      </a:pPr>
                      <a:r>
                        <a:rPr lang="cs-CZ" sz="1800" b="1" dirty="0">
                          <a:solidFill>
                            <a:srgbClr val="000000"/>
                          </a:solidFill>
                          <a:latin typeface="Calibri"/>
                          <a:ea typeface="Calibri"/>
                          <a:cs typeface="Calibri"/>
                        </a:rPr>
                        <a:t>Položka</a:t>
                      </a:r>
                      <a:endParaRPr lang="cs-CZ" sz="1800" b="1" dirty="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cs-CZ" sz="1800" b="1" dirty="0">
                          <a:solidFill>
                            <a:srgbClr val="000000"/>
                          </a:solidFill>
                          <a:latin typeface="Calibri"/>
                          <a:ea typeface="Calibri"/>
                          <a:cs typeface="Calibri"/>
                        </a:rPr>
                        <a:t>A</a:t>
                      </a:r>
                      <a:endParaRPr lang="cs-CZ" sz="1800" b="1" dirty="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cs-CZ" sz="1800" b="1" dirty="0">
                          <a:solidFill>
                            <a:srgbClr val="000000"/>
                          </a:solidFill>
                          <a:latin typeface="Calibri"/>
                          <a:ea typeface="Calibri"/>
                          <a:cs typeface="Calibri"/>
                        </a:rPr>
                        <a:t>B</a:t>
                      </a:r>
                      <a:endParaRPr lang="cs-CZ" sz="1800" b="1" dirty="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cs-CZ" sz="1800" b="1" dirty="0">
                          <a:solidFill>
                            <a:srgbClr val="000000"/>
                          </a:solidFill>
                          <a:latin typeface="Calibri"/>
                          <a:ea typeface="Calibri"/>
                          <a:cs typeface="Calibri"/>
                        </a:rPr>
                        <a:t>C</a:t>
                      </a:r>
                      <a:endParaRPr lang="cs-CZ" sz="1800" b="1" dirty="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0000"/>
                  </a:ext>
                </a:extLst>
              </a:tr>
              <a:tr h="338225">
                <a:tc>
                  <a:txBody>
                    <a:bodyPr/>
                    <a:lstStyle/>
                    <a:p>
                      <a:pPr>
                        <a:lnSpc>
                          <a:spcPct val="115000"/>
                        </a:lnSpc>
                        <a:spcAft>
                          <a:spcPts val="0"/>
                        </a:spcAft>
                      </a:pPr>
                      <a:r>
                        <a:rPr lang="cs-CZ" sz="1800" b="1" dirty="0">
                          <a:solidFill>
                            <a:srgbClr val="000000"/>
                          </a:solidFill>
                          <a:latin typeface="Calibri"/>
                          <a:ea typeface="Calibri"/>
                          <a:cs typeface="Calibri"/>
                        </a:rPr>
                        <a:t>Produkované množství (ks)</a:t>
                      </a:r>
                      <a:endParaRPr lang="cs-CZ" sz="1800" b="1" dirty="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solidFill>
                            <a:srgbClr val="000000"/>
                          </a:solidFill>
                          <a:latin typeface="Calibri"/>
                          <a:ea typeface="Calibri"/>
                          <a:cs typeface="Calibri"/>
                        </a:rPr>
                        <a:t>1400</a:t>
                      </a:r>
                      <a:endParaRPr lang="cs-CZ" sz="1800" dirty="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a:solidFill>
                            <a:srgbClr val="000000"/>
                          </a:solidFill>
                          <a:latin typeface="Calibri"/>
                          <a:ea typeface="Calibri"/>
                          <a:cs typeface="Calibri"/>
                        </a:rPr>
                        <a:t>1000</a:t>
                      </a:r>
                      <a:endParaRPr lang="cs-CZ" sz="18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a:solidFill>
                            <a:srgbClr val="000000"/>
                          </a:solidFill>
                          <a:latin typeface="Calibri"/>
                          <a:ea typeface="Calibri"/>
                          <a:cs typeface="Calibri"/>
                        </a:rPr>
                        <a:t>2000</a:t>
                      </a:r>
                      <a:endParaRPr lang="cs-CZ" sz="18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8225">
                <a:tc>
                  <a:txBody>
                    <a:bodyPr/>
                    <a:lstStyle/>
                    <a:p>
                      <a:pPr>
                        <a:lnSpc>
                          <a:spcPct val="115000"/>
                        </a:lnSpc>
                        <a:spcAft>
                          <a:spcPts val="0"/>
                        </a:spcAft>
                      </a:pPr>
                      <a:r>
                        <a:rPr lang="cs-CZ" sz="1800" b="1" dirty="0">
                          <a:solidFill>
                            <a:srgbClr val="000000"/>
                          </a:solidFill>
                          <a:latin typeface="Calibri"/>
                          <a:ea typeface="Calibri"/>
                          <a:cs typeface="Calibri"/>
                        </a:rPr>
                        <a:t>Přímý materiál (Kč/ks)</a:t>
                      </a:r>
                      <a:endParaRPr lang="cs-CZ" sz="1800" b="1" dirty="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a:solidFill>
                            <a:srgbClr val="000000"/>
                          </a:solidFill>
                          <a:latin typeface="Calibri"/>
                          <a:ea typeface="Calibri"/>
                          <a:cs typeface="Calibri"/>
                        </a:rPr>
                        <a:t>60</a:t>
                      </a:r>
                      <a:endParaRPr lang="cs-CZ" sz="18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a:solidFill>
                            <a:srgbClr val="000000"/>
                          </a:solidFill>
                          <a:latin typeface="Calibri"/>
                          <a:ea typeface="Calibri"/>
                          <a:cs typeface="Calibri"/>
                        </a:rPr>
                        <a:t>70</a:t>
                      </a:r>
                      <a:endParaRPr lang="cs-CZ" sz="18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a:solidFill>
                            <a:srgbClr val="000000"/>
                          </a:solidFill>
                          <a:latin typeface="Calibri"/>
                          <a:ea typeface="Calibri"/>
                          <a:cs typeface="Calibri"/>
                        </a:rPr>
                        <a:t>80</a:t>
                      </a:r>
                      <a:endParaRPr lang="cs-CZ" sz="18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8225">
                <a:tc>
                  <a:txBody>
                    <a:bodyPr/>
                    <a:lstStyle/>
                    <a:p>
                      <a:pPr>
                        <a:lnSpc>
                          <a:spcPct val="115000"/>
                        </a:lnSpc>
                        <a:spcAft>
                          <a:spcPts val="0"/>
                        </a:spcAft>
                      </a:pPr>
                      <a:r>
                        <a:rPr lang="cs-CZ" sz="1800" b="1" dirty="0">
                          <a:solidFill>
                            <a:srgbClr val="000000"/>
                          </a:solidFill>
                          <a:latin typeface="Calibri"/>
                          <a:ea typeface="Calibri"/>
                          <a:cs typeface="Calibri"/>
                        </a:rPr>
                        <a:t>Přímé mzdy (Kč/ks)</a:t>
                      </a:r>
                      <a:endParaRPr lang="cs-CZ" sz="1800" b="1" dirty="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a:solidFill>
                            <a:srgbClr val="000000"/>
                          </a:solidFill>
                          <a:latin typeface="Calibri"/>
                          <a:ea typeface="Calibri"/>
                          <a:cs typeface="Calibri"/>
                        </a:rPr>
                        <a:t>25</a:t>
                      </a:r>
                      <a:endParaRPr lang="cs-CZ" sz="18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a:solidFill>
                            <a:srgbClr val="000000"/>
                          </a:solidFill>
                          <a:latin typeface="Calibri"/>
                          <a:ea typeface="Calibri"/>
                          <a:cs typeface="Calibri"/>
                        </a:rPr>
                        <a:t>30</a:t>
                      </a:r>
                      <a:endParaRPr lang="cs-CZ" sz="18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a:solidFill>
                            <a:srgbClr val="000000"/>
                          </a:solidFill>
                          <a:latin typeface="Calibri"/>
                          <a:ea typeface="Calibri"/>
                          <a:cs typeface="Calibri"/>
                        </a:rPr>
                        <a:t>40</a:t>
                      </a:r>
                      <a:endParaRPr lang="cs-CZ" sz="18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8225">
                <a:tc>
                  <a:txBody>
                    <a:bodyPr/>
                    <a:lstStyle/>
                    <a:p>
                      <a:pPr>
                        <a:lnSpc>
                          <a:spcPct val="115000"/>
                        </a:lnSpc>
                        <a:spcAft>
                          <a:spcPts val="0"/>
                        </a:spcAft>
                      </a:pPr>
                      <a:r>
                        <a:rPr lang="cs-CZ" sz="1800" b="1" dirty="0">
                          <a:solidFill>
                            <a:srgbClr val="000000"/>
                          </a:solidFill>
                          <a:latin typeface="Calibri"/>
                          <a:ea typeface="Calibri"/>
                          <a:cs typeface="Calibri"/>
                        </a:rPr>
                        <a:t>Ostatní přímé N (Kč/ks)</a:t>
                      </a:r>
                      <a:endParaRPr lang="cs-CZ" sz="1800" b="1" dirty="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a:solidFill>
                            <a:srgbClr val="000000"/>
                          </a:solidFill>
                          <a:latin typeface="Calibri"/>
                          <a:ea typeface="Calibri"/>
                          <a:cs typeface="Calibri"/>
                        </a:rPr>
                        <a:t>15</a:t>
                      </a:r>
                      <a:endParaRPr lang="cs-CZ" sz="18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a:solidFill>
                            <a:srgbClr val="000000"/>
                          </a:solidFill>
                          <a:latin typeface="Calibri"/>
                          <a:ea typeface="Calibri"/>
                          <a:cs typeface="Calibri"/>
                        </a:rPr>
                        <a:t>20</a:t>
                      </a:r>
                      <a:endParaRPr lang="cs-CZ" sz="18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a:solidFill>
                            <a:srgbClr val="000000"/>
                          </a:solidFill>
                          <a:latin typeface="Calibri"/>
                          <a:ea typeface="Calibri"/>
                          <a:cs typeface="Calibri"/>
                        </a:rPr>
                        <a:t>25</a:t>
                      </a:r>
                      <a:endParaRPr lang="cs-CZ" sz="18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8225">
                <a:tc>
                  <a:txBody>
                    <a:bodyPr/>
                    <a:lstStyle/>
                    <a:p>
                      <a:pPr>
                        <a:lnSpc>
                          <a:spcPct val="115000"/>
                        </a:lnSpc>
                        <a:spcAft>
                          <a:spcPts val="0"/>
                        </a:spcAft>
                      </a:pPr>
                      <a:r>
                        <a:rPr lang="cs-CZ" sz="1800" b="1" dirty="0">
                          <a:solidFill>
                            <a:srgbClr val="000000"/>
                          </a:solidFill>
                          <a:latin typeface="Calibri"/>
                          <a:ea typeface="Calibri"/>
                          <a:cs typeface="Calibri"/>
                        </a:rPr>
                        <a:t>celkové přímé náklady (Kč/ks)</a:t>
                      </a:r>
                      <a:endParaRPr lang="cs-CZ" sz="1800" b="1" dirty="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cs-CZ" sz="1800">
                        <a:solidFill>
                          <a:srgbClr val="000000"/>
                        </a:solidFill>
                        <a:latin typeface="Calibri"/>
                        <a:ea typeface="Calibri"/>
                        <a:cs typeface="Calibri"/>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cs-CZ" sz="1800">
                        <a:solidFill>
                          <a:srgbClr val="000000"/>
                        </a:solidFill>
                        <a:latin typeface="Calibri"/>
                        <a:ea typeface="Calibri"/>
                        <a:cs typeface="Calibri"/>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cs-CZ" sz="1800">
                        <a:solidFill>
                          <a:srgbClr val="000000"/>
                        </a:solidFill>
                        <a:latin typeface="Calibri"/>
                        <a:ea typeface="Calibri"/>
                        <a:cs typeface="Calibri"/>
                      </a:endParaRPr>
                    </a:p>
                  </a:txBody>
                  <a:tcPr marL="44450" marR="4445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38225">
                <a:tc>
                  <a:txBody>
                    <a:bodyPr/>
                    <a:lstStyle/>
                    <a:p>
                      <a:pPr>
                        <a:lnSpc>
                          <a:spcPct val="115000"/>
                        </a:lnSpc>
                        <a:spcAft>
                          <a:spcPts val="0"/>
                        </a:spcAft>
                      </a:pPr>
                      <a:r>
                        <a:rPr lang="cs-CZ" sz="1800" b="1" dirty="0">
                          <a:solidFill>
                            <a:srgbClr val="000000"/>
                          </a:solidFill>
                          <a:latin typeface="Calibri"/>
                          <a:ea typeface="Calibri"/>
                          <a:cs typeface="Calibri"/>
                        </a:rPr>
                        <a:t>Režijní N (Kč/ks)</a:t>
                      </a:r>
                      <a:endParaRPr lang="cs-CZ" sz="1800" b="1" dirty="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endParaRPr lang="cs-CZ" sz="1800">
                        <a:solidFill>
                          <a:srgbClr val="000000"/>
                        </a:solidFill>
                        <a:latin typeface="Calibri"/>
                        <a:ea typeface="Calibri"/>
                        <a:cs typeface="Calibri"/>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endParaRPr lang="cs-CZ" sz="1800">
                        <a:solidFill>
                          <a:srgbClr val="000000"/>
                        </a:solidFill>
                        <a:latin typeface="Calibri"/>
                        <a:ea typeface="Calibri"/>
                        <a:cs typeface="Calibri"/>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endParaRPr lang="cs-CZ" sz="1800">
                        <a:solidFill>
                          <a:srgbClr val="000000"/>
                        </a:solidFill>
                        <a:latin typeface="Calibri"/>
                        <a:ea typeface="Calibri"/>
                        <a:cs typeface="Calibri"/>
                      </a:endParaRPr>
                    </a:p>
                  </a:txBody>
                  <a:tcPr marL="44450" marR="4445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39785">
                <a:tc>
                  <a:txBody>
                    <a:bodyPr/>
                    <a:lstStyle/>
                    <a:p>
                      <a:pPr>
                        <a:lnSpc>
                          <a:spcPct val="115000"/>
                        </a:lnSpc>
                        <a:spcAft>
                          <a:spcPts val="0"/>
                        </a:spcAft>
                      </a:pPr>
                      <a:r>
                        <a:rPr lang="cs-CZ" sz="1800" b="1" dirty="0">
                          <a:solidFill>
                            <a:srgbClr val="000000"/>
                          </a:solidFill>
                          <a:latin typeface="Calibri"/>
                          <a:ea typeface="Calibri"/>
                          <a:cs typeface="Calibri"/>
                        </a:rPr>
                        <a:t>Celkové N (Kč/ks)</a:t>
                      </a:r>
                      <a:endParaRPr lang="cs-CZ" sz="1800" b="1" dirty="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cs-CZ" sz="1800" dirty="0">
                        <a:solidFill>
                          <a:srgbClr val="000000"/>
                        </a:solidFill>
                        <a:latin typeface="Calibri"/>
                        <a:ea typeface="Calibri"/>
                        <a:cs typeface="Calibri"/>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cs-CZ" sz="1800">
                        <a:solidFill>
                          <a:srgbClr val="000000"/>
                        </a:solidFill>
                        <a:latin typeface="Calibri"/>
                        <a:ea typeface="Calibri"/>
                        <a:cs typeface="Calibri"/>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cs-CZ" sz="1800" dirty="0">
                        <a:solidFill>
                          <a:srgbClr val="000000"/>
                        </a:solidFill>
                        <a:latin typeface="Calibri"/>
                        <a:ea typeface="Calibri"/>
                        <a:cs typeface="Calibri"/>
                      </a:endParaRPr>
                    </a:p>
                  </a:txBody>
                  <a:tcPr marL="44450" marR="4445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0726513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Kalkulace – příklad 2</a:t>
            </a:r>
          </a:p>
        </p:txBody>
      </p:sp>
      <p:sp>
        <p:nvSpPr>
          <p:cNvPr id="3" name="Zástupný symbol pro obsah 2"/>
          <p:cNvSpPr>
            <a:spLocks noGrp="1"/>
          </p:cNvSpPr>
          <p:nvPr>
            <p:ph idx="1"/>
          </p:nvPr>
        </p:nvSpPr>
        <p:spPr>
          <a:xfrm>
            <a:off x="332295" y="1477652"/>
            <a:ext cx="8479410" cy="2293069"/>
          </a:xfrm>
        </p:spPr>
        <p:txBody>
          <a:bodyPr>
            <a:normAutofit fontScale="70000" lnSpcReduction="20000"/>
          </a:bodyPr>
          <a:lstStyle/>
          <a:p>
            <a:pPr algn="just"/>
            <a:r>
              <a:rPr lang="cs-CZ" dirty="0"/>
              <a:t>Podnik vyrábí 400 ks čerpadel a 600 ks turbín. Struktura přímých nákladů na ks i režijních nákladů je uvedena v tabulce. Rozvrhovou základnou pro </a:t>
            </a:r>
            <a:r>
              <a:rPr lang="cs-CZ" b="1" dirty="0"/>
              <a:t>výrobní režie jsou</a:t>
            </a:r>
            <a:r>
              <a:rPr lang="cs-CZ" dirty="0"/>
              <a:t> </a:t>
            </a:r>
            <a:r>
              <a:rPr lang="cs-CZ" b="1" dirty="0"/>
              <a:t>přímé mzdy, pro správní režii pak celkové přímé náklady.</a:t>
            </a:r>
          </a:p>
          <a:p>
            <a:pPr algn="just"/>
            <a:r>
              <a:rPr lang="cs-CZ" b="1" dirty="0"/>
              <a:t>Sestavte kalkulaci, určete náklady na 1 ks každého výrobku a nabídkovou cenu při respektování 20 % ziskové přirážky k celkovým nákladům.</a:t>
            </a:r>
            <a:endParaRPr lang="cs-CZ" dirty="0"/>
          </a:p>
          <a:p>
            <a:endParaRPr lang="cs-CZ" dirty="0"/>
          </a:p>
        </p:txBody>
      </p:sp>
      <p:graphicFrame>
        <p:nvGraphicFramePr>
          <p:cNvPr id="6" name="Tabulka 5"/>
          <p:cNvGraphicFramePr>
            <a:graphicFrameLocks noGrp="1"/>
          </p:cNvGraphicFramePr>
          <p:nvPr/>
        </p:nvGraphicFramePr>
        <p:xfrm>
          <a:off x="1157254" y="3770721"/>
          <a:ext cx="7053492" cy="1885360"/>
        </p:xfrm>
        <a:graphic>
          <a:graphicData uri="http://schemas.openxmlformats.org/drawingml/2006/table">
            <a:tbl>
              <a:tblPr>
                <a:tableStyleId>{5C22544A-7EE6-4342-B048-85BDC9FD1C3A}</a:tableStyleId>
              </a:tblPr>
              <a:tblGrid>
                <a:gridCol w="2662559">
                  <a:extLst>
                    <a:ext uri="{9D8B030D-6E8A-4147-A177-3AD203B41FA5}">
                      <a16:colId xmlns:a16="http://schemas.microsoft.com/office/drawing/2014/main" val="3485242059"/>
                    </a:ext>
                  </a:extLst>
                </a:gridCol>
                <a:gridCol w="1546502">
                  <a:extLst>
                    <a:ext uri="{9D8B030D-6E8A-4147-A177-3AD203B41FA5}">
                      <a16:colId xmlns:a16="http://schemas.microsoft.com/office/drawing/2014/main" val="2838988984"/>
                    </a:ext>
                  </a:extLst>
                </a:gridCol>
                <a:gridCol w="1570545">
                  <a:extLst>
                    <a:ext uri="{9D8B030D-6E8A-4147-A177-3AD203B41FA5}">
                      <a16:colId xmlns:a16="http://schemas.microsoft.com/office/drawing/2014/main" val="3091963852"/>
                    </a:ext>
                  </a:extLst>
                </a:gridCol>
                <a:gridCol w="1273886">
                  <a:extLst>
                    <a:ext uri="{9D8B030D-6E8A-4147-A177-3AD203B41FA5}">
                      <a16:colId xmlns:a16="http://schemas.microsoft.com/office/drawing/2014/main" val="2571270483"/>
                    </a:ext>
                  </a:extLst>
                </a:gridCol>
              </a:tblGrid>
              <a:tr h="377072">
                <a:tc>
                  <a:txBody>
                    <a:bodyPr/>
                    <a:lstStyle/>
                    <a:p>
                      <a:pPr algn="ctr">
                        <a:lnSpc>
                          <a:spcPct val="115000"/>
                        </a:lnSpc>
                        <a:spcAft>
                          <a:spcPts val="0"/>
                        </a:spcAft>
                      </a:pPr>
                      <a:r>
                        <a:rPr lang="cs-CZ" sz="1600" b="1" dirty="0">
                          <a:effectLst/>
                        </a:rPr>
                        <a:t>Náklad</a:t>
                      </a:r>
                      <a:endParaRPr lang="cs-CZ" sz="1600" b="1" dirty="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600" b="1" dirty="0">
                          <a:effectLst/>
                        </a:rPr>
                        <a:t>čerpadla</a:t>
                      </a:r>
                      <a:endParaRPr lang="cs-CZ" sz="1600" b="1" dirty="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600" b="1" dirty="0">
                          <a:effectLst/>
                        </a:rPr>
                        <a:t>turbíny</a:t>
                      </a:r>
                      <a:endParaRPr lang="cs-CZ" sz="1600" b="1" dirty="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600" b="1" dirty="0">
                          <a:effectLst/>
                        </a:rPr>
                        <a:t>Celkem</a:t>
                      </a:r>
                      <a:endParaRPr lang="cs-CZ" sz="1600" b="1" dirty="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2990257"/>
                  </a:ext>
                </a:extLst>
              </a:tr>
              <a:tr h="377072">
                <a:tc>
                  <a:txBody>
                    <a:bodyPr/>
                    <a:lstStyle/>
                    <a:p>
                      <a:pPr>
                        <a:lnSpc>
                          <a:spcPct val="115000"/>
                        </a:lnSpc>
                        <a:spcAft>
                          <a:spcPts val="0"/>
                        </a:spcAft>
                      </a:pPr>
                      <a:r>
                        <a:rPr lang="cs-CZ" sz="1600">
                          <a:effectLst/>
                        </a:rPr>
                        <a:t>Přímý materiál (Kč/ks)</a:t>
                      </a:r>
                      <a:endParaRPr lang="cs-CZ" sz="16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600">
                          <a:effectLst/>
                        </a:rPr>
                        <a:t>450</a:t>
                      </a:r>
                      <a:endParaRPr lang="cs-CZ" sz="16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600">
                          <a:effectLst/>
                        </a:rPr>
                        <a:t>325</a:t>
                      </a:r>
                      <a:endParaRPr lang="cs-CZ" sz="16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cs-CZ" sz="1600">
                          <a:effectLst/>
                        </a:rPr>
                        <a:t> </a:t>
                      </a:r>
                      <a:endParaRPr lang="cs-CZ" sz="16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2101856"/>
                  </a:ext>
                </a:extLst>
              </a:tr>
              <a:tr h="377072">
                <a:tc>
                  <a:txBody>
                    <a:bodyPr/>
                    <a:lstStyle/>
                    <a:p>
                      <a:pPr>
                        <a:lnSpc>
                          <a:spcPct val="115000"/>
                        </a:lnSpc>
                        <a:spcAft>
                          <a:spcPts val="0"/>
                        </a:spcAft>
                      </a:pPr>
                      <a:r>
                        <a:rPr lang="cs-CZ" sz="1600">
                          <a:effectLst/>
                        </a:rPr>
                        <a:t>Přímé mzdy (Kč/ks)</a:t>
                      </a:r>
                      <a:endParaRPr lang="cs-CZ" sz="16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600">
                          <a:effectLst/>
                        </a:rPr>
                        <a:t>500</a:t>
                      </a:r>
                      <a:endParaRPr lang="cs-CZ" sz="16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600">
                          <a:effectLst/>
                        </a:rPr>
                        <a:t>750</a:t>
                      </a:r>
                      <a:endParaRPr lang="cs-CZ" sz="16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600">
                          <a:effectLst/>
                        </a:rPr>
                        <a:t> </a:t>
                      </a:r>
                      <a:endParaRPr lang="cs-CZ" sz="16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6132161"/>
                  </a:ext>
                </a:extLst>
              </a:tr>
              <a:tr h="377072">
                <a:tc>
                  <a:txBody>
                    <a:bodyPr/>
                    <a:lstStyle/>
                    <a:p>
                      <a:pPr>
                        <a:lnSpc>
                          <a:spcPct val="115000"/>
                        </a:lnSpc>
                        <a:spcAft>
                          <a:spcPts val="0"/>
                        </a:spcAft>
                      </a:pPr>
                      <a:r>
                        <a:rPr lang="cs-CZ" sz="1600">
                          <a:effectLst/>
                        </a:rPr>
                        <a:t>Výrobní režie</a:t>
                      </a:r>
                      <a:endParaRPr lang="cs-CZ" sz="16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115000"/>
                        </a:lnSpc>
                        <a:spcAft>
                          <a:spcPts val="0"/>
                        </a:spcAft>
                      </a:pPr>
                      <a:r>
                        <a:rPr lang="cs-CZ" sz="1600">
                          <a:effectLst/>
                        </a:rPr>
                        <a:t>X</a:t>
                      </a:r>
                      <a:endParaRPr lang="cs-CZ" sz="16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a:p>
                  </a:txBody>
                  <a:tcPr/>
                </a:tc>
                <a:tc>
                  <a:txBody>
                    <a:bodyPr/>
                    <a:lstStyle/>
                    <a:p>
                      <a:pPr algn="ctr">
                        <a:lnSpc>
                          <a:spcPct val="115000"/>
                        </a:lnSpc>
                        <a:spcAft>
                          <a:spcPts val="0"/>
                        </a:spcAft>
                      </a:pPr>
                      <a:r>
                        <a:rPr lang="cs-CZ" sz="1600">
                          <a:effectLst/>
                        </a:rPr>
                        <a:t>616 000</a:t>
                      </a:r>
                      <a:endParaRPr lang="cs-CZ" sz="16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0228452"/>
                  </a:ext>
                </a:extLst>
              </a:tr>
              <a:tr h="377072">
                <a:tc>
                  <a:txBody>
                    <a:bodyPr/>
                    <a:lstStyle/>
                    <a:p>
                      <a:pPr>
                        <a:lnSpc>
                          <a:spcPct val="115000"/>
                        </a:lnSpc>
                        <a:spcAft>
                          <a:spcPts val="0"/>
                        </a:spcAft>
                      </a:pPr>
                      <a:r>
                        <a:rPr lang="cs-CZ" sz="1600">
                          <a:effectLst/>
                        </a:rPr>
                        <a:t>Správní režie</a:t>
                      </a:r>
                      <a:endParaRPr lang="cs-CZ" sz="16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115000"/>
                        </a:lnSpc>
                        <a:spcAft>
                          <a:spcPts val="0"/>
                        </a:spcAft>
                      </a:pPr>
                      <a:r>
                        <a:rPr lang="cs-CZ" sz="1600">
                          <a:effectLst/>
                        </a:rPr>
                        <a:t>X</a:t>
                      </a:r>
                      <a:endParaRPr lang="cs-CZ" sz="16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a:p>
                  </a:txBody>
                  <a:tcPr/>
                </a:tc>
                <a:tc>
                  <a:txBody>
                    <a:bodyPr/>
                    <a:lstStyle/>
                    <a:p>
                      <a:pPr algn="ctr">
                        <a:lnSpc>
                          <a:spcPct val="115000"/>
                        </a:lnSpc>
                        <a:spcAft>
                          <a:spcPts val="0"/>
                        </a:spcAft>
                      </a:pPr>
                      <a:r>
                        <a:rPr lang="cs-CZ" sz="1600" dirty="0">
                          <a:effectLst/>
                        </a:rPr>
                        <a:t>490 000</a:t>
                      </a:r>
                      <a:endParaRPr lang="cs-CZ" sz="1600" dirty="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1264662"/>
                  </a:ext>
                </a:extLst>
              </a:tr>
            </a:tbl>
          </a:graphicData>
        </a:graphic>
      </p:graphicFrame>
    </p:spTree>
    <p:extLst>
      <p:ext uri="{BB962C8B-B14F-4D97-AF65-F5344CB8AC3E}">
        <p14:creationId xmlns:p14="http://schemas.microsoft.com/office/powerpoint/2010/main" val="39221346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CADF411-47A0-4E3E-90F6-8BB3C93A436C}"/>
              </a:ext>
            </a:extLst>
          </p:cNvPr>
          <p:cNvSpPr>
            <a:spLocks noGrp="1"/>
          </p:cNvSpPr>
          <p:nvPr>
            <p:ph type="title"/>
          </p:nvPr>
        </p:nvSpPr>
        <p:spPr>
          <a:xfrm>
            <a:off x="2488019" y="-840"/>
            <a:ext cx="8229600" cy="764704"/>
          </a:xfrm>
        </p:spPr>
        <p:txBody>
          <a:bodyPr/>
          <a:lstStyle/>
          <a:p>
            <a:r>
              <a:rPr lang="cs-CZ" dirty="0"/>
              <a:t>Přirážková kalkulace</a:t>
            </a:r>
          </a:p>
        </p:txBody>
      </p:sp>
      <p:graphicFrame>
        <p:nvGraphicFramePr>
          <p:cNvPr id="4" name="Tabulka 3">
            <a:extLst>
              <a:ext uri="{FF2B5EF4-FFF2-40B4-BE49-F238E27FC236}">
                <a16:creationId xmlns:a16="http://schemas.microsoft.com/office/drawing/2014/main" id="{CC8E9067-1D35-4020-B7C1-0926659E4197}"/>
              </a:ext>
            </a:extLst>
          </p:cNvPr>
          <p:cNvGraphicFramePr>
            <a:graphicFrameLocks noGrp="1"/>
          </p:cNvGraphicFramePr>
          <p:nvPr/>
        </p:nvGraphicFramePr>
        <p:xfrm>
          <a:off x="715036" y="1196752"/>
          <a:ext cx="7992887" cy="3024335"/>
        </p:xfrm>
        <a:graphic>
          <a:graphicData uri="http://schemas.openxmlformats.org/drawingml/2006/table">
            <a:tbl>
              <a:tblPr firstRow="1" firstCol="1" bandRow="1">
                <a:tableStyleId>{5C22544A-7EE6-4342-B048-85BDC9FD1C3A}</a:tableStyleId>
              </a:tblPr>
              <a:tblGrid>
                <a:gridCol w="3478779">
                  <a:extLst>
                    <a:ext uri="{9D8B030D-6E8A-4147-A177-3AD203B41FA5}">
                      <a16:colId xmlns:a16="http://schemas.microsoft.com/office/drawing/2014/main" val="2679216178"/>
                    </a:ext>
                  </a:extLst>
                </a:gridCol>
                <a:gridCol w="1599711">
                  <a:extLst>
                    <a:ext uri="{9D8B030D-6E8A-4147-A177-3AD203B41FA5}">
                      <a16:colId xmlns:a16="http://schemas.microsoft.com/office/drawing/2014/main" val="2022296888"/>
                    </a:ext>
                  </a:extLst>
                </a:gridCol>
                <a:gridCol w="1329788">
                  <a:extLst>
                    <a:ext uri="{9D8B030D-6E8A-4147-A177-3AD203B41FA5}">
                      <a16:colId xmlns:a16="http://schemas.microsoft.com/office/drawing/2014/main" val="1389530438"/>
                    </a:ext>
                  </a:extLst>
                </a:gridCol>
                <a:gridCol w="1584609">
                  <a:extLst>
                    <a:ext uri="{9D8B030D-6E8A-4147-A177-3AD203B41FA5}">
                      <a16:colId xmlns:a16="http://schemas.microsoft.com/office/drawing/2014/main" val="3588939281"/>
                    </a:ext>
                  </a:extLst>
                </a:gridCol>
              </a:tblGrid>
              <a:tr h="577132">
                <a:tc>
                  <a:txBody>
                    <a:bodyPr/>
                    <a:lstStyle/>
                    <a:p>
                      <a:pPr indent="180340" algn="l">
                        <a:lnSpc>
                          <a:spcPts val="1200"/>
                        </a:lnSpc>
                        <a:spcAft>
                          <a:spcPts val="0"/>
                        </a:spcAft>
                      </a:pPr>
                      <a:r>
                        <a:rPr lang="cs-CZ" sz="2000" dirty="0">
                          <a:solidFill>
                            <a:schemeClr val="tx1"/>
                          </a:solidFill>
                          <a:effectLst/>
                        </a:rPr>
                        <a:t> </a:t>
                      </a:r>
                      <a:endParaRPr lang="cs-CZ" sz="2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2000" dirty="0">
                          <a:solidFill>
                            <a:schemeClr val="tx1"/>
                          </a:solidFill>
                          <a:effectLst/>
                        </a:rPr>
                        <a:t>Košile</a:t>
                      </a:r>
                      <a:endParaRPr lang="cs-CZ" sz="2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2000">
                          <a:solidFill>
                            <a:schemeClr val="tx1"/>
                          </a:solidFill>
                          <a:effectLst/>
                        </a:rPr>
                        <a:t>Mikiny</a:t>
                      </a:r>
                      <a:endParaRPr lang="cs-CZ" sz="20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2000" dirty="0">
                          <a:solidFill>
                            <a:schemeClr val="tx1"/>
                          </a:solidFill>
                          <a:effectLst/>
                        </a:rPr>
                        <a:t>Kalhoty</a:t>
                      </a:r>
                      <a:endParaRPr lang="cs-CZ" sz="2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57884647"/>
                  </a:ext>
                </a:extLst>
              </a:tr>
              <a:tr h="978880">
                <a:tc>
                  <a:txBody>
                    <a:bodyPr/>
                    <a:lstStyle/>
                    <a:p>
                      <a:pPr indent="23495" algn="l">
                        <a:lnSpc>
                          <a:spcPct val="100000"/>
                        </a:lnSpc>
                        <a:spcAft>
                          <a:spcPts val="0"/>
                        </a:spcAft>
                      </a:pPr>
                      <a:r>
                        <a:rPr lang="cs-CZ" sz="2000" dirty="0">
                          <a:solidFill>
                            <a:schemeClr val="tx1"/>
                          </a:solidFill>
                          <a:effectLst/>
                        </a:rPr>
                        <a:t>Vyrobené a prodané množství (ks)</a:t>
                      </a:r>
                      <a:endParaRPr lang="cs-CZ" sz="2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00000"/>
                        </a:lnSpc>
                        <a:spcAft>
                          <a:spcPts val="0"/>
                        </a:spcAft>
                      </a:pPr>
                      <a:r>
                        <a:rPr lang="cs-CZ" sz="2000" dirty="0">
                          <a:solidFill>
                            <a:schemeClr val="tx1"/>
                          </a:solidFill>
                          <a:effectLst/>
                        </a:rPr>
                        <a:t>20 000</a:t>
                      </a:r>
                      <a:endParaRPr lang="cs-CZ" sz="2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00000"/>
                        </a:lnSpc>
                        <a:spcAft>
                          <a:spcPts val="0"/>
                        </a:spcAft>
                      </a:pPr>
                      <a:r>
                        <a:rPr lang="cs-CZ" sz="2000" dirty="0">
                          <a:solidFill>
                            <a:schemeClr val="tx1"/>
                          </a:solidFill>
                          <a:effectLst/>
                        </a:rPr>
                        <a:t>12 000</a:t>
                      </a:r>
                      <a:endParaRPr lang="cs-CZ" sz="2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00000"/>
                        </a:lnSpc>
                        <a:spcAft>
                          <a:spcPts val="0"/>
                        </a:spcAft>
                      </a:pPr>
                      <a:r>
                        <a:rPr lang="cs-CZ" sz="2000" dirty="0">
                          <a:solidFill>
                            <a:schemeClr val="tx1"/>
                          </a:solidFill>
                          <a:effectLst/>
                        </a:rPr>
                        <a:t>4 000</a:t>
                      </a:r>
                      <a:endParaRPr lang="cs-CZ" sz="2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389766281"/>
                  </a:ext>
                </a:extLst>
              </a:tr>
              <a:tr h="489441">
                <a:tc>
                  <a:txBody>
                    <a:bodyPr/>
                    <a:lstStyle/>
                    <a:p>
                      <a:pPr indent="23495" algn="l">
                        <a:lnSpc>
                          <a:spcPct val="100000"/>
                        </a:lnSpc>
                        <a:spcAft>
                          <a:spcPts val="0"/>
                        </a:spcAft>
                      </a:pPr>
                      <a:r>
                        <a:rPr lang="cs-CZ" sz="2000">
                          <a:solidFill>
                            <a:schemeClr val="tx1"/>
                          </a:solidFill>
                          <a:effectLst/>
                        </a:rPr>
                        <a:t>Přímý materiál (Kč/ks)</a:t>
                      </a:r>
                      <a:endParaRPr lang="cs-CZ" sz="20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00000"/>
                        </a:lnSpc>
                        <a:spcAft>
                          <a:spcPts val="0"/>
                        </a:spcAft>
                      </a:pPr>
                      <a:r>
                        <a:rPr lang="cs-CZ" sz="2000">
                          <a:solidFill>
                            <a:schemeClr val="tx1"/>
                          </a:solidFill>
                          <a:effectLst/>
                        </a:rPr>
                        <a:t>30</a:t>
                      </a:r>
                      <a:endParaRPr lang="cs-CZ" sz="20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00000"/>
                        </a:lnSpc>
                        <a:spcAft>
                          <a:spcPts val="0"/>
                        </a:spcAft>
                      </a:pPr>
                      <a:r>
                        <a:rPr lang="cs-CZ" sz="2000" dirty="0">
                          <a:solidFill>
                            <a:schemeClr val="tx1"/>
                          </a:solidFill>
                          <a:effectLst/>
                        </a:rPr>
                        <a:t>50</a:t>
                      </a:r>
                      <a:endParaRPr lang="cs-CZ" sz="2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00000"/>
                        </a:lnSpc>
                        <a:spcAft>
                          <a:spcPts val="0"/>
                        </a:spcAft>
                      </a:pPr>
                      <a:r>
                        <a:rPr lang="cs-CZ" sz="2000" dirty="0">
                          <a:solidFill>
                            <a:schemeClr val="tx1"/>
                          </a:solidFill>
                          <a:effectLst/>
                        </a:rPr>
                        <a:t>100</a:t>
                      </a:r>
                      <a:endParaRPr lang="cs-CZ" sz="2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247460548"/>
                  </a:ext>
                </a:extLst>
              </a:tr>
              <a:tr h="489441">
                <a:tc>
                  <a:txBody>
                    <a:bodyPr/>
                    <a:lstStyle/>
                    <a:p>
                      <a:pPr indent="23495" algn="l">
                        <a:lnSpc>
                          <a:spcPct val="100000"/>
                        </a:lnSpc>
                        <a:spcAft>
                          <a:spcPts val="0"/>
                        </a:spcAft>
                      </a:pPr>
                      <a:r>
                        <a:rPr lang="cs-CZ" sz="2000">
                          <a:solidFill>
                            <a:schemeClr val="tx1"/>
                          </a:solidFill>
                          <a:effectLst/>
                        </a:rPr>
                        <a:t>Přímé mzdy (Kč/ks)</a:t>
                      </a:r>
                      <a:endParaRPr lang="cs-CZ" sz="20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00000"/>
                        </a:lnSpc>
                        <a:spcAft>
                          <a:spcPts val="0"/>
                        </a:spcAft>
                      </a:pPr>
                      <a:r>
                        <a:rPr lang="cs-CZ" sz="2000">
                          <a:solidFill>
                            <a:schemeClr val="tx1"/>
                          </a:solidFill>
                          <a:effectLst/>
                        </a:rPr>
                        <a:t>100</a:t>
                      </a:r>
                      <a:endParaRPr lang="cs-CZ" sz="20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00000"/>
                        </a:lnSpc>
                        <a:spcAft>
                          <a:spcPts val="0"/>
                        </a:spcAft>
                      </a:pPr>
                      <a:r>
                        <a:rPr lang="cs-CZ" sz="2000">
                          <a:solidFill>
                            <a:schemeClr val="tx1"/>
                          </a:solidFill>
                          <a:effectLst/>
                        </a:rPr>
                        <a:t>80</a:t>
                      </a:r>
                      <a:endParaRPr lang="cs-CZ" sz="20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00000"/>
                        </a:lnSpc>
                        <a:spcAft>
                          <a:spcPts val="0"/>
                        </a:spcAft>
                      </a:pPr>
                      <a:r>
                        <a:rPr lang="cs-CZ" sz="2000" dirty="0">
                          <a:solidFill>
                            <a:schemeClr val="tx1"/>
                          </a:solidFill>
                          <a:effectLst/>
                        </a:rPr>
                        <a:t>60</a:t>
                      </a:r>
                      <a:endParaRPr lang="cs-CZ" sz="2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939594455"/>
                  </a:ext>
                </a:extLst>
              </a:tr>
              <a:tr h="489441">
                <a:tc>
                  <a:txBody>
                    <a:bodyPr/>
                    <a:lstStyle/>
                    <a:p>
                      <a:pPr indent="23495" algn="l">
                        <a:lnSpc>
                          <a:spcPct val="100000"/>
                        </a:lnSpc>
                        <a:spcAft>
                          <a:spcPts val="0"/>
                        </a:spcAft>
                      </a:pPr>
                      <a:r>
                        <a:rPr lang="cs-CZ" sz="2000" dirty="0">
                          <a:solidFill>
                            <a:schemeClr val="tx1"/>
                          </a:solidFill>
                          <a:effectLst/>
                        </a:rPr>
                        <a:t>Ostatní přímé náklady (Kč/ks)</a:t>
                      </a:r>
                      <a:endParaRPr lang="cs-CZ" sz="2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00000"/>
                        </a:lnSpc>
                        <a:spcAft>
                          <a:spcPts val="0"/>
                        </a:spcAft>
                      </a:pPr>
                      <a:r>
                        <a:rPr lang="cs-CZ" sz="2000">
                          <a:solidFill>
                            <a:schemeClr val="tx1"/>
                          </a:solidFill>
                          <a:effectLst/>
                        </a:rPr>
                        <a:t>10</a:t>
                      </a:r>
                      <a:endParaRPr lang="cs-CZ" sz="20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00000"/>
                        </a:lnSpc>
                        <a:spcAft>
                          <a:spcPts val="0"/>
                        </a:spcAft>
                      </a:pPr>
                      <a:r>
                        <a:rPr lang="cs-CZ" sz="2000">
                          <a:solidFill>
                            <a:schemeClr val="tx1"/>
                          </a:solidFill>
                          <a:effectLst/>
                        </a:rPr>
                        <a:t>20</a:t>
                      </a:r>
                      <a:endParaRPr lang="cs-CZ" sz="20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00000"/>
                        </a:lnSpc>
                        <a:spcAft>
                          <a:spcPts val="0"/>
                        </a:spcAft>
                      </a:pPr>
                      <a:r>
                        <a:rPr lang="cs-CZ" sz="2000" dirty="0">
                          <a:solidFill>
                            <a:schemeClr val="tx1"/>
                          </a:solidFill>
                          <a:effectLst/>
                        </a:rPr>
                        <a:t>40</a:t>
                      </a:r>
                      <a:endParaRPr lang="cs-CZ" sz="2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955478876"/>
                  </a:ext>
                </a:extLst>
              </a:tr>
            </a:tbl>
          </a:graphicData>
        </a:graphic>
      </p:graphicFrame>
      <p:sp>
        <p:nvSpPr>
          <p:cNvPr id="5" name="Rectangle 1">
            <a:extLst>
              <a:ext uri="{FF2B5EF4-FFF2-40B4-BE49-F238E27FC236}">
                <a16:creationId xmlns:a16="http://schemas.microsoft.com/office/drawing/2014/main" id="{FC12E0DE-C81A-44AD-882D-DD38CB949AF6}"/>
              </a:ext>
            </a:extLst>
          </p:cNvPr>
          <p:cNvSpPr>
            <a:spLocks noChangeArrowheads="1"/>
          </p:cNvSpPr>
          <p:nvPr/>
        </p:nvSpPr>
        <p:spPr bwMode="auto">
          <a:xfrm>
            <a:off x="234488" y="664622"/>
            <a:ext cx="789030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0975"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0975" algn="l" defTabSz="914400" rtl="0" eaLnBrk="0" fontAlgn="base" latinLnBrk="0" hangingPunct="0">
              <a:lnSpc>
                <a:spcPct val="100000"/>
              </a:lnSpc>
              <a:spcBef>
                <a:spcPct val="0"/>
              </a:spcBef>
              <a:spcAft>
                <a:spcPct val="0"/>
              </a:spcAft>
              <a:buClrTx/>
              <a:buSzTx/>
              <a:buFontTx/>
              <a:buNone/>
              <a:tabLst/>
            </a:pPr>
            <a:r>
              <a:rPr kumimoji="0" lang="cs-CZ" altLang="cs-CZ" sz="2400" b="1" i="1" u="none" strike="noStrike" cap="none" normalizeH="0" baseline="0" dirty="0" bmk="_Toc527978597">
                <a:ln>
                  <a:noFill/>
                </a:ln>
                <a:solidFill>
                  <a:schemeClr val="tx1"/>
                </a:solidFill>
                <a:effectLst/>
                <a:latin typeface="Arial" panose="020B0604020202020204" pitchFamily="34" charset="0"/>
                <a:ea typeface="Times New Roman" panose="02020603050405020304" pitchFamily="18" charset="0"/>
              </a:rPr>
              <a:t>Př. 3 Vstupní data pro výpočet přirážkové kalkulace</a:t>
            </a:r>
            <a:endParaRPr kumimoji="0" lang="cs-CZ" altLang="cs-CZ" sz="2400" b="1" i="0" u="none" strike="noStrike" cap="none" normalizeH="0" baseline="0" dirty="0">
              <a:ln>
                <a:noFill/>
              </a:ln>
              <a:solidFill>
                <a:schemeClr val="tx1"/>
              </a:solidFill>
              <a:effectLst/>
              <a:latin typeface="Arial" panose="020B0604020202020204"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cs-CZ" altLang="cs-CZ" sz="2400" b="1" i="0" u="none" strike="noStrike" cap="none" normalizeH="0" baseline="0" dirty="0">
              <a:ln>
                <a:noFill/>
              </a:ln>
              <a:solidFill>
                <a:schemeClr val="tx1"/>
              </a:solidFill>
              <a:effectLst/>
              <a:latin typeface="Arial" panose="020B0604020202020204" pitchFamily="34" charset="0"/>
            </a:endParaRPr>
          </a:p>
        </p:txBody>
      </p:sp>
      <p:sp>
        <p:nvSpPr>
          <p:cNvPr id="8" name="Espace réservé du contenu 2">
            <a:extLst>
              <a:ext uri="{FF2B5EF4-FFF2-40B4-BE49-F238E27FC236}">
                <a16:creationId xmlns:a16="http://schemas.microsoft.com/office/drawing/2014/main" id="{4F0E065D-6CE5-46A5-8E1D-57C45B1835EC}"/>
              </a:ext>
            </a:extLst>
          </p:cNvPr>
          <p:cNvSpPr txBox="1">
            <a:spLocks/>
          </p:cNvSpPr>
          <p:nvPr/>
        </p:nvSpPr>
        <p:spPr bwMode="auto">
          <a:xfrm>
            <a:off x="586117" y="4286570"/>
            <a:ext cx="8250723"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defRPr>
                <a:solidFill>
                  <a:schemeClr val="tx1"/>
                </a:solidFill>
                <a:latin typeface="Palatino Linotype" pitchFamily="18" charset="0"/>
              </a:defRPr>
            </a:lvl1pPr>
            <a:lvl2pPr marL="742950" indent="-285750" defTabSz="457200">
              <a:defRPr>
                <a:solidFill>
                  <a:schemeClr val="tx1"/>
                </a:solidFill>
                <a:latin typeface="Palatino Linotype" pitchFamily="18" charset="0"/>
              </a:defRPr>
            </a:lvl2pPr>
            <a:lvl3pPr marL="1143000" indent="-228600" defTabSz="457200">
              <a:defRPr>
                <a:solidFill>
                  <a:schemeClr val="tx1"/>
                </a:solidFill>
                <a:latin typeface="Palatino Linotype" pitchFamily="18" charset="0"/>
              </a:defRPr>
            </a:lvl3pPr>
            <a:lvl4pPr marL="1600200" indent="-228600" defTabSz="457200">
              <a:defRPr>
                <a:solidFill>
                  <a:schemeClr val="tx1"/>
                </a:solidFill>
                <a:latin typeface="Palatino Linotype" pitchFamily="18" charset="0"/>
              </a:defRPr>
            </a:lvl4pPr>
            <a:lvl5pPr marL="2057400" indent="-228600" defTabSz="457200">
              <a:defRPr>
                <a:solidFill>
                  <a:schemeClr val="tx1"/>
                </a:solidFill>
                <a:latin typeface="Palatino Linotype" pitchFamily="18" charset="0"/>
              </a:defRPr>
            </a:lvl5pPr>
            <a:lvl6pPr marL="2514600" indent="-228600" defTabSz="457200" fontAlgn="base">
              <a:spcBef>
                <a:spcPct val="0"/>
              </a:spcBef>
              <a:spcAft>
                <a:spcPct val="0"/>
              </a:spcAft>
              <a:defRPr>
                <a:solidFill>
                  <a:schemeClr val="tx1"/>
                </a:solidFill>
                <a:latin typeface="Palatino Linotype" pitchFamily="18" charset="0"/>
              </a:defRPr>
            </a:lvl6pPr>
            <a:lvl7pPr marL="2971800" indent="-228600" defTabSz="457200" fontAlgn="base">
              <a:spcBef>
                <a:spcPct val="0"/>
              </a:spcBef>
              <a:spcAft>
                <a:spcPct val="0"/>
              </a:spcAft>
              <a:defRPr>
                <a:solidFill>
                  <a:schemeClr val="tx1"/>
                </a:solidFill>
                <a:latin typeface="Palatino Linotype" pitchFamily="18" charset="0"/>
              </a:defRPr>
            </a:lvl7pPr>
            <a:lvl8pPr marL="3429000" indent="-228600" defTabSz="457200" fontAlgn="base">
              <a:spcBef>
                <a:spcPct val="0"/>
              </a:spcBef>
              <a:spcAft>
                <a:spcPct val="0"/>
              </a:spcAft>
              <a:defRPr>
                <a:solidFill>
                  <a:schemeClr val="tx1"/>
                </a:solidFill>
                <a:latin typeface="Palatino Linotype" pitchFamily="18" charset="0"/>
              </a:defRPr>
            </a:lvl8pPr>
            <a:lvl9pPr marL="3886200" indent="-228600" defTabSz="457200" fontAlgn="base">
              <a:spcBef>
                <a:spcPct val="0"/>
              </a:spcBef>
              <a:spcAft>
                <a:spcPct val="0"/>
              </a:spcAft>
              <a:defRPr>
                <a:solidFill>
                  <a:schemeClr val="tx1"/>
                </a:solidFill>
                <a:latin typeface="Palatino Linotype" pitchFamily="18" charset="0"/>
              </a:defRPr>
            </a:lvl9pPr>
          </a:lstStyle>
          <a:p>
            <a:pPr>
              <a:spcBef>
                <a:spcPct val="20000"/>
              </a:spcBef>
            </a:pPr>
            <a:r>
              <a:rPr lang="cs-CZ" sz="2000" dirty="0"/>
              <a:t>Celkové režijní </a:t>
            </a:r>
            <a:r>
              <a:rPr lang="cs-CZ" sz="2000" b="1" dirty="0"/>
              <a:t>náklady 4,8 mil. Kč</a:t>
            </a:r>
            <a:r>
              <a:rPr lang="cs-CZ" sz="2000" dirty="0"/>
              <a:t>. </a:t>
            </a:r>
          </a:p>
          <a:p>
            <a:pPr marL="457200" indent="-457200">
              <a:spcBef>
                <a:spcPct val="20000"/>
              </a:spcBef>
              <a:buAutoNum type="arabicParenR"/>
            </a:pPr>
            <a:r>
              <a:rPr lang="cs-CZ" sz="2000" dirty="0"/>
              <a:t>Sestavte kalkulaci a rozvrhněte režijní náklady dle přímého materiálu</a:t>
            </a:r>
          </a:p>
          <a:p>
            <a:pPr marL="457200" indent="-457200">
              <a:spcBef>
                <a:spcPct val="20000"/>
              </a:spcBef>
              <a:buFontTx/>
              <a:buAutoNum type="arabicParenR"/>
            </a:pPr>
            <a:r>
              <a:rPr lang="cs-CZ" sz="2000" dirty="0"/>
              <a:t>Sestavte kalkulaci a rozvrhněte režijní náklady dle přímých mezd</a:t>
            </a:r>
          </a:p>
          <a:p>
            <a:pPr marL="457200" indent="-457200">
              <a:spcBef>
                <a:spcPct val="20000"/>
              </a:spcBef>
              <a:buFontTx/>
              <a:buAutoNum type="arabicParenR"/>
            </a:pPr>
            <a:r>
              <a:rPr lang="cs-CZ" sz="2000" dirty="0"/>
              <a:t>Sestavte kalkulaci a rozvrhněte režijní náklady dle celkových přímých nákladů</a:t>
            </a:r>
          </a:p>
          <a:p>
            <a:pPr marL="457200" indent="-457200">
              <a:spcBef>
                <a:spcPct val="20000"/>
              </a:spcBef>
              <a:buFontTx/>
              <a:buAutoNum type="arabicParenR"/>
            </a:pPr>
            <a:endParaRPr lang="cs-CZ" sz="2000" dirty="0"/>
          </a:p>
          <a:p>
            <a:pPr marL="457200" indent="-457200">
              <a:spcBef>
                <a:spcPct val="20000"/>
              </a:spcBef>
              <a:buAutoNum type="arabicParenR"/>
            </a:pPr>
            <a:endParaRPr lang="cs-CZ" sz="2000" dirty="0"/>
          </a:p>
        </p:txBody>
      </p:sp>
    </p:spTree>
    <p:extLst>
      <p:ext uri="{BB962C8B-B14F-4D97-AF65-F5344CB8AC3E}">
        <p14:creationId xmlns:p14="http://schemas.microsoft.com/office/powerpoint/2010/main" val="38127557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90945" y="976209"/>
            <a:ext cx="8229600" cy="1143000"/>
          </a:xfrm>
        </p:spPr>
        <p:txBody>
          <a:bodyPr>
            <a:normAutofit fontScale="90000"/>
          </a:bodyPr>
          <a:lstStyle/>
          <a:p>
            <a:pPr lvl="0" indent="228600" defTabSz="914400" eaLnBrk="0" fontAlgn="base" hangingPunct="0">
              <a:spcAft>
                <a:spcPct val="0"/>
              </a:spcAft>
            </a:pPr>
            <a:r>
              <a:rPr lang="cs-CZ" altLang="cs-CZ" i="1" dirty="0">
                <a:latin typeface="Arial" panose="020B0604020202020204" pitchFamily="34" charset="0"/>
                <a:ea typeface="Times New Roman" panose="02020603050405020304" pitchFamily="18" charset="0"/>
              </a:rPr>
              <a:t>Kalkulace celkových nákladů na základě přímého materiálu (A)</a:t>
            </a:r>
            <a:br>
              <a:rPr lang="cs-CZ" altLang="cs-CZ" sz="800" dirty="0">
                <a:latin typeface="Arial" panose="020B0604020202020204" pitchFamily="34" charset="0"/>
              </a:rPr>
            </a:br>
            <a:endParaRPr lang="cs-CZ" altLang="cs-CZ" sz="6000" dirty="0">
              <a:latin typeface="Arial" panose="020B0604020202020204" pitchFamily="34" charset="0"/>
            </a:endParaRPr>
          </a:p>
        </p:txBody>
      </p:sp>
      <p:graphicFrame>
        <p:nvGraphicFramePr>
          <p:cNvPr id="4" name="Zástupný symbol pro obsah 3"/>
          <p:cNvGraphicFramePr>
            <a:graphicFrameLocks noGrp="1"/>
          </p:cNvGraphicFramePr>
          <p:nvPr>
            <p:ph idx="1"/>
          </p:nvPr>
        </p:nvGraphicFramePr>
        <p:xfrm>
          <a:off x="96982" y="2119209"/>
          <a:ext cx="9047018" cy="2909992"/>
        </p:xfrm>
        <a:graphic>
          <a:graphicData uri="http://schemas.openxmlformats.org/drawingml/2006/table">
            <a:tbl>
              <a:tblPr firstRow="1" firstCol="1" bandRow="1">
                <a:tableStyleId>{5C22544A-7EE6-4342-B048-85BDC9FD1C3A}</a:tableStyleId>
              </a:tblPr>
              <a:tblGrid>
                <a:gridCol w="3673825">
                  <a:extLst>
                    <a:ext uri="{9D8B030D-6E8A-4147-A177-3AD203B41FA5}">
                      <a16:colId xmlns:a16="http://schemas.microsoft.com/office/drawing/2014/main" val="2624358537"/>
                    </a:ext>
                  </a:extLst>
                </a:gridCol>
                <a:gridCol w="1170122">
                  <a:extLst>
                    <a:ext uri="{9D8B030D-6E8A-4147-A177-3AD203B41FA5}">
                      <a16:colId xmlns:a16="http://schemas.microsoft.com/office/drawing/2014/main" val="608503302"/>
                    </a:ext>
                  </a:extLst>
                </a:gridCol>
                <a:gridCol w="1210987">
                  <a:extLst>
                    <a:ext uri="{9D8B030D-6E8A-4147-A177-3AD203B41FA5}">
                      <a16:colId xmlns:a16="http://schemas.microsoft.com/office/drawing/2014/main" val="2503769718"/>
                    </a:ext>
                  </a:extLst>
                </a:gridCol>
                <a:gridCol w="1210987">
                  <a:extLst>
                    <a:ext uri="{9D8B030D-6E8A-4147-A177-3AD203B41FA5}">
                      <a16:colId xmlns:a16="http://schemas.microsoft.com/office/drawing/2014/main" val="1818376108"/>
                    </a:ext>
                  </a:extLst>
                </a:gridCol>
                <a:gridCol w="1781097">
                  <a:extLst>
                    <a:ext uri="{9D8B030D-6E8A-4147-A177-3AD203B41FA5}">
                      <a16:colId xmlns:a16="http://schemas.microsoft.com/office/drawing/2014/main" val="1500308033"/>
                    </a:ext>
                  </a:extLst>
                </a:gridCol>
              </a:tblGrid>
              <a:tr h="711925">
                <a:tc>
                  <a:txBody>
                    <a:bodyPr/>
                    <a:lstStyle/>
                    <a:p>
                      <a:pPr indent="180340" algn="l">
                        <a:lnSpc>
                          <a:spcPts val="1200"/>
                        </a:lnSpc>
                        <a:spcAft>
                          <a:spcPts val="0"/>
                        </a:spcAft>
                      </a:pPr>
                      <a:r>
                        <a:rPr lang="cs-CZ" sz="1800" dirty="0">
                          <a:effectLst/>
                        </a:rPr>
                        <a:t> </a:t>
                      </a:r>
                      <a:endParaRPr lang="cs-CZ"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1800">
                          <a:effectLst/>
                        </a:rPr>
                        <a:t>Košile</a:t>
                      </a:r>
                      <a:endParaRPr lang="cs-CZ"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1800">
                          <a:effectLst/>
                        </a:rPr>
                        <a:t>Mikiny</a:t>
                      </a:r>
                      <a:endParaRPr lang="cs-CZ"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1800">
                          <a:effectLst/>
                        </a:rPr>
                        <a:t>Kalhoty</a:t>
                      </a:r>
                      <a:endParaRPr lang="cs-CZ"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1800">
                          <a:effectLst/>
                        </a:rPr>
                        <a:t>Náklady celkem</a:t>
                      </a:r>
                      <a:endParaRPr lang="cs-CZ"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137558329"/>
                  </a:ext>
                </a:extLst>
              </a:tr>
              <a:tr h="355962">
                <a:tc>
                  <a:txBody>
                    <a:bodyPr/>
                    <a:lstStyle/>
                    <a:p>
                      <a:pPr indent="23495" algn="l">
                        <a:lnSpc>
                          <a:spcPts val="1200"/>
                        </a:lnSpc>
                        <a:spcAft>
                          <a:spcPts val="0"/>
                        </a:spcAft>
                      </a:pPr>
                      <a:r>
                        <a:rPr lang="cs-CZ" sz="1800">
                          <a:effectLst/>
                        </a:rPr>
                        <a:t>Vyrobené a prodané množství (ks)</a:t>
                      </a:r>
                      <a:endParaRPr lang="cs-CZ"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1800" dirty="0">
                          <a:effectLst/>
                        </a:rPr>
                        <a:t>20 000</a:t>
                      </a:r>
                      <a:endParaRPr lang="cs-CZ"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1800" dirty="0">
                          <a:effectLst/>
                        </a:rPr>
                        <a:t>12 000</a:t>
                      </a:r>
                      <a:endParaRPr lang="cs-CZ"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1800" dirty="0">
                          <a:effectLst/>
                        </a:rPr>
                        <a:t>4 000</a:t>
                      </a:r>
                      <a:endParaRPr lang="cs-CZ"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1800">
                          <a:effectLst/>
                        </a:rPr>
                        <a:t> </a:t>
                      </a:r>
                      <a:endParaRPr lang="cs-CZ"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298651545"/>
                  </a:ext>
                </a:extLst>
              </a:tr>
              <a:tr h="355962">
                <a:tc>
                  <a:txBody>
                    <a:bodyPr/>
                    <a:lstStyle/>
                    <a:p>
                      <a:pPr indent="23495" algn="l">
                        <a:lnSpc>
                          <a:spcPts val="1200"/>
                        </a:lnSpc>
                        <a:spcAft>
                          <a:spcPts val="0"/>
                        </a:spcAft>
                      </a:pPr>
                      <a:r>
                        <a:rPr lang="cs-CZ" sz="1800">
                          <a:effectLst/>
                        </a:rPr>
                        <a:t>Přímý materiál (Kč/ks)</a:t>
                      </a:r>
                      <a:endParaRPr lang="cs-CZ"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1800">
                          <a:effectLst/>
                        </a:rPr>
                        <a:t>30</a:t>
                      </a:r>
                      <a:endParaRPr lang="cs-CZ"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1800">
                          <a:effectLst/>
                        </a:rPr>
                        <a:t>50</a:t>
                      </a:r>
                      <a:endParaRPr lang="cs-CZ"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1800" dirty="0">
                          <a:effectLst/>
                        </a:rPr>
                        <a:t>100</a:t>
                      </a:r>
                      <a:endParaRPr lang="cs-CZ"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00000"/>
                        </a:lnSpc>
                        <a:spcAft>
                          <a:spcPts val="0"/>
                        </a:spcAft>
                      </a:pPr>
                      <a:endParaRPr lang="cs-CZ" sz="16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3073081144"/>
                  </a:ext>
                </a:extLst>
              </a:tr>
              <a:tr h="355962">
                <a:tc>
                  <a:txBody>
                    <a:bodyPr/>
                    <a:lstStyle/>
                    <a:p>
                      <a:pPr indent="23495" algn="l">
                        <a:lnSpc>
                          <a:spcPts val="1200"/>
                        </a:lnSpc>
                        <a:spcAft>
                          <a:spcPts val="0"/>
                        </a:spcAft>
                      </a:pPr>
                      <a:r>
                        <a:rPr lang="cs-CZ" sz="1800">
                          <a:effectLst/>
                        </a:rPr>
                        <a:t>Přímé mzdy (Kč/ks)</a:t>
                      </a:r>
                      <a:endParaRPr lang="cs-CZ"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1800">
                          <a:effectLst/>
                        </a:rPr>
                        <a:t>100</a:t>
                      </a:r>
                      <a:endParaRPr lang="cs-CZ"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1800">
                          <a:effectLst/>
                        </a:rPr>
                        <a:t>80</a:t>
                      </a:r>
                      <a:endParaRPr lang="cs-CZ"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1800" dirty="0">
                          <a:effectLst/>
                        </a:rPr>
                        <a:t>60</a:t>
                      </a:r>
                      <a:endParaRPr lang="cs-CZ"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00000"/>
                        </a:lnSpc>
                        <a:spcAft>
                          <a:spcPts val="0"/>
                        </a:spcAft>
                      </a:pPr>
                      <a:r>
                        <a:rPr lang="cs-CZ" sz="1400" dirty="0">
                          <a:effectLst/>
                        </a:rPr>
                        <a:t> </a:t>
                      </a:r>
                      <a:endParaRPr lang="cs-CZ" sz="16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94807870"/>
                  </a:ext>
                </a:extLst>
              </a:tr>
              <a:tr h="376727">
                <a:tc>
                  <a:txBody>
                    <a:bodyPr/>
                    <a:lstStyle/>
                    <a:p>
                      <a:pPr indent="23495" algn="l">
                        <a:lnSpc>
                          <a:spcPts val="1200"/>
                        </a:lnSpc>
                        <a:spcAft>
                          <a:spcPts val="0"/>
                        </a:spcAft>
                      </a:pPr>
                      <a:r>
                        <a:rPr lang="cs-CZ" sz="1800">
                          <a:effectLst/>
                        </a:rPr>
                        <a:t>Ostatní přímé náklady (Kč/ks)</a:t>
                      </a:r>
                      <a:endParaRPr lang="cs-CZ"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1800">
                          <a:effectLst/>
                        </a:rPr>
                        <a:t>10</a:t>
                      </a:r>
                      <a:endParaRPr lang="cs-CZ"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1800">
                          <a:effectLst/>
                        </a:rPr>
                        <a:t>20</a:t>
                      </a:r>
                      <a:endParaRPr lang="cs-CZ"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1800" dirty="0">
                          <a:effectLst/>
                        </a:rPr>
                        <a:t>40</a:t>
                      </a:r>
                      <a:endParaRPr lang="cs-CZ"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00000"/>
                        </a:lnSpc>
                        <a:spcAft>
                          <a:spcPts val="0"/>
                        </a:spcAft>
                      </a:pPr>
                      <a:r>
                        <a:rPr lang="cs-CZ" sz="1400" dirty="0">
                          <a:effectLst/>
                        </a:rPr>
                        <a:t> </a:t>
                      </a:r>
                      <a:endParaRPr lang="cs-CZ" sz="16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272566406"/>
                  </a:ext>
                </a:extLst>
              </a:tr>
              <a:tr h="376727">
                <a:tc>
                  <a:txBody>
                    <a:bodyPr/>
                    <a:lstStyle/>
                    <a:p>
                      <a:pPr indent="23495" algn="l">
                        <a:lnSpc>
                          <a:spcPts val="1200"/>
                        </a:lnSpc>
                        <a:spcAft>
                          <a:spcPts val="0"/>
                        </a:spcAft>
                      </a:pPr>
                      <a:r>
                        <a:rPr lang="cs-CZ" sz="1800">
                          <a:effectLst/>
                        </a:rPr>
                        <a:t>Alokované režijní náklady</a:t>
                      </a:r>
                      <a:endParaRPr lang="cs-CZ"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00000"/>
                        </a:lnSpc>
                        <a:spcAft>
                          <a:spcPts val="0"/>
                        </a:spcAft>
                      </a:pPr>
                      <a:endParaRPr lang="cs-CZ" sz="16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indent="180340" algn="ctr">
                        <a:lnSpc>
                          <a:spcPct val="100000"/>
                        </a:lnSpc>
                        <a:spcAft>
                          <a:spcPts val="0"/>
                        </a:spcAft>
                      </a:pPr>
                      <a:endParaRPr lang="cs-CZ" sz="16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indent="180340" algn="ctr">
                        <a:lnSpc>
                          <a:spcPct val="100000"/>
                        </a:lnSpc>
                        <a:spcAft>
                          <a:spcPts val="0"/>
                        </a:spcAft>
                      </a:pPr>
                      <a:endParaRPr lang="cs-CZ" sz="16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indent="180340" algn="ctr">
                        <a:lnSpc>
                          <a:spcPct val="100000"/>
                        </a:lnSpc>
                        <a:spcAft>
                          <a:spcPts val="0"/>
                        </a:spcAft>
                      </a:pPr>
                      <a:endParaRPr lang="cs-CZ"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845754747"/>
                  </a:ext>
                </a:extLst>
              </a:tr>
              <a:tr h="376727">
                <a:tc>
                  <a:txBody>
                    <a:bodyPr/>
                    <a:lstStyle/>
                    <a:p>
                      <a:pPr indent="23495" algn="l">
                        <a:lnSpc>
                          <a:spcPts val="1200"/>
                        </a:lnSpc>
                        <a:spcAft>
                          <a:spcPts val="0"/>
                        </a:spcAft>
                      </a:pPr>
                      <a:r>
                        <a:rPr lang="cs-CZ" sz="1800">
                          <a:effectLst/>
                        </a:rPr>
                        <a:t>Celkové náklady</a:t>
                      </a:r>
                      <a:endParaRPr lang="cs-CZ"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21590" algn="ctr">
                        <a:lnSpc>
                          <a:spcPct val="100000"/>
                        </a:lnSpc>
                        <a:spcAft>
                          <a:spcPts val="600"/>
                        </a:spcAft>
                      </a:pPr>
                      <a:endParaRPr lang="cs-CZ" sz="1600" b="1">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21590" algn="ctr">
                        <a:lnSpc>
                          <a:spcPct val="100000"/>
                        </a:lnSpc>
                        <a:spcAft>
                          <a:spcPts val="600"/>
                        </a:spcAft>
                      </a:pPr>
                      <a:endParaRPr lang="cs-CZ" sz="1600" b="1">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21590" algn="ctr">
                        <a:lnSpc>
                          <a:spcPct val="100000"/>
                        </a:lnSpc>
                        <a:spcAft>
                          <a:spcPts val="600"/>
                        </a:spcAft>
                      </a:pPr>
                      <a:endParaRPr lang="cs-CZ"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180340" algn="ctr">
                        <a:lnSpc>
                          <a:spcPct val="100000"/>
                        </a:lnSpc>
                        <a:spcAft>
                          <a:spcPts val="0"/>
                        </a:spcAft>
                      </a:pPr>
                      <a:endParaRPr lang="cs-CZ"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283423304"/>
                  </a:ext>
                </a:extLst>
              </a:tr>
            </a:tbl>
          </a:graphicData>
        </a:graphic>
      </p:graphicFrame>
    </p:spTree>
    <p:extLst>
      <p:ext uri="{BB962C8B-B14F-4D97-AF65-F5344CB8AC3E}">
        <p14:creationId xmlns:p14="http://schemas.microsoft.com/office/powerpoint/2010/main" val="24726272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90945" y="1227636"/>
            <a:ext cx="8229600" cy="1143000"/>
          </a:xfrm>
        </p:spPr>
        <p:txBody>
          <a:bodyPr>
            <a:normAutofit fontScale="90000"/>
          </a:bodyPr>
          <a:lstStyle/>
          <a:p>
            <a:pPr lvl="0" indent="180975" defTabSz="914400" eaLnBrk="0" fontAlgn="base" hangingPunct="0">
              <a:spcAft>
                <a:spcPct val="0"/>
              </a:spcAft>
            </a:pPr>
            <a:r>
              <a:rPr lang="cs-CZ" altLang="cs-CZ" i="1" dirty="0">
                <a:latin typeface="Arial" panose="020B0604020202020204" pitchFamily="34" charset="0"/>
                <a:ea typeface="Times New Roman" panose="02020603050405020304" pitchFamily="18" charset="0"/>
              </a:rPr>
              <a:t>Kalkulace celkových nákladů na základě přímých mezd (B)</a:t>
            </a:r>
            <a:br>
              <a:rPr lang="cs-CZ" altLang="cs-CZ" sz="800" dirty="0">
                <a:latin typeface="Arial" panose="020B0604020202020204" pitchFamily="34" charset="0"/>
              </a:rPr>
            </a:br>
            <a:endParaRPr lang="cs-CZ" altLang="cs-CZ" sz="6000" dirty="0">
              <a:latin typeface="Arial" panose="020B0604020202020204" pitchFamily="34" charset="0"/>
            </a:endParaRPr>
          </a:p>
        </p:txBody>
      </p:sp>
      <p:graphicFrame>
        <p:nvGraphicFramePr>
          <p:cNvPr id="5" name="Zástupný symbol pro obsah 4"/>
          <p:cNvGraphicFramePr>
            <a:graphicFrameLocks noGrp="1"/>
          </p:cNvGraphicFramePr>
          <p:nvPr>
            <p:ph idx="1"/>
          </p:nvPr>
        </p:nvGraphicFramePr>
        <p:xfrm>
          <a:off x="290945" y="2410479"/>
          <a:ext cx="8728363" cy="3103629"/>
        </p:xfrm>
        <a:graphic>
          <a:graphicData uri="http://schemas.openxmlformats.org/drawingml/2006/table">
            <a:tbl>
              <a:tblPr firstRow="1" firstCol="1" bandRow="1">
                <a:tableStyleId>{5C22544A-7EE6-4342-B048-85BDC9FD1C3A}</a:tableStyleId>
              </a:tblPr>
              <a:tblGrid>
                <a:gridCol w="3544425">
                  <a:extLst>
                    <a:ext uri="{9D8B030D-6E8A-4147-A177-3AD203B41FA5}">
                      <a16:colId xmlns:a16="http://schemas.microsoft.com/office/drawing/2014/main" val="2211716136"/>
                    </a:ext>
                  </a:extLst>
                </a:gridCol>
                <a:gridCol w="1128908">
                  <a:extLst>
                    <a:ext uri="{9D8B030D-6E8A-4147-A177-3AD203B41FA5}">
                      <a16:colId xmlns:a16="http://schemas.microsoft.com/office/drawing/2014/main" val="4019359124"/>
                    </a:ext>
                  </a:extLst>
                </a:gridCol>
                <a:gridCol w="1168333">
                  <a:extLst>
                    <a:ext uri="{9D8B030D-6E8A-4147-A177-3AD203B41FA5}">
                      <a16:colId xmlns:a16="http://schemas.microsoft.com/office/drawing/2014/main" val="318604361"/>
                    </a:ext>
                  </a:extLst>
                </a:gridCol>
                <a:gridCol w="1168333">
                  <a:extLst>
                    <a:ext uri="{9D8B030D-6E8A-4147-A177-3AD203B41FA5}">
                      <a16:colId xmlns:a16="http://schemas.microsoft.com/office/drawing/2014/main" val="3758621601"/>
                    </a:ext>
                  </a:extLst>
                </a:gridCol>
                <a:gridCol w="1718364">
                  <a:extLst>
                    <a:ext uri="{9D8B030D-6E8A-4147-A177-3AD203B41FA5}">
                      <a16:colId xmlns:a16="http://schemas.microsoft.com/office/drawing/2014/main" val="2850205572"/>
                    </a:ext>
                  </a:extLst>
                </a:gridCol>
              </a:tblGrid>
              <a:tr h="759297">
                <a:tc>
                  <a:txBody>
                    <a:bodyPr/>
                    <a:lstStyle/>
                    <a:p>
                      <a:pPr indent="180340" algn="l">
                        <a:lnSpc>
                          <a:spcPts val="1200"/>
                        </a:lnSpc>
                        <a:spcAft>
                          <a:spcPts val="0"/>
                        </a:spcAft>
                      </a:pPr>
                      <a:r>
                        <a:rPr lang="cs-CZ" sz="1800">
                          <a:effectLst/>
                        </a:rPr>
                        <a:t> </a:t>
                      </a:r>
                      <a:endParaRPr lang="cs-CZ"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1800">
                          <a:effectLst/>
                        </a:rPr>
                        <a:t>Košile</a:t>
                      </a:r>
                      <a:endParaRPr lang="cs-CZ"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1800">
                          <a:effectLst/>
                        </a:rPr>
                        <a:t>Mikiny</a:t>
                      </a:r>
                      <a:endParaRPr lang="cs-CZ"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1800">
                          <a:effectLst/>
                        </a:rPr>
                        <a:t>Kalhoty</a:t>
                      </a:r>
                      <a:endParaRPr lang="cs-CZ"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1800">
                          <a:effectLst/>
                        </a:rPr>
                        <a:t>Náklady celkem</a:t>
                      </a:r>
                      <a:endParaRPr lang="cs-CZ"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433454113"/>
                  </a:ext>
                </a:extLst>
              </a:tr>
              <a:tr h="379649">
                <a:tc>
                  <a:txBody>
                    <a:bodyPr/>
                    <a:lstStyle/>
                    <a:p>
                      <a:pPr indent="23495" algn="l">
                        <a:lnSpc>
                          <a:spcPts val="1200"/>
                        </a:lnSpc>
                        <a:spcAft>
                          <a:spcPts val="0"/>
                        </a:spcAft>
                      </a:pPr>
                      <a:r>
                        <a:rPr lang="cs-CZ" sz="1800">
                          <a:effectLst/>
                        </a:rPr>
                        <a:t>Vyrobené a prodané množství (ks)</a:t>
                      </a:r>
                      <a:endParaRPr lang="cs-CZ"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1800">
                          <a:effectLst/>
                        </a:rPr>
                        <a:t>20 000</a:t>
                      </a:r>
                      <a:endParaRPr lang="cs-CZ"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1800">
                          <a:effectLst/>
                        </a:rPr>
                        <a:t>12 000</a:t>
                      </a:r>
                      <a:endParaRPr lang="cs-CZ"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1800">
                          <a:effectLst/>
                        </a:rPr>
                        <a:t>4 000</a:t>
                      </a:r>
                      <a:endParaRPr lang="cs-CZ"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1800">
                          <a:effectLst/>
                        </a:rPr>
                        <a:t> </a:t>
                      </a:r>
                      <a:endParaRPr lang="cs-CZ"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681302855"/>
                  </a:ext>
                </a:extLst>
              </a:tr>
              <a:tr h="379649">
                <a:tc>
                  <a:txBody>
                    <a:bodyPr/>
                    <a:lstStyle/>
                    <a:p>
                      <a:pPr indent="23495" algn="l">
                        <a:lnSpc>
                          <a:spcPts val="1200"/>
                        </a:lnSpc>
                        <a:spcAft>
                          <a:spcPts val="0"/>
                        </a:spcAft>
                      </a:pPr>
                      <a:r>
                        <a:rPr lang="cs-CZ" sz="1800">
                          <a:effectLst/>
                        </a:rPr>
                        <a:t>Přímý materiál (Kč/ks)</a:t>
                      </a:r>
                      <a:endParaRPr lang="cs-CZ"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1800">
                          <a:effectLst/>
                        </a:rPr>
                        <a:t>30</a:t>
                      </a:r>
                      <a:endParaRPr lang="cs-CZ"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1800">
                          <a:effectLst/>
                        </a:rPr>
                        <a:t>50</a:t>
                      </a:r>
                      <a:endParaRPr lang="cs-CZ"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1800">
                          <a:effectLst/>
                        </a:rPr>
                        <a:t>100</a:t>
                      </a:r>
                      <a:endParaRPr lang="cs-CZ"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1800">
                          <a:effectLst/>
                        </a:rPr>
                        <a:t> </a:t>
                      </a:r>
                      <a:endParaRPr lang="cs-CZ"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63583912"/>
                  </a:ext>
                </a:extLst>
              </a:tr>
              <a:tr h="379649">
                <a:tc>
                  <a:txBody>
                    <a:bodyPr/>
                    <a:lstStyle/>
                    <a:p>
                      <a:pPr indent="23495" algn="l">
                        <a:lnSpc>
                          <a:spcPts val="1200"/>
                        </a:lnSpc>
                        <a:spcAft>
                          <a:spcPts val="0"/>
                        </a:spcAft>
                      </a:pPr>
                      <a:r>
                        <a:rPr lang="cs-CZ" sz="1800">
                          <a:effectLst/>
                        </a:rPr>
                        <a:t>Přímé mzdy (Kč/ks)</a:t>
                      </a:r>
                      <a:endParaRPr lang="cs-CZ"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1800">
                          <a:effectLst/>
                        </a:rPr>
                        <a:t>100</a:t>
                      </a:r>
                      <a:endParaRPr lang="cs-CZ"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1800">
                          <a:effectLst/>
                        </a:rPr>
                        <a:t>80</a:t>
                      </a:r>
                      <a:endParaRPr lang="cs-CZ"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1800">
                          <a:effectLst/>
                        </a:rPr>
                        <a:t>60</a:t>
                      </a:r>
                      <a:endParaRPr lang="cs-CZ"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00000"/>
                        </a:lnSpc>
                        <a:spcAft>
                          <a:spcPts val="0"/>
                        </a:spcAft>
                      </a:pPr>
                      <a:endParaRPr lang="cs-CZ" sz="16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2592507566"/>
                  </a:ext>
                </a:extLst>
              </a:tr>
              <a:tr h="401795">
                <a:tc>
                  <a:txBody>
                    <a:bodyPr/>
                    <a:lstStyle/>
                    <a:p>
                      <a:pPr indent="23495" algn="l">
                        <a:lnSpc>
                          <a:spcPts val="1200"/>
                        </a:lnSpc>
                        <a:spcAft>
                          <a:spcPts val="0"/>
                        </a:spcAft>
                      </a:pPr>
                      <a:r>
                        <a:rPr lang="cs-CZ" sz="1800">
                          <a:effectLst/>
                        </a:rPr>
                        <a:t>Ostatní přímé náklady (Kč/ks)</a:t>
                      </a:r>
                      <a:endParaRPr lang="cs-CZ"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1800">
                          <a:effectLst/>
                        </a:rPr>
                        <a:t>10</a:t>
                      </a:r>
                      <a:endParaRPr lang="cs-CZ"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1800">
                          <a:effectLst/>
                        </a:rPr>
                        <a:t>20</a:t>
                      </a:r>
                      <a:endParaRPr lang="cs-CZ"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1800">
                          <a:effectLst/>
                        </a:rPr>
                        <a:t>40</a:t>
                      </a:r>
                      <a:endParaRPr lang="cs-CZ"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00000"/>
                        </a:lnSpc>
                        <a:spcAft>
                          <a:spcPts val="0"/>
                        </a:spcAft>
                      </a:pPr>
                      <a:endParaRPr lang="cs-CZ" sz="16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782367665"/>
                  </a:ext>
                </a:extLst>
              </a:tr>
              <a:tr h="401795">
                <a:tc>
                  <a:txBody>
                    <a:bodyPr/>
                    <a:lstStyle/>
                    <a:p>
                      <a:pPr indent="23495" algn="l">
                        <a:lnSpc>
                          <a:spcPts val="1200"/>
                        </a:lnSpc>
                        <a:spcAft>
                          <a:spcPts val="0"/>
                        </a:spcAft>
                      </a:pPr>
                      <a:r>
                        <a:rPr lang="cs-CZ" sz="1800">
                          <a:effectLst/>
                        </a:rPr>
                        <a:t>Alokované režijní náklady</a:t>
                      </a:r>
                      <a:endParaRPr lang="cs-CZ"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00000"/>
                        </a:lnSpc>
                        <a:spcAft>
                          <a:spcPts val="0"/>
                        </a:spcAft>
                      </a:pPr>
                      <a:endParaRPr lang="cs-CZ" sz="16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indent="180340" algn="ctr">
                        <a:lnSpc>
                          <a:spcPct val="100000"/>
                        </a:lnSpc>
                        <a:spcAft>
                          <a:spcPts val="0"/>
                        </a:spcAft>
                      </a:pPr>
                      <a:endParaRPr lang="cs-CZ" sz="16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indent="180340" algn="ctr">
                        <a:lnSpc>
                          <a:spcPct val="100000"/>
                        </a:lnSpc>
                        <a:spcAft>
                          <a:spcPts val="0"/>
                        </a:spcAft>
                      </a:pPr>
                      <a:endParaRPr lang="cs-CZ" sz="16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indent="180340" algn="ctr">
                        <a:lnSpc>
                          <a:spcPct val="100000"/>
                        </a:lnSpc>
                        <a:spcAft>
                          <a:spcPts val="0"/>
                        </a:spcAft>
                      </a:pPr>
                      <a:endParaRPr lang="cs-CZ"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871710948"/>
                  </a:ext>
                </a:extLst>
              </a:tr>
              <a:tr h="401795">
                <a:tc>
                  <a:txBody>
                    <a:bodyPr/>
                    <a:lstStyle/>
                    <a:p>
                      <a:pPr indent="23495" algn="l">
                        <a:lnSpc>
                          <a:spcPts val="1200"/>
                        </a:lnSpc>
                        <a:spcAft>
                          <a:spcPts val="0"/>
                        </a:spcAft>
                      </a:pPr>
                      <a:r>
                        <a:rPr lang="cs-CZ" sz="1800" dirty="0">
                          <a:effectLst/>
                        </a:rPr>
                        <a:t>Celkové náklady</a:t>
                      </a:r>
                      <a:endParaRPr lang="cs-CZ"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21590" algn="ctr">
                        <a:lnSpc>
                          <a:spcPct val="100000"/>
                        </a:lnSpc>
                        <a:spcAft>
                          <a:spcPts val="0"/>
                        </a:spcAft>
                      </a:pPr>
                      <a:endParaRPr lang="cs-CZ" sz="1600" b="1">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21590" algn="ctr">
                        <a:lnSpc>
                          <a:spcPct val="100000"/>
                        </a:lnSpc>
                        <a:spcAft>
                          <a:spcPts val="0"/>
                        </a:spcAft>
                      </a:pPr>
                      <a:endParaRPr lang="cs-CZ" sz="16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21590" algn="ctr">
                        <a:lnSpc>
                          <a:spcPct val="100000"/>
                        </a:lnSpc>
                        <a:spcAft>
                          <a:spcPts val="0"/>
                        </a:spcAft>
                      </a:pPr>
                      <a:endParaRPr lang="cs-CZ" sz="16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00000"/>
                        </a:lnSpc>
                        <a:spcAft>
                          <a:spcPts val="0"/>
                        </a:spcAft>
                      </a:pPr>
                      <a:r>
                        <a:rPr lang="cs-CZ" sz="1400" dirty="0">
                          <a:effectLst/>
                        </a:rPr>
                        <a:t> </a:t>
                      </a:r>
                      <a:endParaRPr lang="cs-CZ"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94187971"/>
                  </a:ext>
                </a:extLst>
              </a:tr>
            </a:tbl>
          </a:graphicData>
        </a:graphic>
      </p:graphicFrame>
    </p:spTree>
    <p:extLst>
      <p:ext uri="{BB962C8B-B14F-4D97-AF65-F5344CB8AC3E}">
        <p14:creationId xmlns:p14="http://schemas.microsoft.com/office/powerpoint/2010/main" val="26935059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90944" y="1227636"/>
            <a:ext cx="8742219" cy="1143000"/>
          </a:xfrm>
        </p:spPr>
        <p:txBody>
          <a:bodyPr>
            <a:normAutofit fontScale="90000"/>
          </a:bodyPr>
          <a:lstStyle/>
          <a:p>
            <a:pPr indent="180975" defTabSz="914400" eaLnBrk="0" fontAlgn="base" hangingPunct="0">
              <a:spcAft>
                <a:spcPct val="0"/>
              </a:spcAft>
            </a:pPr>
            <a:r>
              <a:rPr lang="cs-CZ" altLang="cs-CZ" i="1" dirty="0">
                <a:latin typeface="Arial" panose="020B0604020202020204" pitchFamily="34" charset="0"/>
                <a:ea typeface="Times New Roman" panose="02020603050405020304" pitchFamily="18" charset="0"/>
              </a:rPr>
              <a:t>Kalkulace celkových nákladů na základě celkových přímých nákladů (C)</a:t>
            </a:r>
            <a:br>
              <a:rPr lang="cs-CZ" altLang="cs-CZ" sz="800" dirty="0">
                <a:latin typeface="Arial" panose="020B0604020202020204" pitchFamily="34" charset="0"/>
              </a:rPr>
            </a:br>
            <a:br>
              <a:rPr lang="cs-CZ" altLang="cs-CZ" sz="800" dirty="0">
                <a:latin typeface="Arial" panose="020B0604020202020204" pitchFamily="34" charset="0"/>
              </a:rPr>
            </a:br>
            <a:endParaRPr lang="cs-CZ" altLang="cs-CZ" sz="6000" dirty="0">
              <a:latin typeface="Arial" panose="020B0604020202020204" pitchFamily="34" charset="0"/>
            </a:endParaRPr>
          </a:p>
        </p:txBody>
      </p:sp>
      <p:graphicFrame>
        <p:nvGraphicFramePr>
          <p:cNvPr id="4" name="Zástupný symbol pro obsah 3"/>
          <p:cNvGraphicFramePr>
            <a:graphicFrameLocks noGrp="1"/>
          </p:cNvGraphicFramePr>
          <p:nvPr>
            <p:ph idx="1"/>
          </p:nvPr>
        </p:nvGraphicFramePr>
        <p:xfrm>
          <a:off x="290943" y="2330580"/>
          <a:ext cx="8742219" cy="3893154"/>
        </p:xfrm>
        <a:graphic>
          <a:graphicData uri="http://schemas.openxmlformats.org/drawingml/2006/table">
            <a:tbl>
              <a:tblPr firstRow="1" firstCol="1" bandRow="1">
                <a:tableStyleId>{5C22544A-7EE6-4342-B048-85BDC9FD1C3A}</a:tableStyleId>
              </a:tblPr>
              <a:tblGrid>
                <a:gridCol w="3550052">
                  <a:extLst>
                    <a:ext uri="{9D8B030D-6E8A-4147-A177-3AD203B41FA5}">
                      <a16:colId xmlns:a16="http://schemas.microsoft.com/office/drawing/2014/main" val="320586299"/>
                    </a:ext>
                  </a:extLst>
                </a:gridCol>
                <a:gridCol w="1130700">
                  <a:extLst>
                    <a:ext uri="{9D8B030D-6E8A-4147-A177-3AD203B41FA5}">
                      <a16:colId xmlns:a16="http://schemas.microsoft.com/office/drawing/2014/main" val="1351790271"/>
                    </a:ext>
                  </a:extLst>
                </a:gridCol>
                <a:gridCol w="1170188">
                  <a:extLst>
                    <a:ext uri="{9D8B030D-6E8A-4147-A177-3AD203B41FA5}">
                      <a16:colId xmlns:a16="http://schemas.microsoft.com/office/drawing/2014/main" val="3647393999"/>
                    </a:ext>
                  </a:extLst>
                </a:gridCol>
                <a:gridCol w="1170188">
                  <a:extLst>
                    <a:ext uri="{9D8B030D-6E8A-4147-A177-3AD203B41FA5}">
                      <a16:colId xmlns:a16="http://schemas.microsoft.com/office/drawing/2014/main" val="1845945072"/>
                    </a:ext>
                  </a:extLst>
                </a:gridCol>
                <a:gridCol w="1721091">
                  <a:extLst>
                    <a:ext uri="{9D8B030D-6E8A-4147-A177-3AD203B41FA5}">
                      <a16:colId xmlns:a16="http://schemas.microsoft.com/office/drawing/2014/main" val="893351001"/>
                    </a:ext>
                  </a:extLst>
                </a:gridCol>
              </a:tblGrid>
              <a:tr h="732783">
                <a:tc>
                  <a:txBody>
                    <a:bodyPr/>
                    <a:lstStyle/>
                    <a:p>
                      <a:pPr indent="180340" algn="l">
                        <a:lnSpc>
                          <a:spcPts val="1200"/>
                        </a:lnSpc>
                        <a:spcAft>
                          <a:spcPts val="0"/>
                        </a:spcAft>
                      </a:pPr>
                      <a:r>
                        <a:rPr lang="cs-CZ" sz="2000">
                          <a:effectLst/>
                        </a:rPr>
                        <a:t> </a:t>
                      </a:r>
                      <a:endParaRPr lang="cs-CZ"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2000" dirty="0">
                          <a:effectLst/>
                        </a:rPr>
                        <a:t>Košile</a:t>
                      </a:r>
                      <a:endParaRPr lang="cs-CZ" sz="240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indent="180340" algn="ctr">
                        <a:lnSpc>
                          <a:spcPts val="1200"/>
                        </a:lnSpc>
                        <a:spcAft>
                          <a:spcPts val="0"/>
                        </a:spcAft>
                      </a:pPr>
                      <a:r>
                        <a:rPr lang="cs-CZ" sz="2000" dirty="0">
                          <a:effectLst/>
                        </a:rPr>
                        <a:t>Mikiny</a:t>
                      </a:r>
                      <a:endParaRPr lang="cs-CZ" sz="240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indent="180340" algn="ctr">
                        <a:lnSpc>
                          <a:spcPts val="1200"/>
                        </a:lnSpc>
                        <a:spcAft>
                          <a:spcPts val="0"/>
                        </a:spcAft>
                      </a:pPr>
                      <a:r>
                        <a:rPr lang="cs-CZ" sz="2000" dirty="0">
                          <a:effectLst/>
                        </a:rPr>
                        <a:t>Kalhoty</a:t>
                      </a:r>
                      <a:endParaRPr lang="cs-CZ" sz="240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indent="180340" algn="ctr">
                        <a:lnSpc>
                          <a:spcPts val="1200"/>
                        </a:lnSpc>
                        <a:spcAft>
                          <a:spcPts val="0"/>
                        </a:spcAft>
                      </a:pPr>
                      <a:r>
                        <a:rPr lang="cs-CZ" sz="2000" dirty="0">
                          <a:effectLst/>
                        </a:rPr>
                        <a:t>Náklady celkem</a:t>
                      </a:r>
                      <a:endParaRPr lang="cs-CZ" sz="2400" dirty="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151839398"/>
                  </a:ext>
                </a:extLst>
              </a:tr>
              <a:tr h="511801">
                <a:tc>
                  <a:txBody>
                    <a:bodyPr/>
                    <a:lstStyle/>
                    <a:p>
                      <a:pPr indent="23495" algn="l">
                        <a:lnSpc>
                          <a:spcPts val="1200"/>
                        </a:lnSpc>
                        <a:spcAft>
                          <a:spcPts val="0"/>
                        </a:spcAft>
                      </a:pPr>
                      <a:r>
                        <a:rPr lang="cs-CZ" sz="2000">
                          <a:effectLst/>
                        </a:rPr>
                        <a:t>Vyrobené a prodané množství (ks)</a:t>
                      </a:r>
                      <a:endParaRPr lang="cs-CZ"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2000">
                          <a:effectLst/>
                        </a:rPr>
                        <a:t>20 000</a:t>
                      </a:r>
                      <a:endParaRPr lang="cs-CZ"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2000">
                          <a:effectLst/>
                        </a:rPr>
                        <a:t>12 000</a:t>
                      </a:r>
                      <a:endParaRPr lang="cs-CZ"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2000">
                          <a:effectLst/>
                        </a:rPr>
                        <a:t>4 000</a:t>
                      </a:r>
                      <a:endParaRPr lang="cs-CZ"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2000">
                          <a:effectLst/>
                        </a:rPr>
                        <a:t> </a:t>
                      </a:r>
                      <a:endParaRPr lang="cs-CZ" sz="2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564734533"/>
                  </a:ext>
                </a:extLst>
              </a:tr>
              <a:tr h="511801">
                <a:tc>
                  <a:txBody>
                    <a:bodyPr/>
                    <a:lstStyle/>
                    <a:p>
                      <a:pPr indent="23495" algn="l">
                        <a:lnSpc>
                          <a:spcPts val="1200"/>
                        </a:lnSpc>
                        <a:spcAft>
                          <a:spcPts val="0"/>
                        </a:spcAft>
                      </a:pPr>
                      <a:r>
                        <a:rPr lang="cs-CZ" sz="2000">
                          <a:effectLst/>
                        </a:rPr>
                        <a:t>Přímý materiál (Kč/ks)</a:t>
                      </a:r>
                      <a:endParaRPr lang="cs-CZ"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2000">
                          <a:effectLst/>
                        </a:rPr>
                        <a:t>30</a:t>
                      </a:r>
                      <a:endParaRPr lang="cs-CZ"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2000">
                          <a:effectLst/>
                        </a:rPr>
                        <a:t>50</a:t>
                      </a:r>
                      <a:endParaRPr lang="cs-CZ"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2000">
                          <a:effectLst/>
                        </a:rPr>
                        <a:t>100</a:t>
                      </a:r>
                      <a:endParaRPr lang="cs-CZ"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endParaRPr lang="cs-CZ" sz="2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401585807"/>
                  </a:ext>
                </a:extLst>
              </a:tr>
              <a:tr h="511801">
                <a:tc>
                  <a:txBody>
                    <a:bodyPr/>
                    <a:lstStyle/>
                    <a:p>
                      <a:pPr indent="23495" algn="l">
                        <a:lnSpc>
                          <a:spcPts val="1200"/>
                        </a:lnSpc>
                        <a:spcAft>
                          <a:spcPts val="0"/>
                        </a:spcAft>
                      </a:pPr>
                      <a:r>
                        <a:rPr lang="cs-CZ" sz="2000">
                          <a:effectLst/>
                        </a:rPr>
                        <a:t>Přímé mzdy (Kč/ks)</a:t>
                      </a:r>
                      <a:endParaRPr lang="cs-CZ"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2000">
                          <a:effectLst/>
                        </a:rPr>
                        <a:t>100</a:t>
                      </a:r>
                      <a:endParaRPr lang="cs-CZ"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2000">
                          <a:effectLst/>
                        </a:rPr>
                        <a:t>80</a:t>
                      </a:r>
                      <a:endParaRPr lang="cs-CZ"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2000">
                          <a:effectLst/>
                        </a:rPr>
                        <a:t>60</a:t>
                      </a:r>
                      <a:endParaRPr lang="cs-CZ"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endParaRPr lang="cs-CZ" sz="2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785737699"/>
                  </a:ext>
                </a:extLst>
              </a:tr>
              <a:tr h="541656">
                <a:tc>
                  <a:txBody>
                    <a:bodyPr/>
                    <a:lstStyle/>
                    <a:p>
                      <a:pPr indent="23495" algn="l">
                        <a:lnSpc>
                          <a:spcPts val="1200"/>
                        </a:lnSpc>
                        <a:spcAft>
                          <a:spcPts val="0"/>
                        </a:spcAft>
                      </a:pPr>
                      <a:r>
                        <a:rPr lang="cs-CZ" sz="2000">
                          <a:effectLst/>
                        </a:rPr>
                        <a:t>Ostatní přímé náklady (Kč/ks)</a:t>
                      </a:r>
                      <a:endParaRPr lang="cs-CZ"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2000">
                          <a:effectLst/>
                        </a:rPr>
                        <a:t>10</a:t>
                      </a:r>
                      <a:endParaRPr lang="cs-CZ"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2000" dirty="0">
                          <a:effectLst/>
                        </a:rPr>
                        <a:t>20</a:t>
                      </a:r>
                      <a:endParaRPr lang="cs-CZ"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2000">
                          <a:effectLst/>
                        </a:rPr>
                        <a:t>40</a:t>
                      </a:r>
                      <a:endParaRPr lang="cs-CZ"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endParaRPr lang="cs-CZ" sz="2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798291629"/>
                  </a:ext>
                </a:extLst>
              </a:tr>
              <a:tr h="541656">
                <a:tc>
                  <a:txBody>
                    <a:bodyPr/>
                    <a:lstStyle/>
                    <a:p>
                      <a:pPr indent="23495" algn="l">
                        <a:lnSpc>
                          <a:spcPts val="1200"/>
                        </a:lnSpc>
                        <a:spcAft>
                          <a:spcPts val="0"/>
                        </a:spcAft>
                      </a:pPr>
                      <a:r>
                        <a:rPr lang="cs-CZ" sz="2000">
                          <a:effectLst/>
                        </a:rPr>
                        <a:t>Alokované režijní náklady</a:t>
                      </a:r>
                      <a:endParaRPr lang="cs-CZ"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endParaRPr lang="cs-CZ"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endParaRPr lang="cs-CZ"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endParaRPr lang="cs-CZ"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2000">
                          <a:effectLst/>
                        </a:rPr>
                        <a:t> </a:t>
                      </a:r>
                      <a:endParaRPr lang="cs-CZ" sz="2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657491968"/>
                  </a:ext>
                </a:extLst>
              </a:tr>
              <a:tr h="541656">
                <a:tc>
                  <a:txBody>
                    <a:bodyPr/>
                    <a:lstStyle/>
                    <a:p>
                      <a:pPr indent="23495" algn="l">
                        <a:lnSpc>
                          <a:spcPts val="1200"/>
                        </a:lnSpc>
                        <a:spcAft>
                          <a:spcPts val="0"/>
                        </a:spcAft>
                      </a:pPr>
                      <a:r>
                        <a:rPr lang="cs-CZ" sz="2000" dirty="0">
                          <a:effectLst/>
                        </a:rPr>
                        <a:t>Celkové náklady</a:t>
                      </a:r>
                      <a:endParaRPr lang="cs-CZ"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21590" algn="ctr">
                        <a:lnSpc>
                          <a:spcPts val="1200"/>
                        </a:lnSpc>
                        <a:spcAft>
                          <a:spcPts val="0"/>
                        </a:spcAft>
                      </a:pPr>
                      <a:endParaRPr lang="cs-CZ" sz="20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21590" algn="ctr">
                        <a:lnSpc>
                          <a:spcPts val="1200"/>
                        </a:lnSpc>
                        <a:spcAft>
                          <a:spcPts val="0"/>
                        </a:spcAft>
                      </a:pPr>
                      <a:endParaRPr lang="cs-CZ" sz="20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21590" algn="ctr">
                        <a:lnSpc>
                          <a:spcPts val="1200"/>
                        </a:lnSpc>
                        <a:spcAft>
                          <a:spcPts val="0"/>
                        </a:spcAft>
                      </a:pPr>
                      <a:endParaRPr lang="cs-CZ" sz="20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2000" dirty="0">
                          <a:effectLst/>
                        </a:rPr>
                        <a:t> </a:t>
                      </a:r>
                      <a:endParaRPr lang="cs-CZ" sz="2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245276168"/>
                  </a:ext>
                </a:extLst>
              </a:tr>
            </a:tbl>
          </a:graphicData>
        </a:graphic>
      </p:graphicFrame>
    </p:spTree>
    <p:extLst>
      <p:ext uri="{BB962C8B-B14F-4D97-AF65-F5344CB8AC3E}">
        <p14:creationId xmlns:p14="http://schemas.microsoft.com/office/powerpoint/2010/main" val="21751339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6982" y="122439"/>
            <a:ext cx="9047018" cy="1143000"/>
          </a:xfrm>
          <a:solidFill>
            <a:schemeClr val="bg1"/>
          </a:solidFill>
        </p:spPr>
        <p:txBody>
          <a:bodyPr>
            <a:noAutofit/>
          </a:bodyPr>
          <a:lstStyle/>
          <a:p>
            <a:r>
              <a:rPr lang="cs-CZ" sz="3600" dirty="0"/>
              <a:t>Vstupní data pro výpočet přirážkové kalkulace</a:t>
            </a:r>
            <a:br>
              <a:rPr lang="cs-CZ" sz="3600" dirty="0"/>
            </a:br>
            <a:endParaRPr lang="cs-CZ" sz="3600" dirty="0"/>
          </a:p>
        </p:txBody>
      </p:sp>
      <p:graphicFrame>
        <p:nvGraphicFramePr>
          <p:cNvPr id="4" name="Tabulka 3"/>
          <p:cNvGraphicFramePr>
            <a:graphicFrameLocks noGrp="1"/>
          </p:cNvGraphicFramePr>
          <p:nvPr/>
        </p:nvGraphicFramePr>
        <p:xfrm>
          <a:off x="162791" y="957176"/>
          <a:ext cx="8915400" cy="2433727"/>
        </p:xfrm>
        <a:graphic>
          <a:graphicData uri="http://schemas.openxmlformats.org/drawingml/2006/table">
            <a:tbl>
              <a:tblPr firstRow="1" firstCol="1" bandRow="1">
                <a:tableStyleId>{5C22544A-7EE6-4342-B048-85BDC9FD1C3A}</a:tableStyleId>
              </a:tblPr>
              <a:tblGrid>
                <a:gridCol w="4322618">
                  <a:extLst>
                    <a:ext uri="{9D8B030D-6E8A-4147-A177-3AD203B41FA5}">
                      <a16:colId xmlns:a16="http://schemas.microsoft.com/office/drawing/2014/main" val="3451694776"/>
                    </a:ext>
                  </a:extLst>
                </a:gridCol>
                <a:gridCol w="1342015">
                  <a:extLst>
                    <a:ext uri="{9D8B030D-6E8A-4147-A177-3AD203B41FA5}">
                      <a16:colId xmlns:a16="http://schemas.microsoft.com/office/drawing/2014/main" val="694231369"/>
                    </a:ext>
                  </a:extLst>
                </a:gridCol>
                <a:gridCol w="1483269">
                  <a:extLst>
                    <a:ext uri="{9D8B030D-6E8A-4147-A177-3AD203B41FA5}">
                      <a16:colId xmlns:a16="http://schemas.microsoft.com/office/drawing/2014/main" val="1366564544"/>
                    </a:ext>
                  </a:extLst>
                </a:gridCol>
                <a:gridCol w="1767498">
                  <a:extLst>
                    <a:ext uri="{9D8B030D-6E8A-4147-A177-3AD203B41FA5}">
                      <a16:colId xmlns:a16="http://schemas.microsoft.com/office/drawing/2014/main" val="328814694"/>
                    </a:ext>
                  </a:extLst>
                </a:gridCol>
              </a:tblGrid>
              <a:tr h="533109">
                <a:tc>
                  <a:txBody>
                    <a:bodyPr/>
                    <a:lstStyle/>
                    <a:p>
                      <a:pPr indent="180340" algn="l">
                        <a:lnSpc>
                          <a:spcPts val="1200"/>
                        </a:lnSpc>
                        <a:spcAft>
                          <a:spcPts val="0"/>
                        </a:spcAft>
                      </a:pPr>
                      <a:r>
                        <a:rPr lang="cs-CZ" sz="2000" dirty="0">
                          <a:effectLst/>
                        </a:rPr>
                        <a:t> </a:t>
                      </a:r>
                      <a:endParaRPr lang="cs-CZ"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2000" dirty="0">
                          <a:effectLst/>
                        </a:rPr>
                        <a:t>Košile</a:t>
                      </a:r>
                      <a:endParaRPr lang="cs-CZ"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2000" dirty="0">
                          <a:effectLst/>
                        </a:rPr>
                        <a:t>Mikiny</a:t>
                      </a:r>
                      <a:endParaRPr lang="cs-CZ"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2000" dirty="0">
                          <a:effectLst/>
                        </a:rPr>
                        <a:t>Kalhoty</a:t>
                      </a:r>
                      <a:endParaRPr lang="cs-CZ" sz="2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381039511"/>
                  </a:ext>
                </a:extLst>
              </a:tr>
              <a:tr h="498201">
                <a:tc>
                  <a:txBody>
                    <a:bodyPr/>
                    <a:lstStyle/>
                    <a:p>
                      <a:pPr indent="23495" algn="l">
                        <a:lnSpc>
                          <a:spcPts val="1200"/>
                        </a:lnSpc>
                        <a:spcAft>
                          <a:spcPts val="0"/>
                        </a:spcAft>
                      </a:pPr>
                      <a:r>
                        <a:rPr lang="cs-CZ" sz="2000">
                          <a:effectLst/>
                        </a:rPr>
                        <a:t>Vyrobené a prodané množství (ks)</a:t>
                      </a:r>
                      <a:endParaRPr lang="cs-CZ"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2000">
                          <a:effectLst/>
                        </a:rPr>
                        <a:t>20 000</a:t>
                      </a:r>
                      <a:endParaRPr lang="cs-CZ"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2000">
                          <a:effectLst/>
                        </a:rPr>
                        <a:t>12 000</a:t>
                      </a:r>
                      <a:endParaRPr lang="cs-CZ"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2000" dirty="0">
                          <a:effectLst/>
                        </a:rPr>
                        <a:t>4 000</a:t>
                      </a:r>
                      <a:endParaRPr lang="cs-CZ" sz="2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256396727"/>
                  </a:ext>
                </a:extLst>
              </a:tr>
              <a:tr h="452108">
                <a:tc>
                  <a:txBody>
                    <a:bodyPr/>
                    <a:lstStyle/>
                    <a:p>
                      <a:pPr indent="23495" algn="l">
                        <a:lnSpc>
                          <a:spcPts val="1200"/>
                        </a:lnSpc>
                        <a:spcAft>
                          <a:spcPts val="0"/>
                        </a:spcAft>
                      </a:pPr>
                      <a:r>
                        <a:rPr lang="cs-CZ" sz="2000">
                          <a:effectLst/>
                        </a:rPr>
                        <a:t>Přímý materiál (Kč/ks)</a:t>
                      </a:r>
                      <a:endParaRPr lang="cs-CZ"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2000">
                          <a:effectLst/>
                        </a:rPr>
                        <a:t>30</a:t>
                      </a:r>
                      <a:endParaRPr lang="cs-CZ"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2000">
                          <a:effectLst/>
                        </a:rPr>
                        <a:t>50</a:t>
                      </a:r>
                      <a:endParaRPr lang="cs-CZ"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2000" dirty="0">
                          <a:effectLst/>
                        </a:rPr>
                        <a:t>100</a:t>
                      </a:r>
                      <a:endParaRPr lang="cs-CZ" sz="2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999895597"/>
                  </a:ext>
                </a:extLst>
              </a:tr>
              <a:tr h="452108">
                <a:tc>
                  <a:txBody>
                    <a:bodyPr/>
                    <a:lstStyle/>
                    <a:p>
                      <a:pPr indent="23495" algn="l">
                        <a:lnSpc>
                          <a:spcPts val="1200"/>
                        </a:lnSpc>
                        <a:spcAft>
                          <a:spcPts val="0"/>
                        </a:spcAft>
                      </a:pPr>
                      <a:r>
                        <a:rPr lang="cs-CZ" sz="2000">
                          <a:effectLst/>
                        </a:rPr>
                        <a:t>Přímé mzdy (Kč/ks)</a:t>
                      </a:r>
                      <a:endParaRPr lang="cs-CZ"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2000">
                          <a:effectLst/>
                        </a:rPr>
                        <a:t>100</a:t>
                      </a:r>
                      <a:endParaRPr lang="cs-CZ"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2000">
                          <a:effectLst/>
                        </a:rPr>
                        <a:t>80</a:t>
                      </a:r>
                      <a:endParaRPr lang="cs-CZ"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2000" dirty="0">
                          <a:effectLst/>
                        </a:rPr>
                        <a:t>60</a:t>
                      </a:r>
                      <a:endParaRPr lang="cs-CZ" sz="2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87089928"/>
                  </a:ext>
                </a:extLst>
              </a:tr>
              <a:tr h="498201">
                <a:tc>
                  <a:txBody>
                    <a:bodyPr/>
                    <a:lstStyle/>
                    <a:p>
                      <a:pPr indent="23495" algn="l">
                        <a:lnSpc>
                          <a:spcPts val="1200"/>
                        </a:lnSpc>
                        <a:spcAft>
                          <a:spcPts val="0"/>
                        </a:spcAft>
                      </a:pPr>
                      <a:r>
                        <a:rPr lang="cs-CZ" sz="2000" dirty="0">
                          <a:effectLst/>
                        </a:rPr>
                        <a:t>Ostatní přímé náklady (Kč/ks)</a:t>
                      </a:r>
                      <a:endParaRPr lang="cs-CZ"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2000">
                          <a:effectLst/>
                        </a:rPr>
                        <a:t>10</a:t>
                      </a:r>
                      <a:endParaRPr lang="cs-CZ"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2000">
                          <a:effectLst/>
                        </a:rPr>
                        <a:t>20</a:t>
                      </a:r>
                      <a:endParaRPr lang="cs-CZ"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2000" dirty="0">
                          <a:effectLst/>
                        </a:rPr>
                        <a:t>40</a:t>
                      </a:r>
                      <a:endParaRPr lang="cs-CZ" sz="2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387744191"/>
                  </a:ext>
                </a:extLst>
              </a:tr>
            </a:tbl>
          </a:graphicData>
        </a:graphic>
      </p:graphicFrame>
      <p:sp>
        <p:nvSpPr>
          <p:cNvPr id="6" name="Obdélník 5"/>
          <p:cNvSpPr/>
          <p:nvPr/>
        </p:nvSpPr>
        <p:spPr>
          <a:xfrm>
            <a:off x="228600" y="3529448"/>
            <a:ext cx="8492836" cy="3108543"/>
          </a:xfrm>
          <a:prstGeom prst="rect">
            <a:avLst/>
          </a:prstGeom>
        </p:spPr>
        <p:txBody>
          <a:bodyPr wrap="square">
            <a:spAutoFit/>
          </a:bodyPr>
          <a:lstStyle/>
          <a:p>
            <a:r>
              <a:rPr lang="cs-CZ" sz="2800" dirty="0">
                <a:latin typeface="Times New Roman" panose="02020603050405020304" pitchFamily="18" charset="0"/>
                <a:ea typeface="Times New Roman" panose="02020603050405020304" pitchFamily="18" charset="0"/>
              </a:rPr>
              <a:t>Celkové režijní náklady byly v minulém roce </a:t>
            </a:r>
            <a:r>
              <a:rPr lang="cs-CZ" sz="2800" b="1" dirty="0">
                <a:latin typeface="Times New Roman" panose="02020603050405020304" pitchFamily="18" charset="0"/>
                <a:ea typeface="Times New Roman" panose="02020603050405020304" pitchFamily="18" charset="0"/>
              </a:rPr>
              <a:t>4,8 mil. Kč</a:t>
            </a:r>
          </a:p>
          <a:p>
            <a:endParaRPr lang="cs-CZ" sz="2800" dirty="0">
              <a:latin typeface="Times New Roman" panose="02020603050405020304" pitchFamily="18" charset="0"/>
            </a:endParaRPr>
          </a:p>
          <a:p>
            <a:r>
              <a:rPr lang="cs-CZ" sz="2800" dirty="0">
                <a:latin typeface="Times New Roman" panose="02020603050405020304" pitchFamily="18" charset="0"/>
              </a:rPr>
              <a:t>Propočítejte diferencovanou přirážkovou kalkulaci když:</a:t>
            </a:r>
          </a:p>
          <a:p>
            <a:pPr marL="514350" indent="-514350">
              <a:buAutoNum type="arabicParenR"/>
            </a:pPr>
            <a:r>
              <a:rPr lang="cs-CZ" sz="2800" dirty="0">
                <a:latin typeface="Times New Roman" panose="02020603050405020304" pitchFamily="18" charset="0"/>
              </a:rPr>
              <a:t>VR=1,8 mil. Kč; RZ=přímé mzdy</a:t>
            </a:r>
          </a:p>
          <a:p>
            <a:pPr marL="514350" indent="-514350">
              <a:buAutoNum type="arabicParenR"/>
            </a:pPr>
            <a:r>
              <a:rPr lang="cs-CZ" sz="2800" dirty="0">
                <a:latin typeface="Times New Roman" panose="02020603050405020304" pitchFamily="18" charset="0"/>
              </a:rPr>
              <a:t>ZR=0,3 mil. Kč; RZ=přímý materiál</a:t>
            </a:r>
          </a:p>
          <a:p>
            <a:pPr marL="514350" indent="-514350">
              <a:buAutoNum type="arabicParenR"/>
            </a:pPr>
            <a:r>
              <a:rPr lang="cs-CZ" sz="2800" dirty="0">
                <a:latin typeface="Times New Roman" panose="02020603050405020304" pitchFamily="18" charset="0"/>
              </a:rPr>
              <a:t>SR= 2,7 mil. Kč; RZ=přímé náklady</a:t>
            </a:r>
          </a:p>
          <a:p>
            <a:pPr marL="514350" indent="-514350">
              <a:buAutoNum type="arabicParenR"/>
            </a:pPr>
            <a:endParaRPr lang="cs-CZ" sz="2800" dirty="0"/>
          </a:p>
        </p:txBody>
      </p:sp>
    </p:spTree>
    <p:extLst>
      <p:ext uri="{BB962C8B-B14F-4D97-AF65-F5344CB8AC3E}">
        <p14:creationId xmlns:p14="http://schemas.microsoft.com/office/powerpoint/2010/main" val="28000722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5527" y="388937"/>
            <a:ext cx="8451272" cy="1143000"/>
          </a:xfrm>
          <a:solidFill>
            <a:schemeClr val="bg1"/>
          </a:solidFill>
        </p:spPr>
        <p:txBody>
          <a:bodyPr>
            <a:normAutofit fontScale="90000"/>
          </a:bodyPr>
          <a:lstStyle/>
          <a:p>
            <a:pPr lvl="0" indent="180975" defTabSz="914400" eaLnBrk="0" fontAlgn="base" hangingPunct="0">
              <a:spcAft>
                <a:spcPct val="0"/>
              </a:spcAft>
            </a:pPr>
            <a:r>
              <a:rPr lang="cs-CZ" altLang="cs-CZ" i="1" dirty="0">
                <a:latin typeface="Arial" panose="020B0604020202020204" pitchFamily="34" charset="0"/>
                <a:ea typeface="Times New Roman" panose="02020603050405020304" pitchFamily="18" charset="0"/>
              </a:rPr>
              <a:t>Diferencovaná kalkulace na základě různých rozvrhových základen (D)</a:t>
            </a:r>
            <a:endParaRPr lang="cs-CZ" dirty="0"/>
          </a:p>
        </p:txBody>
      </p:sp>
      <p:graphicFrame>
        <p:nvGraphicFramePr>
          <p:cNvPr id="4" name="Tabulka 3"/>
          <p:cNvGraphicFramePr>
            <a:graphicFrameLocks noGrp="1"/>
          </p:cNvGraphicFramePr>
          <p:nvPr>
            <p:extLst>
              <p:ext uri="{D42A27DB-BD31-4B8C-83A1-F6EECF244321}">
                <p14:modId xmlns:p14="http://schemas.microsoft.com/office/powerpoint/2010/main" val="1333019400"/>
              </p:ext>
            </p:extLst>
          </p:nvPr>
        </p:nvGraphicFramePr>
        <p:xfrm>
          <a:off x="0" y="1995056"/>
          <a:ext cx="9144003" cy="4254302"/>
        </p:xfrm>
        <a:graphic>
          <a:graphicData uri="http://schemas.openxmlformats.org/drawingml/2006/table">
            <a:tbl>
              <a:tblPr firstRow="1" firstCol="1" bandRow="1">
                <a:tableStyleId>{5C22544A-7EE6-4342-B048-85BDC9FD1C3A}</a:tableStyleId>
              </a:tblPr>
              <a:tblGrid>
                <a:gridCol w="3713208">
                  <a:extLst>
                    <a:ext uri="{9D8B030D-6E8A-4147-A177-3AD203B41FA5}">
                      <a16:colId xmlns:a16="http://schemas.microsoft.com/office/drawing/2014/main" val="2620356443"/>
                    </a:ext>
                  </a:extLst>
                </a:gridCol>
                <a:gridCol w="1182666">
                  <a:extLst>
                    <a:ext uri="{9D8B030D-6E8A-4147-A177-3AD203B41FA5}">
                      <a16:colId xmlns:a16="http://schemas.microsoft.com/office/drawing/2014/main" val="1774707427"/>
                    </a:ext>
                  </a:extLst>
                </a:gridCol>
                <a:gridCol w="1223969">
                  <a:extLst>
                    <a:ext uri="{9D8B030D-6E8A-4147-A177-3AD203B41FA5}">
                      <a16:colId xmlns:a16="http://schemas.microsoft.com/office/drawing/2014/main" val="2033878678"/>
                    </a:ext>
                  </a:extLst>
                </a:gridCol>
                <a:gridCol w="1223969">
                  <a:extLst>
                    <a:ext uri="{9D8B030D-6E8A-4147-A177-3AD203B41FA5}">
                      <a16:colId xmlns:a16="http://schemas.microsoft.com/office/drawing/2014/main" val="3602528175"/>
                    </a:ext>
                  </a:extLst>
                </a:gridCol>
                <a:gridCol w="1800191">
                  <a:extLst>
                    <a:ext uri="{9D8B030D-6E8A-4147-A177-3AD203B41FA5}">
                      <a16:colId xmlns:a16="http://schemas.microsoft.com/office/drawing/2014/main" val="907286240"/>
                    </a:ext>
                  </a:extLst>
                </a:gridCol>
              </a:tblGrid>
              <a:tr h="747046">
                <a:tc>
                  <a:txBody>
                    <a:bodyPr/>
                    <a:lstStyle/>
                    <a:p>
                      <a:pPr indent="180340" algn="l">
                        <a:lnSpc>
                          <a:spcPts val="1200"/>
                        </a:lnSpc>
                        <a:spcAft>
                          <a:spcPts val="0"/>
                        </a:spcAft>
                      </a:pPr>
                      <a:r>
                        <a:rPr lang="cs-CZ" sz="1800">
                          <a:effectLst/>
                        </a:rPr>
                        <a:t> </a:t>
                      </a:r>
                      <a:endParaRPr lang="cs-CZ"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1800">
                          <a:effectLst/>
                        </a:rPr>
                        <a:t>Košile</a:t>
                      </a:r>
                      <a:endParaRPr lang="cs-CZ"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1800">
                          <a:effectLst/>
                        </a:rPr>
                        <a:t>Mikiny</a:t>
                      </a:r>
                      <a:endParaRPr lang="cs-CZ"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1800">
                          <a:effectLst/>
                        </a:rPr>
                        <a:t>Kalhoty</a:t>
                      </a:r>
                      <a:endParaRPr lang="cs-CZ"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1800">
                          <a:effectLst/>
                        </a:rPr>
                        <a:t>Náklady celkem</a:t>
                      </a:r>
                      <a:endParaRPr lang="cs-CZ"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754234520"/>
                  </a:ext>
                </a:extLst>
              </a:tr>
              <a:tr h="373522">
                <a:tc>
                  <a:txBody>
                    <a:bodyPr/>
                    <a:lstStyle/>
                    <a:p>
                      <a:pPr indent="23495" algn="l">
                        <a:lnSpc>
                          <a:spcPts val="1200"/>
                        </a:lnSpc>
                        <a:spcAft>
                          <a:spcPts val="0"/>
                        </a:spcAft>
                      </a:pPr>
                      <a:r>
                        <a:rPr lang="cs-CZ" sz="1800">
                          <a:effectLst/>
                        </a:rPr>
                        <a:t>Vyrobené a prodané množství (ks)</a:t>
                      </a:r>
                      <a:endParaRPr lang="cs-CZ"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1800">
                          <a:effectLst/>
                        </a:rPr>
                        <a:t>20 000</a:t>
                      </a:r>
                      <a:endParaRPr lang="cs-CZ"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1800">
                          <a:effectLst/>
                        </a:rPr>
                        <a:t>12 000</a:t>
                      </a:r>
                      <a:endParaRPr lang="cs-CZ"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1800">
                          <a:effectLst/>
                        </a:rPr>
                        <a:t>4 000</a:t>
                      </a:r>
                      <a:endParaRPr lang="cs-CZ"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1800">
                          <a:effectLst/>
                        </a:rPr>
                        <a:t> </a:t>
                      </a:r>
                      <a:endParaRPr lang="cs-CZ"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864248285"/>
                  </a:ext>
                </a:extLst>
              </a:tr>
              <a:tr h="373522">
                <a:tc>
                  <a:txBody>
                    <a:bodyPr/>
                    <a:lstStyle/>
                    <a:p>
                      <a:pPr indent="23495" algn="l">
                        <a:lnSpc>
                          <a:spcPts val="1200"/>
                        </a:lnSpc>
                        <a:spcAft>
                          <a:spcPts val="0"/>
                        </a:spcAft>
                      </a:pPr>
                      <a:r>
                        <a:rPr lang="cs-CZ" sz="1800">
                          <a:effectLst/>
                        </a:rPr>
                        <a:t>Přímý materiál (Kč/ks)</a:t>
                      </a:r>
                      <a:endParaRPr lang="cs-CZ"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1800">
                          <a:effectLst/>
                        </a:rPr>
                        <a:t>30</a:t>
                      </a:r>
                      <a:endParaRPr lang="cs-CZ"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1800">
                          <a:effectLst/>
                        </a:rPr>
                        <a:t>50</a:t>
                      </a:r>
                      <a:endParaRPr lang="cs-CZ"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1800">
                          <a:effectLst/>
                        </a:rPr>
                        <a:t>100</a:t>
                      </a:r>
                      <a:endParaRPr lang="cs-CZ"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endParaRPr lang="cs-CZ"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857888434"/>
                  </a:ext>
                </a:extLst>
              </a:tr>
              <a:tr h="373522">
                <a:tc>
                  <a:txBody>
                    <a:bodyPr/>
                    <a:lstStyle/>
                    <a:p>
                      <a:pPr indent="23495" algn="l">
                        <a:lnSpc>
                          <a:spcPts val="1200"/>
                        </a:lnSpc>
                        <a:spcAft>
                          <a:spcPts val="0"/>
                        </a:spcAft>
                      </a:pPr>
                      <a:r>
                        <a:rPr lang="cs-CZ" sz="1800">
                          <a:effectLst/>
                        </a:rPr>
                        <a:t>Přímé mzdy (Kč/ks)</a:t>
                      </a:r>
                      <a:endParaRPr lang="cs-CZ"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1800" dirty="0">
                          <a:effectLst/>
                        </a:rPr>
                        <a:t>100</a:t>
                      </a:r>
                      <a:endParaRPr lang="cs-CZ"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1800">
                          <a:effectLst/>
                        </a:rPr>
                        <a:t>80</a:t>
                      </a:r>
                      <a:endParaRPr lang="cs-CZ"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1800">
                          <a:effectLst/>
                        </a:rPr>
                        <a:t>60</a:t>
                      </a:r>
                      <a:endParaRPr lang="cs-CZ"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endParaRPr lang="cs-CZ"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942249045"/>
                  </a:ext>
                </a:extLst>
              </a:tr>
              <a:tr h="395313">
                <a:tc>
                  <a:txBody>
                    <a:bodyPr/>
                    <a:lstStyle/>
                    <a:p>
                      <a:pPr indent="23495" algn="l">
                        <a:lnSpc>
                          <a:spcPts val="1200"/>
                        </a:lnSpc>
                        <a:spcAft>
                          <a:spcPts val="0"/>
                        </a:spcAft>
                      </a:pPr>
                      <a:r>
                        <a:rPr lang="cs-CZ" sz="1800">
                          <a:effectLst/>
                        </a:rPr>
                        <a:t>Ostatní přímé náklady (Kč/ks)</a:t>
                      </a:r>
                      <a:endParaRPr lang="cs-CZ"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1800">
                          <a:effectLst/>
                        </a:rPr>
                        <a:t>10</a:t>
                      </a:r>
                      <a:endParaRPr lang="cs-CZ"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1800">
                          <a:effectLst/>
                        </a:rPr>
                        <a:t>20</a:t>
                      </a:r>
                      <a:endParaRPr lang="cs-CZ"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r>
                        <a:rPr lang="cs-CZ" sz="1800">
                          <a:effectLst/>
                        </a:rPr>
                        <a:t>40</a:t>
                      </a:r>
                      <a:endParaRPr lang="cs-CZ"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endParaRPr lang="cs-CZ"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935182408"/>
                  </a:ext>
                </a:extLst>
              </a:tr>
              <a:tr h="395313">
                <a:tc>
                  <a:txBody>
                    <a:bodyPr/>
                    <a:lstStyle/>
                    <a:p>
                      <a:pPr indent="23495" algn="l">
                        <a:lnSpc>
                          <a:spcPts val="1200"/>
                        </a:lnSpc>
                        <a:spcAft>
                          <a:spcPts val="0"/>
                        </a:spcAft>
                      </a:pPr>
                      <a:r>
                        <a:rPr lang="cs-CZ" sz="1800">
                          <a:effectLst/>
                        </a:rPr>
                        <a:t>Výrobní režie</a:t>
                      </a:r>
                      <a:endParaRPr lang="cs-CZ"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endParaRPr lang="cs-CZ" sz="1800" kern="1200" dirty="0">
                        <a:solidFill>
                          <a:schemeClr val="dk1"/>
                        </a:solidFill>
                        <a:effectLst/>
                        <a:latin typeface="+mn-lt"/>
                        <a:ea typeface="+mn-ea"/>
                        <a:cs typeface="+mn-cs"/>
                      </a:endParaRPr>
                    </a:p>
                  </a:txBody>
                  <a:tcPr marL="68580" marR="68580" marT="0" marB="0" anchor="ctr"/>
                </a:tc>
                <a:tc>
                  <a:txBody>
                    <a:bodyPr/>
                    <a:lstStyle/>
                    <a:p>
                      <a:pPr indent="180340" algn="ctr">
                        <a:lnSpc>
                          <a:spcPts val="1200"/>
                        </a:lnSpc>
                        <a:spcAft>
                          <a:spcPts val="0"/>
                        </a:spcAft>
                      </a:pPr>
                      <a:endParaRPr lang="cs-CZ" sz="1800" kern="1200" dirty="0">
                        <a:solidFill>
                          <a:schemeClr val="dk1"/>
                        </a:solidFill>
                        <a:effectLst/>
                        <a:latin typeface="+mn-lt"/>
                        <a:ea typeface="+mn-ea"/>
                        <a:cs typeface="+mn-cs"/>
                      </a:endParaRPr>
                    </a:p>
                  </a:txBody>
                  <a:tcPr marL="68580" marR="68580" marT="0" marB="0" anchor="ctr"/>
                </a:tc>
                <a:tc>
                  <a:txBody>
                    <a:bodyPr/>
                    <a:lstStyle/>
                    <a:p>
                      <a:pPr indent="180340" algn="ctr">
                        <a:lnSpc>
                          <a:spcPts val="1200"/>
                        </a:lnSpc>
                        <a:spcAft>
                          <a:spcPts val="0"/>
                        </a:spcAft>
                      </a:pPr>
                      <a:endParaRPr lang="cs-CZ" sz="1800" kern="1200">
                        <a:solidFill>
                          <a:schemeClr val="dk1"/>
                        </a:solidFill>
                        <a:effectLst/>
                        <a:latin typeface="+mn-lt"/>
                        <a:ea typeface="+mn-ea"/>
                        <a:cs typeface="+mn-cs"/>
                      </a:endParaRPr>
                    </a:p>
                  </a:txBody>
                  <a:tcPr marL="68580" marR="68580" marT="0" marB="0" anchor="ctr"/>
                </a:tc>
                <a:tc>
                  <a:txBody>
                    <a:bodyPr/>
                    <a:lstStyle/>
                    <a:p>
                      <a:pPr indent="180340" algn="ctr">
                        <a:lnSpc>
                          <a:spcPts val="1200"/>
                        </a:lnSpc>
                        <a:spcAft>
                          <a:spcPts val="0"/>
                        </a:spcAft>
                      </a:pPr>
                      <a:r>
                        <a:rPr lang="cs-CZ" sz="1800">
                          <a:effectLst/>
                        </a:rPr>
                        <a:t>1 800 000</a:t>
                      </a:r>
                      <a:endParaRPr lang="cs-CZ"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382717784"/>
                  </a:ext>
                </a:extLst>
              </a:tr>
              <a:tr h="395313">
                <a:tc>
                  <a:txBody>
                    <a:bodyPr/>
                    <a:lstStyle/>
                    <a:p>
                      <a:pPr indent="23495" algn="l">
                        <a:lnSpc>
                          <a:spcPts val="1200"/>
                        </a:lnSpc>
                        <a:spcAft>
                          <a:spcPts val="0"/>
                        </a:spcAft>
                      </a:pPr>
                      <a:r>
                        <a:rPr lang="cs-CZ" sz="1800">
                          <a:effectLst/>
                        </a:rPr>
                        <a:t>Zásobovací režie</a:t>
                      </a:r>
                      <a:endParaRPr lang="cs-CZ"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endParaRPr lang="cs-CZ" sz="1800" kern="1200" dirty="0">
                        <a:solidFill>
                          <a:schemeClr val="dk1"/>
                        </a:solidFill>
                        <a:effectLst/>
                        <a:latin typeface="+mn-lt"/>
                        <a:ea typeface="+mn-ea"/>
                        <a:cs typeface="+mn-cs"/>
                      </a:endParaRPr>
                    </a:p>
                  </a:txBody>
                  <a:tcPr marL="68580" marR="68580" marT="0" marB="0" anchor="ctr"/>
                </a:tc>
                <a:tc>
                  <a:txBody>
                    <a:bodyPr/>
                    <a:lstStyle/>
                    <a:p>
                      <a:pPr indent="180340" algn="ctr">
                        <a:lnSpc>
                          <a:spcPts val="1200"/>
                        </a:lnSpc>
                        <a:spcAft>
                          <a:spcPts val="0"/>
                        </a:spcAft>
                      </a:pPr>
                      <a:endParaRPr lang="cs-CZ" sz="1800" kern="1200" dirty="0">
                        <a:solidFill>
                          <a:schemeClr val="dk1"/>
                        </a:solidFill>
                        <a:effectLst/>
                        <a:latin typeface="+mn-lt"/>
                        <a:ea typeface="+mn-ea"/>
                        <a:cs typeface="+mn-cs"/>
                      </a:endParaRPr>
                    </a:p>
                  </a:txBody>
                  <a:tcPr marL="68580" marR="68580" marT="0" marB="0" anchor="ctr"/>
                </a:tc>
                <a:tc>
                  <a:txBody>
                    <a:bodyPr/>
                    <a:lstStyle/>
                    <a:p>
                      <a:pPr indent="180340" algn="ctr">
                        <a:lnSpc>
                          <a:spcPts val="1200"/>
                        </a:lnSpc>
                        <a:spcAft>
                          <a:spcPts val="0"/>
                        </a:spcAft>
                      </a:pPr>
                      <a:endParaRPr lang="cs-CZ" sz="1800" kern="1200" dirty="0">
                        <a:solidFill>
                          <a:schemeClr val="dk1"/>
                        </a:solidFill>
                        <a:effectLst/>
                        <a:latin typeface="+mn-lt"/>
                        <a:ea typeface="+mn-ea"/>
                        <a:cs typeface="+mn-cs"/>
                      </a:endParaRPr>
                    </a:p>
                  </a:txBody>
                  <a:tcPr marL="68580" marR="68580" marT="0" marB="0" anchor="ctr"/>
                </a:tc>
                <a:tc>
                  <a:txBody>
                    <a:bodyPr/>
                    <a:lstStyle/>
                    <a:p>
                      <a:pPr indent="180340" algn="ctr">
                        <a:lnSpc>
                          <a:spcPts val="1200"/>
                        </a:lnSpc>
                        <a:spcAft>
                          <a:spcPts val="0"/>
                        </a:spcAft>
                      </a:pPr>
                      <a:r>
                        <a:rPr lang="cs-CZ" sz="1800" dirty="0">
                          <a:effectLst/>
                        </a:rPr>
                        <a:t>300 000</a:t>
                      </a:r>
                      <a:endParaRPr lang="cs-CZ"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565842932"/>
                  </a:ext>
                </a:extLst>
              </a:tr>
              <a:tr h="395313">
                <a:tc>
                  <a:txBody>
                    <a:bodyPr/>
                    <a:lstStyle/>
                    <a:p>
                      <a:pPr indent="23495" algn="l">
                        <a:lnSpc>
                          <a:spcPts val="1200"/>
                        </a:lnSpc>
                        <a:spcAft>
                          <a:spcPts val="0"/>
                        </a:spcAft>
                      </a:pPr>
                      <a:r>
                        <a:rPr lang="cs-CZ" sz="1800">
                          <a:effectLst/>
                        </a:rPr>
                        <a:t>Správní režie</a:t>
                      </a:r>
                      <a:endParaRPr lang="cs-CZ"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endParaRPr lang="cs-CZ" sz="1800" kern="1200">
                        <a:solidFill>
                          <a:schemeClr val="dk1"/>
                        </a:solidFill>
                        <a:effectLst/>
                        <a:latin typeface="+mn-lt"/>
                        <a:ea typeface="+mn-ea"/>
                        <a:cs typeface="+mn-cs"/>
                      </a:endParaRPr>
                    </a:p>
                  </a:txBody>
                  <a:tcPr marL="68580" marR="68580" marT="0" marB="0" anchor="ctr"/>
                </a:tc>
                <a:tc>
                  <a:txBody>
                    <a:bodyPr/>
                    <a:lstStyle/>
                    <a:p>
                      <a:pPr indent="180340" algn="ctr">
                        <a:lnSpc>
                          <a:spcPts val="1200"/>
                        </a:lnSpc>
                        <a:spcAft>
                          <a:spcPts val="0"/>
                        </a:spcAft>
                      </a:pPr>
                      <a:endParaRPr lang="cs-CZ" sz="1800" kern="1200" dirty="0">
                        <a:solidFill>
                          <a:schemeClr val="dk1"/>
                        </a:solidFill>
                        <a:effectLst/>
                        <a:latin typeface="+mn-lt"/>
                        <a:ea typeface="+mn-ea"/>
                        <a:cs typeface="+mn-cs"/>
                      </a:endParaRPr>
                    </a:p>
                  </a:txBody>
                  <a:tcPr marL="68580" marR="68580" marT="0" marB="0" anchor="ctr"/>
                </a:tc>
                <a:tc>
                  <a:txBody>
                    <a:bodyPr/>
                    <a:lstStyle/>
                    <a:p>
                      <a:pPr indent="180340" algn="ctr">
                        <a:lnSpc>
                          <a:spcPts val="1200"/>
                        </a:lnSpc>
                        <a:spcAft>
                          <a:spcPts val="0"/>
                        </a:spcAft>
                      </a:pPr>
                      <a:endParaRPr lang="cs-CZ" sz="1800" kern="1200" dirty="0">
                        <a:solidFill>
                          <a:schemeClr val="dk1"/>
                        </a:solidFill>
                        <a:effectLst/>
                        <a:latin typeface="+mn-lt"/>
                        <a:ea typeface="+mn-ea"/>
                        <a:cs typeface="+mn-cs"/>
                      </a:endParaRPr>
                    </a:p>
                  </a:txBody>
                  <a:tcPr marL="68580" marR="68580" marT="0" marB="0" anchor="ctr"/>
                </a:tc>
                <a:tc>
                  <a:txBody>
                    <a:bodyPr/>
                    <a:lstStyle/>
                    <a:p>
                      <a:pPr indent="180340" algn="ctr">
                        <a:lnSpc>
                          <a:spcPts val="1200"/>
                        </a:lnSpc>
                        <a:spcAft>
                          <a:spcPts val="0"/>
                        </a:spcAft>
                      </a:pPr>
                      <a:r>
                        <a:rPr lang="cs-CZ" sz="1800">
                          <a:effectLst/>
                        </a:rPr>
                        <a:t>2 700 000</a:t>
                      </a:r>
                      <a:endParaRPr lang="cs-CZ"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683046977"/>
                  </a:ext>
                </a:extLst>
              </a:tr>
              <a:tr h="410125">
                <a:tc>
                  <a:txBody>
                    <a:bodyPr/>
                    <a:lstStyle/>
                    <a:p>
                      <a:pPr indent="23495" algn="l">
                        <a:lnSpc>
                          <a:spcPts val="1200"/>
                        </a:lnSpc>
                        <a:spcAft>
                          <a:spcPts val="0"/>
                        </a:spcAft>
                      </a:pPr>
                      <a:r>
                        <a:rPr lang="cs-CZ" sz="1800">
                          <a:effectLst/>
                        </a:rPr>
                        <a:t>Alokované rež.nákl.celkem</a:t>
                      </a:r>
                      <a:endParaRPr lang="cs-CZ"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ts val="1200"/>
                        </a:lnSpc>
                        <a:spcAft>
                          <a:spcPts val="0"/>
                        </a:spcAft>
                      </a:pPr>
                      <a:endParaRPr lang="cs-CZ" sz="1800" kern="1200" dirty="0">
                        <a:solidFill>
                          <a:schemeClr val="dk1"/>
                        </a:solidFill>
                        <a:effectLst/>
                        <a:latin typeface="+mn-lt"/>
                        <a:ea typeface="+mn-ea"/>
                        <a:cs typeface="+mn-cs"/>
                      </a:endParaRPr>
                    </a:p>
                  </a:txBody>
                  <a:tcPr marL="68580" marR="68580" marT="0" marB="0" anchor="ctr"/>
                </a:tc>
                <a:tc>
                  <a:txBody>
                    <a:bodyPr/>
                    <a:lstStyle/>
                    <a:p>
                      <a:pPr indent="180340" algn="ctr">
                        <a:lnSpc>
                          <a:spcPts val="1200"/>
                        </a:lnSpc>
                        <a:spcAft>
                          <a:spcPts val="0"/>
                        </a:spcAft>
                      </a:pPr>
                      <a:endParaRPr lang="cs-CZ" sz="1800" kern="1200">
                        <a:solidFill>
                          <a:schemeClr val="dk1"/>
                        </a:solidFill>
                        <a:effectLst/>
                        <a:latin typeface="+mn-lt"/>
                        <a:ea typeface="+mn-ea"/>
                        <a:cs typeface="+mn-cs"/>
                      </a:endParaRPr>
                    </a:p>
                  </a:txBody>
                  <a:tcPr marL="68580" marR="68580" marT="0" marB="0" anchor="ctr"/>
                </a:tc>
                <a:tc>
                  <a:txBody>
                    <a:bodyPr/>
                    <a:lstStyle/>
                    <a:p>
                      <a:pPr indent="180340" algn="ctr">
                        <a:lnSpc>
                          <a:spcPts val="1200"/>
                        </a:lnSpc>
                        <a:spcAft>
                          <a:spcPts val="0"/>
                        </a:spcAft>
                      </a:pPr>
                      <a:endParaRPr lang="cs-CZ" sz="1800" kern="1200" dirty="0">
                        <a:solidFill>
                          <a:schemeClr val="dk1"/>
                        </a:solidFill>
                        <a:effectLst/>
                        <a:latin typeface="+mn-lt"/>
                        <a:ea typeface="+mn-ea"/>
                        <a:cs typeface="+mn-cs"/>
                      </a:endParaRPr>
                    </a:p>
                  </a:txBody>
                  <a:tcPr marL="68580" marR="68580" marT="0" marB="0" anchor="ctr"/>
                </a:tc>
                <a:tc>
                  <a:txBody>
                    <a:bodyPr/>
                    <a:lstStyle/>
                    <a:p>
                      <a:pPr indent="180340" algn="ctr">
                        <a:lnSpc>
                          <a:spcPts val="1200"/>
                        </a:lnSpc>
                        <a:spcAft>
                          <a:spcPts val="0"/>
                        </a:spcAft>
                      </a:pPr>
                      <a:r>
                        <a:rPr lang="cs-CZ" sz="1800" dirty="0">
                          <a:effectLst/>
                        </a:rPr>
                        <a:t>4 800 000</a:t>
                      </a:r>
                      <a:endParaRPr lang="cs-CZ"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069162089"/>
                  </a:ext>
                </a:extLst>
              </a:tr>
              <a:tr h="395313">
                <a:tc>
                  <a:txBody>
                    <a:bodyPr/>
                    <a:lstStyle/>
                    <a:p>
                      <a:pPr indent="23495" algn="l">
                        <a:lnSpc>
                          <a:spcPts val="1200"/>
                        </a:lnSpc>
                        <a:spcAft>
                          <a:spcPts val="0"/>
                        </a:spcAft>
                      </a:pPr>
                      <a:r>
                        <a:rPr lang="cs-CZ" sz="1800">
                          <a:effectLst/>
                        </a:rPr>
                        <a:t>Celkové náklady</a:t>
                      </a:r>
                      <a:endParaRPr lang="cs-CZ"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21590" algn="ctr">
                        <a:lnSpc>
                          <a:spcPts val="1200"/>
                        </a:lnSpc>
                        <a:spcAft>
                          <a:spcPts val="0"/>
                        </a:spcAft>
                      </a:pPr>
                      <a:endParaRPr lang="cs-CZ" sz="1800" b="1" kern="1200" dirty="0">
                        <a:solidFill>
                          <a:schemeClr val="dk1"/>
                        </a:solidFill>
                        <a:effectLst/>
                        <a:latin typeface="+mn-lt"/>
                        <a:ea typeface="+mn-ea"/>
                        <a:cs typeface="+mn-cs"/>
                      </a:endParaRPr>
                    </a:p>
                  </a:txBody>
                  <a:tcPr marL="68580" marR="68580" marT="0" marB="0" anchor="ctr"/>
                </a:tc>
                <a:tc>
                  <a:txBody>
                    <a:bodyPr/>
                    <a:lstStyle/>
                    <a:p>
                      <a:pPr indent="21590" algn="ctr">
                        <a:lnSpc>
                          <a:spcPts val="1200"/>
                        </a:lnSpc>
                        <a:spcAft>
                          <a:spcPts val="0"/>
                        </a:spcAft>
                      </a:pPr>
                      <a:endParaRPr lang="cs-CZ" sz="1800" b="1" kern="1200" dirty="0">
                        <a:solidFill>
                          <a:schemeClr val="dk1"/>
                        </a:solidFill>
                        <a:effectLst/>
                        <a:latin typeface="+mn-lt"/>
                        <a:ea typeface="+mn-ea"/>
                        <a:cs typeface="+mn-cs"/>
                      </a:endParaRPr>
                    </a:p>
                  </a:txBody>
                  <a:tcPr marL="68580" marR="68580" marT="0" marB="0" anchor="ctr"/>
                </a:tc>
                <a:tc>
                  <a:txBody>
                    <a:bodyPr/>
                    <a:lstStyle/>
                    <a:p>
                      <a:pPr indent="21590" algn="ctr">
                        <a:lnSpc>
                          <a:spcPts val="1200"/>
                        </a:lnSpc>
                        <a:spcAft>
                          <a:spcPts val="0"/>
                        </a:spcAft>
                      </a:pPr>
                      <a:endParaRPr lang="cs-CZ" sz="1800" b="1" kern="1200" dirty="0">
                        <a:solidFill>
                          <a:schemeClr val="dk1"/>
                        </a:solidFill>
                        <a:effectLst/>
                        <a:latin typeface="+mn-lt"/>
                        <a:ea typeface="+mn-ea"/>
                        <a:cs typeface="+mn-cs"/>
                      </a:endParaRPr>
                    </a:p>
                  </a:txBody>
                  <a:tcPr marL="68580" marR="68580" marT="0" marB="0" anchor="ctr"/>
                </a:tc>
                <a:tc>
                  <a:txBody>
                    <a:bodyPr/>
                    <a:lstStyle/>
                    <a:p>
                      <a:pPr indent="180340" algn="ctr">
                        <a:lnSpc>
                          <a:spcPts val="1200"/>
                        </a:lnSpc>
                        <a:spcAft>
                          <a:spcPts val="0"/>
                        </a:spcAft>
                      </a:pPr>
                      <a:r>
                        <a:rPr lang="cs-CZ" sz="1800" dirty="0">
                          <a:effectLst/>
                        </a:rPr>
                        <a:t> </a:t>
                      </a:r>
                      <a:endParaRPr lang="cs-CZ"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260387477"/>
                  </a:ext>
                </a:extLst>
              </a:tr>
            </a:tbl>
          </a:graphicData>
        </a:graphic>
      </p:graphicFrame>
    </p:spTree>
    <p:extLst>
      <p:ext uri="{BB962C8B-B14F-4D97-AF65-F5344CB8AC3E}">
        <p14:creationId xmlns:p14="http://schemas.microsoft.com/office/powerpoint/2010/main" val="3162985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65B82E4F-79DD-448C-AC17-CEBF3FE5F545}"/>
              </a:ext>
            </a:extLst>
          </p:cNvPr>
          <p:cNvSpPr>
            <a:spLocks noGrp="1"/>
          </p:cNvSpPr>
          <p:nvPr>
            <p:ph type="ctrTitle"/>
          </p:nvPr>
        </p:nvSpPr>
        <p:spPr/>
        <p:txBody>
          <a:bodyPr/>
          <a:lstStyle/>
          <a:p>
            <a:r>
              <a:rPr lang="cs-CZ" b="1" dirty="0">
                <a:solidFill>
                  <a:srgbClr val="FF0000"/>
                </a:solidFill>
              </a:rPr>
              <a:t>Kalkulace</a:t>
            </a:r>
          </a:p>
        </p:txBody>
      </p:sp>
      <p:sp>
        <p:nvSpPr>
          <p:cNvPr id="5" name="Podnadpis 4">
            <a:extLst>
              <a:ext uri="{FF2B5EF4-FFF2-40B4-BE49-F238E27FC236}">
                <a16:creationId xmlns:a16="http://schemas.microsoft.com/office/drawing/2014/main" id="{40C89E82-95D1-4A0F-BA5C-584A684A4F75}"/>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2391504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Kalkulace – příklad 3</a:t>
            </a:r>
          </a:p>
        </p:txBody>
      </p:sp>
      <p:sp>
        <p:nvSpPr>
          <p:cNvPr id="7" name="Zástupný symbol pro obsah 6"/>
          <p:cNvSpPr>
            <a:spLocks noGrp="1"/>
          </p:cNvSpPr>
          <p:nvPr>
            <p:ph idx="1"/>
          </p:nvPr>
        </p:nvSpPr>
        <p:spPr>
          <a:xfrm>
            <a:off x="372357" y="1317397"/>
            <a:ext cx="8479411" cy="1915998"/>
          </a:xfrm>
        </p:spPr>
        <p:txBody>
          <a:bodyPr>
            <a:normAutofit fontScale="62500" lnSpcReduction="20000"/>
          </a:bodyPr>
          <a:lstStyle/>
          <a:p>
            <a:pPr lvl="0" algn="just"/>
            <a:r>
              <a:rPr lang="cs-CZ" dirty="0"/>
              <a:t>Alfa s.r.o. vyrábí oblečení pro volný čas. V březnu 2018 bude vyrábět dětskou teplákovou soupravu Ondřej a dívčí mikinu Andrea. Výrobky jsou nákladově různorodé, proto používá přirážkové kalkulace. Rozpočtované částky jsou u </a:t>
            </a:r>
            <a:r>
              <a:rPr lang="cs-CZ" b="1" dirty="0"/>
              <a:t>výrobní režie</a:t>
            </a:r>
            <a:r>
              <a:rPr lang="cs-CZ" dirty="0"/>
              <a:t> </a:t>
            </a:r>
            <a:r>
              <a:rPr lang="cs-CZ" b="1" dirty="0"/>
              <a:t>240 000 Kč</a:t>
            </a:r>
            <a:r>
              <a:rPr lang="cs-CZ" dirty="0"/>
              <a:t> (rozvrhová základna- pracnost výrobku); u </a:t>
            </a:r>
            <a:r>
              <a:rPr lang="cs-CZ" b="1" dirty="0"/>
              <a:t>správní režie 262 150 Kč</a:t>
            </a:r>
            <a:r>
              <a:rPr lang="cs-CZ" dirty="0"/>
              <a:t> (rozvrhová základna-součet přímých nákladů).</a:t>
            </a:r>
          </a:p>
          <a:p>
            <a:pPr algn="just"/>
            <a:r>
              <a:rPr lang="cs-CZ" b="1" dirty="0"/>
              <a:t>Úkol - sestavte kalkulaci do úrovně vlastních nákladů výkonu </a:t>
            </a:r>
            <a:endParaRPr lang="cs-CZ" dirty="0"/>
          </a:p>
          <a:p>
            <a:pPr algn="just"/>
            <a:endParaRPr lang="cs-CZ" dirty="0"/>
          </a:p>
        </p:txBody>
      </p:sp>
      <p:graphicFrame>
        <p:nvGraphicFramePr>
          <p:cNvPr id="6" name="Tabulka 5"/>
          <p:cNvGraphicFramePr>
            <a:graphicFrameLocks noGrp="1"/>
          </p:cNvGraphicFramePr>
          <p:nvPr/>
        </p:nvGraphicFramePr>
        <p:xfrm>
          <a:off x="1178351" y="3308810"/>
          <a:ext cx="6834432" cy="2488675"/>
        </p:xfrm>
        <a:graphic>
          <a:graphicData uri="http://schemas.openxmlformats.org/drawingml/2006/table">
            <a:tbl>
              <a:tblPr>
                <a:tableStyleId>{35758FB7-9AC5-4552-8A53-C91805E547FA}</a:tableStyleId>
              </a:tblPr>
              <a:tblGrid>
                <a:gridCol w="2278144">
                  <a:extLst>
                    <a:ext uri="{9D8B030D-6E8A-4147-A177-3AD203B41FA5}">
                      <a16:colId xmlns:a16="http://schemas.microsoft.com/office/drawing/2014/main" val="582691744"/>
                    </a:ext>
                  </a:extLst>
                </a:gridCol>
                <a:gridCol w="2784312">
                  <a:extLst>
                    <a:ext uri="{9D8B030D-6E8A-4147-A177-3AD203B41FA5}">
                      <a16:colId xmlns:a16="http://schemas.microsoft.com/office/drawing/2014/main" val="1614039404"/>
                    </a:ext>
                  </a:extLst>
                </a:gridCol>
                <a:gridCol w="1771976">
                  <a:extLst>
                    <a:ext uri="{9D8B030D-6E8A-4147-A177-3AD203B41FA5}">
                      <a16:colId xmlns:a16="http://schemas.microsoft.com/office/drawing/2014/main" val="3912641811"/>
                    </a:ext>
                  </a:extLst>
                </a:gridCol>
              </a:tblGrid>
              <a:tr h="438177">
                <a:tc>
                  <a:txBody>
                    <a:bodyPr/>
                    <a:lstStyle/>
                    <a:p>
                      <a:pPr>
                        <a:lnSpc>
                          <a:spcPct val="115000"/>
                        </a:lnSpc>
                        <a:spcAft>
                          <a:spcPts val="0"/>
                        </a:spcAft>
                      </a:pPr>
                      <a:r>
                        <a:rPr lang="cs-CZ" sz="1800" b="1" dirty="0">
                          <a:effectLst/>
                        </a:rPr>
                        <a:t>PLÁNOVANÉ ÚDAJE</a:t>
                      </a:r>
                      <a:endParaRPr lang="cs-CZ"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tc>
                  <a:txBody>
                    <a:bodyPr/>
                    <a:lstStyle/>
                    <a:p>
                      <a:pPr>
                        <a:lnSpc>
                          <a:spcPct val="115000"/>
                        </a:lnSpc>
                        <a:spcAft>
                          <a:spcPts val="0"/>
                        </a:spcAft>
                      </a:pPr>
                      <a:r>
                        <a:rPr lang="cs-CZ" sz="1800" b="1" dirty="0">
                          <a:effectLst/>
                        </a:rPr>
                        <a:t>TEPLÁKOVÁ SOUPRAVA </a:t>
                      </a:r>
                      <a:endParaRPr lang="cs-CZ"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tc>
                  <a:txBody>
                    <a:bodyPr/>
                    <a:lstStyle/>
                    <a:p>
                      <a:pPr>
                        <a:lnSpc>
                          <a:spcPct val="115000"/>
                        </a:lnSpc>
                        <a:spcAft>
                          <a:spcPts val="0"/>
                        </a:spcAft>
                      </a:pPr>
                      <a:r>
                        <a:rPr lang="cs-CZ" sz="1800" b="1" dirty="0">
                          <a:effectLst/>
                        </a:rPr>
                        <a:t>DÍVČÍ MIKINA </a:t>
                      </a:r>
                      <a:endParaRPr lang="cs-CZ"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90692174"/>
                  </a:ext>
                </a:extLst>
              </a:tr>
              <a:tr h="735967">
                <a:tc>
                  <a:txBody>
                    <a:bodyPr/>
                    <a:lstStyle/>
                    <a:p>
                      <a:pPr>
                        <a:lnSpc>
                          <a:spcPct val="115000"/>
                        </a:lnSpc>
                        <a:spcAft>
                          <a:spcPts val="0"/>
                        </a:spcAft>
                      </a:pPr>
                      <a:r>
                        <a:rPr lang="cs-CZ" sz="1800" b="1" dirty="0">
                          <a:effectLst/>
                        </a:rPr>
                        <a:t>Přímý materiál (Kč/ks)</a:t>
                      </a:r>
                      <a:endParaRPr lang="cs-CZ"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0"/>
                        </a:spcAft>
                      </a:pPr>
                      <a:r>
                        <a:rPr lang="cs-CZ" sz="1800">
                          <a:effectLst/>
                        </a:rPr>
                        <a:t>110,-</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0"/>
                        </a:spcAft>
                      </a:pPr>
                      <a:r>
                        <a:rPr lang="cs-CZ" sz="1800">
                          <a:effectLst/>
                        </a:rPr>
                        <a:t>140,-</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18851918"/>
                  </a:ext>
                </a:extLst>
              </a:tr>
              <a:tr h="438177">
                <a:tc>
                  <a:txBody>
                    <a:bodyPr/>
                    <a:lstStyle/>
                    <a:p>
                      <a:pPr>
                        <a:lnSpc>
                          <a:spcPct val="115000"/>
                        </a:lnSpc>
                        <a:spcAft>
                          <a:spcPts val="0"/>
                        </a:spcAft>
                      </a:pPr>
                      <a:r>
                        <a:rPr lang="cs-CZ" sz="1800" b="1" dirty="0">
                          <a:effectLst/>
                        </a:rPr>
                        <a:t>Přímé mzdy (Kč/ks)</a:t>
                      </a:r>
                      <a:endParaRPr lang="cs-CZ"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0"/>
                        </a:spcAft>
                      </a:pPr>
                      <a:r>
                        <a:rPr lang="cs-CZ" sz="1800">
                          <a:effectLst/>
                        </a:rPr>
                        <a:t>80,-</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0"/>
                        </a:spcAft>
                      </a:pPr>
                      <a:r>
                        <a:rPr lang="cs-CZ" sz="1800">
                          <a:effectLst/>
                        </a:rPr>
                        <a:t>90,-</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9262039"/>
                  </a:ext>
                </a:extLst>
              </a:tr>
              <a:tr h="438177">
                <a:tc>
                  <a:txBody>
                    <a:bodyPr/>
                    <a:lstStyle/>
                    <a:p>
                      <a:pPr>
                        <a:lnSpc>
                          <a:spcPct val="115000"/>
                        </a:lnSpc>
                        <a:spcAft>
                          <a:spcPts val="0"/>
                        </a:spcAft>
                      </a:pPr>
                      <a:r>
                        <a:rPr lang="cs-CZ" sz="1800" b="1" dirty="0">
                          <a:effectLst/>
                        </a:rPr>
                        <a:t>Pracnost (na ks)</a:t>
                      </a:r>
                      <a:endParaRPr lang="cs-CZ"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0"/>
                        </a:spcAft>
                      </a:pPr>
                      <a:r>
                        <a:rPr lang="cs-CZ" sz="1800">
                          <a:effectLst/>
                        </a:rPr>
                        <a:t>45 min</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0"/>
                        </a:spcAft>
                      </a:pPr>
                      <a:r>
                        <a:rPr lang="cs-CZ" sz="1800">
                          <a:effectLst/>
                        </a:rPr>
                        <a:t>30 min</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19511584"/>
                  </a:ext>
                </a:extLst>
              </a:tr>
              <a:tr h="438177">
                <a:tc>
                  <a:txBody>
                    <a:bodyPr/>
                    <a:lstStyle/>
                    <a:p>
                      <a:pPr>
                        <a:lnSpc>
                          <a:spcPct val="115000"/>
                        </a:lnSpc>
                        <a:spcAft>
                          <a:spcPts val="0"/>
                        </a:spcAft>
                      </a:pPr>
                      <a:r>
                        <a:rPr lang="cs-CZ" sz="1800" b="1" dirty="0">
                          <a:effectLst/>
                        </a:rPr>
                        <a:t>Plánovaná výroba</a:t>
                      </a:r>
                      <a:endParaRPr lang="cs-CZ"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0"/>
                        </a:spcAft>
                      </a:pPr>
                      <a:r>
                        <a:rPr lang="cs-CZ" sz="1800">
                          <a:effectLst/>
                        </a:rPr>
                        <a:t>2 000 ks</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0"/>
                        </a:spcAft>
                      </a:pPr>
                      <a:r>
                        <a:rPr lang="cs-CZ" sz="1800" dirty="0">
                          <a:effectLst/>
                        </a:rPr>
                        <a:t>3 000 ks</a:t>
                      </a:r>
                      <a:endParaRPr lang="cs-C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30537238"/>
                  </a:ext>
                </a:extLst>
              </a:tr>
            </a:tbl>
          </a:graphicData>
        </a:graphic>
      </p:graphicFrame>
    </p:spTree>
    <p:extLst>
      <p:ext uri="{BB962C8B-B14F-4D97-AF65-F5344CB8AC3E}">
        <p14:creationId xmlns:p14="http://schemas.microsoft.com/office/powerpoint/2010/main" val="23389096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Zástupný symbol pro číslo snímk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AA80242A-7F85-433E-9AFA-F6DCE5589A01}" type="slidenum">
              <a:rPr lang="cs-CZ" altLang="cs-CZ"/>
              <a:pPr eaLnBrk="1" hangingPunct="1"/>
              <a:t>51</a:t>
            </a:fld>
            <a:endParaRPr lang="cs-CZ" altLang="cs-CZ"/>
          </a:p>
        </p:txBody>
      </p:sp>
      <p:sp>
        <p:nvSpPr>
          <p:cNvPr id="31748" name="Rectangle 2"/>
          <p:cNvSpPr>
            <a:spLocks noGrp="1" noChangeArrowheads="1"/>
          </p:cNvSpPr>
          <p:nvPr>
            <p:ph type="title"/>
          </p:nvPr>
        </p:nvSpPr>
        <p:spPr>
          <a:xfrm>
            <a:off x="359569" y="811213"/>
            <a:ext cx="8424862" cy="558800"/>
          </a:xfrm>
        </p:spPr>
        <p:txBody>
          <a:bodyPr/>
          <a:lstStyle/>
          <a:p>
            <a:pPr eaLnBrk="1" hangingPunct="1"/>
            <a:r>
              <a:rPr lang="cs-CZ" altLang="cs-CZ" sz="2800" b="1" dirty="0"/>
              <a:t>Neabsorpční kalkulace</a:t>
            </a:r>
            <a:r>
              <a:rPr lang="cs-CZ" altLang="cs-CZ" sz="2800" dirty="0"/>
              <a:t> – kalkulace neúplných nákladů</a:t>
            </a:r>
          </a:p>
        </p:txBody>
      </p:sp>
      <p:sp>
        <p:nvSpPr>
          <p:cNvPr id="31749" name="Rectangle 3"/>
          <p:cNvSpPr>
            <a:spLocks noGrp="1" noChangeArrowheads="1"/>
          </p:cNvSpPr>
          <p:nvPr>
            <p:ph type="body" idx="1"/>
          </p:nvPr>
        </p:nvSpPr>
        <p:spPr/>
        <p:txBody>
          <a:bodyPr/>
          <a:lstStyle/>
          <a:p>
            <a:pPr eaLnBrk="1" hangingPunct="1">
              <a:buFont typeface="Wingdings" panose="05000000000000000000" pitchFamily="2" charset="2"/>
              <a:buNone/>
            </a:pPr>
            <a:r>
              <a:rPr lang="cs-CZ" altLang="cs-CZ" b="1"/>
              <a:t>Kalkulace variabilních nákladů</a:t>
            </a:r>
          </a:p>
          <a:p>
            <a:pPr eaLnBrk="1" hangingPunct="1"/>
            <a:r>
              <a:rPr lang="cs-CZ" altLang="cs-CZ" sz="2400"/>
              <a:t>Na výrobky kalkuluje pouze variabilní (jednicové) náklady a variabilní část režijních nákladů. Zbývající fixní režijní náklady zajišťují chod podniku a nelze je spolehlivě přiřadit jednotlivým výrobkům, tudíž se nerozpočítávají.</a:t>
            </a:r>
          </a:p>
          <a:p>
            <a:pPr eaLnBrk="1" hangingPunct="1"/>
            <a:r>
              <a:rPr lang="cs-CZ" altLang="cs-CZ" sz="2400"/>
              <a:t>U jednotlivých výrobků se nezjišťuje zisk, ale příspěvek na úhradu fixních nákladů a zisku.</a:t>
            </a:r>
          </a:p>
        </p:txBody>
      </p:sp>
    </p:spTree>
    <p:extLst>
      <p:ext uri="{BB962C8B-B14F-4D97-AF65-F5344CB8AC3E}">
        <p14:creationId xmlns:p14="http://schemas.microsoft.com/office/powerpoint/2010/main" val="6529858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Zástupný symbol pro číslo snímku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8E597B36-DDC9-4C8B-9C58-0CF56DC1DA8A}" type="slidenum">
              <a:rPr lang="cs-CZ" altLang="cs-CZ"/>
              <a:pPr eaLnBrk="1" hangingPunct="1"/>
              <a:t>52</a:t>
            </a:fld>
            <a:endParaRPr lang="cs-CZ" altLang="cs-CZ"/>
          </a:p>
        </p:txBody>
      </p:sp>
      <p:sp>
        <p:nvSpPr>
          <p:cNvPr id="32772" name="Rectangle 2"/>
          <p:cNvSpPr>
            <a:spLocks noGrp="1" noChangeArrowheads="1"/>
          </p:cNvSpPr>
          <p:nvPr>
            <p:ph type="body" sz="half" idx="1"/>
          </p:nvPr>
        </p:nvSpPr>
        <p:spPr>
          <a:xfrm>
            <a:off x="539750" y="527900"/>
            <a:ext cx="8002588" cy="1345349"/>
          </a:xfrm>
        </p:spPr>
        <p:txBody>
          <a:bodyPr/>
          <a:lstStyle/>
          <a:p>
            <a:pPr eaLnBrk="1" hangingPunct="1">
              <a:lnSpc>
                <a:spcPct val="90000"/>
              </a:lnSpc>
            </a:pPr>
            <a:r>
              <a:rPr lang="cs-CZ" altLang="cs-CZ" sz="2400" b="1" dirty="0"/>
              <a:t>Př. </a:t>
            </a:r>
            <a:r>
              <a:rPr lang="cs-CZ" altLang="cs-CZ" sz="2400" dirty="0"/>
              <a:t>Vyčíslete Příspěvek na úhradu fixních nákladů a tvorbu zisku (krycí příspěvek), krycí příspěvek na ks každého výrobku a celkový zisk.</a:t>
            </a:r>
          </a:p>
        </p:txBody>
      </p:sp>
      <p:graphicFrame>
        <p:nvGraphicFramePr>
          <p:cNvPr id="94211" name="Group 3"/>
          <p:cNvGraphicFramePr>
            <a:graphicFrameLocks noGrp="1"/>
          </p:cNvGraphicFramePr>
          <p:nvPr>
            <p:ph sz="half" idx="2"/>
          </p:nvPr>
        </p:nvGraphicFramePr>
        <p:xfrm>
          <a:off x="611188" y="1557338"/>
          <a:ext cx="8316913" cy="4754784"/>
        </p:xfrm>
        <a:graphic>
          <a:graphicData uri="http://schemas.openxmlformats.org/drawingml/2006/table">
            <a:tbl>
              <a:tblPr/>
              <a:tblGrid>
                <a:gridCol w="173355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851025">
                  <a:extLst>
                    <a:ext uri="{9D8B030D-6E8A-4147-A177-3AD203B41FA5}">
                      <a16:colId xmlns:a16="http://schemas.microsoft.com/office/drawing/2014/main" val="20002"/>
                    </a:ext>
                  </a:extLst>
                </a:gridCol>
                <a:gridCol w="1790700">
                  <a:extLst>
                    <a:ext uri="{9D8B030D-6E8A-4147-A177-3AD203B41FA5}">
                      <a16:colId xmlns:a16="http://schemas.microsoft.com/office/drawing/2014/main" val="20003"/>
                    </a:ext>
                  </a:extLst>
                </a:gridCol>
                <a:gridCol w="1265238">
                  <a:extLst>
                    <a:ext uri="{9D8B030D-6E8A-4147-A177-3AD203B41FA5}">
                      <a16:colId xmlns:a16="http://schemas.microsoft.com/office/drawing/2014/main" val="20004"/>
                    </a:ext>
                  </a:extLst>
                </a:gridCol>
              </a:tblGrid>
              <a:tr h="365687">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Položka</a:t>
                      </a:r>
                      <a:endParaRPr kumimoji="0" lang="cs-CZ" sz="1800" b="0" i="0" u="none" strike="noStrike" cap="none" normalizeH="0" baseline="0">
                        <a:ln>
                          <a:noFill/>
                        </a:ln>
                        <a:solidFill>
                          <a:schemeClr val="tx1"/>
                        </a:solidFill>
                        <a:effectLst/>
                        <a:latin typeface="Verdana"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Výrobek A</a:t>
                      </a:r>
                      <a:endParaRPr kumimoji="0" lang="cs-CZ" sz="1800" b="0" i="0" u="none" strike="noStrike" cap="none" normalizeH="0" baseline="0">
                        <a:ln>
                          <a:noFill/>
                        </a:ln>
                        <a:solidFill>
                          <a:schemeClr val="tx1"/>
                        </a:solidFill>
                        <a:effectLst/>
                        <a:latin typeface="Verdana"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Výrobek B</a:t>
                      </a:r>
                      <a:endParaRPr kumimoji="0" lang="cs-CZ" sz="1800" b="0" i="0" u="none" strike="noStrike" cap="none" normalizeH="0" baseline="0">
                        <a:ln>
                          <a:noFill/>
                        </a:ln>
                        <a:solidFill>
                          <a:schemeClr val="tx1"/>
                        </a:solidFill>
                        <a:effectLst/>
                        <a:latin typeface="Verdana"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Výrobek C</a:t>
                      </a:r>
                      <a:endParaRPr kumimoji="0" lang="cs-CZ" sz="1800" b="0" i="0" u="none" strike="noStrike" cap="none" normalizeH="0" baseline="0">
                        <a:ln>
                          <a:noFill/>
                        </a:ln>
                        <a:solidFill>
                          <a:schemeClr val="tx1"/>
                        </a:solidFill>
                        <a:effectLst/>
                        <a:latin typeface="Verdana"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Celkem</a:t>
                      </a:r>
                      <a:endParaRPr kumimoji="0" lang="cs-CZ" sz="1800" b="0" i="0" u="none" strike="noStrike" cap="none" normalizeH="0" baseline="0">
                        <a:ln>
                          <a:noFill/>
                        </a:ln>
                        <a:solidFill>
                          <a:schemeClr val="tx1"/>
                        </a:solidFill>
                        <a:effectLst/>
                        <a:latin typeface="Verdana"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687">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Počet ks</a:t>
                      </a:r>
                      <a:endParaRPr kumimoji="0" lang="cs-CZ" sz="1800" b="0" i="0" u="none" strike="noStrike" cap="none" normalizeH="0" baseline="0">
                        <a:ln>
                          <a:noFill/>
                        </a:ln>
                        <a:solidFill>
                          <a:schemeClr val="tx1"/>
                        </a:solidFill>
                        <a:effectLst/>
                        <a:latin typeface="Verdana"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40</a:t>
                      </a:r>
                      <a:endParaRPr kumimoji="0" lang="cs-CZ" sz="1800" b="1" i="0" u="none" strike="noStrike" cap="none" normalizeH="0" baseline="0">
                        <a:ln>
                          <a:noFill/>
                        </a:ln>
                        <a:solidFill>
                          <a:schemeClr val="tx1"/>
                        </a:solidFill>
                        <a:effectLst/>
                        <a:latin typeface="Verdana"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80</a:t>
                      </a:r>
                      <a:endParaRPr kumimoji="0" lang="cs-CZ" sz="1800" b="1" i="0" u="none" strike="noStrike" cap="none" normalizeH="0" baseline="0">
                        <a:ln>
                          <a:noFill/>
                        </a:ln>
                        <a:solidFill>
                          <a:schemeClr val="tx1"/>
                        </a:solidFill>
                        <a:effectLst/>
                        <a:latin typeface="Verdana"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70</a:t>
                      </a:r>
                      <a:endParaRPr kumimoji="0" lang="cs-CZ" sz="1800" b="1" i="0" u="none" strike="noStrike" cap="none" normalizeH="0" baseline="0">
                        <a:ln>
                          <a:noFill/>
                        </a:ln>
                        <a:solidFill>
                          <a:schemeClr val="tx1"/>
                        </a:solidFill>
                        <a:effectLst/>
                        <a:latin typeface="Verdana"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800" b="0" i="0" u="none" strike="noStrike" cap="none" normalizeH="0" baseline="0">
                        <a:ln>
                          <a:noFill/>
                        </a:ln>
                        <a:solidFill>
                          <a:schemeClr val="tx1"/>
                        </a:solidFill>
                        <a:effectLst/>
                        <a:latin typeface="Verdana"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687">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cena/ks</a:t>
                      </a:r>
                      <a:endParaRPr kumimoji="0" lang="cs-CZ" sz="1800" b="0" i="0" u="none" strike="noStrike" cap="none" normalizeH="0" baseline="0">
                        <a:ln>
                          <a:noFill/>
                        </a:ln>
                        <a:solidFill>
                          <a:schemeClr val="tx1"/>
                        </a:solidFill>
                        <a:effectLst/>
                        <a:latin typeface="Verdana"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280</a:t>
                      </a:r>
                      <a:endParaRPr kumimoji="0" lang="cs-CZ" sz="1800" b="1" i="0" u="none" strike="noStrike" cap="none" normalizeH="0" baseline="0">
                        <a:ln>
                          <a:noFill/>
                        </a:ln>
                        <a:solidFill>
                          <a:schemeClr val="tx1"/>
                        </a:solidFill>
                        <a:effectLst/>
                        <a:latin typeface="Verdana"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145</a:t>
                      </a:r>
                      <a:endParaRPr kumimoji="0" lang="cs-CZ" sz="1800" b="1" i="0" u="none" strike="noStrike" cap="none" normalizeH="0" baseline="0">
                        <a:ln>
                          <a:noFill/>
                        </a:ln>
                        <a:solidFill>
                          <a:schemeClr val="tx1"/>
                        </a:solidFill>
                        <a:effectLst/>
                        <a:latin typeface="Verdana"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205</a:t>
                      </a:r>
                      <a:endParaRPr kumimoji="0" lang="cs-CZ" sz="1800" b="1" i="0" u="none" strike="noStrike" cap="none" normalizeH="0" baseline="0">
                        <a:ln>
                          <a:noFill/>
                        </a:ln>
                        <a:solidFill>
                          <a:schemeClr val="tx1"/>
                        </a:solidFill>
                        <a:effectLst/>
                        <a:latin typeface="Verdana"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800" b="0" i="0" u="none" strike="noStrike" cap="none" normalizeH="0" baseline="0">
                        <a:ln>
                          <a:noFill/>
                        </a:ln>
                        <a:solidFill>
                          <a:schemeClr val="tx1"/>
                        </a:solidFill>
                        <a:effectLst/>
                        <a:latin typeface="Verdana"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9806">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Tržby</a:t>
                      </a:r>
                      <a:endParaRPr kumimoji="0" lang="cs-CZ" sz="1800" b="0" i="0" u="none" strike="noStrike" cap="none" normalizeH="0" baseline="0">
                        <a:ln>
                          <a:noFill/>
                        </a:ln>
                        <a:solidFill>
                          <a:schemeClr val="tx1"/>
                        </a:solidFill>
                        <a:effectLst/>
                        <a:latin typeface="Verdana"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1" i="0" u="none" strike="noStrike" cap="none" normalizeH="0" baseline="0">
                        <a:ln>
                          <a:noFill/>
                        </a:ln>
                        <a:solidFill>
                          <a:schemeClr val="tx1"/>
                        </a:solidFill>
                        <a:effectLst/>
                        <a:latin typeface="Verdana"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1" i="0" u="none" strike="noStrike" cap="none" normalizeH="0" baseline="0">
                        <a:ln>
                          <a:noFill/>
                        </a:ln>
                        <a:solidFill>
                          <a:schemeClr val="tx1"/>
                        </a:solidFill>
                        <a:effectLst/>
                        <a:latin typeface="Verdana"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1" i="0" u="none" strike="noStrike" cap="none" normalizeH="0" baseline="0">
                        <a:ln>
                          <a:noFill/>
                        </a:ln>
                        <a:solidFill>
                          <a:schemeClr val="tx1"/>
                        </a:solidFill>
                        <a:effectLst/>
                        <a:latin typeface="Verdana"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Verdana"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7139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Přímý mat.</a:t>
                      </a:r>
                      <a:endParaRPr kumimoji="0" lang="cs-CZ" sz="1800" b="0" i="0" u="none" strike="noStrike" cap="none" normalizeH="0" baseline="0">
                        <a:ln>
                          <a:noFill/>
                        </a:ln>
                        <a:solidFill>
                          <a:schemeClr val="tx1"/>
                        </a:solidFill>
                        <a:effectLst/>
                        <a:latin typeface="Verdana"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5 000</a:t>
                      </a:r>
                      <a:endParaRPr kumimoji="0" lang="cs-CZ" sz="1800" b="1" i="0" u="none" strike="noStrike" cap="none" normalizeH="0" baseline="0">
                        <a:ln>
                          <a:noFill/>
                        </a:ln>
                        <a:solidFill>
                          <a:schemeClr val="tx1"/>
                        </a:solidFill>
                        <a:effectLst/>
                        <a:latin typeface="Verdana"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4 800</a:t>
                      </a:r>
                      <a:endParaRPr kumimoji="0" lang="cs-CZ" sz="1800" b="1" i="0" u="none" strike="noStrike" cap="none" normalizeH="0" baseline="0">
                        <a:ln>
                          <a:noFill/>
                        </a:ln>
                        <a:solidFill>
                          <a:schemeClr val="tx1"/>
                        </a:solidFill>
                        <a:effectLst/>
                        <a:latin typeface="Verdana"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9 200</a:t>
                      </a:r>
                      <a:endParaRPr kumimoji="0" lang="cs-CZ" sz="1800" b="1" i="0" u="none" strike="noStrike" cap="none" normalizeH="0" baseline="0">
                        <a:ln>
                          <a:noFill/>
                        </a:ln>
                        <a:solidFill>
                          <a:schemeClr val="tx1"/>
                        </a:solidFill>
                        <a:effectLst/>
                        <a:latin typeface="Verdana"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Verdana"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69806">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Přímé mzdy</a:t>
                      </a:r>
                      <a:endParaRPr kumimoji="0" lang="cs-CZ" sz="1800" b="0" i="0" u="none" strike="noStrike" cap="none" normalizeH="0" baseline="0">
                        <a:ln>
                          <a:noFill/>
                        </a:ln>
                        <a:solidFill>
                          <a:schemeClr val="tx1"/>
                        </a:solidFill>
                        <a:effectLst/>
                        <a:latin typeface="Verdana"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1 200</a:t>
                      </a:r>
                      <a:endParaRPr kumimoji="0" lang="cs-CZ" sz="1800" b="1" i="0" u="none" strike="noStrike" cap="none" normalizeH="0" baseline="0">
                        <a:ln>
                          <a:noFill/>
                        </a:ln>
                        <a:solidFill>
                          <a:schemeClr val="tx1"/>
                        </a:solidFill>
                        <a:effectLst/>
                        <a:latin typeface="Verdana"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2 000</a:t>
                      </a:r>
                      <a:endParaRPr kumimoji="0" lang="cs-CZ" sz="1800" b="1" i="0" u="none" strike="noStrike" cap="none" normalizeH="0" baseline="0">
                        <a:ln>
                          <a:noFill/>
                        </a:ln>
                        <a:solidFill>
                          <a:schemeClr val="tx1"/>
                        </a:solidFill>
                        <a:effectLst/>
                        <a:latin typeface="Verdana"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1 800</a:t>
                      </a:r>
                      <a:endParaRPr kumimoji="0" lang="cs-CZ" sz="1800" b="1" i="0" u="none" strike="noStrike" cap="none" normalizeH="0" baseline="0">
                        <a:ln>
                          <a:noFill/>
                        </a:ln>
                        <a:solidFill>
                          <a:schemeClr val="tx1"/>
                        </a:solidFill>
                        <a:effectLst/>
                        <a:latin typeface="Verdana"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Verdana"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69806">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Nv</a:t>
                      </a:r>
                      <a:endParaRPr kumimoji="0" lang="cs-CZ" sz="1800" b="0" i="0" u="none" strike="noStrike" cap="none" normalizeH="0" baseline="0">
                        <a:ln>
                          <a:noFill/>
                        </a:ln>
                        <a:solidFill>
                          <a:schemeClr val="tx1"/>
                        </a:solidFill>
                        <a:effectLst/>
                        <a:latin typeface="Verdana"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Verdana"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Verdana"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Verdana"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Verdana"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7139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U</a:t>
                      </a:r>
                      <a:endParaRPr kumimoji="0" lang="cs-CZ" sz="1800" b="0" i="0" u="none" strike="noStrike" cap="none" normalizeH="0" baseline="0">
                        <a:ln>
                          <a:noFill/>
                        </a:ln>
                        <a:solidFill>
                          <a:schemeClr val="tx1"/>
                        </a:solidFill>
                        <a:effectLst/>
                        <a:latin typeface="Verdana"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Verdana"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Verdana"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Verdana"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Verdana"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5687">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FN</a:t>
                      </a:r>
                      <a:endParaRPr kumimoji="0" lang="cs-CZ" sz="1800" b="0" i="0" u="none" strike="noStrike" cap="none" normalizeH="0" baseline="0">
                        <a:ln>
                          <a:noFill/>
                        </a:ln>
                        <a:solidFill>
                          <a:schemeClr val="tx1"/>
                        </a:solidFill>
                        <a:effectLst/>
                        <a:latin typeface="Verdana"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800" b="0" i="0" u="none" strike="noStrike" cap="none" normalizeH="0" baseline="0">
                        <a:ln>
                          <a:noFill/>
                        </a:ln>
                        <a:solidFill>
                          <a:schemeClr val="tx1"/>
                        </a:solidFill>
                        <a:effectLst/>
                        <a:latin typeface="Verdana"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800" b="0" i="0" u="none" strike="noStrike" cap="none" normalizeH="0" baseline="0">
                        <a:ln>
                          <a:noFill/>
                        </a:ln>
                        <a:solidFill>
                          <a:schemeClr val="tx1"/>
                        </a:solidFill>
                        <a:effectLst/>
                        <a:latin typeface="Verdana"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800" b="0" i="0" u="none" strike="noStrike" cap="none" normalizeH="0" baseline="0">
                        <a:ln>
                          <a:noFill/>
                        </a:ln>
                        <a:solidFill>
                          <a:schemeClr val="tx1"/>
                        </a:solidFill>
                        <a:effectLst/>
                        <a:latin typeface="Verdana"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10 000</a:t>
                      </a:r>
                      <a:endParaRPr kumimoji="0" lang="cs-CZ" sz="1800" b="1" i="0" u="none" strike="noStrike" cap="none" normalizeH="0" baseline="0">
                        <a:ln>
                          <a:noFill/>
                        </a:ln>
                        <a:solidFill>
                          <a:schemeClr val="tx1"/>
                        </a:solidFill>
                        <a:effectLst/>
                        <a:latin typeface="Verdana"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69806">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Verdana" pitchFamily="34" charset="0"/>
                        </a:rPr>
                        <a:t>Z</a:t>
                      </a: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Verdana"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69806">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Verdana" pitchFamily="34" charset="0"/>
                        </a:rPr>
                        <a:t>ú</a:t>
                      </a: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800" b="0" i="0" u="none" strike="noStrike" cap="none" normalizeH="0" baseline="0">
                        <a:ln>
                          <a:noFill/>
                        </a:ln>
                        <a:solidFill>
                          <a:schemeClr val="tx1"/>
                        </a:solidFill>
                        <a:effectLst/>
                        <a:latin typeface="Verdana"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800" b="0" i="0" u="none" strike="noStrike" cap="none" normalizeH="0" baseline="0">
                        <a:ln>
                          <a:noFill/>
                        </a:ln>
                        <a:solidFill>
                          <a:schemeClr val="tx1"/>
                        </a:solidFill>
                        <a:effectLst/>
                        <a:latin typeface="Verdana"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800" b="0" i="0" u="none" strike="noStrike" cap="none" normalizeH="0" baseline="0">
                        <a:ln>
                          <a:noFill/>
                        </a:ln>
                        <a:solidFill>
                          <a:schemeClr val="tx1"/>
                        </a:solidFill>
                        <a:effectLst/>
                        <a:latin typeface="Verdana"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dirty="0">
                        <a:ln>
                          <a:noFill/>
                        </a:ln>
                        <a:solidFill>
                          <a:schemeClr val="tx1"/>
                        </a:solidFill>
                        <a:effectLst/>
                        <a:latin typeface="Verdana" pitchFamily="34" charset="0"/>
                      </a:endParaRPr>
                    </a:p>
                  </a:txBody>
                  <a:tcPr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8336028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Zástupný symbol pro číslo snímk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24F5606D-D376-414F-900E-42795B5A83A0}" type="slidenum">
              <a:rPr lang="cs-CZ" altLang="cs-CZ"/>
              <a:pPr eaLnBrk="1" hangingPunct="1"/>
              <a:t>53</a:t>
            </a:fld>
            <a:endParaRPr lang="cs-CZ" altLang="cs-CZ"/>
          </a:p>
        </p:txBody>
      </p:sp>
      <p:sp>
        <p:nvSpPr>
          <p:cNvPr id="39940" name="Rectangle 2"/>
          <p:cNvSpPr>
            <a:spLocks noGrp="1" noChangeArrowheads="1"/>
          </p:cNvSpPr>
          <p:nvPr>
            <p:ph type="body" idx="1"/>
          </p:nvPr>
        </p:nvSpPr>
        <p:spPr>
          <a:xfrm>
            <a:off x="395288" y="981075"/>
            <a:ext cx="8424862" cy="4968875"/>
          </a:xfrm>
        </p:spPr>
        <p:txBody>
          <a:bodyPr/>
          <a:lstStyle/>
          <a:p>
            <a:pPr marL="609600" indent="-609600" eaLnBrk="1" hangingPunct="1">
              <a:lnSpc>
                <a:spcPct val="90000"/>
              </a:lnSpc>
              <a:buFont typeface="Wingdings" panose="05000000000000000000" pitchFamily="2" charset="2"/>
              <a:buNone/>
            </a:pPr>
            <a:r>
              <a:rPr lang="cs-CZ" altLang="cs-CZ" sz="2000" b="1" dirty="0"/>
              <a:t>Př. Obchodní organizace vyváží pšenici, mouku pšeničnou, cukr bílý a vepřové maso.</a:t>
            </a:r>
            <a:r>
              <a:rPr lang="cs-CZ" altLang="cs-CZ" sz="2000" dirty="0"/>
              <a:t> </a:t>
            </a:r>
            <a:r>
              <a:rPr lang="cs-CZ" altLang="cs-CZ" sz="2000" b="1" dirty="0"/>
              <a:t>Údaje o vývozu jsou uvedeny v tabulce 1 (v USD).</a:t>
            </a:r>
            <a:endParaRPr lang="cs-CZ" altLang="cs-CZ" sz="2000" dirty="0"/>
          </a:p>
          <a:p>
            <a:pPr marL="609600" indent="-609600" eaLnBrk="1" hangingPunct="1">
              <a:lnSpc>
                <a:spcPct val="90000"/>
              </a:lnSpc>
            </a:pPr>
            <a:r>
              <a:rPr lang="cs-CZ" altLang="cs-CZ" sz="2000" dirty="0"/>
              <a:t>Vypočtěte:  </a:t>
            </a:r>
          </a:p>
          <a:p>
            <a:pPr marL="609600" indent="-609600" eaLnBrk="1" hangingPunct="1">
              <a:lnSpc>
                <a:spcPct val="90000"/>
              </a:lnSpc>
              <a:buFont typeface="Wingdings" panose="05000000000000000000" pitchFamily="2" charset="2"/>
              <a:buAutoNum type="arabicPeriod"/>
            </a:pPr>
            <a:r>
              <a:rPr lang="cs-CZ" altLang="cs-CZ" sz="2000" dirty="0"/>
              <a:t>Příspěvek na úhradu u:  na 1 t každé komodity a celkem (U)</a:t>
            </a:r>
          </a:p>
          <a:p>
            <a:pPr marL="609600" indent="-609600" eaLnBrk="1" hangingPunct="1">
              <a:lnSpc>
                <a:spcPct val="90000"/>
              </a:lnSpc>
              <a:buFont typeface="Wingdings" panose="05000000000000000000" pitchFamily="2" charset="2"/>
              <a:buAutoNum type="arabicPeriod"/>
            </a:pPr>
            <a:r>
              <a:rPr lang="cs-CZ" altLang="cs-CZ" sz="2000" dirty="0"/>
              <a:t>Určete pořadí výhodnosti komodit</a:t>
            </a:r>
          </a:p>
          <a:p>
            <a:pPr marL="609600" indent="-609600" eaLnBrk="1" hangingPunct="1">
              <a:lnSpc>
                <a:spcPct val="90000"/>
              </a:lnSpc>
              <a:buFont typeface="Wingdings" panose="05000000000000000000" pitchFamily="2" charset="2"/>
              <a:buAutoNum type="arabicPeriod"/>
            </a:pPr>
            <a:r>
              <a:rPr lang="cs-CZ" altLang="cs-CZ" sz="2000" dirty="0"/>
              <a:t>Doporučte, která z komodit není vhodná pro obchodování</a:t>
            </a:r>
          </a:p>
          <a:p>
            <a:pPr marL="609600" indent="-609600" eaLnBrk="1" hangingPunct="1">
              <a:lnSpc>
                <a:spcPct val="90000"/>
              </a:lnSpc>
              <a:buFont typeface="Wingdings" panose="05000000000000000000" pitchFamily="2" charset="2"/>
              <a:buAutoNum type="arabicPeriod"/>
            </a:pPr>
            <a:r>
              <a:rPr lang="cs-CZ" altLang="cs-CZ" sz="2000" dirty="0"/>
              <a:t>S pomocí klasické kalkulace vypočtěte také zisk celkem za </a:t>
            </a:r>
            <a:r>
              <a:rPr lang="cs-CZ" altLang="cs-CZ" sz="2000" dirty="0" err="1"/>
              <a:t>jednotl</a:t>
            </a:r>
            <a:r>
              <a:rPr lang="cs-CZ" altLang="cs-CZ" sz="2000" dirty="0"/>
              <a:t>. komodity (Z) a posuďte, jak by situace vypadala při rozhodování podle zisku. Náklady fixní (FN) rozvrhněte úměrně podle variabilních nákladů celkem (</a:t>
            </a:r>
            <a:r>
              <a:rPr lang="cs-CZ" altLang="cs-CZ" sz="2000" dirty="0" err="1"/>
              <a:t>Nv</a:t>
            </a:r>
            <a:r>
              <a:rPr lang="cs-CZ" altLang="cs-CZ" sz="2000" dirty="0"/>
              <a:t>)</a:t>
            </a:r>
          </a:p>
          <a:p>
            <a:pPr marL="609600" indent="-609600" eaLnBrk="1" hangingPunct="1">
              <a:lnSpc>
                <a:spcPct val="90000"/>
              </a:lnSpc>
            </a:pPr>
            <a:endParaRPr lang="cs-CZ" altLang="cs-CZ" sz="2000" dirty="0"/>
          </a:p>
          <a:p>
            <a:pPr marL="609600" indent="-609600" eaLnBrk="1" hangingPunct="1">
              <a:lnSpc>
                <a:spcPct val="90000"/>
              </a:lnSpc>
              <a:buFont typeface="Wingdings" panose="05000000000000000000" pitchFamily="2" charset="2"/>
              <a:buNone/>
            </a:pPr>
            <a:endParaRPr lang="cs-CZ" altLang="cs-CZ" sz="2000" dirty="0"/>
          </a:p>
        </p:txBody>
      </p:sp>
    </p:spTree>
    <p:extLst>
      <p:ext uri="{BB962C8B-B14F-4D97-AF65-F5344CB8AC3E}">
        <p14:creationId xmlns:p14="http://schemas.microsoft.com/office/powerpoint/2010/main" val="32989389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Zástupný symbol pro číslo snímku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288B7D01-1F85-42BF-81AB-FB81B047520B}" type="slidenum">
              <a:rPr lang="cs-CZ" altLang="cs-CZ"/>
              <a:pPr eaLnBrk="1" hangingPunct="1"/>
              <a:t>54</a:t>
            </a:fld>
            <a:endParaRPr lang="cs-CZ" altLang="cs-CZ"/>
          </a:p>
        </p:txBody>
      </p:sp>
      <p:sp>
        <p:nvSpPr>
          <p:cNvPr id="40964" name="Rectangle 2"/>
          <p:cNvSpPr>
            <a:spLocks noGrp="1" noChangeArrowheads="1"/>
          </p:cNvSpPr>
          <p:nvPr>
            <p:ph type="body" sz="half" idx="1"/>
          </p:nvPr>
        </p:nvSpPr>
        <p:spPr>
          <a:xfrm>
            <a:off x="166687" y="596901"/>
            <a:ext cx="8653463" cy="965200"/>
          </a:xfrm>
        </p:spPr>
        <p:txBody>
          <a:bodyPr/>
          <a:lstStyle/>
          <a:p>
            <a:pPr eaLnBrk="1" hangingPunct="1">
              <a:lnSpc>
                <a:spcPct val="90000"/>
              </a:lnSpc>
              <a:buFont typeface="Wingdings" panose="05000000000000000000" pitchFamily="2" charset="2"/>
              <a:buNone/>
            </a:pPr>
            <a:r>
              <a:rPr lang="cs-CZ" altLang="cs-CZ" sz="1800" dirty="0"/>
              <a:t>Tabulka 1 - Podkladové údaje</a:t>
            </a:r>
          </a:p>
        </p:txBody>
      </p:sp>
      <p:graphicFrame>
        <p:nvGraphicFramePr>
          <p:cNvPr id="100355" name="Group 3"/>
          <p:cNvGraphicFramePr>
            <a:graphicFrameLocks noGrp="1"/>
          </p:cNvGraphicFramePr>
          <p:nvPr>
            <p:ph type="clipArt" sz="half" idx="2"/>
          </p:nvPr>
        </p:nvGraphicFramePr>
        <p:xfrm>
          <a:off x="323850" y="908050"/>
          <a:ext cx="8496300" cy="5502276"/>
        </p:xfrm>
        <a:graphic>
          <a:graphicData uri="http://schemas.openxmlformats.org/drawingml/2006/table">
            <a:tbl>
              <a:tblPr/>
              <a:tblGrid>
                <a:gridCol w="1473200">
                  <a:extLst>
                    <a:ext uri="{9D8B030D-6E8A-4147-A177-3AD203B41FA5}">
                      <a16:colId xmlns:a16="http://schemas.microsoft.com/office/drawing/2014/main" val="20000"/>
                    </a:ext>
                  </a:extLst>
                </a:gridCol>
                <a:gridCol w="1304925">
                  <a:extLst>
                    <a:ext uri="{9D8B030D-6E8A-4147-A177-3AD203B41FA5}">
                      <a16:colId xmlns:a16="http://schemas.microsoft.com/office/drawing/2014/main" val="20001"/>
                    </a:ext>
                  </a:extLst>
                </a:gridCol>
                <a:gridCol w="1593850">
                  <a:extLst>
                    <a:ext uri="{9D8B030D-6E8A-4147-A177-3AD203B41FA5}">
                      <a16:colId xmlns:a16="http://schemas.microsoft.com/office/drawing/2014/main" val="20002"/>
                    </a:ext>
                  </a:extLst>
                </a:gridCol>
                <a:gridCol w="1225550">
                  <a:extLst>
                    <a:ext uri="{9D8B030D-6E8A-4147-A177-3AD203B41FA5}">
                      <a16:colId xmlns:a16="http://schemas.microsoft.com/office/drawing/2014/main" val="20003"/>
                    </a:ext>
                  </a:extLst>
                </a:gridCol>
                <a:gridCol w="1417638">
                  <a:extLst>
                    <a:ext uri="{9D8B030D-6E8A-4147-A177-3AD203B41FA5}">
                      <a16:colId xmlns:a16="http://schemas.microsoft.com/office/drawing/2014/main" val="20004"/>
                    </a:ext>
                  </a:extLst>
                </a:gridCol>
                <a:gridCol w="1481137">
                  <a:extLst>
                    <a:ext uri="{9D8B030D-6E8A-4147-A177-3AD203B41FA5}">
                      <a16:colId xmlns:a16="http://schemas.microsoft.com/office/drawing/2014/main" val="20005"/>
                    </a:ext>
                  </a:extLst>
                </a:gridCol>
              </a:tblGrid>
              <a:tr h="42388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 </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 </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Komodita</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 </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 </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 </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0014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 </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Pšenice</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Mouka</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Cukr</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Vepř.maso</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 Celkem</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930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q  v t</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30 000</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45 000</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25 000</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1</a:t>
                      </a:r>
                      <a:r>
                        <a:rPr kumimoji="0" lang="cs-CZ" sz="1800" b="0" i="0" u="none" strike="noStrike" cap="none" normalizeH="0" baseline="0">
                          <a:ln>
                            <a:noFill/>
                          </a:ln>
                          <a:solidFill>
                            <a:schemeClr val="tx1"/>
                          </a:solidFill>
                          <a:effectLst/>
                          <a:latin typeface="Verdana" pitchFamily="34" charset="0"/>
                          <a:cs typeface="Times New Roman" pitchFamily="18" charset="0"/>
                        </a:rPr>
                        <a:t> </a:t>
                      </a:r>
                      <a:r>
                        <a:rPr kumimoji="0" lang="cs-CZ" sz="1800" b="0" i="0" u="none" strike="noStrike" cap="none" normalizeH="0" baseline="0">
                          <a:ln>
                            <a:noFill/>
                          </a:ln>
                          <a:solidFill>
                            <a:schemeClr val="tx1"/>
                          </a:solidFill>
                          <a:effectLst/>
                          <a:latin typeface="Arial CE" charset="-18"/>
                          <a:cs typeface="Times New Roman" pitchFamily="18" charset="0"/>
                        </a:rPr>
                        <a:t>500</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 </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78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Verdana" pitchFamily="34" charset="0"/>
                          <a:cs typeface="Times New Roman" pitchFamily="18" charset="0"/>
                        </a:rPr>
                        <a:t>p na</a:t>
                      </a:r>
                      <a:r>
                        <a:rPr kumimoji="0" lang="cs-CZ" sz="1800" b="0" i="0" u="none" strike="noStrike" cap="none" normalizeH="0" baseline="0">
                          <a:ln>
                            <a:noFill/>
                          </a:ln>
                          <a:solidFill>
                            <a:schemeClr val="tx1"/>
                          </a:solidFill>
                          <a:effectLst/>
                          <a:latin typeface="Arial CE" charset="-18"/>
                          <a:cs typeface="Times New Roman" pitchFamily="18" charset="0"/>
                        </a:rPr>
                        <a:t> 1 t </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122</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192</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260</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1</a:t>
                      </a:r>
                      <a:r>
                        <a:rPr kumimoji="0" lang="cs-CZ" sz="1800" b="0" i="0" u="none" strike="noStrike" cap="none" normalizeH="0" baseline="0">
                          <a:ln>
                            <a:noFill/>
                          </a:ln>
                          <a:solidFill>
                            <a:schemeClr val="tx1"/>
                          </a:solidFill>
                          <a:effectLst/>
                          <a:latin typeface="Verdana" pitchFamily="34" charset="0"/>
                          <a:cs typeface="Times New Roman" pitchFamily="18" charset="0"/>
                        </a:rPr>
                        <a:t> </a:t>
                      </a:r>
                      <a:r>
                        <a:rPr kumimoji="0" lang="cs-CZ" sz="1800" b="0" i="0" u="none" strike="noStrike" cap="none" normalizeH="0" baseline="0">
                          <a:ln>
                            <a:noFill/>
                          </a:ln>
                          <a:solidFill>
                            <a:schemeClr val="tx1"/>
                          </a:solidFill>
                          <a:effectLst/>
                          <a:latin typeface="Arial CE" charset="-18"/>
                          <a:cs typeface="Times New Roman" pitchFamily="18" charset="0"/>
                        </a:rPr>
                        <a:t>200</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 </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78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nv</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108</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163</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247</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1</a:t>
                      </a:r>
                      <a:r>
                        <a:rPr kumimoji="0" lang="cs-CZ" sz="1800" b="0" i="0" u="none" strike="noStrike" cap="none" normalizeH="0" baseline="0">
                          <a:ln>
                            <a:noFill/>
                          </a:ln>
                          <a:solidFill>
                            <a:schemeClr val="tx1"/>
                          </a:solidFill>
                          <a:effectLst/>
                          <a:latin typeface="Verdana" pitchFamily="34" charset="0"/>
                          <a:cs typeface="Times New Roman" pitchFamily="18" charset="0"/>
                        </a:rPr>
                        <a:t> </a:t>
                      </a:r>
                      <a:r>
                        <a:rPr kumimoji="0" lang="cs-CZ" sz="1800" b="0" i="0" u="none" strike="noStrike" cap="none" normalizeH="0" baseline="0">
                          <a:ln>
                            <a:noFill/>
                          </a:ln>
                          <a:solidFill>
                            <a:schemeClr val="tx1"/>
                          </a:solidFill>
                          <a:effectLst/>
                          <a:latin typeface="Arial CE" charset="-18"/>
                          <a:cs typeface="Times New Roman" pitchFamily="18" charset="0"/>
                        </a:rPr>
                        <a:t>180</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 </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4930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u  = </a:t>
                      </a:r>
                      <a:r>
                        <a:rPr kumimoji="0" lang="cs-CZ" sz="1800" b="0" i="0" u="none" strike="noStrike" cap="none" normalizeH="0" baseline="0">
                          <a:ln>
                            <a:noFill/>
                          </a:ln>
                          <a:solidFill>
                            <a:schemeClr val="tx1"/>
                          </a:solidFill>
                          <a:effectLst/>
                          <a:latin typeface="Verdana" pitchFamily="34" charset="0"/>
                          <a:cs typeface="Times New Roman" pitchFamily="18" charset="0"/>
                        </a:rPr>
                        <a:t>p</a:t>
                      </a:r>
                      <a:r>
                        <a:rPr kumimoji="0" lang="cs-CZ" sz="1800" b="0" i="0" u="none" strike="noStrike" cap="none" normalizeH="0" baseline="0">
                          <a:ln>
                            <a:noFill/>
                          </a:ln>
                          <a:solidFill>
                            <a:schemeClr val="tx1"/>
                          </a:solidFill>
                          <a:effectLst/>
                          <a:latin typeface="Arial CE" charset="-18"/>
                          <a:cs typeface="Times New Roman" pitchFamily="18" charset="0"/>
                        </a:rPr>
                        <a:t> - nv</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4930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U  = q . u</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4930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FN</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 </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 </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 </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 </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555 600</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4930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Zisk</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80014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Hrubá marže</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1422927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Zástupný symbol pro číslo snímk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8797CFB9-91E2-403B-9305-AEBF736DC15C}" type="slidenum">
              <a:rPr lang="cs-CZ" altLang="cs-CZ"/>
              <a:pPr eaLnBrk="1" hangingPunct="1"/>
              <a:t>55</a:t>
            </a:fld>
            <a:endParaRPr lang="cs-CZ" altLang="cs-CZ"/>
          </a:p>
        </p:txBody>
      </p:sp>
      <p:sp>
        <p:nvSpPr>
          <p:cNvPr id="41988" name="Rectangle 2"/>
          <p:cNvSpPr>
            <a:spLocks noGrp="1" noChangeArrowheads="1"/>
          </p:cNvSpPr>
          <p:nvPr>
            <p:ph type="body" idx="1"/>
          </p:nvPr>
        </p:nvSpPr>
        <p:spPr>
          <a:xfrm>
            <a:off x="179388" y="581304"/>
            <a:ext cx="8642350" cy="792163"/>
          </a:xfrm>
        </p:spPr>
        <p:txBody>
          <a:bodyPr/>
          <a:lstStyle/>
          <a:p>
            <a:pPr eaLnBrk="1" hangingPunct="1">
              <a:buFont typeface="Wingdings" panose="05000000000000000000" pitchFamily="2" charset="2"/>
              <a:buNone/>
            </a:pPr>
            <a:r>
              <a:rPr lang="cs-CZ" altLang="cs-CZ" sz="2400" b="1" dirty="0"/>
              <a:t>ŘEŠENÍ - klasickou metodou – přirážková kalkulace</a:t>
            </a:r>
          </a:p>
        </p:txBody>
      </p:sp>
      <p:graphicFrame>
        <p:nvGraphicFramePr>
          <p:cNvPr id="101379" name="Group 3"/>
          <p:cNvGraphicFramePr>
            <a:graphicFrameLocks noGrp="1"/>
          </p:cNvGraphicFramePr>
          <p:nvPr/>
        </p:nvGraphicFramePr>
        <p:xfrm>
          <a:off x="179388" y="1341438"/>
          <a:ext cx="8785225" cy="4897439"/>
        </p:xfrm>
        <a:graphic>
          <a:graphicData uri="http://schemas.openxmlformats.org/drawingml/2006/table">
            <a:tbl>
              <a:tblPr/>
              <a:tblGrid>
                <a:gridCol w="1198562">
                  <a:extLst>
                    <a:ext uri="{9D8B030D-6E8A-4147-A177-3AD203B41FA5}">
                      <a16:colId xmlns:a16="http://schemas.microsoft.com/office/drawing/2014/main" val="20000"/>
                    </a:ext>
                  </a:extLst>
                </a:gridCol>
                <a:gridCol w="1412875">
                  <a:extLst>
                    <a:ext uri="{9D8B030D-6E8A-4147-A177-3AD203B41FA5}">
                      <a16:colId xmlns:a16="http://schemas.microsoft.com/office/drawing/2014/main" val="20001"/>
                    </a:ext>
                  </a:extLst>
                </a:gridCol>
                <a:gridCol w="1565275">
                  <a:extLst>
                    <a:ext uri="{9D8B030D-6E8A-4147-A177-3AD203B41FA5}">
                      <a16:colId xmlns:a16="http://schemas.microsoft.com/office/drawing/2014/main" val="20002"/>
                    </a:ext>
                  </a:extLst>
                </a:gridCol>
                <a:gridCol w="1511300">
                  <a:extLst>
                    <a:ext uri="{9D8B030D-6E8A-4147-A177-3AD203B41FA5}">
                      <a16:colId xmlns:a16="http://schemas.microsoft.com/office/drawing/2014/main" val="20003"/>
                    </a:ext>
                  </a:extLst>
                </a:gridCol>
                <a:gridCol w="1368425">
                  <a:extLst>
                    <a:ext uri="{9D8B030D-6E8A-4147-A177-3AD203B41FA5}">
                      <a16:colId xmlns:a16="http://schemas.microsoft.com/office/drawing/2014/main" val="20004"/>
                    </a:ext>
                  </a:extLst>
                </a:gridCol>
                <a:gridCol w="1728788">
                  <a:extLst>
                    <a:ext uri="{9D8B030D-6E8A-4147-A177-3AD203B41FA5}">
                      <a16:colId xmlns:a16="http://schemas.microsoft.com/office/drawing/2014/main" val="20005"/>
                    </a:ext>
                  </a:extLst>
                </a:gridCol>
              </a:tblGrid>
              <a:tr h="64012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 </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 </a:t>
                      </a:r>
                      <a:endParaRPr kumimoji="0" lang="cs-CZ" sz="1800" b="0" i="0" u="none" strike="noStrike" cap="none" normalizeH="0" baseline="0">
                        <a:ln>
                          <a:noFill/>
                        </a:ln>
                        <a:solidFill>
                          <a:schemeClr val="tx1"/>
                        </a:solidFill>
                        <a:effectLst/>
                        <a:latin typeface="Verdana" pitchFamily="34" charset="0"/>
                      </a:endParaRPr>
                    </a:p>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Komodita</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 </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78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 </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Pšenice</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Mouka</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Cukr</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Vepř.m.</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 Celkem</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78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Verdana" pitchFamily="34" charset="0"/>
                        </a:rPr>
                        <a:t>q v t</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30 000</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45 000</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25 000</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1 500</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 </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78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p na 1 t </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122</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192</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260</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1 200</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 </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78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nv</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108</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163</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247</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1 180</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 </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73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Nv</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Arial CE" charset="-18"/>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578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FN </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800" b="0" i="1" u="none" strike="noStrike" cap="none" normalizeH="0" baseline="0">
                          <a:ln>
                            <a:noFill/>
                          </a:ln>
                          <a:solidFill>
                            <a:schemeClr val="tx1"/>
                          </a:solidFill>
                          <a:effectLst/>
                          <a:latin typeface="Arial CE" charset="-18"/>
                        </a:rPr>
                        <a:t>555 600</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578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N</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7788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Verdana" pitchFamily="34" charset="0"/>
                        </a:rPr>
                        <a:t>T</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578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Z</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6578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n (N / t)</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      x</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6578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Verdana" pitchFamily="34" charset="0"/>
                        </a:rPr>
                        <a:t>z</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8414532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Zástupný symbol pro číslo snímku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1096BE02-66F8-43C9-B8D4-59F2F885CC30}" type="slidenum">
              <a:rPr lang="cs-CZ" altLang="cs-CZ"/>
              <a:pPr eaLnBrk="1" hangingPunct="1"/>
              <a:t>56</a:t>
            </a:fld>
            <a:endParaRPr lang="cs-CZ" altLang="cs-CZ"/>
          </a:p>
        </p:txBody>
      </p:sp>
      <p:graphicFrame>
        <p:nvGraphicFramePr>
          <p:cNvPr id="106499" name="Group 3"/>
          <p:cNvGraphicFramePr>
            <a:graphicFrameLocks noGrp="1"/>
          </p:cNvGraphicFramePr>
          <p:nvPr>
            <p:ph type="clipArt" sz="half" idx="2"/>
          </p:nvPr>
        </p:nvGraphicFramePr>
        <p:xfrm>
          <a:off x="323850" y="908050"/>
          <a:ext cx="8496300" cy="5502276"/>
        </p:xfrm>
        <a:graphic>
          <a:graphicData uri="http://schemas.openxmlformats.org/drawingml/2006/table">
            <a:tbl>
              <a:tblPr/>
              <a:tblGrid>
                <a:gridCol w="1473200">
                  <a:extLst>
                    <a:ext uri="{9D8B030D-6E8A-4147-A177-3AD203B41FA5}">
                      <a16:colId xmlns:a16="http://schemas.microsoft.com/office/drawing/2014/main" val="20000"/>
                    </a:ext>
                  </a:extLst>
                </a:gridCol>
                <a:gridCol w="1304925">
                  <a:extLst>
                    <a:ext uri="{9D8B030D-6E8A-4147-A177-3AD203B41FA5}">
                      <a16:colId xmlns:a16="http://schemas.microsoft.com/office/drawing/2014/main" val="20001"/>
                    </a:ext>
                  </a:extLst>
                </a:gridCol>
                <a:gridCol w="1593850">
                  <a:extLst>
                    <a:ext uri="{9D8B030D-6E8A-4147-A177-3AD203B41FA5}">
                      <a16:colId xmlns:a16="http://schemas.microsoft.com/office/drawing/2014/main" val="20002"/>
                    </a:ext>
                  </a:extLst>
                </a:gridCol>
                <a:gridCol w="1225550">
                  <a:extLst>
                    <a:ext uri="{9D8B030D-6E8A-4147-A177-3AD203B41FA5}">
                      <a16:colId xmlns:a16="http://schemas.microsoft.com/office/drawing/2014/main" val="20003"/>
                    </a:ext>
                  </a:extLst>
                </a:gridCol>
                <a:gridCol w="1417638">
                  <a:extLst>
                    <a:ext uri="{9D8B030D-6E8A-4147-A177-3AD203B41FA5}">
                      <a16:colId xmlns:a16="http://schemas.microsoft.com/office/drawing/2014/main" val="20004"/>
                    </a:ext>
                  </a:extLst>
                </a:gridCol>
                <a:gridCol w="1481137">
                  <a:extLst>
                    <a:ext uri="{9D8B030D-6E8A-4147-A177-3AD203B41FA5}">
                      <a16:colId xmlns:a16="http://schemas.microsoft.com/office/drawing/2014/main" val="20005"/>
                    </a:ext>
                  </a:extLst>
                </a:gridCol>
              </a:tblGrid>
              <a:tr h="42388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 </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 </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Komodita</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 </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 </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 </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0014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 </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Pšenice</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Mouka</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Cukr</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Vepř.maso</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 Celkem</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930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q  v t</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30 000</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45 000</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25 000</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1</a:t>
                      </a:r>
                      <a:r>
                        <a:rPr kumimoji="0" lang="cs-CZ" sz="1800" b="0" i="0" u="none" strike="noStrike" cap="none" normalizeH="0" baseline="0">
                          <a:ln>
                            <a:noFill/>
                          </a:ln>
                          <a:solidFill>
                            <a:schemeClr val="tx1"/>
                          </a:solidFill>
                          <a:effectLst/>
                          <a:latin typeface="Verdana" pitchFamily="34" charset="0"/>
                          <a:cs typeface="Times New Roman" pitchFamily="18" charset="0"/>
                        </a:rPr>
                        <a:t> </a:t>
                      </a:r>
                      <a:r>
                        <a:rPr kumimoji="0" lang="cs-CZ" sz="1800" b="0" i="0" u="none" strike="noStrike" cap="none" normalizeH="0" baseline="0">
                          <a:ln>
                            <a:noFill/>
                          </a:ln>
                          <a:solidFill>
                            <a:schemeClr val="tx1"/>
                          </a:solidFill>
                          <a:effectLst/>
                          <a:latin typeface="Arial CE" charset="-18"/>
                          <a:cs typeface="Times New Roman" pitchFamily="18" charset="0"/>
                        </a:rPr>
                        <a:t>500</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 </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78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Verdana" pitchFamily="34" charset="0"/>
                          <a:cs typeface="Times New Roman" pitchFamily="18" charset="0"/>
                        </a:rPr>
                        <a:t>p na</a:t>
                      </a:r>
                      <a:r>
                        <a:rPr kumimoji="0" lang="cs-CZ" sz="1800" b="0" i="0" u="none" strike="noStrike" cap="none" normalizeH="0" baseline="0">
                          <a:ln>
                            <a:noFill/>
                          </a:ln>
                          <a:solidFill>
                            <a:schemeClr val="tx1"/>
                          </a:solidFill>
                          <a:effectLst/>
                          <a:latin typeface="Arial CE" charset="-18"/>
                          <a:cs typeface="Times New Roman" pitchFamily="18" charset="0"/>
                        </a:rPr>
                        <a:t> 1 t </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122</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192</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260</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1</a:t>
                      </a:r>
                      <a:r>
                        <a:rPr kumimoji="0" lang="cs-CZ" sz="1800" b="0" i="0" u="none" strike="noStrike" cap="none" normalizeH="0" baseline="0">
                          <a:ln>
                            <a:noFill/>
                          </a:ln>
                          <a:solidFill>
                            <a:schemeClr val="tx1"/>
                          </a:solidFill>
                          <a:effectLst/>
                          <a:latin typeface="Verdana" pitchFamily="34" charset="0"/>
                          <a:cs typeface="Times New Roman" pitchFamily="18" charset="0"/>
                        </a:rPr>
                        <a:t> </a:t>
                      </a:r>
                      <a:r>
                        <a:rPr kumimoji="0" lang="cs-CZ" sz="1800" b="0" i="0" u="none" strike="noStrike" cap="none" normalizeH="0" baseline="0">
                          <a:ln>
                            <a:noFill/>
                          </a:ln>
                          <a:solidFill>
                            <a:schemeClr val="tx1"/>
                          </a:solidFill>
                          <a:effectLst/>
                          <a:latin typeface="Arial CE" charset="-18"/>
                          <a:cs typeface="Times New Roman" pitchFamily="18" charset="0"/>
                        </a:rPr>
                        <a:t>200</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 </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78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nv</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108</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163</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247</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1</a:t>
                      </a:r>
                      <a:r>
                        <a:rPr kumimoji="0" lang="cs-CZ" sz="1800" b="0" i="0" u="none" strike="noStrike" cap="none" normalizeH="0" baseline="0">
                          <a:ln>
                            <a:noFill/>
                          </a:ln>
                          <a:solidFill>
                            <a:schemeClr val="tx1"/>
                          </a:solidFill>
                          <a:effectLst/>
                          <a:latin typeface="Verdana" pitchFamily="34" charset="0"/>
                          <a:cs typeface="Times New Roman" pitchFamily="18" charset="0"/>
                        </a:rPr>
                        <a:t> </a:t>
                      </a:r>
                      <a:r>
                        <a:rPr kumimoji="0" lang="cs-CZ" sz="1800" b="0" i="0" u="none" strike="noStrike" cap="none" normalizeH="0" baseline="0">
                          <a:ln>
                            <a:noFill/>
                          </a:ln>
                          <a:solidFill>
                            <a:schemeClr val="tx1"/>
                          </a:solidFill>
                          <a:effectLst/>
                          <a:latin typeface="Arial CE" charset="-18"/>
                          <a:cs typeface="Times New Roman" pitchFamily="18" charset="0"/>
                        </a:rPr>
                        <a:t>180</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 </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4930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u  = </a:t>
                      </a:r>
                      <a:r>
                        <a:rPr kumimoji="0" lang="cs-CZ" sz="1800" b="0" i="0" u="none" strike="noStrike" cap="none" normalizeH="0" baseline="0">
                          <a:ln>
                            <a:noFill/>
                          </a:ln>
                          <a:solidFill>
                            <a:schemeClr val="tx1"/>
                          </a:solidFill>
                          <a:effectLst/>
                          <a:latin typeface="Verdana" pitchFamily="34" charset="0"/>
                          <a:cs typeface="Times New Roman" pitchFamily="18" charset="0"/>
                        </a:rPr>
                        <a:t>p</a:t>
                      </a:r>
                      <a:r>
                        <a:rPr kumimoji="0" lang="cs-CZ" sz="1800" b="0" i="0" u="none" strike="noStrike" cap="none" normalizeH="0" baseline="0">
                          <a:ln>
                            <a:noFill/>
                          </a:ln>
                          <a:solidFill>
                            <a:schemeClr val="tx1"/>
                          </a:solidFill>
                          <a:effectLst/>
                          <a:latin typeface="Arial CE" charset="-18"/>
                          <a:cs typeface="Times New Roman" pitchFamily="18" charset="0"/>
                        </a:rPr>
                        <a:t> - nv</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800" b="1" i="0" u="none" strike="noStrike" cap="none" normalizeH="0" baseline="0" dirty="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4930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U  = q . u</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4930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FN</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4930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Zisk</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800" b="1" i="0" u="none" strike="noStrike" cap="none" normalizeH="0" baseline="0" dirty="0">
                        <a:ln>
                          <a:noFill/>
                        </a:ln>
                        <a:solidFill>
                          <a:schemeClr val="tx1"/>
                        </a:solidFill>
                        <a:effectLst/>
                        <a:latin typeface="Arial CE" charset="-18"/>
                        <a:cs typeface="Times New Roman" pitchFamily="18"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80014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Hrubá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marže %</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chemeClr val="tx1"/>
                        </a:solidFill>
                        <a:effectLst/>
                        <a:latin typeface="Arial CE" charset="-18"/>
                        <a:cs typeface="Times New Roman" pitchFamily="18"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chemeClr val="tx1"/>
                        </a:solidFill>
                        <a:effectLst/>
                        <a:latin typeface="Arial CE" charset="-18"/>
                        <a:cs typeface="Times New Roman" pitchFamily="18"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chemeClr val="tx1"/>
                        </a:solidFill>
                        <a:effectLst/>
                        <a:latin typeface="Arial CE" charset="-18"/>
                        <a:cs typeface="Times New Roman" pitchFamily="18"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chemeClr val="tx1"/>
                        </a:solidFill>
                        <a:effectLst/>
                        <a:latin typeface="Arial CE" charset="-18"/>
                        <a:cs typeface="Times New Roman" pitchFamily="18"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dirty="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9"/>
                  </a:ext>
                </a:extLst>
              </a:tr>
            </a:tbl>
          </a:graphicData>
        </a:graphic>
      </p:graphicFrame>
      <p:sp>
        <p:nvSpPr>
          <p:cNvPr id="46163" name="Rectangle 84"/>
          <p:cNvSpPr>
            <a:spLocks noChangeArrowheads="1"/>
          </p:cNvSpPr>
          <p:nvPr/>
        </p:nvSpPr>
        <p:spPr bwMode="auto">
          <a:xfrm>
            <a:off x="323850" y="260350"/>
            <a:ext cx="865346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lnSpc>
                <a:spcPct val="90000"/>
              </a:lnSpc>
              <a:spcBef>
                <a:spcPct val="20000"/>
              </a:spcBef>
              <a:buClr>
                <a:schemeClr val="bg2"/>
              </a:buClr>
              <a:buSzPct val="75000"/>
              <a:buFont typeface="Wingdings" panose="05000000000000000000" pitchFamily="2" charset="2"/>
              <a:buNone/>
            </a:pPr>
            <a:r>
              <a:rPr lang="cs-CZ" altLang="cs-CZ" sz="2000"/>
              <a:t>Řešení metodou variabilních nákladů: </a:t>
            </a:r>
          </a:p>
        </p:txBody>
      </p:sp>
    </p:spTree>
    <p:extLst>
      <p:ext uri="{BB962C8B-B14F-4D97-AF65-F5344CB8AC3E}">
        <p14:creationId xmlns:p14="http://schemas.microsoft.com/office/powerpoint/2010/main" val="12132277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7835" y="358709"/>
            <a:ext cx="8229600" cy="1143000"/>
          </a:xfrm>
        </p:spPr>
        <p:txBody>
          <a:bodyPr/>
          <a:lstStyle/>
          <a:p>
            <a:r>
              <a:rPr lang="cs-CZ" dirty="0"/>
              <a:t>Kalkulace – příklad 4</a:t>
            </a:r>
          </a:p>
        </p:txBody>
      </p:sp>
      <p:sp>
        <p:nvSpPr>
          <p:cNvPr id="3" name="Zástupný symbol pro obsah 2"/>
          <p:cNvSpPr>
            <a:spLocks noGrp="1"/>
          </p:cNvSpPr>
          <p:nvPr>
            <p:ph idx="1"/>
          </p:nvPr>
        </p:nvSpPr>
        <p:spPr>
          <a:xfrm>
            <a:off x="467544" y="1412776"/>
            <a:ext cx="8435280" cy="1540768"/>
          </a:xfrm>
        </p:spPr>
        <p:txBody>
          <a:bodyPr/>
          <a:lstStyle/>
          <a:p>
            <a:pPr lvl="0"/>
            <a:r>
              <a:rPr lang="cs-CZ" sz="2400" dirty="0">
                <a:solidFill>
                  <a:schemeClr val="tx1"/>
                </a:solidFill>
              </a:rPr>
              <a:t>Podnik vyrábí dva druhy ponožek: bílé a barevné. V následujícím roce předpokládá vyrobit 10 000 párů bílých a 8 000 párů barevných ponožek (další údaje v tabulce)</a:t>
            </a:r>
          </a:p>
          <a:p>
            <a:endParaRPr lang="cs-CZ" sz="2400" dirty="0">
              <a:solidFill>
                <a:schemeClr val="tx1"/>
              </a:solidFill>
            </a:endParaRPr>
          </a:p>
        </p:txBody>
      </p:sp>
      <p:graphicFrame>
        <p:nvGraphicFramePr>
          <p:cNvPr id="5" name="Tabulka 4"/>
          <p:cNvGraphicFramePr>
            <a:graphicFrameLocks noGrp="1"/>
          </p:cNvGraphicFramePr>
          <p:nvPr/>
        </p:nvGraphicFramePr>
        <p:xfrm>
          <a:off x="395536" y="2708921"/>
          <a:ext cx="8435280" cy="2023335"/>
        </p:xfrm>
        <a:graphic>
          <a:graphicData uri="http://schemas.openxmlformats.org/drawingml/2006/table">
            <a:tbl>
              <a:tblPr/>
              <a:tblGrid>
                <a:gridCol w="1740385">
                  <a:extLst>
                    <a:ext uri="{9D8B030D-6E8A-4147-A177-3AD203B41FA5}">
                      <a16:colId xmlns:a16="http://schemas.microsoft.com/office/drawing/2014/main" val="20000"/>
                    </a:ext>
                  </a:extLst>
                </a:gridCol>
                <a:gridCol w="1492549">
                  <a:extLst>
                    <a:ext uri="{9D8B030D-6E8A-4147-A177-3AD203B41FA5}">
                      <a16:colId xmlns:a16="http://schemas.microsoft.com/office/drawing/2014/main" val="20001"/>
                    </a:ext>
                  </a:extLst>
                </a:gridCol>
                <a:gridCol w="924960">
                  <a:extLst>
                    <a:ext uri="{9D8B030D-6E8A-4147-A177-3AD203B41FA5}">
                      <a16:colId xmlns:a16="http://schemas.microsoft.com/office/drawing/2014/main" val="20002"/>
                    </a:ext>
                  </a:extLst>
                </a:gridCol>
                <a:gridCol w="1082070">
                  <a:extLst>
                    <a:ext uri="{9D8B030D-6E8A-4147-A177-3AD203B41FA5}">
                      <a16:colId xmlns:a16="http://schemas.microsoft.com/office/drawing/2014/main" val="20003"/>
                    </a:ext>
                  </a:extLst>
                </a:gridCol>
                <a:gridCol w="1043346">
                  <a:extLst>
                    <a:ext uri="{9D8B030D-6E8A-4147-A177-3AD203B41FA5}">
                      <a16:colId xmlns:a16="http://schemas.microsoft.com/office/drawing/2014/main" val="20004"/>
                    </a:ext>
                  </a:extLst>
                </a:gridCol>
                <a:gridCol w="1004622">
                  <a:extLst>
                    <a:ext uri="{9D8B030D-6E8A-4147-A177-3AD203B41FA5}">
                      <a16:colId xmlns:a16="http://schemas.microsoft.com/office/drawing/2014/main" val="20005"/>
                    </a:ext>
                  </a:extLst>
                </a:gridCol>
                <a:gridCol w="1147348">
                  <a:extLst>
                    <a:ext uri="{9D8B030D-6E8A-4147-A177-3AD203B41FA5}">
                      <a16:colId xmlns:a16="http://schemas.microsoft.com/office/drawing/2014/main" val="20006"/>
                    </a:ext>
                  </a:extLst>
                </a:gridCol>
              </a:tblGrid>
              <a:tr h="809334">
                <a:tc>
                  <a:txBody>
                    <a:bodyPr/>
                    <a:lstStyle/>
                    <a:p>
                      <a:pPr>
                        <a:lnSpc>
                          <a:spcPct val="115000"/>
                        </a:lnSpc>
                        <a:spcAft>
                          <a:spcPts val="0"/>
                        </a:spcAft>
                      </a:pPr>
                      <a:r>
                        <a:rPr lang="cs-CZ" sz="2000" b="1" dirty="0">
                          <a:latin typeface="Times New Roman"/>
                          <a:ea typeface="Calibri"/>
                          <a:cs typeface="Times New Roman"/>
                        </a:rPr>
                        <a:t>Výrobek</a:t>
                      </a:r>
                      <a:endParaRPr lang="cs-CZ" sz="20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2000" b="1" dirty="0">
                          <a:latin typeface="Times New Roman"/>
                          <a:ea typeface="Calibri"/>
                          <a:cs typeface="Times New Roman"/>
                        </a:rPr>
                        <a:t>Cena (Kč)</a:t>
                      </a:r>
                      <a:endParaRPr lang="cs-CZ" sz="20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15000"/>
                        </a:lnSpc>
                        <a:spcAft>
                          <a:spcPts val="0"/>
                        </a:spcAft>
                      </a:pPr>
                      <a:r>
                        <a:rPr lang="cs-CZ" sz="2000" b="1" dirty="0">
                          <a:latin typeface="Times New Roman"/>
                          <a:ea typeface="Calibri"/>
                          <a:cs typeface="Times New Roman"/>
                        </a:rPr>
                        <a:t>Variabilní náklady (Kč/pár)</a:t>
                      </a:r>
                      <a:endParaRPr lang="cs-CZ" sz="20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c gridSpan="2">
                  <a:txBody>
                    <a:bodyPr/>
                    <a:lstStyle/>
                    <a:p>
                      <a:pPr>
                        <a:lnSpc>
                          <a:spcPct val="115000"/>
                        </a:lnSpc>
                        <a:spcAft>
                          <a:spcPts val="0"/>
                        </a:spcAft>
                      </a:pPr>
                      <a:r>
                        <a:rPr lang="cs-CZ" sz="2000" b="1" dirty="0">
                          <a:latin typeface="Times New Roman"/>
                          <a:ea typeface="Calibri"/>
                          <a:cs typeface="Times New Roman"/>
                        </a:rPr>
                        <a:t>Fixní náklady (Kč)</a:t>
                      </a:r>
                      <a:endParaRPr lang="cs-CZ" sz="20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extLst>
                  <a:ext uri="{0D108BD9-81ED-4DB2-BD59-A6C34878D82A}">
                    <a16:rowId xmlns:a16="http://schemas.microsoft.com/office/drawing/2014/main" val="10000"/>
                  </a:ext>
                </a:extLst>
              </a:tr>
              <a:tr h="404667">
                <a:tc>
                  <a:txBody>
                    <a:bodyPr/>
                    <a:lstStyle/>
                    <a:p>
                      <a:pPr>
                        <a:lnSpc>
                          <a:spcPct val="115000"/>
                        </a:lnSpc>
                        <a:spcAft>
                          <a:spcPts val="0"/>
                        </a:spcAft>
                      </a:pPr>
                      <a:r>
                        <a:rPr lang="cs-CZ" sz="2000" b="1">
                          <a:latin typeface="Times New Roman"/>
                          <a:ea typeface="Calibri"/>
                          <a:cs typeface="Times New Roman"/>
                        </a:rPr>
                        <a:t>Bílé</a:t>
                      </a:r>
                      <a:endParaRPr lang="cs-CZ" sz="2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cs-CZ" sz="2000">
                          <a:latin typeface="Times New Roman"/>
                          <a:ea typeface="Calibri"/>
                          <a:cs typeface="Times New Roman"/>
                        </a:rPr>
                        <a:t>25</a:t>
                      </a:r>
                      <a:endParaRPr lang="cs-CZ" sz="2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cs-CZ" sz="2000">
                          <a:latin typeface="Times New Roman"/>
                          <a:ea typeface="Calibri"/>
                          <a:cs typeface="Times New Roman"/>
                        </a:rPr>
                        <a:t> </a:t>
                      </a:r>
                      <a:endParaRPr lang="cs-CZ" sz="2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cs-CZ" sz="2000" dirty="0">
                          <a:latin typeface="Times New Roman"/>
                          <a:ea typeface="Calibri"/>
                          <a:cs typeface="Times New Roman"/>
                        </a:rPr>
                        <a:t>10</a:t>
                      </a:r>
                      <a:endParaRPr lang="cs-CZ" sz="2000" dirty="0">
                        <a:latin typeface="Calibri"/>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cs-CZ" sz="2000">
                          <a:latin typeface="Times New Roman"/>
                          <a:ea typeface="Calibri"/>
                          <a:cs typeface="Times New Roman"/>
                        </a:rPr>
                        <a:t> </a:t>
                      </a:r>
                      <a:endParaRPr lang="cs-CZ" sz="2000">
                        <a:latin typeface="Calibri"/>
                        <a:ea typeface="Calibri"/>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cs-CZ" sz="2000">
                          <a:latin typeface="Times New Roman"/>
                          <a:ea typeface="Calibri"/>
                          <a:cs typeface="Times New Roman"/>
                        </a:rPr>
                        <a:t> </a:t>
                      </a:r>
                      <a:endParaRPr lang="cs-CZ" sz="2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cs-CZ" sz="2000" dirty="0">
                          <a:latin typeface="Times New Roman"/>
                          <a:ea typeface="Calibri"/>
                          <a:cs typeface="Times New Roman"/>
                        </a:rPr>
                        <a:t> x</a:t>
                      </a:r>
                      <a:endParaRPr lang="cs-CZ" sz="2000" dirty="0">
                        <a:latin typeface="Calibri"/>
                        <a:ea typeface="Calibri"/>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404667">
                <a:tc>
                  <a:txBody>
                    <a:bodyPr/>
                    <a:lstStyle/>
                    <a:p>
                      <a:pPr>
                        <a:lnSpc>
                          <a:spcPct val="115000"/>
                        </a:lnSpc>
                        <a:spcAft>
                          <a:spcPts val="0"/>
                        </a:spcAft>
                      </a:pPr>
                      <a:r>
                        <a:rPr lang="cs-CZ" sz="2000" b="1">
                          <a:latin typeface="Times New Roman"/>
                          <a:ea typeface="Calibri"/>
                          <a:cs typeface="Times New Roman"/>
                        </a:rPr>
                        <a:t>Barevné</a:t>
                      </a:r>
                      <a:endParaRPr lang="cs-CZ" sz="2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cs-CZ" sz="2000">
                          <a:latin typeface="Times New Roman"/>
                          <a:ea typeface="Calibri"/>
                          <a:cs typeface="Times New Roman"/>
                        </a:rPr>
                        <a:t>30</a:t>
                      </a:r>
                      <a:endParaRPr lang="cs-CZ" sz="2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cs-CZ" sz="2000">
                          <a:latin typeface="Times New Roman"/>
                          <a:ea typeface="Calibri"/>
                          <a:cs typeface="Times New Roman"/>
                        </a:rPr>
                        <a:t> </a:t>
                      </a:r>
                      <a:endParaRPr lang="cs-CZ" sz="2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cs-CZ" sz="2000">
                          <a:latin typeface="Times New Roman"/>
                          <a:ea typeface="Calibri"/>
                          <a:cs typeface="Times New Roman"/>
                        </a:rPr>
                        <a:t>12</a:t>
                      </a:r>
                      <a:endParaRPr lang="cs-CZ" sz="2000">
                        <a:latin typeface="Calibri"/>
                        <a:ea typeface="Calibri"/>
                        <a:cs typeface="Times New Roman"/>
                      </a:endParaRPr>
                    </a:p>
                  </a:txBody>
                  <a:tcPr marL="44450" marR="44450" marT="0" marB="0" anchor="b">
                    <a:lnL>
                      <a:noFill/>
                    </a:lnL>
                    <a:lnR>
                      <a:noFill/>
                    </a:lnR>
                    <a:lnT>
                      <a:noFill/>
                    </a:lnT>
                    <a:lnB>
                      <a:noFill/>
                    </a:lnB>
                  </a:tcPr>
                </a:tc>
                <a:tc>
                  <a:txBody>
                    <a:bodyPr/>
                    <a:lstStyle/>
                    <a:p>
                      <a:pPr>
                        <a:lnSpc>
                          <a:spcPct val="115000"/>
                        </a:lnSpc>
                        <a:spcAft>
                          <a:spcPts val="0"/>
                        </a:spcAft>
                      </a:pPr>
                      <a:r>
                        <a:rPr lang="cs-CZ" sz="2000">
                          <a:latin typeface="Times New Roman"/>
                          <a:ea typeface="Calibri"/>
                          <a:cs typeface="Times New Roman"/>
                        </a:rPr>
                        <a:t> </a:t>
                      </a:r>
                      <a:endParaRPr lang="cs-CZ" sz="2000">
                        <a:latin typeface="Calibri"/>
                        <a:ea typeface="Calibri"/>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cs-CZ" sz="2000">
                          <a:latin typeface="Times New Roman"/>
                          <a:ea typeface="Calibri"/>
                          <a:cs typeface="Times New Roman"/>
                        </a:rPr>
                        <a:t> </a:t>
                      </a:r>
                      <a:endParaRPr lang="cs-CZ" sz="2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0"/>
                        </a:spcAft>
                      </a:pPr>
                      <a:r>
                        <a:rPr lang="cs-CZ" sz="2000" dirty="0">
                          <a:latin typeface="Times New Roman"/>
                          <a:ea typeface="Calibri"/>
                          <a:cs typeface="Times New Roman"/>
                        </a:rPr>
                        <a:t> x</a:t>
                      </a:r>
                      <a:endParaRPr lang="cs-CZ" sz="2000" dirty="0">
                        <a:latin typeface="Calibri"/>
                        <a:ea typeface="Calibri"/>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404667">
                <a:tc>
                  <a:txBody>
                    <a:bodyPr/>
                    <a:lstStyle/>
                    <a:p>
                      <a:pPr>
                        <a:lnSpc>
                          <a:spcPct val="115000"/>
                        </a:lnSpc>
                        <a:spcAft>
                          <a:spcPts val="0"/>
                        </a:spcAft>
                      </a:pPr>
                      <a:r>
                        <a:rPr lang="cs-CZ" sz="2000" b="1">
                          <a:latin typeface="Times New Roman"/>
                          <a:ea typeface="Calibri"/>
                          <a:cs typeface="Times New Roman"/>
                        </a:rPr>
                        <a:t>Celkem</a:t>
                      </a:r>
                      <a:endParaRPr lang="cs-CZ" sz="2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2000">
                          <a:latin typeface="Times New Roman"/>
                          <a:ea typeface="Calibri"/>
                          <a:cs typeface="Times New Roman"/>
                        </a:rPr>
                        <a:t>x</a:t>
                      </a:r>
                      <a:endParaRPr lang="cs-CZ" sz="2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cs-CZ" sz="20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2000">
                          <a:latin typeface="Times New Roman"/>
                          <a:ea typeface="Calibri"/>
                          <a:cs typeface="Times New Roman"/>
                        </a:rPr>
                        <a:t>x</a:t>
                      </a:r>
                      <a:endParaRPr lang="cs-CZ" sz="2000">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cs-CZ" sz="2000">
                        <a:latin typeface="Times New Roman"/>
                        <a:ea typeface="Calibri"/>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cs-CZ" sz="2000" b="1" dirty="0">
                          <a:latin typeface="Times New Roman"/>
                          <a:ea typeface="Calibri"/>
                          <a:cs typeface="Times New Roman"/>
                        </a:rPr>
                        <a:t>120 000</a:t>
                      </a:r>
                      <a:endParaRPr lang="cs-CZ" sz="20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cs-CZ"/>
                    </a:p>
                  </a:txBody>
                  <a:tcPr/>
                </a:tc>
                <a:extLst>
                  <a:ext uri="{0D108BD9-81ED-4DB2-BD59-A6C34878D82A}">
                    <a16:rowId xmlns:a16="http://schemas.microsoft.com/office/drawing/2014/main" val="10003"/>
                  </a:ext>
                </a:extLst>
              </a:tr>
            </a:tbl>
          </a:graphicData>
        </a:graphic>
      </p:graphicFrame>
      <p:sp>
        <p:nvSpPr>
          <p:cNvPr id="6" name="Zástupný symbol pro obsah 2"/>
          <p:cNvSpPr txBox="1">
            <a:spLocks/>
          </p:cNvSpPr>
          <p:nvPr/>
        </p:nvSpPr>
        <p:spPr bwMode="auto">
          <a:xfrm>
            <a:off x="320122" y="4736390"/>
            <a:ext cx="8582702" cy="154076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buFont typeface="Arial" pitchFamily="34" charset="0"/>
              <a:buChar char="•"/>
            </a:pPr>
            <a:r>
              <a:rPr lang="cs-CZ" sz="2400" dirty="0"/>
              <a:t> Vypočítejte </a:t>
            </a:r>
            <a:r>
              <a:rPr lang="cs-CZ" sz="2400" b="1" dirty="0"/>
              <a:t>plánovaný zisk</a:t>
            </a:r>
            <a:r>
              <a:rPr lang="cs-CZ" sz="2400" dirty="0"/>
              <a:t>.</a:t>
            </a:r>
          </a:p>
          <a:p>
            <a:pPr lvl="0">
              <a:buFont typeface="Arial" pitchFamily="34" charset="0"/>
              <a:buChar char="•"/>
            </a:pPr>
            <a:r>
              <a:rPr lang="cs-CZ" sz="2400" dirty="0"/>
              <a:t> Ve skutečnosti se prodalo 7 000 párů barevných a 11 000 párů bílých ponožek. Jak se změnil zisk? Čím byla tato změna způsobena? Vysvětlete.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cs-CZ" sz="2400" b="0" i="0" u="none" strike="noStrike" kern="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9898905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33633"/>
            <a:ext cx="8229600" cy="786042"/>
          </a:xfrm>
        </p:spPr>
        <p:txBody>
          <a:bodyPr>
            <a:normAutofit/>
          </a:bodyPr>
          <a:lstStyle/>
          <a:p>
            <a:r>
              <a:rPr lang="cs-CZ" sz="4000" b="1" dirty="0">
                <a:solidFill>
                  <a:srgbClr val="C00000"/>
                </a:solidFill>
              </a:rPr>
              <a:t>Začátek podnikání - Plánování</a:t>
            </a:r>
          </a:p>
        </p:txBody>
      </p:sp>
      <p:sp>
        <p:nvSpPr>
          <p:cNvPr id="3" name="Zástupný symbol pro obsah 2"/>
          <p:cNvSpPr>
            <a:spLocks noGrp="1"/>
          </p:cNvSpPr>
          <p:nvPr>
            <p:ph idx="1"/>
          </p:nvPr>
        </p:nvSpPr>
        <p:spPr>
          <a:xfrm>
            <a:off x="311085" y="1310326"/>
            <a:ext cx="8672659" cy="4815837"/>
          </a:xfrm>
        </p:spPr>
        <p:txBody>
          <a:bodyPr>
            <a:normAutofit fontScale="70000" lnSpcReduction="20000"/>
          </a:bodyPr>
          <a:lstStyle/>
          <a:p>
            <a:pPr marL="0" indent="0">
              <a:buNone/>
            </a:pPr>
            <a:r>
              <a:rPr lang="cs-CZ" b="1" dirty="0"/>
              <a:t>Než začneme podnikat, činnosti související se založením podniku</a:t>
            </a:r>
            <a:r>
              <a:rPr lang="cs-CZ" dirty="0"/>
              <a:t>:</a:t>
            </a:r>
          </a:p>
          <a:p>
            <a:r>
              <a:rPr lang="cs-CZ" dirty="0"/>
              <a:t>Obor podnikání a stanovení cílů</a:t>
            </a:r>
          </a:p>
          <a:p>
            <a:r>
              <a:rPr lang="cs-CZ" dirty="0"/>
              <a:t>Zvolit si právní formu podnikání</a:t>
            </a:r>
          </a:p>
          <a:p>
            <a:r>
              <a:rPr lang="cs-CZ" dirty="0"/>
              <a:t>Vyjasnění finančních prostředků, </a:t>
            </a:r>
          </a:p>
          <a:p>
            <a:r>
              <a:rPr lang="cs-CZ" dirty="0"/>
              <a:t>Stanovit si potřebu ostatních (nefinančních) zdrojů a jejich dostupnost</a:t>
            </a:r>
          </a:p>
          <a:p>
            <a:r>
              <a:rPr lang="cs-CZ" dirty="0"/>
              <a:t>Analýza trhu (dodavatelé, odběratelé, zákazníci)</a:t>
            </a:r>
          </a:p>
          <a:p>
            <a:r>
              <a:rPr lang="cs-CZ" dirty="0"/>
              <a:t>Zvážení sociálně psychologických předpokladů k podnikání </a:t>
            </a:r>
          </a:p>
          <a:p>
            <a:pPr marL="0" indent="0">
              <a:buNone/>
            </a:pPr>
            <a:r>
              <a:rPr lang="cs-CZ" b="1" dirty="0"/>
              <a:t>Základem je strategický plán (prioritně zaměřen na oblast financí)</a:t>
            </a:r>
          </a:p>
          <a:p>
            <a:r>
              <a:rPr lang="cs-CZ" dirty="0"/>
              <a:t>vymezuje sortiment výrobků a poskytovaných služeb</a:t>
            </a:r>
          </a:p>
          <a:p>
            <a:r>
              <a:rPr lang="cs-CZ" dirty="0"/>
              <a:t>určuje plán majetku a zdrojů jeho krytí (bilance, rozvaha)</a:t>
            </a:r>
          </a:p>
          <a:p>
            <a:r>
              <a:rPr lang="cs-CZ" dirty="0"/>
              <a:t>stanovuje rozpočet nákladů a výnosů (výsledovka)</a:t>
            </a:r>
          </a:p>
          <a:p>
            <a:r>
              <a:rPr lang="cs-CZ" dirty="0"/>
              <a:t>stanovuje plánované příjmy a výdaje, tok hotovosti Cash </a:t>
            </a:r>
            <a:r>
              <a:rPr lang="cs-CZ" dirty="0" err="1"/>
              <a:t>flow</a:t>
            </a:r>
            <a:endParaRPr lang="cs-CZ" dirty="0"/>
          </a:p>
          <a:p>
            <a:endParaRPr lang="cs-CZ" dirty="0"/>
          </a:p>
        </p:txBody>
      </p:sp>
    </p:spTree>
    <p:extLst>
      <p:ext uri="{BB962C8B-B14F-4D97-AF65-F5344CB8AC3E}">
        <p14:creationId xmlns:p14="http://schemas.microsoft.com/office/powerpoint/2010/main" val="30441990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14669"/>
            <a:ext cx="8229600" cy="1196975"/>
          </a:xfrm>
        </p:spPr>
        <p:txBody>
          <a:bodyPr/>
          <a:lstStyle/>
          <a:p>
            <a:pPr fontAlgn="auto">
              <a:spcAft>
                <a:spcPts val="0"/>
              </a:spcAft>
              <a:defRPr/>
            </a:pPr>
            <a:r>
              <a:rPr lang="cs-CZ" dirty="0"/>
              <a:t>Řízení podniku</a:t>
            </a:r>
          </a:p>
        </p:txBody>
      </p:sp>
      <p:sp>
        <p:nvSpPr>
          <p:cNvPr id="37891" name="Zástupný symbol pro obsah 2"/>
          <p:cNvSpPr>
            <a:spLocks noGrp="1"/>
          </p:cNvSpPr>
          <p:nvPr>
            <p:ph idx="1"/>
          </p:nvPr>
        </p:nvSpPr>
        <p:spPr/>
        <p:txBody>
          <a:bodyPr/>
          <a:lstStyle/>
          <a:p>
            <a:r>
              <a:rPr lang="cs-CZ"/>
              <a:t>Strategické řízení</a:t>
            </a:r>
          </a:p>
          <a:p>
            <a:r>
              <a:rPr lang="cs-CZ"/>
              <a:t>Taktické řízení </a:t>
            </a:r>
          </a:p>
          <a:p>
            <a:r>
              <a:rPr lang="cs-CZ"/>
              <a:t>Operativní řízení</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Opakování</a:t>
            </a:r>
          </a:p>
        </p:txBody>
      </p:sp>
      <p:sp>
        <p:nvSpPr>
          <p:cNvPr id="3" name="Zástupný symbol pro obsah 2"/>
          <p:cNvSpPr>
            <a:spLocks noGrp="1"/>
          </p:cNvSpPr>
          <p:nvPr>
            <p:ph idx="1"/>
          </p:nvPr>
        </p:nvSpPr>
        <p:spPr/>
        <p:txBody>
          <a:bodyPr/>
          <a:lstStyle/>
          <a:p>
            <a:r>
              <a:rPr lang="cs-CZ" dirty="0"/>
              <a:t>Co je to kalkulace</a:t>
            </a:r>
          </a:p>
          <a:p>
            <a:r>
              <a:rPr lang="cs-CZ" dirty="0"/>
              <a:t>Co je to režijní přirážka a režijní sazba? </a:t>
            </a:r>
          </a:p>
          <a:p>
            <a:r>
              <a:rPr lang="cs-CZ" dirty="0"/>
              <a:t>Co je to rozvrhová základna?</a:t>
            </a:r>
          </a:p>
          <a:p>
            <a:r>
              <a:rPr lang="cs-CZ" dirty="0"/>
              <a:t>Jaké máme alokační principy</a:t>
            </a:r>
          </a:p>
          <a:p>
            <a:r>
              <a:rPr lang="cs-CZ" dirty="0"/>
              <a:t>Jaký je rozdíl mezi kalkulací plných nákladů (full-</a:t>
            </a:r>
            <a:r>
              <a:rPr lang="cs-CZ" dirty="0" err="1"/>
              <a:t>costing</a:t>
            </a:r>
            <a:r>
              <a:rPr lang="cs-CZ" dirty="0"/>
              <a:t>) a kalkulací neúplných nákladů?</a:t>
            </a:r>
          </a:p>
          <a:p>
            <a:r>
              <a:rPr lang="cs-CZ" dirty="0"/>
              <a:t>V čem spočívá princip kalkulace variabilních nákladů?</a:t>
            </a:r>
          </a:p>
          <a:p>
            <a:endParaRPr lang="cs-CZ" dirty="0"/>
          </a:p>
        </p:txBody>
      </p:sp>
    </p:spTree>
    <p:extLst>
      <p:ext uri="{BB962C8B-B14F-4D97-AF65-F5344CB8AC3E}">
        <p14:creationId xmlns:p14="http://schemas.microsoft.com/office/powerpoint/2010/main" val="9888631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6244" y="312848"/>
            <a:ext cx="8229600" cy="1196975"/>
          </a:xfrm>
        </p:spPr>
        <p:txBody>
          <a:bodyPr/>
          <a:lstStyle/>
          <a:p>
            <a:pPr fontAlgn="auto">
              <a:spcAft>
                <a:spcPts val="0"/>
              </a:spcAft>
              <a:defRPr/>
            </a:pPr>
            <a:r>
              <a:rPr lang="cs-CZ" dirty="0"/>
              <a:t>Strategické řízení</a:t>
            </a:r>
          </a:p>
        </p:txBody>
      </p:sp>
      <p:sp>
        <p:nvSpPr>
          <p:cNvPr id="38915" name="Zástupný symbol pro obsah 2"/>
          <p:cNvSpPr>
            <a:spLocks noGrp="1"/>
          </p:cNvSpPr>
          <p:nvPr>
            <p:ph idx="1"/>
          </p:nvPr>
        </p:nvSpPr>
        <p:spPr>
          <a:xfrm>
            <a:off x="395288" y="1509823"/>
            <a:ext cx="8291512" cy="4616340"/>
          </a:xfrm>
        </p:spPr>
        <p:txBody>
          <a:bodyPr>
            <a:normAutofit lnSpcReduction="10000"/>
          </a:bodyPr>
          <a:lstStyle/>
          <a:p>
            <a:pPr algn="just">
              <a:lnSpc>
                <a:spcPct val="90000"/>
              </a:lnSpc>
              <a:buFont typeface="Arial" pitchFamily="34" charset="0"/>
              <a:buNone/>
            </a:pPr>
            <a:r>
              <a:rPr lang="cs-CZ" b="1" dirty="0"/>
              <a:t>Co je to strategie?</a:t>
            </a:r>
          </a:p>
          <a:p>
            <a:pPr algn="just">
              <a:lnSpc>
                <a:spcPct val="90000"/>
              </a:lnSpc>
            </a:pPr>
            <a:r>
              <a:rPr lang="cs-CZ" dirty="0"/>
              <a:t>je dlouhodobý plán činností zaměřený na dosažení nějakého cíle, přičemž obvykle vychází z vize firmy a z konkrétního poslání.</a:t>
            </a:r>
          </a:p>
          <a:p>
            <a:pPr algn="just">
              <a:lnSpc>
                <a:spcPct val="90000"/>
              </a:lnSpc>
            </a:pPr>
            <a:r>
              <a:rPr lang="cs-CZ" dirty="0"/>
              <a:t>Podniková strategie definuje, co je předmětem podnikání, jakými procesy a činnostmi se podnik zabývá, jak je organizován a řízen a jaké jsou cíle</a:t>
            </a:r>
          </a:p>
          <a:p>
            <a:pPr algn="just">
              <a:lnSpc>
                <a:spcPct val="80000"/>
              </a:lnSpc>
            </a:pPr>
            <a:r>
              <a:rPr lang="cs-CZ" dirty="0"/>
              <a:t>Formulace a realizace strategie společnosti je základem dlouhodobé prosperity organizace a úspěšného konkurenčního boje.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14670"/>
            <a:ext cx="8229600" cy="1196975"/>
          </a:xfrm>
        </p:spPr>
        <p:txBody>
          <a:bodyPr/>
          <a:lstStyle/>
          <a:p>
            <a:pPr fontAlgn="auto">
              <a:spcAft>
                <a:spcPts val="0"/>
              </a:spcAft>
              <a:defRPr/>
            </a:pPr>
            <a:r>
              <a:rPr lang="cs-CZ" dirty="0"/>
              <a:t>Strategické řízení</a:t>
            </a:r>
          </a:p>
        </p:txBody>
      </p:sp>
      <p:sp>
        <p:nvSpPr>
          <p:cNvPr id="3" name="Zástupný symbol pro obsah 2"/>
          <p:cNvSpPr>
            <a:spLocks noGrp="1"/>
          </p:cNvSpPr>
          <p:nvPr>
            <p:ph idx="1"/>
          </p:nvPr>
        </p:nvSpPr>
        <p:spPr/>
        <p:txBody>
          <a:bodyPr rtlCol="0">
            <a:normAutofit/>
          </a:bodyPr>
          <a:lstStyle/>
          <a:p>
            <a:pPr fontAlgn="auto">
              <a:lnSpc>
                <a:spcPct val="90000"/>
              </a:lnSpc>
              <a:spcAft>
                <a:spcPts val="0"/>
              </a:spcAft>
              <a:buFont typeface="Arial" pitchFamily="34" charset="0"/>
              <a:buNone/>
              <a:defRPr/>
            </a:pPr>
            <a:r>
              <a:rPr lang="cs-CZ" b="1" dirty="0"/>
              <a:t>Obsah a struktura</a:t>
            </a:r>
          </a:p>
          <a:p>
            <a:pPr fontAlgn="auto">
              <a:lnSpc>
                <a:spcPct val="90000"/>
              </a:lnSpc>
              <a:spcAft>
                <a:spcPts val="0"/>
              </a:spcAft>
              <a:defRPr/>
            </a:pPr>
            <a:r>
              <a:rPr lang="cs-CZ" dirty="0"/>
              <a:t>Část analytická</a:t>
            </a:r>
          </a:p>
          <a:p>
            <a:pPr fontAlgn="auto">
              <a:lnSpc>
                <a:spcPct val="90000"/>
              </a:lnSpc>
              <a:spcAft>
                <a:spcPts val="0"/>
              </a:spcAft>
              <a:defRPr/>
            </a:pPr>
            <a:r>
              <a:rPr lang="cs-CZ" dirty="0"/>
              <a:t>Stanovení vize (cíl, kam by firma měla směřovat)</a:t>
            </a:r>
          </a:p>
          <a:p>
            <a:pPr fontAlgn="auto">
              <a:lnSpc>
                <a:spcPct val="90000"/>
              </a:lnSpc>
              <a:spcAft>
                <a:spcPts val="0"/>
              </a:spcAft>
              <a:defRPr/>
            </a:pPr>
            <a:r>
              <a:rPr lang="cs-CZ" dirty="0"/>
              <a:t>Definice a charakteristika prostředků, jimiž mají být cíle naplněny</a:t>
            </a:r>
          </a:p>
          <a:p>
            <a:pPr marL="0" indent="0" fontAlgn="auto">
              <a:spcAft>
                <a:spcPts val="0"/>
              </a:spcAft>
              <a:buFont typeface="Arial" pitchFamily="34" charset="0"/>
              <a:buNone/>
              <a:defRPr/>
            </a:pPr>
            <a:endParaRPr lang="cs-CZ"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ChangeArrowheads="1"/>
          </p:cNvSpPr>
          <p:nvPr/>
        </p:nvSpPr>
        <p:spPr bwMode="auto">
          <a:xfrm>
            <a:off x="0" y="-17463"/>
            <a:ext cx="9144000" cy="6858001"/>
          </a:xfrm>
          <a:prstGeom prst="rect">
            <a:avLst/>
          </a:prstGeom>
          <a:solidFill>
            <a:schemeClr val="bg1"/>
          </a:solidFill>
          <a:ln w="9525">
            <a:solidFill>
              <a:schemeClr val="tx1"/>
            </a:solidFill>
            <a:miter lim="800000"/>
            <a:headEnd/>
            <a:tailEnd/>
          </a:ln>
        </p:spPr>
        <p:txBody>
          <a:bodyPr wrap="none" anchor="ctr"/>
          <a:lstStyle/>
          <a:p>
            <a:endParaRPr lang="cs-CZ"/>
          </a:p>
        </p:txBody>
      </p:sp>
      <p:sp>
        <p:nvSpPr>
          <p:cNvPr id="1028" name="Rectangle 5"/>
          <p:cNvSpPr>
            <a:spLocks noGrp="1" noChangeArrowheads="1"/>
          </p:cNvSpPr>
          <p:nvPr>
            <p:ph type="title"/>
          </p:nvPr>
        </p:nvSpPr>
        <p:spPr>
          <a:xfrm>
            <a:off x="539750" y="260350"/>
            <a:ext cx="8496300" cy="692150"/>
          </a:xfrm>
        </p:spPr>
        <p:txBody>
          <a:bodyPr/>
          <a:lstStyle/>
          <a:p>
            <a:pPr fontAlgn="auto">
              <a:spcAft>
                <a:spcPts val="0"/>
              </a:spcAft>
              <a:defRPr/>
            </a:pPr>
            <a:r>
              <a:rPr lang="cs-CZ" sz="3600" dirty="0"/>
              <a:t>Struktura procesu strategického řízení</a:t>
            </a:r>
          </a:p>
        </p:txBody>
      </p:sp>
      <p:graphicFrame>
        <p:nvGraphicFramePr>
          <p:cNvPr id="40964" name="Object 4"/>
          <p:cNvGraphicFramePr>
            <a:graphicFrameLocks noGrp="1" noChangeAspect="1"/>
          </p:cNvGraphicFramePr>
          <p:nvPr>
            <p:ph idx="1"/>
          </p:nvPr>
        </p:nvGraphicFramePr>
        <p:xfrm>
          <a:off x="0" y="2060575"/>
          <a:ext cx="9144000" cy="2881313"/>
        </p:xfrm>
        <a:graphic>
          <a:graphicData uri="http://schemas.openxmlformats.org/presentationml/2006/ole">
            <mc:AlternateContent xmlns:mc="http://schemas.openxmlformats.org/markup-compatibility/2006">
              <mc:Choice xmlns:v="urn:schemas-microsoft-com:vml" Requires="v">
                <p:oleObj spid="_x0000_s12303" name="Visio" r:id="rId3" imgW="6043656" imgH="1471493" progId="">
                  <p:embed/>
                </p:oleObj>
              </mc:Choice>
              <mc:Fallback>
                <p:oleObj name="Visio" r:id="rId3" imgW="6043656" imgH="1471493" progId="">
                  <p:embed/>
                  <p:pic>
                    <p:nvPicPr>
                      <p:cNvPr id="40964"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60575"/>
                        <a:ext cx="9144000" cy="288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2463" y="476250"/>
            <a:ext cx="4881562" cy="651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 Box 5"/>
          <p:cNvSpPr txBox="1">
            <a:spLocks noChangeArrowheads="1"/>
          </p:cNvSpPr>
          <p:nvPr/>
        </p:nvSpPr>
        <p:spPr bwMode="auto">
          <a:xfrm>
            <a:off x="827088" y="0"/>
            <a:ext cx="7037387"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auto" hangingPunct="1">
              <a:spcBef>
                <a:spcPts val="0"/>
              </a:spcBef>
              <a:spcAft>
                <a:spcPts val="0"/>
              </a:spcAft>
              <a:defRPr/>
            </a:pPr>
            <a:r>
              <a:rPr lang="cs-CZ" sz="4200" b="1" dirty="0">
                <a:solidFill>
                  <a:schemeClr val="tx2"/>
                </a:solidFill>
                <a:effectLst>
                  <a:outerShdw blurRad="63500" dist="38100" dir="5400000" algn="t" rotWithShape="0">
                    <a:prstClr val="black">
                      <a:alpha val="25000"/>
                    </a:prstClr>
                  </a:outerShdw>
                </a:effectLst>
                <a:latin typeface="+mn-lt"/>
                <a:ea typeface="+mj-ea"/>
                <a:cs typeface="+mj-cs"/>
              </a:rPr>
              <a:t>Systém vize a jeho realizace</a:t>
            </a:r>
          </a:p>
          <a:p>
            <a:pPr eaLnBrk="1" fontAlgn="auto" hangingPunct="1">
              <a:spcBef>
                <a:spcPts val="0"/>
              </a:spcBef>
              <a:spcAft>
                <a:spcPts val="0"/>
              </a:spcAft>
              <a:defRPr/>
            </a:pPr>
            <a:endParaRPr lang="cs-CZ" sz="16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body" idx="4294967295"/>
          </p:nvPr>
        </p:nvSpPr>
        <p:spPr>
          <a:xfrm>
            <a:off x="250825" y="1268413"/>
            <a:ext cx="8569325" cy="5400675"/>
          </a:xfrm>
        </p:spPr>
        <p:txBody>
          <a:bodyPr/>
          <a:lstStyle/>
          <a:p>
            <a:pPr algn="ctr">
              <a:buFont typeface="Wingdings" pitchFamily="2" charset="2"/>
              <a:buNone/>
            </a:pPr>
            <a:r>
              <a:rPr lang="cs-CZ" sz="2800" i="1">
                <a:solidFill>
                  <a:schemeClr val="tx1"/>
                </a:solidFill>
              </a:rPr>
              <a:t>VIZE a POSLÁNÍ</a:t>
            </a:r>
          </a:p>
          <a:p>
            <a:pPr algn="just"/>
            <a:r>
              <a:rPr lang="cs-CZ" sz="2800" b="1" i="1">
                <a:solidFill>
                  <a:schemeClr val="tx1"/>
                </a:solidFill>
              </a:rPr>
              <a:t>Vizi</a:t>
            </a:r>
            <a:r>
              <a:rPr lang="cs-CZ" sz="2800">
                <a:solidFill>
                  <a:schemeClr val="tx1"/>
                </a:solidFill>
              </a:rPr>
              <a:t> lze definovat jako „</a:t>
            </a:r>
            <a:r>
              <a:rPr lang="cs-CZ" sz="2800" b="1">
                <a:solidFill>
                  <a:schemeClr val="tx1"/>
                </a:solidFill>
              </a:rPr>
              <a:t>mentální model budoucího stavu procesu, skupiny nebo organizace, ale i jako obraz budoucnosti, který je natolik pozitivní pro členy, aby byl motivující a dostatečně srozumitelný, aby udal dlouhodobý směr pro budoucí plánování, stanovení cílů a pro silné jméno firmy.“</a:t>
            </a:r>
            <a:r>
              <a:rPr lang="cs-CZ" sz="2800">
                <a:solidFill>
                  <a:schemeClr val="tx1"/>
                </a:solidFill>
              </a:rPr>
              <a:t>  </a:t>
            </a:r>
          </a:p>
          <a:p>
            <a:pPr algn="just"/>
            <a:r>
              <a:rPr lang="cs-CZ" sz="2800">
                <a:solidFill>
                  <a:schemeClr val="tx1"/>
                </a:solidFill>
              </a:rPr>
              <a:t>Vize je </a:t>
            </a:r>
            <a:r>
              <a:rPr lang="cs-CZ" sz="2800" b="1">
                <a:solidFill>
                  <a:schemeClr val="tx1"/>
                </a:solidFill>
              </a:rPr>
              <a:t>obraz toho, co firma chce být, respektive čeho firma chce v konečné fázi dosáhnout.</a:t>
            </a:r>
          </a:p>
        </p:txBody>
      </p:sp>
      <p:sp>
        <p:nvSpPr>
          <p:cNvPr id="14339" name="Rectangle 4"/>
          <p:cNvSpPr>
            <a:spLocks noGrp="1" noChangeArrowheads="1"/>
          </p:cNvSpPr>
          <p:nvPr>
            <p:ph type="title" idx="4294967295"/>
          </p:nvPr>
        </p:nvSpPr>
        <p:spPr>
          <a:xfrm>
            <a:off x="457200" y="274638"/>
            <a:ext cx="8362950" cy="850900"/>
          </a:xfrm>
        </p:spPr>
        <p:txBody>
          <a:bodyPr/>
          <a:lstStyle/>
          <a:p>
            <a:pPr fontAlgn="auto">
              <a:spcAft>
                <a:spcPts val="0"/>
              </a:spcAft>
              <a:defRPr/>
            </a:pPr>
            <a:r>
              <a:rPr lang="cs-CZ" sz="3600" b="1" dirty="0"/>
              <a:t>Struktura procesu strategického řízení</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idx="4294967295"/>
          </p:nvPr>
        </p:nvSpPr>
        <p:spPr>
          <a:xfrm>
            <a:off x="250825" y="1268413"/>
            <a:ext cx="8569325" cy="5400675"/>
          </a:xfrm>
        </p:spPr>
        <p:txBody>
          <a:bodyPr/>
          <a:lstStyle/>
          <a:p>
            <a:pPr algn="ctr">
              <a:buFont typeface="Wingdings" pitchFamily="2" charset="2"/>
              <a:buNone/>
            </a:pPr>
            <a:r>
              <a:rPr lang="cs-CZ" sz="2800" i="1">
                <a:solidFill>
                  <a:schemeClr val="tx1"/>
                </a:solidFill>
              </a:rPr>
              <a:t>VIZE a POSLÁNÍ</a:t>
            </a:r>
          </a:p>
          <a:p>
            <a:pPr algn="just"/>
            <a:r>
              <a:rPr lang="cs-CZ" sz="2800" b="1">
                <a:solidFill>
                  <a:schemeClr val="tx1"/>
                </a:solidFill>
              </a:rPr>
              <a:t>Poslání</a:t>
            </a:r>
            <a:r>
              <a:rPr lang="cs-CZ" sz="2800">
                <a:solidFill>
                  <a:schemeClr val="tx1"/>
                </a:solidFill>
              </a:rPr>
              <a:t> je něčím, co </a:t>
            </a:r>
            <a:r>
              <a:rPr lang="cs-CZ" sz="2800" b="1">
                <a:solidFill>
                  <a:schemeClr val="tx1"/>
                </a:solidFill>
              </a:rPr>
              <a:t>vyjadřuje dlouhodobou strategii společnosti v několika málo větách</a:t>
            </a:r>
            <a:r>
              <a:rPr lang="cs-CZ" sz="2800">
                <a:solidFill>
                  <a:schemeClr val="tx1"/>
                </a:solidFill>
              </a:rPr>
              <a:t>. Je to de facto ten </a:t>
            </a:r>
            <a:r>
              <a:rPr lang="cs-CZ" sz="2800" b="1">
                <a:solidFill>
                  <a:schemeClr val="tx1"/>
                </a:solidFill>
              </a:rPr>
              <a:t>nejvyšší možný abstrakt celé firemní strategie</a:t>
            </a:r>
            <a:r>
              <a:rPr lang="cs-CZ" sz="2800">
                <a:solidFill>
                  <a:schemeClr val="tx1"/>
                </a:solidFill>
              </a:rPr>
              <a:t>, který často bývá doplněn také firemní vizí a firemními hodnotami, které blíže definují způsoby a limity na cestě při dosažení firemního poslání</a:t>
            </a:r>
            <a:endParaRPr lang="cs-CZ" sz="2800" b="1">
              <a:solidFill>
                <a:schemeClr val="tx1"/>
              </a:solidFill>
            </a:endParaRPr>
          </a:p>
        </p:txBody>
      </p:sp>
      <p:sp>
        <p:nvSpPr>
          <p:cNvPr id="14339" name="Rectangle 4"/>
          <p:cNvSpPr>
            <a:spLocks noGrp="1" noChangeArrowheads="1"/>
          </p:cNvSpPr>
          <p:nvPr>
            <p:ph type="title" idx="4294967295"/>
          </p:nvPr>
        </p:nvSpPr>
        <p:spPr>
          <a:xfrm>
            <a:off x="457200" y="274638"/>
            <a:ext cx="8362950" cy="850900"/>
          </a:xfrm>
        </p:spPr>
        <p:txBody>
          <a:bodyPr/>
          <a:lstStyle/>
          <a:p>
            <a:pPr fontAlgn="auto">
              <a:spcAft>
                <a:spcPts val="0"/>
              </a:spcAft>
              <a:defRPr/>
            </a:pPr>
            <a:r>
              <a:rPr lang="cs-CZ" sz="3600" b="1" dirty="0"/>
              <a:t>Struktura procesu strategického řízení</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4294967295"/>
          </p:nvPr>
        </p:nvSpPr>
        <p:spPr>
          <a:xfrm>
            <a:off x="323850" y="1125538"/>
            <a:ext cx="8640763" cy="5616575"/>
          </a:xfrm>
        </p:spPr>
        <p:txBody>
          <a:bodyPr rtlCol="0">
            <a:normAutofit fontScale="77500" lnSpcReduction="20000"/>
          </a:bodyPr>
          <a:lstStyle/>
          <a:p>
            <a:pPr algn="just" fontAlgn="auto">
              <a:spcAft>
                <a:spcPts val="0"/>
              </a:spcAft>
              <a:buFont typeface="Wingdings" pitchFamily="2" charset="2"/>
              <a:buNone/>
              <a:defRPr/>
            </a:pPr>
            <a:r>
              <a:rPr lang="cs-CZ" sz="2800" b="1" i="1" dirty="0">
                <a:solidFill>
                  <a:schemeClr val="tx1"/>
                </a:solidFill>
              </a:rPr>
              <a:t>Ukázka</a:t>
            </a:r>
          </a:p>
          <a:p>
            <a:pPr algn="just" fontAlgn="auto">
              <a:spcAft>
                <a:spcPts val="0"/>
              </a:spcAft>
              <a:defRPr/>
            </a:pPr>
            <a:r>
              <a:rPr lang="cs-CZ" b="1" dirty="0" err="1">
                <a:solidFill>
                  <a:schemeClr val="tx1"/>
                </a:solidFill>
              </a:rPr>
              <a:t>The</a:t>
            </a:r>
            <a:r>
              <a:rPr lang="cs-CZ" b="1" dirty="0">
                <a:solidFill>
                  <a:schemeClr val="tx1"/>
                </a:solidFill>
              </a:rPr>
              <a:t> </a:t>
            </a:r>
            <a:r>
              <a:rPr lang="cs-CZ" b="1" dirty="0" err="1">
                <a:solidFill>
                  <a:schemeClr val="tx1"/>
                </a:solidFill>
              </a:rPr>
              <a:t>Coca</a:t>
            </a:r>
            <a:r>
              <a:rPr lang="cs-CZ" b="1" dirty="0">
                <a:solidFill>
                  <a:schemeClr val="tx1"/>
                </a:solidFill>
              </a:rPr>
              <a:t> </a:t>
            </a:r>
            <a:r>
              <a:rPr lang="cs-CZ" b="1" dirty="0" err="1">
                <a:solidFill>
                  <a:schemeClr val="tx1"/>
                </a:solidFill>
              </a:rPr>
              <a:t>Cola</a:t>
            </a:r>
            <a:r>
              <a:rPr lang="cs-CZ" b="1" dirty="0">
                <a:solidFill>
                  <a:schemeClr val="tx1"/>
                </a:solidFill>
              </a:rPr>
              <a:t> </a:t>
            </a:r>
            <a:r>
              <a:rPr lang="cs-CZ" b="1" dirty="0" err="1">
                <a:solidFill>
                  <a:schemeClr val="tx1"/>
                </a:solidFill>
              </a:rPr>
              <a:t>Company</a:t>
            </a:r>
            <a:r>
              <a:rPr lang="cs-CZ" b="1" dirty="0">
                <a:solidFill>
                  <a:schemeClr val="tx1"/>
                </a:solidFill>
              </a:rPr>
              <a:t>: </a:t>
            </a:r>
            <a:r>
              <a:rPr lang="cs-CZ" i="1" dirty="0">
                <a:solidFill>
                  <a:schemeClr val="tx1"/>
                </a:solidFill>
              </a:rPr>
              <a:t>Osvěžit svět. Inspirovat okamžiky optimismu a štěstí. Vytvářet hodnotu a odlišnost.</a:t>
            </a:r>
            <a:endParaRPr lang="cs-CZ" dirty="0">
              <a:solidFill>
                <a:schemeClr val="tx1"/>
              </a:solidFill>
            </a:endParaRPr>
          </a:p>
          <a:p>
            <a:pPr algn="just" fontAlgn="auto">
              <a:spcAft>
                <a:spcPts val="0"/>
              </a:spcAft>
              <a:defRPr/>
            </a:pPr>
            <a:r>
              <a:rPr lang="cs-CZ" b="1" dirty="0" err="1">
                <a:solidFill>
                  <a:schemeClr val="tx1"/>
                </a:solidFill>
              </a:rPr>
              <a:t>Starbucks</a:t>
            </a:r>
            <a:r>
              <a:rPr lang="cs-CZ" b="1" dirty="0">
                <a:solidFill>
                  <a:schemeClr val="tx1"/>
                </a:solidFill>
              </a:rPr>
              <a:t> </a:t>
            </a:r>
            <a:r>
              <a:rPr lang="cs-CZ" b="1" dirty="0" err="1">
                <a:solidFill>
                  <a:schemeClr val="tx1"/>
                </a:solidFill>
              </a:rPr>
              <a:t>Corporation</a:t>
            </a:r>
            <a:r>
              <a:rPr lang="cs-CZ" b="1" dirty="0">
                <a:solidFill>
                  <a:schemeClr val="tx1"/>
                </a:solidFill>
              </a:rPr>
              <a:t>:</a:t>
            </a:r>
            <a:r>
              <a:rPr lang="cs-CZ" dirty="0">
                <a:solidFill>
                  <a:schemeClr val="tx1"/>
                </a:solidFill>
              </a:rPr>
              <a:t> </a:t>
            </a:r>
            <a:r>
              <a:rPr lang="cs-CZ" i="1" dirty="0">
                <a:solidFill>
                  <a:schemeClr val="tx1"/>
                </a:solidFill>
              </a:rPr>
              <a:t>Naším závazkem je nabízet svým zákazníků nejlepší kávu na světě a vynikající zážitek z kávy. Do komunity, v níž působíme, přinášíme společenské, ekologické a ekonomické výhody a to způsobem, jakým provádíme naše obchody.</a:t>
            </a:r>
            <a:endParaRPr lang="cs-CZ" dirty="0">
              <a:solidFill>
                <a:schemeClr val="tx1"/>
              </a:solidFill>
            </a:endParaRPr>
          </a:p>
          <a:p>
            <a:pPr algn="just" fontAlgn="auto">
              <a:spcAft>
                <a:spcPts val="0"/>
              </a:spcAft>
              <a:defRPr/>
            </a:pPr>
            <a:r>
              <a:rPr lang="cs-CZ" b="1" dirty="0">
                <a:solidFill>
                  <a:schemeClr val="tx1"/>
                </a:solidFill>
              </a:rPr>
              <a:t>Google: </a:t>
            </a:r>
            <a:r>
              <a:rPr lang="cs-CZ" i="1" dirty="0">
                <a:solidFill>
                  <a:schemeClr val="tx1"/>
                </a:solidFill>
              </a:rPr>
              <a:t>Posláním společnosti Google je uspořádat informace z celého světa tak, aby byly všeobecně přístupné a užitečné. </a:t>
            </a:r>
            <a:endParaRPr lang="cs-CZ" dirty="0">
              <a:solidFill>
                <a:schemeClr val="tx1"/>
              </a:solidFill>
            </a:endParaRPr>
          </a:p>
          <a:p>
            <a:pPr algn="just" fontAlgn="auto">
              <a:spcAft>
                <a:spcPts val="0"/>
              </a:spcAft>
              <a:defRPr/>
            </a:pPr>
            <a:r>
              <a:rPr lang="cs-CZ" b="1" dirty="0">
                <a:solidFill>
                  <a:schemeClr val="tx1"/>
                </a:solidFill>
              </a:rPr>
              <a:t>Nokia:</a:t>
            </a:r>
            <a:r>
              <a:rPr lang="cs-CZ" dirty="0">
                <a:solidFill>
                  <a:schemeClr val="tx1"/>
                </a:solidFill>
              </a:rPr>
              <a:t> </a:t>
            </a:r>
            <a:r>
              <a:rPr lang="cs-CZ" i="1" dirty="0">
                <a:solidFill>
                  <a:schemeClr val="tx1"/>
                </a:solidFill>
              </a:rPr>
              <a:t>Naším příslibem je pomáhat lidem cítit se blízko těch, na kterých jim záleží. Lidé chtějí být skutečně spojeni, nezávisle na čase a místě, způsobem, který je pro ně velmi osobní. Nokia spojuje lidi novými a lepšími způsoby.</a:t>
            </a:r>
            <a:endParaRPr lang="cs-CZ" dirty="0">
              <a:solidFill>
                <a:schemeClr val="tx1"/>
              </a:solidFill>
            </a:endParaRPr>
          </a:p>
          <a:p>
            <a:pPr algn="just" fontAlgn="auto">
              <a:lnSpc>
                <a:spcPct val="90000"/>
              </a:lnSpc>
              <a:spcAft>
                <a:spcPts val="0"/>
              </a:spcAft>
              <a:defRPr/>
            </a:pPr>
            <a:endParaRPr lang="cs-CZ" sz="2800" b="1" dirty="0">
              <a:solidFill>
                <a:schemeClr val="tx1"/>
              </a:solidFill>
            </a:endParaRPr>
          </a:p>
          <a:p>
            <a:pPr algn="just" fontAlgn="auto">
              <a:spcAft>
                <a:spcPts val="0"/>
              </a:spcAft>
              <a:buFont typeface="Wingdings" pitchFamily="2" charset="2"/>
              <a:buNone/>
              <a:defRPr/>
            </a:pPr>
            <a:endParaRPr lang="cs-CZ" sz="2800" b="1" dirty="0">
              <a:solidFill>
                <a:schemeClr val="tx1"/>
              </a:solidFill>
            </a:endParaRPr>
          </a:p>
        </p:txBody>
      </p:sp>
      <p:sp>
        <p:nvSpPr>
          <p:cNvPr id="14339" name="Rectangle 4"/>
          <p:cNvSpPr>
            <a:spLocks noGrp="1" noChangeArrowheads="1"/>
          </p:cNvSpPr>
          <p:nvPr>
            <p:ph type="title" idx="4294967295"/>
          </p:nvPr>
        </p:nvSpPr>
        <p:spPr>
          <a:xfrm>
            <a:off x="468313" y="188913"/>
            <a:ext cx="8362950" cy="850900"/>
          </a:xfrm>
        </p:spPr>
        <p:txBody>
          <a:bodyPr/>
          <a:lstStyle/>
          <a:p>
            <a:pPr fontAlgn="auto">
              <a:spcAft>
                <a:spcPts val="0"/>
              </a:spcAft>
              <a:defRPr/>
            </a:pPr>
            <a:r>
              <a:rPr lang="cs-CZ" sz="3600" b="1" dirty="0"/>
              <a:t>Struktura procesu strategického řízení</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4294967295"/>
          </p:nvPr>
        </p:nvSpPr>
        <p:spPr>
          <a:xfrm>
            <a:off x="323850" y="1125538"/>
            <a:ext cx="8569325" cy="5399087"/>
          </a:xfrm>
        </p:spPr>
        <p:txBody>
          <a:bodyPr rtlCol="0">
            <a:normAutofit fontScale="77500" lnSpcReduction="20000"/>
          </a:bodyPr>
          <a:lstStyle/>
          <a:p>
            <a:pPr algn="ctr" fontAlgn="auto">
              <a:spcAft>
                <a:spcPts val="0"/>
              </a:spcAft>
              <a:buFont typeface="Wingdings" pitchFamily="2" charset="2"/>
              <a:buNone/>
              <a:defRPr/>
            </a:pPr>
            <a:r>
              <a:rPr lang="cs-CZ" sz="2800" b="1" i="1" dirty="0">
                <a:solidFill>
                  <a:schemeClr val="tx1"/>
                </a:solidFill>
              </a:rPr>
              <a:t>Ukázka</a:t>
            </a:r>
          </a:p>
          <a:p>
            <a:pPr algn="just" fontAlgn="auto">
              <a:lnSpc>
                <a:spcPct val="90000"/>
              </a:lnSpc>
              <a:spcAft>
                <a:spcPts val="0"/>
              </a:spcAft>
              <a:buFont typeface="Arial" pitchFamily="34" charset="0"/>
              <a:buNone/>
              <a:defRPr/>
            </a:pPr>
            <a:r>
              <a:rPr lang="cs-CZ" sz="2800" b="1" dirty="0">
                <a:solidFill>
                  <a:schemeClr val="tx1"/>
                </a:solidFill>
              </a:rPr>
              <a:t>ČEZ, a.s.</a:t>
            </a:r>
          </a:p>
          <a:p>
            <a:pPr algn="just" fontAlgn="auto">
              <a:lnSpc>
                <a:spcPct val="90000"/>
              </a:lnSpc>
              <a:spcAft>
                <a:spcPts val="0"/>
              </a:spcAft>
              <a:defRPr/>
            </a:pPr>
            <a:r>
              <a:rPr lang="cs-CZ" sz="2800" dirty="0">
                <a:solidFill>
                  <a:schemeClr val="tx1"/>
                </a:solidFill>
              </a:rPr>
              <a:t>Posláním akciové společnosti ČEZ je zajistit našim akcionářům </a:t>
            </a:r>
            <a:r>
              <a:rPr lang="cs-CZ" sz="2800" b="1" dirty="0">
                <a:solidFill>
                  <a:schemeClr val="tx1"/>
                </a:solidFill>
              </a:rPr>
              <a:t>dlouhodobý přiměřený zisk</a:t>
            </a:r>
            <a:r>
              <a:rPr lang="cs-CZ" sz="2800" dirty="0">
                <a:solidFill>
                  <a:schemeClr val="tx1"/>
                </a:solidFill>
              </a:rPr>
              <a:t> úspěšným podnikáním zejména na trhu s elektřinou v ČR i v zahraničí. </a:t>
            </a:r>
          </a:p>
          <a:p>
            <a:pPr algn="just" fontAlgn="auto">
              <a:lnSpc>
                <a:spcPct val="90000"/>
              </a:lnSpc>
              <a:spcAft>
                <a:spcPts val="0"/>
              </a:spcAft>
              <a:defRPr/>
            </a:pPr>
            <a:r>
              <a:rPr lang="cs-CZ" sz="2800" dirty="0">
                <a:solidFill>
                  <a:schemeClr val="tx1"/>
                </a:solidFill>
              </a:rPr>
              <a:t>Vizí akciové společnosti je </a:t>
            </a:r>
            <a:r>
              <a:rPr lang="cs-CZ" sz="2800" b="1" dirty="0">
                <a:solidFill>
                  <a:schemeClr val="tx1"/>
                </a:solidFill>
              </a:rPr>
              <a:t>stát se jedničkou na trhu s elektřinou ve střední a jihovýchodní Evropě.</a:t>
            </a:r>
          </a:p>
          <a:p>
            <a:pPr fontAlgn="auto">
              <a:spcAft>
                <a:spcPts val="0"/>
              </a:spcAft>
              <a:buFont typeface="Wingdings" pitchFamily="2" charset="2"/>
              <a:buNone/>
              <a:defRPr/>
            </a:pPr>
            <a:endParaRPr lang="cs-CZ" sz="2800" b="1" dirty="0">
              <a:solidFill>
                <a:schemeClr val="tx1"/>
              </a:solidFill>
            </a:endParaRPr>
          </a:p>
          <a:p>
            <a:pPr fontAlgn="auto">
              <a:spcAft>
                <a:spcPts val="0"/>
              </a:spcAft>
              <a:buFont typeface="Wingdings" pitchFamily="2" charset="2"/>
              <a:buNone/>
              <a:defRPr/>
            </a:pPr>
            <a:r>
              <a:rPr lang="cs-CZ" sz="2800" b="1" dirty="0">
                <a:solidFill>
                  <a:schemeClr val="tx1"/>
                </a:solidFill>
              </a:rPr>
              <a:t>McDonald - dlouholetá definice podnikání</a:t>
            </a:r>
            <a:endParaRPr lang="cs-CZ" sz="2800" dirty="0">
              <a:solidFill>
                <a:schemeClr val="tx1"/>
              </a:solidFill>
            </a:endParaRPr>
          </a:p>
          <a:p>
            <a:pPr fontAlgn="auto">
              <a:spcAft>
                <a:spcPts val="0"/>
              </a:spcAft>
              <a:defRPr/>
            </a:pPr>
            <a:r>
              <a:rPr lang="cs-CZ" sz="2800" dirty="0">
                <a:solidFill>
                  <a:schemeClr val="tx1"/>
                </a:solidFill>
              </a:rPr>
              <a:t>Rychlá obsluha teplým a chutným jídlem v čisté restauraci za přiměřenou cenu.</a:t>
            </a:r>
            <a:endParaRPr lang="cs-CZ" sz="2800" b="1" dirty="0">
              <a:solidFill>
                <a:schemeClr val="tx1"/>
              </a:solidFill>
            </a:endParaRPr>
          </a:p>
          <a:p>
            <a:pPr fontAlgn="auto">
              <a:spcAft>
                <a:spcPts val="0"/>
              </a:spcAft>
              <a:buFont typeface="Wingdings" pitchFamily="2" charset="2"/>
              <a:buNone/>
              <a:defRPr/>
            </a:pPr>
            <a:endParaRPr lang="cs-CZ" sz="2800" b="1" dirty="0">
              <a:solidFill>
                <a:schemeClr val="tx1"/>
              </a:solidFill>
            </a:endParaRPr>
          </a:p>
          <a:p>
            <a:pPr fontAlgn="auto">
              <a:spcAft>
                <a:spcPts val="0"/>
              </a:spcAft>
              <a:buFont typeface="Wingdings" pitchFamily="2" charset="2"/>
              <a:buNone/>
              <a:defRPr/>
            </a:pPr>
            <a:r>
              <a:rPr lang="cs-CZ" sz="2800" b="1" dirty="0">
                <a:solidFill>
                  <a:schemeClr val="tx1"/>
                </a:solidFill>
              </a:rPr>
              <a:t>IBM - podnikatelská filosofie</a:t>
            </a:r>
            <a:endParaRPr lang="cs-CZ" sz="2800" dirty="0">
              <a:solidFill>
                <a:schemeClr val="tx1"/>
              </a:solidFill>
            </a:endParaRPr>
          </a:p>
          <a:p>
            <a:pPr fontAlgn="auto">
              <a:spcAft>
                <a:spcPts val="0"/>
              </a:spcAft>
              <a:defRPr/>
            </a:pPr>
            <a:r>
              <a:rPr lang="cs-CZ" sz="2800" dirty="0">
                <a:solidFill>
                  <a:schemeClr val="tx1"/>
                </a:solidFill>
              </a:rPr>
              <a:t>Respektovat osobnost.</a:t>
            </a:r>
          </a:p>
          <a:p>
            <a:pPr fontAlgn="auto">
              <a:spcAft>
                <a:spcPts val="0"/>
              </a:spcAft>
              <a:defRPr/>
            </a:pPr>
            <a:r>
              <a:rPr lang="cs-CZ" sz="2800" dirty="0">
                <a:solidFill>
                  <a:schemeClr val="tx1"/>
                </a:solidFill>
              </a:rPr>
              <a:t>Poskytovat zákazníkům nejlepší služby na světě.</a:t>
            </a:r>
          </a:p>
          <a:p>
            <a:pPr fontAlgn="auto">
              <a:spcAft>
                <a:spcPts val="0"/>
              </a:spcAft>
              <a:defRPr/>
            </a:pPr>
            <a:r>
              <a:rPr lang="cs-CZ" sz="2800" dirty="0">
                <a:solidFill>
                  <a:schemeClr val="tx1"/>
                </a:solidFill>
              </a:rPr>
              <a:t>Všechny úkoly plnit s přesvědčením, že mohou být vykonány bezchybně.</a:t>
            </a:r>
          </a:p>
          <a:p>
            <a:pPr algn="just" fontAlgn="auto">
              <a:lnSpc>
                <a:spcPct val="90000"/>
              </a:lnSpc>
              <a:spcAft>
                <a:spcPts val="0"/>
              </a:spcAft>
              <a:defRPr/>
            </a:pPr>
            <a:endParaRPr lang="cs-CZ" sz="2800" b="1" dirty="0">
              <a:solidFill>
                <a:schemeClr val="tx1"/>
              </a:solidFill>
            </a:endParaRPr>
          </a:p>
          <a:p>
            <a:pPr algn="ctr" fontAlgn="auto">
              <a:spcAft>
                <a:spcPts val="0"/>
              </a:spcAft>
              <a:buFont typeface="Wingdings" pitchFamily="2" charset="2"/>
              <a:buNone/>
              <a:defRPr/>
            </a:pPr>
            <a:endParaRPr lang="cs-CZ" sz="2800" b="1" dirty="0">
              <a:solidFill>
                <a:schemeClr val="tx1"/>
              </a:solidFill>
            </a:endParaRPr>
          </a:p>
        </p:txBody>
      </p:sp>
      <p:sp>
        <p:nvSpPr>
          <p:cNvPr id="14339" name="Rectangle 4"/>
          <p:cNvSpPr>
            <a:spLocks noGrp="1" noChangeArrowheads="1"/>
          </p:cNvSpPr>
          <p:nvPr>
            <p:ph type="title" idx="4294967295"/>
          </p:nvPr>
        </p:nvSpPr>
        <p:spPr>
          <a:xfrm>
            <a:off x="468313" y="188913"/>
            <a:ext cx="8362950" cy="850900"/>
          </a:xfrm>
        </p:spPr>
        <p:txBody>
          <a:bodyPr/>
          <a:lstStyle/>
          <a:p>
            <a:pPr fontAlgn="auto">
              <a:spcAft>
                <a:spcPts val="0"/>
              </a:spcAft>
              <a:defRPr/>
            </a:pPr>
            <a:r>
              <a:rPr lang="cs-CZ" sz="3600" b="1" dirty="0"/>
              <a:t>Struktura procesu strategického řízení</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4294967295"/>
          </p:nvPr>
        </p:nvSpPr>
        <p:spPr>
          <a:xfrm>
            <a:off x="250825" y="836613"/>
            <a:ext cx="8713788" cy="6021387"/>
          </a:xfrm>
        </p:spPr>
        <p:txBody>
          <a:bodyPr/>
          <a:lstStyle/>
          <a:p>
            <a:pPr eaLnBrk="1" hangingPunct="1">
              <a:lnSpc>
                <a:spcPct val="90000"/>
              </a:lnSpc>
              <a:buFont typeface="Wingdings" pitchFamily="2" charset="2"/>
              <a:buNone/>
            </a:pPr>
            <a:r>
              <a:rPr lang="cs-CZ" sz="2000" b="1" dirty="0"/>
              <a:t>MBANK - mise a vize</a:t>
            </a:r>
          </a:p>
          <a:p>
            <a:pPr eaLnBrk="1" hangingPunct="1">
              <a:lnSpc>
                <a:spcPct val="90000"/>
              </a:lnSpc>
            </a:pPr>
            <a:r>
              <a:rPr lang="cs-CZ" sz="2000" dirty="0"/>
              <a:t>Maximální výhody a pohodlí, žádné "položky" a minimální poplatky, peníze k dispozici 24 hodin denně, jednoduché postupy a srozumitelná pravidla, nejlepší nabídky ve své kategorii, rychlost a spolehlivost, otevřená a transparentní komunikace.</a:t>
            </a:r>
          </a:p>
          <a:p>
            <a:pPr eaLnBrk="1" hangingPunct="1">
              <a:lnSpc>
                <a:spcPct val="90000"/>
              </a:lnSpc>
            </a:pPr>
            <a:r>
              <a:rPr lang="cs-CZ" sz="2000" dirty="0"/>
              <a:t>Hospodařit s penězi – k tomu jsou potřeba snadná a výhodná řešení bez dodatků, hvězdiček a kliček. Služby a produkty musí mít jednoduchá a srozumitelná pravidla.</a:t>
            </a:r>
          </a:p>
          <a:p>
            <a:pPr eaLnBrk="1" hangingPunct="1">
              <a:lnSpc>
                <a:spcPct val="90000"/>
              </a:lnSpc>
            </a:pPr>
            <a:r>
              <a:rPr lang="cs-CZ" sz="2000" dirty="0"/>
              <a:t>Neslibujeme, že u nás najdete vše, co se kdy ve světě financí objevilo, ale nabízíme to nejpodstatnější: služby s nejlepší cenou na trhu při zachování nejvyšší kvality.</a:t>
            </a:r>
          </a:p>
          <a:p>
            <a:pPr eaLnBrk="1" hangingPunct="1">
              <a:lnSpc>
                <a:spcPct val="90000"/>
              </a:lnSpc>
            </a:pPr>
            <a:r>
              <a:rPr lang="cs-CZ" sz="2000" dirty="0"/>
              <a:t>Vytváříme takové podmínky, abyste se o své finance mohli starat sami, výhodně, a s maximálním pohodlím.</a:t>
            </a:r>
          </a:p>
          <a:p>
            <a:pPr eaLnBrk="1" hangingPunct="1">
              <a:lnSpc>
                <a:spcPct val="90000"/>
              </a:lnSpc>
            </a:pPr>
            <a:r>
              <a:rPr lang="cs-CZ" sz="2000" dirty="0" err="1"/>
              <a:t>mBank</a:t>
            </a:r>
            <a:r>
              <a:rPr lang="cs-CZ" sz="2000" dirty="0"/>
              <a:t> – není jen novou bankou na trhu, ale změnou způsobu uvažování.</a:t>
            </a:r>
            <a:br>
              <a:rPr lang="cs-CZ" sz="2000" dirty="0"/>
            </a:br>
            <a:br>
              <a:rPr lang="cs-CZ" sz="2000" dirty="0"/>
            </a:br>
            <a:r>
              <a:rPr lang="cs-CZ" sz="2000" dirty="0"/>
              <a:t>Nejsme další v řadě, naším cílem je radikálně změnit vnímání banky jako instituce, vytvořit prostředí, ve kterém si může Klient sám vybrat způsob správy svých peněz a podílet se na jeho rozvoji. Jsme Banka 2.0.</a:t>
            </a:r>
          </a:p>
        </p:txBody>
      </p:sp>
      <p:sp>
        <p:nvSpPr>
          <p:cNvPr id="4" name="Rectangle 2"/>
          <p:cNvSpPr txBox="1">
            <a:spLocks noChangeArrowheads="1"/>
          </p:cNvSpPr>
          <p:nvPr/>
        </p:nvSpPr>
        <p:spPr>
          <a:xfrm>
            <a:off x="139989" y="215900"/>
            <a:ext cx="8713787" cy="692150"/>
          </a:xfrm>
          <a:prstGeom prst="rect">
            <a:avLst/>
          </a:prstGeom>
          <a:solidFill>
            <a:schemeClr val="bg1"/>
          </a:solidFill>
        </p:spPr>
        <p:txBody>
          <a:bodyPr vert="horz" lIns="91440" tIns="45720" rIns="91440" bIns="45720" rtlCol="0" anchor="ctr">
            <a:normAutofit fontScale="8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cs-CZ" sz="2800" b="1" dirty="0">
                <a:solidFill>
                  <a:srgbClr val="FF0000"/>
                </a:solidFill>
              </a:rPr>
              <a:t>Formulace vize</a:t>
            </a:r>
            <a:br>
              <a:rPr lang="cs-CZ" sz="2800" b="1" dirty="0">
                <a:solidFill>
                  <a:srgbClr val="FF0000"/>
                </a:solidFill>
              </a:rPr>
            </a:br>
            <a:r>
              <a:rPr lang="cs-CZ" sz="2800" b="1" dirty="0">
                <a:solidFill>
                  <a:srgbClr val="FF0000"/>
                </a:solidFill>
              </a:rPr>
              <a:t>Příklad - MBANK</a:t>
            </a:r>
          </a:p>
        </p:txBody>
      </p:sp>
    </p:spTree>
    <p:extLst>
      <p:ext uri="{BB962C8B-B14F-4D97-AF65-F5344CB8AC3E}">
        <p14:creationId xmlns:p14="http://schemas.microsoft.com/office/powerpoint/2010/main" val="25963234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4294967295"/>
          </p:nvPr>
        </p:nvSpPr>
        <p:spPr>
          <a:xfrm>
            <a:off x="250825" y="1080655"/>
            <a:ext cx="8713788" cy="5777345"/>
          </a:xfrm>
        </p:spPr>
        <p:txBody>
          <a:bodyPr/>
          <a:lstStyle/>
          <a:p>
            <a:pPr algn="ctr">
              <a:lnSpc>
                <a:spcPct val="90000"/>
              </a:lnSpc>
              <a:buNone/>
            </a:pPr>
            <a:r>
              <a:rPr lang="cs-CZ" b="1" dirty="0" err="1"/>
              <a:t>Meopta</a:t>
            </a:r>
            <a:r>
              <a:rPr lang="cs-CZ" b="1" dirty="0"/>
              <a:t> - Lepší pohled na svět</a:t>
            </a:r>
          </a:p>
          <a:p>
            <a:pPr>
              <a:lnSpc>
                <a:spcPct val="90000"/>
              </a:lnSpc>
              <a:buNone/>
            </a:pPr>
            <a:endParaRPr lang="cs-CZ" sz="2000" dirty="0"/>
          </a:p>
          <a:p>
            <a:pPr>
              <a:lnSpc>
                <a:spcPct val="90000"/>
              </a:lnSpc>
              <a:buNone/>
            </a:pPr>
            <a:endParaRPr lang="cs-CZ" sz="2000" dirty="0"/>
          </a:p>
          <a:p>
            <a:pPr algn="ctr">
              <a:lnSpc>
                <a:spcPct val="90000"/>
              </a:lnSpc>
              <a:buNone/>
            </a:pPr>
            <a:r>
              <a:rPr lang="cs-CZ" b="1" dirty="0" err="1"/>
              <a:t>Meopta</a:t>
            </a:r>
            <a:r>
              <a:rPr lang="cs-CZ" b="1" dirty="0"/>
              <a:t> se chce stát světovým lídrem v poskytování inovativních řešení určených pro specifické trhy zaměřené na oblasti zobrazovacích a osvětlovacích systémů určených pro spotřebitelské, průmyslové a vojenské aplikace.</a:t>
            </a:r>
          </a:p>
        </p:txBody>
      </p:sp>
      <p:sp>
        <p:nvSpPr>
          <p:cNvPr id="4" name="Rectangle 2"/>
          <p:cNvSpPr txBox="1">
            <a:spLocks noChangeArrowheads="1"/>
          </p:cNvSpPr>
          <p:nvPr/>
        </p:nvSpPr>
        <p:spPr>
          <a:xfrm>
            <a:off x="139989" y="215899"/>
            <a:ext cx="8713787" cy="864755"/>
          </a:xfrm>
          <a:prstGeom prst="rect">
            <a:avLst/>
          </a:prstGeom>
          <a:solidFill>
            <a:schemeClr val="bg1"/>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cs-CZ" sz="2400" b="1" dirty="0">
                <a:solidFill>
                  <a:srgbClr val="FF0000"/>
                </a:solidFill>
              </a:rPr>
              <a:t>Formulace vize</a:t>
            </a:r>
            <a:br>
              <a:rPr lang="cs-CZ" sz="2400" b="1" dirty="0">
                <a:solidFill>
                  <a:srgbClr val="FF0000"/>
                </a:solidFill>
              </a:rPr>
            </a:br>
            <a:r>
              <a:rPr lang="cs-CZ" sz="2400" b="1" dirty="0">
                <a:solidFill>
                  <a:srgbClr val="FF0000"/>
                </a:solidFill>
              </a:rPr>
              <a:t>Příklad - </a:t>
            </a:r>
            <a:r>
              <a:rPr lang="cs-CZ" sz="2400" b="1" dirty="0" err="1">
                <a:solidFill>
                  <a:srgbClr val="FF0000"/>
                </a:solidFill>
              </a:rPr>
              <a:t>Meopta</a:t>
            </a:r>
            <a:endParaRPr lang="cs-CZ" sz="2400" b="1" dirty="0">
              <a:solidFill>
                <a:srgbClr val="FF0000"/>
              </a:solidFill>
            </a:endParaRPr>
          </a:p>
        </p:txBody>
      </p:sp>
    </p:spTree>
    <p:extLst>
      <p:ext uri="{BB962C8B-B14F-4D97-AF65-F5344CB8AC3E}">
        <p14:creationId xmlns:p14="http://schemas.microsoft.com/office/powerpoint/2010/main" val="1780871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228600" y="692150"/>
            <a:ext cx="8458200" cy="692150"/>
          </a:xfrm>
        </p:spPr>
        <p:txBody>
          <a:bodyPr/>
          <a:lstStyle/>
          <a:p>
            <a:r>
              <a:rPr lang="cs-CZ" sz="2800" b="1" dirty="0"/>
              <a:t>ŘÍZENÍ NÁKLADŮ</a:t>
            </a:r>
          </a:p>
        </p:txBody>
      </p:sp>
      <p:sp>
        <p:nvSpPr>
          <p:cNvPr id="120836" name="Rectangle 4"/>
          <p:cNvSpPr>
            <a:spLocks noGrp="1" noChangeArrowheads="1"/>
          </p:cNvSpPr>
          <p:nvPr>
            <p:ph idx="1"/>
          </p:nvPr>
        </p:nvSpPr>
        <p:spPr/>
        <p:txBody>
          <a:bodyPr/>
          <a:lstStyle/>
          <a:p>
            <a:pPr>
              <a:buFont typeface="Wingdings" pitchFamily="2" charset="2"/>
              <a:buNone/>
            </a:pPr>
            <a:r>
              <a:rPr lang="cs-CZ" dirty="0"/>
              <a:t>	Mezi nejdůležitější nástroje řízení nákladů patří:</a:t>
            </a:r>
          </a:p>
          <a:p>
            <a:endParaRPr lang="cs-CZ" dirty="0"/>
          </a:p>
          <a:p>
            <a:r>
              <a:rPr lang="cs-CZ" b="1" u="sng" dirty="0"/>
              <a:t>kalkulace nákladů</a:t>
            </a:r>
            <a:r>
              <a:rPr lang="cs-CZ" dirty="0"/>
              <a:t>,</a:t>
            </a:r>
          </a:p>
          <a:p>
            <a:r>
              <a:rPr lang="cs-CZ" dirty="0"/>
              <a:t>rozpočetnictví,</a:t>
            </a:r>
          </a:p>
          <a:p>
            <a:r>
              <a:rPr lang="cs-CZ" dirty="0"/>
              <a:t>plánování nákladů, normativy a limity nákladů,</a:t>
            </a:r>
          </a:p>
          <a:p>
            <a:r>
              <a:rPr lang="cs-CZ" dirty="0" err="1"/>
              <a:t>technicko-hospodářské</a:t>
            </a:r>
            <a:r>
              <a:rPr lang="cs-CZ" dirty="0"/>
              <a:t> normy (THN)</a:t>
            </a:r>
          </a:p>
        </p:txBody>
      </p:sp>
    </p:spTree>
    <p:extLst>
      <p:ext uri="{BB962C8B-B14F-4D97-AF65-F5344CB8AC3E}">
        <p14:creationId xmlns:p14="http://schemas.microsoft.com/office/powerpoint/2010/main" val="20116907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4294967295"/>
          </p:nvPr>
        </p:nvSpPr>
        <p:spPr>
          <a:xfrm>
            <a:off x="251520" y="1767016"/>
            <a:ext cx="8569077" cy="4902072"/>
          </a:xfrm>
        </p:spPr>
        <p:txBody>
          <a:bodyPr/>
          <a:lstStyle/>
          <a:p>
            <a:pPr algn="ctr" eaLnBrk="1" hangingPunct="1">
              <a:buFont typeface="Wingdings" pitchFamily="2" charset="2"/>
              <a:buNone/>
            </a:pPr>
            <a:r>
              <a:rPr lang="cs-CZ" sz="2800" i="1" dirty="0">
                <a:solidFill>
                  <a:schemeClr val="tx1"/>
                </a:solidFill>
              </a:rPr>
              <a:t>VIZE a POSLÁNÍ</a:t>
            </a:r>
          </a:p>
          <a:p>
            <a:pPr algn="just"/>
            <a:r>
              <a:rPr lang="cs-CZ" sz="2800" b="1" dirty="0">
                <a:solidFill>
                  <a:schemeClr val="tx1"/>
                </a:solidFill>
              </a:rPr>
              <a:t>Poslání</a:t>
            </a:r>
            <a:r>
              <a:rPr lang="cs-CZ" sz="2800" dirty="0">
                <a:solidFill>
                  <a:schemeClr val="tx1"/>
                </a:solidFill>
              </a:rPr>
              <a:t> je něčím, co </a:t>
            </a:r>
            <a:r>
              <a:rPr lang="cs-CZ" sz="2800" b="1" dirty="0">
                <a:solidFill>
                  <a:schemeClr val="tx1"/>
                </a:solidFill>
              </a:rPr>
              <a:t>vyjadřuje dlouhodobou strategii společnosti v několika málo větách</a:t>
            </a:r>
            <a:r>
              <a:rPr lang="cs-CZ" sz="2800" dirty="0">
                <a:solidFill>
                  <a:schemeClr val="tx1"/>
                </a:solidFill>
              </a:rPr>
              <a:t>. Je to de facto ten </a:t>
            </a:r>
            <a:r>
              <a:rPr lang="cs-CZ" sz="2800" b="1" dirty="0">
                <a:solidFill>
                  <a:schemeClr val="tx1"/>
                </a:solidFill>
              </a:rPr>
              <a:t>nejvyšší možný abstrakt celé firemní strategie</a:t>
            </a:r>
            <a:r>
              <a:rPr lang="cs-CZ" sz="2800" dirty="0">
                <a:solidFill>
                  <a:schemeClr val="tx1"/>
                </a:solidFill>
              </a:rPr>
              <a:t>, který často bývá doplněn také firemní vizí a firemními hodnotami, které blíže definují způsoby a limity na cestě při dosažení firemního poslání</a:t>
            </a:r>
            <a:endParaRPr lang="cs-CZ" sz="2800" b="1" dirty="0">
              <a:solidFill>
                <a:schemeClr val="tx1"/>
              </a:solidFill>
            </a:endParaRPr>
          </a:p>
        </p:txBody>
      </p:sp>
      <p:sp>
        <p:nvSpPr>
          <p:cNvPr id="14339" name="Rectangle 4"/>
          <p:cNvSpPr>
            <a:spLocks noGrp="1" noChangeArrowheads="1"/>
          </p:cNvSpPr>
          <p:nvPr>
            <p:ph type="title" idx="4294967295"/>
          </p:nvPr>
        </p:nvSpPr>
        <p:spPr>
          <a:xfrm>
            <a:off x="457647" y="700088"/>
            <a:ext cx="8362950" cy="850900"/>
          </a:xfrm>
          <a:noFill/>
        </p:spPr>
        <p:txBody>
          <a:bodyPr/>
          <a:lstStyle/>
          <a:p>
            <a:pPr eaLnBrk="1" hangingPunct="1"/>
            <a:r>
              <a:rPr lang="cs-CZ" sz="3600" b="1" dirty="0"/>
              <a:t>Struktura procesu strategického řízení</a:t>
            </a:r>
          </a:p>
        </p:txBody>
      </p:sp>
    </p:spTree>
    <p:extLst>
      <p:ext uri="{BB962C8B-B14F-4D97-AF65-F5344CB8AC3E}">
        <p14:creationId xmlns:p14="http://schemas.microsoft.com/office/powerpoint/2010/main" val="7524569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38545" y="152400"/>
            <a:ext cx="8630805" cy="777875"/>
          </a:xfrm>
          <a:solidFill>
            <a:schemeClr val="bg1"/>
          </a:solidFill>
        </p:spPr>
        <p:txBody>
          <a:bodyPr/>
          <a:lstStyle/>
          <a:p>
            <a:r>
              <a:rPr lang="cs-CZ" dirty="0">
                <a:solidFill>
                  <a:srgbClr val="FF0000"/>
                </a:solidFill>
              </a:rPr>
              <a:t>Ukázka definování poslání</a:t>
            </a:r>
          </a:p>
        </p:txBody>
      </p:sp>
      <p:sp>
        <p:nvSpPr>
          <p:cNvPr id="19459" name="Rectangle 3"/>
          <p:cNvSpPr>
            <a:spLocks noGrp="1" noChangeArrowheads="1"/>
          </p:cNvSpPr>
          <p:nvPr>
            <p:ph type="body" idx="1"/>
          </p:nvPr>
        </p:nvSpPr>
        <p:spPr>
          <a:xfrm>
            <a:off x="395288" y="1028699"/>
            <a:ext cx="8497887" cy="5832475"/>
          </a:xfrm>
        </p:spPr>
        <p:txBody>
          <a:bodyPr/>
          <a:lstStyle/>
          <a:p>
            <a:pPr>
              <a:buFont typeface="Wingdings" pitchFamily="2" charset="2"/>
              <a:buNone/>
            </a:pPr>
            <a:r>
              <a:rPr lang="cs-CZ" sz="2800" b="1" dirty="0"/>
              <a:t>McDonald - dlouholetá definice podnikání</a:t>
            </a:r>
            <a:endParaRPr lang="cs-CZ" sz="2800" dirty="0"/>
          </a:p>
          <a:p>
            <a:r>
              <a:rPr lang="cs-CZ" sz="2800" dirty="0"/>
              <a:t>Rychlá obsluha teplým a chutným jídlem v čisté restauraci za přiměřenou cenu.</a:t>
            </a:r>
            <a:endParaRPr lang="cs-CZ" sz="2800" b="1" dirty="0"/>
          </a:p>
          <a:p>
            <a:pPr>
              <a:buFont typeface="Wingdings" pitchFamily="2" charset="2"/>
              <a:buNone/>
            </a:pPr>
            <a:endParaRPr lang="cs-CZ" sz="2800" b="1" dirty="0"/>
          </a:p>
          <a:p>
            <a:pPr>
              <a:buFont typeface="Wingdings" pitchFamily="2" charset="2"/>
              <a:buNone/>
            </a:pPr>
            <a:r>
              <a:rPr lang="cs-CZ" sz="2800" b="1" dirty="0"/>
              <a:t>IBM - podnikatelská filosofie</a:t>
            </a:r>
            <a:endParaRPr lang="cs-CZ" sz="2800" dirty="0"/>
          </a:p>
          <a:p>
            <a:r>
              <a:rPr lang="cs-CZ" sz="2800" dirty="0"/>
              <a:t>Respektovat osobnost.</a:t>
            </a:r>
          </a:p>
          <a:p>
            <a:r>
              <a:rPr lang="cs-CZ" sz="2800" dirty="0"/>
              <a:t>Poskytovat zákazníkům nejlepší služby na světě.</a:t>
            </a:r>
          </a:p>
          <a:p>
            <a:r>
              <a:rPr lang="cs-CZ" sz="2800" dirty="0"/>
              <a:t>Všechny úkoly plnit s přesvědčením, že mohou být vykonány bezchybně.</a:t>
            </a:r>
          </a:p>
        </p:txBody>
      </p:sp>
    </p:spTree>
    <p:extLst>
      <p:ext uri="{BB962C8B-B14F-4D97-AF65-F5344CB8AC3E}">
        <p14:creationId xmlns:p14="http://schemas.microsoft.com/office/powerpoint/2010/main" val="22605734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351019"/>
            <a:ext cx="8229600" cy="779462"/>
          </a:xfrm>
        </p:spPr>
        <p:txBody>
          <a:bodyPr/>
          <a:lstStyle/>
          <a:p>
            <a:pPr fontAlgn="auto">
              <a:spcAft>
                <a:spcPts val="0"/>
              </a:spcAft>
              <a:defRPr/>
            </a:pPr>
            <a:r>
              <a:rPr lang="cs-CZ" sz="3800" dirty="0"/>
              <a:t>Strategické řízení - koncept MBO</a:t>
            </a:r>
          </a:p>
        </p:txBody>
      </p:sp>
      <p:sp>
        <p:nvSpPr>
          <p:cNvPr id="35843" name="Rectangle 3"/>
          <p:cNvSpPr>
            <a:spLocks noGrp="1" noChangeArrowheads="1"/>
          </p:cNvSpPr>
          <p:nvPr>
            <p:ph type="body" idx="1"/>
          </p:nvPr>
        </p:nvSpPr>
        <p:spPr>
          <a:xfrm>
            <a:off x="107950" y="1019175"/>
            <a:ext cx="8856663" cy="5218113"/>
          </a:xfrm>
        </p:spPr>
        <p:txBody>
          <a:bodyPr rtlCol="0">
            <a:normAutofit fontScale="85000" lnSpcReduction="20000"/>
          </a:bodyPr>
          <a:lstStyle/>
          <a:p>
            <a:pPr algn="just" fontAlgn="auto">
              <a:lnSpc>
                <a:spcPct val="90000"/>
              </a:lnSpc>
              <a:spcAft>
                <a:spcPts val="0"/>
              </a:spcAft>
              <a:defRPr/>
            </a:pPr>
            <a:r>
              <a:rPr lang="cs-CZ" b="1" dirty="0"/>
              <a:t>Management by </a:t>
            </a:r>
            <a:r>
              <a:rPr lang="cs-CZ" b="1" dirty="0" err="1"/>
              <a:t>Objectives</a:t>
            </a:r>
            <a:r>
              <a:rPr lang="cs-CZ" b="1" dirty="0"/>
              <a:t> (MBO )</a:t>
            </a:r>
            <a:r>
              <a:rPr lang="cs-CZ" dirty="0"/>
              <a:t> = řízení podle cílů</a:t>
            </a:r>
          </a:p>
          <a:p>
            <a:pPr algn="just" fontAlgn="auto">
              <a:lnSpc>
                <a:spcPct val="90000"/>
              </a:lnSpc>
              <a:spcAft>
                <a:spcPts val="0"/>
              </a:spcAft>
              <a:defRPr/>
            </a:pPr>
            <a:r>
              <a:rPr lang="cs-CZ" dirty="0"/>
              <a:t>V současné době často používaný pojem v manažerské teorii i praxi. </a:t>
            </a:r>
          </a:p>
          <a:p>
            <a:pPr algn="just" fontAlgn="auto">
              <a:lnSpc>
                <a:spcPct val="90000"/>
              </a:lnSpc>
              <a:spcAft>
                <a:spcPts val="0"/>
              </a:spcAft>
              <a:defRPr/>
            </a:pPr>
            <a:r>
              <a:rPr lang="cs-CZ" b="1" dirty="0"/>
              <a:t>Vytvoření soustavy strategických cílů</a:t>
            </a:r>
          </a:p>
          <a:p>
            <a:pPr lvl="1" algn="just" fontAlgn="auto">
              <a:lnSpc>
                <a:spcPct val="90000"/>
              </a:lnSpc>
              <a:spcAft>
                <a:spcPts val="0"/>
              </a:spcAft>
              <a:defRPr/>
            </a:pPr>
            <a:r>
              <a:rPr lang="cs-CZ" sz="2400" dirty="0"/>
              <a:t>pro celou firmu, </a:t>
            </a:r>
          </a:p>
          <a:p>
            <a:pPr lvl="1" algn="just" fontAlgn="auto">
              <a:lnSpc>
                <a:spcPct val="90000"/>
              </a:lnSpc>
              <a:spcAft>
                <a:spcPts val="0"/>
              </a:spcAft>
              <a:defRPr/>
            </a:pPr>
            <a:r>
              <a:rPr lang="cs-CZ" sz="2400" dirty="0"/>
              <a:t>ale také pro její jednotlivé součásti,</a:t>
            </a:r>
          </a:p>
          <a:p>
            <a:pPr lvl="1" algn="just" fontAlgn="auto">
              <a:lnSpc>
                <a:spcPct val="90000"/>
              </a:lnSpc>
              <a:spcAft>
                <a:spcPts val="0"/>
              </a:spcAft>
              <a:defRPr/>
            </a:pPr>
            <a:r>
              <a:rPr lang="cs-CZ" sz="2400" dirty="0"/>
              <a:t>případně dokonce pro jednotlivé pracovníky. </a:t>
            </a:r>
          </a:p>
          <a:p>
            <a:pPr algn="just" fontAlgn="auto">
              <a:lnSpc>
                <a:spcPct val="90000"/>
              </a:lnSpc>
              <a:spcAft>
                <a:spcPts val="0"/>
              </a:spcAft>
              <a:defRPr/>
            </a:pPr>
            <a:r>
              <a:rPr lang="cs-CZ" b="1" dirty="0"/>
              <a:t>Tvorba strategických cílů</a:t>
            </a:r>
            <a:r>
              <a:rPr lang="cs-CZ" dirty="0"/>
              <a:t> - všichni vedoucí pracovníci všech úrovní podnikové hierarchie a na jejich základě by měli analogicky zajišťovat tvorbu cílů pro svá oddělení </a:t>
            </a:r>
          </a:p>
          <a:p>
            <a:pPr algn="just" fontAlgn="auto">
              <a:lnSpc>
                <a:spcPct val="90000"/>
              </a:lnSpc>
              <a:spcAft>
                <a:spcPts val="0"/>
              </a:spcAft>
              <a:defRPr/>
            </a:pPr>
            <a:r>
              <a:rPr lang="cs-CZ" dirty="0"/>
              <a:t>Čím níže ve struktuře firmy, tím mohou být tyto cíle konkrétnější a krátkodobější. </a:t>
            </a:r>
          </a:p>
          <a:p>
            <a:pPr algn="just" fontAlgn="auto">
              <a:lnSpc>
                <a:spcPct val="90000"/>
              </a:lnSpc>
              <a:spcAft>
                <a:spcPts val="0"/>
              </a:spcAft>
              <a:defRPr/>
            </a:pPr>
            <a:r>
              <a:rPr lang="cs-CZ" dirty="0"/>
              <a:t>Předpoklad: stanovení pravidel pro měření dosažení cílů a informování o jejich naplnění včetně odměn a sankcí pro jednotlivé subjekty řízení.</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0"/>
            <a:ext cx="8229600" cy="1196975"/>
          </a:xfrm>
        </p:spPr>
        <p:txBody>
          <a:bodyPr/>
          <a:lstStyle/>
          <a:p>
            <a:pPr fontAlgn="auto">
              <a:spcAft>
                <a:spcPts val="0"/>
              </a:spcAft>
              <a:defRPr/>
            </a:pPr>
            <a:r>
              <a:rPr lang="cs-CZ"/>
              <a:t>Postavení strategického řízení </a:t>
            </a:r>
          </a:p>
        </p:txBody>
      </p:sp>
      <p:pic>
        <p:nvPicPr>
          <p:cNvPr id="481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3" y="1844675"/>
            <a:ext cx="9174163"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41136"/>
            <a:ext cx="8229600" cy="836613"/>
          </a:xfrm>
        </p:spPr>
        <p:txBody>
          <a:bodyPr/>
          <a:lstStyle/>
          <a:p>
            <a:pPr fontAlgn="auto">
              <a:spcAft>
                <a:spcPts val="0"/>
              </a:spcAft>
              <a:defRPr/>
            </a:pPr>
            <a:r>
              <a:rPr lang="cs-CZ" dirty="0"/>
              <a:t>Strategie a plánování</a:t>
            </a:r>
          </a:p>
        </p:txBody>
      </p:sp>
      <p:sp>
        <p:nvSpPr>
          <p:cNvPr id="49155" name="Zástupný symbol pro obsah 2"/>
          <p:cNvSpPr>
            <a:spLocks noGrp="1"/>
          </p:cNvSpPr>
          <p:nvPr>
            <p:ph idx="1"/>
          </p:nvPr>
        </p:nvSpPr>
        <p:spPr>
          <a:xfrm>
            <a:off x="457200" y="2133600"/>
            <a:ext cx="8229600" cy="3992563"/>
          </a:xfrm>
        </p:spPr>
        <p:txBody>
          <a:bodyPr/>
          <a:lstStyle/>
          <a:p>
            <a:pPr algn="ctr">
              <a:buFontTx/>
              <a:buNone/>
            </a:pPr>
            <a:r>
              <a:rPr lang="cs-CZ" b="1"/>
              <a:t>Strategie není výsledkem plánovacího procesu. Naopak je jeho výchozím bodem. „</a:t>
            </a:r>
          </a:p>
          <a:p>
            <a:endParaRPr lang="cs-CZ" b="1"/>
          </a:p>
          <a:p>
            <a:pPr>
              <a:buFontTx/>
              <a:buNone/>
            </a:pPr>
            <a:r>
              <a:rPr lang="cs-CZ"/>
              <a:t>							Henry Minzberg</a:t>
            </a:r>
          </a:p>
          <a:p>
            <a:endParaRPr lang="cs-CZ"/>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body" sz="half" idx="1"/>
          </p:nvPr>
        </p:nvSpPr>
        <p:spPr>
          <a:xfrm>
            <a:off x="323850" y="981075"/>
            <a:ext cx="8686800" cy="5688013"/>
          </a:xfrm>
        </p:spPr>
        <p:txBody>
          <a:bodyPr/>
          <a:lstStyle/>
          <a:p>
            <a:pPr>
              <a:buFontTx/>
              <a:buNone/>
            </a:pPr>
            <a:r>
              <a:rPr lang="cs-CZ" sz="2000" b="1">
                <a:solidFill>
                  <a:schemeClr val="tx1"/>
                </a:solidFill>
              </a:rPr>
              <a:t>Obsah podnikového plánování</a:t>
            </a:r>
          </a:p>
          <a:p>
            <a:r>
              <a:rPr lang="cs-CZ" sz="2000">
                <a:solidFill>
                  <a:schemeClr val="tx1"/>
                </a:solidFill>
              </a:rPr>
              <a:t>Firemní plánování lze chápat tedy jako proces složený z více kroků, které lze vymezit následovně:</a:t>
            </a:r>
          </a:p>
          <a:p>
            <a:pPr lvl="1"/>
            <a:r>
              <a:rPr lang="cs-CZ" sz="2000">
                <a:solidFill>
                  <a:schemeClr val="tx1"/>
                </a:solidFill>
              </a:rPr>
              <a:t>Formulace cílů a od nich odvozených ukazatelů</a:t>
            </a:r>
          </a:p>
          <a:p>
            <a:pPr lvl="1"/>
            <a:r>
              <a:rPr lang="cs-CZ" sz="2000">
                <a:solidFill>
                  <a:schemeClr val="tx1"/>
                </a:solidFill>
              </a:rPr>
              <a:t>Analýza a sběr informací o podniku a jeho okolí a rozpracování předpokladů o jeho budoucím vývoji</a:t>
            </a:r>
          </a:p>
          <a:p>
            <a:pPr lvl="1"/>
            <a:r>
              <a:rPr lang="cs-CZ" sz="2000">
                <a:solidFill>
                  <a:schemeClr val="tx1"/>
                </a:solidFill>
              </a:rPr>
              <a:t>Návrh alternativních plánů a výběr optimální varianty</a:t>
            </a:r>
          </a:p>
          <a:p>
            <a:pPr lvl="1"/>
            <a:r>
              <a:rPr lang="cs-CZ" sz="2000">
                <a:solidFill>
                  <a:schemeClr val="tx1"/>
                </a:solidFill>
              </a:rPr>
              <a:t>Kontrola plnění plánovaných ukazatelů</a:t>
            </a:r>
          </a:p>
          <a:p>
            <a:pPr lvl="1"/>
            <a:endParaRPr lang="cs-CZ" sz="2000">
              <a:solidFill>
                <a:schemeClr val="tx1"/>
              </a:solidFill>
            </a:endParaRPr>
          </a:p>
          <a:p>
            <a:r>
              <a:rPr lang="cs-CZ" sz="2000">
                <a:solidFill>
                  <a:schemeClr val="tx1"/>
                </a:solidFill>
              </a:rPr>
              <a:t>Součástí procesu plánování je také prognózování – nelze ovšem ztotožnit plány a prognózy</a:t>
            </a:r>
          </a:p>
          <a:p>
            <a:r>
              <a:rPr lang="cs-CZ" sz="2000">
                <a:solidFill>
                  <a:schemeClr val="tx1"/>
                </a:solidFill>
              </a:rPr>
              <a:t>Prognózování – činnost zaměřená na odhad očekávaných jevů ve vymezených oblastech, spočívajících ve využití existujících informací o současném stavu zkoumaného objektu a zákonitostech jeho vývoje a představ o jeho budoucím stavu.</a:t>
            </a:r>
          </a:p>
        </p:txBody>
      </p:sp>
      <p:sp>
        <p:nvSpPr>
          <p:cNvPr id="5" name="Nadpis 1"/>
          <p:cNvSpPr txBox="1">
            <a:spLocks/>
          </p:cNvSpPr>
          <p:nvPr/>
        </p:nvSpPr>
        <p:spPr>
          <a:xfrm>
            <a:off x="457200" y="0"/>
            <a:ext cx="8229600" cy="836613"/>
          </a:xfrm>
          <a:prstGeom prst="rect">
            <a:avLst/>
          </a:prstGeom>
        </p:spPr>
        <p:txBody>
          <a:bodyPr anchor="b"/>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fontAlgn="auto">
              <a:spcAft>
                <a:spcPts val="0"/>
              </a:spcAft>
              <a:defRPr/>
            </a:pPr>
            <a:r>
              <a:rPr lang="cs-CZ"/>
              <a:t>Strategie a plánování</a:t>
            </a:r>
            <a:endParaRPr lang="cs-CZ"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body" sz="half" idx="1"/>
          </p:nvPr>
        </p:nvSpPr>
        <p:spPr>
          <a:xfrm>
            <a:off x="323850" y="981075"/>
            <a:ext cx="8686800" cy="5876925"/>
          </a:xfrm>
        </p:spPr>
        <p:txBody>
          <a:bodyPr/>
          <a:lstStyle/>
          <a:p>
            <a:pPr>
              <a:buFontTx/>
              <a:buNone/>
            </a:pPr>
            <a:r>
              <a:rPr lang="cs-CZ" sz="2000" b="1">
                <a:solidFill>
                  <a:schemeClr val="tx1"/>
                </a:solidFill>
              </a:rPr>
              <a:t>Systém podnikového plánování</a:t>
            </a:r>
          </a:p>
          <a:p>
            <a:r>
              <a:rPr lang="cs-CZ" sz="2000">
                <a:solidFill>
                  <a:schemeClr val="tx1"/>
                </a:solidFill>
              </a:rPr>
              <a:t>Plánovací systém je možné definovat jako </a:t>
            </a:r>
            <a:r>
              <a:rPr lang="cs-CZ" sz="2000" b="1">
                <a:solidFill>
                  <a:schemeClr val="tx1"/>
                </a:solidFill>
              </a:rPr>
              <a:t>cílově uspořádanou množinu prvků, které obsahuje jednotlivé druhy plánů, které se ve firmě sestavují (a také vztahů mezi nimi)</a:t>
            </a:r>
          </a:p>
          <a:p>
            <a:r>
              <a:rPr lang="cs-CZ" sz="2000">
                <a:solidFill>
                  <a:schemeClr val="tx1"/>
                </a:solidFill>
              </a:rPr>
              <a:t>Východiskem je integrita – celistvost</a:t>
            </a:r>
          </a:p>
          <a:p>
            <a:r>
              <a:rPr lang="cs-CZ" sz="2000">
                <a:solidFill>
                  <a:schemeClr val="tx1"/>
                </a:solidFill>
              </a:rPr>
              <a:t>Můžeme rozlišit 4 části komplexního systému plánování</a:t>
            </a:r>
          </a:p>
          <a:p>
            <a:pPr lvl="1"/>
            <a:r>
              <a:rPr lang="cs-CZ" sz="2000" b="1" i="1">
                <a:solidFill>
                  <a:schemeClr val="tx1"/>
                </a:solidFill>
              </a:rPr>
              <a:t>Normativní plánování</a:t>
            </a:r>
            <a:r>
              <a:rPr lang="cs-CZ" sz="2000">
                <a:solidFill>
                  <a:schemeClr val="tx1"/>
                </a:solidFill>
              </a:rPr>
              <a:t> – formulování kvant. a kval. vlastností všeobecných zásad, postojů a principů (vztah okolí a podnik)</a:t>
            </a:r>
          </a:p>
          <a:p>
            <a:pPr lvl="1"/>
            <a:r>
              <a:rPr lang="cs-CZ" sz="2000" b="1" i="1">
                <a:solidFill>
                  <a:schemeClr val="tx1"/>
                </a:solidFill>
              </a:rPr>
              <a:t>Strategické plánování</a:t>
            </a:r>
            <a:r>
              <a:rPr lang="cs-CZ" sz="2000">
                <a:solidFill>
                  <a:schemeClr val="tx1"/>
                </a:solidFill>
              </a:rPr>
              <a:t> – tvorba programů, projektů, strategických plánů na 3 – 5 let.</a:t>
            </a:r>
          </a:p>
          <a:p>
            <a:pPr lvl="1"/>
            <a:r>
              <a:rPr lang="cs-CZ" sz="2000" b="1" i="1">
                <a:solidFill>
                  <a:schemeClr val="tx1"/>
                </a:solidFill>
              </a:rPr>
              <a:t>Operativní plánování</a:t>
            </a:r>
            <a:r>
              <a:rPr lang="cs-CZ" sz="2000">
                <a:solidFill>
                  <a:schemeClr val="tx1"/>
                </a:solidFill>
              </a:rPr>
              <a:t> – vypracování střednědob. a krátkodob. výrobního a odbytového programu a v návaznosti potom dalších dílčích plánů</a:t>
            </a:r>
          </a:p>
          <a:p>
            <a:pPr lvl="1"/>
            <a:r>
              <a:rPr lang="cs-CZ" sz="2000" b="1" i="1">
                <a:solidFill>
                  <a:schemeClr val="tx1"/>
                </a:solidFill>
              </a:rPr>
              <a:t>Plánování VH a likvidity - </a:t>
            </a:r>
            <a:r>
              <a:rPr lang="cs-CZ" sz="2000">
                <a:solidFill>
                  <a:schemeClr val="tx1"/>
                </a:solidFill>
              </a:rPr>
              <a:t> soulad předchozích částí  s finančně-hospodářskými záměry vrcholového vedení firmy</a:t>
            </a:r>
            <a:endParaRPr lang="cs-CZ" sz="2000" b="1" i="1">
              <a:solidFill>
                <a:schemeClr val="tx1"/>
              </a:solidFill>
            </a:endParaRPr>
          </a:p>
        </p:txBody>
      </p:sp>
      <p:sp>
        <p:nvSpPr>
          <p:cNvPr id="5" name="Nadpis 1"/>
          <p:cNvSpPr>
            <a:spLocks noGrp="1"/>
          </p:cNvSpPr>
          <p:nvPr>
            <p:ph type="title"/>
          </p:nvPr>
        </p:nvSpPr>
        <p:spPr>
          <a:xfrm>
            <a:off x="457200" y="330926"/>
            <a:ext cx="8229600" cy="836613"/>
          </a:xfrm>
        </p:spPr>
        <p:txBody>
          <a:bodyPr/>
          <a:lstStyle/>
          <a:p>
            <a:pPr fontAlgn="auto">
              <a:spcAft>
                <a:spcPts val="0"/>
              </a:spcAft>
              <a:defRPr/>
            </a:pPr>
            <a:r>
              <a:rPr lang="cs-CZ" dirty="0"/>
              <a:t>Strategie a plánování</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6" name="Group 2"/>
          <p:cNvGrpSpPr>
            <a:grpSpLocks/>
          </p:cNvGrpSpPr>
          <p:nvPr/>
        </p:nvGrpSpPr>
        <p:grpSpPr bwMode="auto">
          <a:xfrm>
            <a:off x="0" y="0"/>
            <a:ext cx="9144000" cy="6858000"/>
            <a:chOff x="1417" y="6277"/>
            <a:chExt cx="7380" cy="5760"/>
          </a:xfrm>
        </p:grpSpPr>
        <p:sp>
          <p:nvSpPr>
            <p:cNvPr id="52227" name="Rectangle 3"/>
            <p:cNvSpPr>
              <a:spLocks noChangeArrowheads="1"/>
            </p:cNvSpPr>
            <p:nvPr/>
          </p:nvSpPr>
          <p:spPr bwMode="auto">
            <a:xfrm>
              <a:off x="1417" y="6277"/>
              <a:ext cx="7380" cy="5760"/>
            </a:xfrm>
            <a:prstGeom prst="rect">
              <a:avLst/>
            </a:prstGeom>
            <a:solidFill>
              <a:schemeClr val="bg1"/>
            </a:solidFill>
            <a:ln w="9525">
              <a:solidFill>
                <a:srgbClr val="000000"/>
              </a:solidFill>
              <a:miter lim="800000"/>
              <a:headEnd/>
              <a:tailEnd/>
            </a:ln>
          </p:spPr>
          <p:txBody>
            <a:bodyPr/>
            <a:lstStyle/>
            <a:p>
              <a:endParaRPr lang="cs-CZ"/>
            </a:p>
          </p:txBody>
        </p:sp>
        <p:sp>
          <p:nvSpPr>
            <p:cNvPr id="52228" name="Line 4"/>
            <p:cNvSpPr>
              <a:spLocks noChangeShapeType="1"/>
            </p:cNvSpPr>
            <p:nvPr/>
          </p:nvSpPr>
          <p:spPr bwMode="auto">
            <a:xfrm>
              <a:off x="7897" y="6997"/>
              <a:ext cx="0" cy="4764"/>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52229" name="Line 5"/>
            <p:cNvSpPr>
              <a:spLocks noChangeShapeType="1"/>
            </p:cNvSpPr>
            <p:nvPr/>
          </p:nvSpPr>
          <p:spPr bwMode="auto">
            <a:xfrm flipH="1" flipV="1">
              <a:off x="8437" y="6997"/>
              <a:ext cx="0" cy="4764"/>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52230" name="Text Box 6"/>
            <p:cNvSpPr txBox="1">
              <a:spLocks noChangeArrowheads="1"/>
            </p:cNvSpPr>
            <p:nvPr/>
          </p:nvSpPr>
          <p:spPr bwMode="auto">
            <a:xfrm>
              <a:off x="7897" y="7177"/>
              <a:ext cx="540" cy="45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r>
                <a:rPr lang="cs-CZ" sz="2000" b="1">
                  <a:solidFill>
                    <a:srgbClr val="333333"/>
                  </a:solidFill>
                  <a:latin typeface="Courier New" pitchFamily="49" charset="0"/>
                </a:rPr>
                <a:t>Finanční plánování</a:t>
              </a:r>
              <a:endParaRPr lang="cs-CZ" sz="2000" b="1">
                <a:latin typeface="Verdana" pitchFamily="34" charset="0"/>
              </a:endParaRPr>
            </a:p>
          </p:txBody>
        </p:sp>
        <p:pic>
          <p:nvPicPr>
            <p:cNvPr id="522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0" y="6457"/>
              <a:ext cx="6137" cy="5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84868"/>
            <a:ext cx="8229600" cy="635000"/>
          </a:xfrm>
        </p:spPr>
        <p:txBody>
          <a:bodyPr>
            <a:normAutofit fontScale="90000"/>
          </a:bodyPr>
          <a:lstStyle/>
          <a:p>
            <a:pPr fontAlgn="auto">
              <a:spcAft>
                <a:spcPts val="0"/>
              </a:spcAft>
              <a:defRPr/>
            </a:pPr>
            <a:r>
              <a:rPr lang="cs-CZ" dirty="0"/>
              <a:t>Plánování</a:t>
            </a:r>
          </a:p>
        </p:txBody>
      </p:sp>
      <p:sp>
        <p:nvSpPr>
          <p:cNvPr id="53251" name="Zástupný symbol pro text 2"/>
          <p:cNvSpPr>
            <a:spLocks noGrp="1"/>
          </p:cNvSpPr>
          <p:nvPr>
            <p:ph type="body" sz="half" idx="1"/>
          </p:nvPr>
        </p:nvSpPr>
        <p:spPr>
          <a:xfrm>
            <a:off x="457200" y="1095375"/>
            <a:ext cx="8315325" cy="5030788"/>
          </a:xfrm>
        </p:spPr>
        <p:txBody>
          <a:bodyPr>
            <a:normAutofit fontScale="92500" lnSpcReduction="20000"/>
          </a:bodyPr>
          <a:lstStyle/>
          <a:p>
            <a:pPr>
              <a:lnSpc>
                <a:spcPct val="90000"/>
              </a:lnSpc>
            </a:pPr>
            <a:r>
              <a:rPr lang="cs-CZ">
                <a:solidFill>
                  <a:schemeClr val="tx1"/>
                </a:solidFill>
              </a:rPr>
              <a:t>Proces plánování je základem pro plnění podnikových cílů a setkáme s ním na každé úrovni řízení. </a:t>
            </a:r>
          </a:p>
          <a:p>
            <a:pPr>
              <a:lnSpc>
                <a:spcPct val="90000"/>
              </a:lnSpc>
            </a:pPr>
            <a:r>
              <a:rPr lang="cs-CZ">
                <a:solidFill>
                  <a:schemeClr val="tx1"/>
                </a:solidFill>
              </a:rPr>
              <a:t>Klíčem k efektivnímu plánování a tvorbě rozpočtů je </a:t>
            </a:r>
            <a:r>
              <a:rPr lang="cs-CZ" b="1">
                <a:solidFill>
                  <a:schemeClr val="tx1"/>
                </a:solidFill>
              </a:rPr>
              <a:t>ověření všech možných předpokladů a vstupních faktorů</a:t>
            </a:r>
            <a:r>
              <a:rPr lang="cs-CZ">
                <a:solidFill>
                  <a:schemeClr val="tx1"/>
                </a:solidFill>
              </a:rPr>
              <a:t> tak, aby vedení společnosti mohlo zvážit dopad každého z nich a rozhodnout, zda jej zohlední nebo ne.</a:t>
            </a:r>
          </a:p>
          <a:p>
            <a:r>
              <a:rPr lang="cs-CZ">
                <a:solidFill>
                  <a:schemeClr val="tx1"/>
                </a:solidFill>
              </a:rPr>
              <a:t>Finanční plánování a rozpočtování pomáhá rozpoznat důležité faktory pro strategická rozhodnutí. Porovnáním skutečných výsledků s finančním plánem lze předvídat problémy a přijmout nápravná opatření.</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250825" y="440531"/>
            <a:ext cx="8229600" cy="649287"/>
          </a:xfrm>
        </p:spPr>
        <p:txBody>
          <a:bodyPr>
            <a:normAutofit fontScale="90000"/>
          </a:bodyPr>
          <a:lstStyle/>
          <a:p>
            <a:pPr fontAlgn="auto">
              <a:spcAft>
                <a:spcPts val="0"/>
              </a:spcAft>
              <a:defRPr/>
            </a:pPr>
            <a:r>
              <a:rPr lang="cs-CZ" sz="3800" b="1" dirty="0"/>
              <a:t>Hlavní přínos plánování v podniku</a:t>
            </a:r>
          </a:p>
        </p:txBody>
      </p:sp>
      <p:sp>
        <p:nvSpPr>
          <p:cNvPr id="86019" name="Rectangle 3"/>
          <p:cNvSpPr>
            <a:spLocks noGrp="1" noChangeArrowheads="1"/>
          </p:cNvSpPr>
          <p:nvPr>
            <p:ph type="body" idx="1"/>
          </p:nvPr>
        </p:nvSpPr>
        <p:spPr>
          <a:xfrm>
            <a:off x="250825" y="1088570"/>
            <a:ext cx="8713788" cy="5509079"/>
          </a:xfrm>
        </p:spPr>
        <p:txBody>
          <a:bodyPr rtlCol="0">
            <a:normAutofit/>
          </a:bodyPr>
          <a:lstStyle/>
          <a:p>
            <a:pPr algn="just" fontAlgn="auto">
              <a:spcAft>
                <a:spcPts val="0"/>
              </a:spcAft>
              <a:defRPr/>
            </a:pPr>
            <a:r>
              <a:rPr lang="cs-CZ" sz="2000" b="1" dirty="0"/>
              <a:t>Odhaluje nové skutečnosti týkající se rozvoje podniku </a:t>
            </a:r>
            <a:r>
              <a:rPr lang="cs-CZ" sz="2000" dirty="0"/>
              <a:t>a tím se snižují rizika budoucích operací. Ozřejmuje se rozdělení odpovědnosti za výsledky celého podniku. Umožňuje se odhad účinku různých variant plánů.</a:t>
            </a:r>
          </a:p>
          <a:p>
            <a:pPr algn="just" fontAlgn="auto">
              <a:spcAft>
                <a:spcPts val="0"/>
              </a:spcAft>
              <a:defRPr/>
            </a:pPr>
            <a:r>
              <a:rPr lang="cs-CZ" sz="2000" b="1" dirty="0"/>
              <a:t>Oživuje vnitropodnikovou komunikaci a přispívá ke koordinaci činností.</a:t>
            </a:r>
          </a:p>
          <a:p>
            <a:pPr algn="just" fontAlgn="auto">
              <a:spcAft>
                <a:spcPts val="0"/>
              </a:spcAft>
              <a:defRPr/>
            </a:pPr>
            <a:r>
              <a:rPr lang="cs-CZ" sz="2000" b="1" dirty="0"/>
              <a:t>Je prostředkem hodnocení vhodnosti i realizovatelnosti stanovených cílů a pak i návodem k činnosti zajišťující jejich dosažení.</a:t>
            </a:r>
          </a:p>
          <a:p>
            <a:pPr algn="just" fontAlgn="auto">
              <a:spcAft>
                <a:spcPts val="0"/>
              </a:spcAft>
              <a:defRPr/>
            </a:pPr>
            <a:r>
              <a:rPr lang="cs-CZ" sz="2000" b="1" dirty="0"/>
              <a:t>Přispívá k hodnocení efektivnosti všech úseků činnosti podniku</a:t>
            </a:r>
            <a:r>
              <a:rPr lang="cs-CZ" sz="2000" dirty="0"/>
              <a:t>.</a:t>
            </a:r>
          </a:p>
          <a:p>
            <a:pPr algn="just" fontAlgn="auto">
              <a:spcAft>
                <a:spcPts val="0"/>
              </a:spcAft>
              <a:defRPr/>
            </a:pPr>
            <a:r>
              <a:rPr lang="cs-CZ" sz="2000" dirty="0"/>
              <a:t>Je příležitostí ke </a:t>
            </a:r>
            <a:r>
              <a:rPr lang="cs-CZ" sz="2000" b="1" dirty="0"/>
              <a:t>sladění často protichůdných dílčích cílů</a:t>
            </a:r>
            <a:r>
              <a:rPr lang="cs-CZ" sz="2000" dirty="0"/>
              <a:t> manažerů nižších úrovní řízení s celopodnikovými zájmy.</a:t>
            </a:r>
          </a:p>
          <a:p>
            <a:pPr algn="just" fontAlgn="auto">
              <a:spcAft>
                <a:spcPts val="0"/>
              </a:spcAft>
              <a:defRPr/>
            </a:pPr>
            <a:r>
              <a:rPr lang="cs-CZ" sz="2000" dirty="0"/>
              <a:t>Je významnou </a:t>
            </a:r>
            <a:r>
              <a:rPr lang="cs-CZ" sz="2000" b="1" dirty="0"/>
              <a:t>motivací pracovníků</a:t>
            </a:r>
            <a:r>
              <a:rPr lang="cs-CZ" sz="2000" dirty="0"/>
              <a:t> podniku, neboť konkretizuje jejich vyhlídky na podíl na úspěších podniku, zaměřuje úsilí všech účastníků potřebným směrem.</a:t>
            </a:r>
          </a:p>
          <a:p>
            <a:pPr algn="just" fontAlgn="auto">
              <a:spcAft>
                <a:spcPts val="0"/>
              </a:spcAft>
              <a:defRPr/>
            </a:pPr>
            <a:r>
              <a:rPr lang="cs-CZ" sz="2000" dirty="0"/>
              <a:t>Plány a rozpočty jsou základem soustavného monitorování a řízení chodu podniku směřujícího k realizaci přijatých plánů.</a:t>
            </a:r>
          </a:p>
          <a:p>
            <a:pPr algn="just" fontAlgn="auto">
              <a:spcAft>
                <a:spcPts val="0"/>
              </a:spcAft>
              <a:defRPr/>
            </a:pPr>
            <a:r>
              <a:rPr lang="cs-CZ" sz="2000" dirty="0"/>
              <a:t>Plánování nutí řídicí pracovníky přerušit rutinní řídicí práci a zamyslet se nad chodem podniku jako celku.</a:t>
            </a:r>
          </a:p>
          <a:p>
            <a:pPr algn="just" fontAlgn="auto">
              <a:spcAft>
                <a:spcPts val="0"/>
              </a:spcAft>
              <a:defRPr/>
            </a:pPr>
            <a:endParaRPr lang="cs-CZ"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cs-CZ" sz="2800" b="1" dirty="0"/>
              <a:t>KALKULACE NÁKLADŮ</a:t>
            </a:r>
          </a:p>
        </p:txBody>
      </p:sp>
      <p:sp>
        <p:nvSpPr>
          <p:cNvPr id="121861" name="Rectangle 5"/>
          <p:cNvSpPr>
            <a:spLocks noGrp="1" noChangeArrowheads="1"/>
          </p:cNvSpPr>
          <p:nvPr>
            <p:ph idx="1"/>
          </p:nvPr>
        </p:nvSpPr>
        <p:spPr/>
        <p:txBody>
          <a:bodyPr>
            <a:normAutofit fontScale="85000" lnSpcReduction="10000"/>
          </a:bodyPr>
          <a:lstStyle/>
          <a:p>
            <a:pPr>
              <a:lnSpc>
                <a:spcPct val="90000"/>
              </a:lnSpc>
            </a:pPr>
            <a:r>
              <a:rPr lang="cs-CZ" dirty="0"/>
              <a:t>důležitý  nástroj řízení nákladů </a:t>
            </a:r>
          </a:p>
          <a:p>
            <a:pPr>
              <a:lnSpc>
                <a:spcPct val="90000"/>
              </a:lnSpc>
            </a:pPr>
            <a:r>
              <a:rPr lang="cs-CZ" dirty="0"/>
              <a:t>nezbytné je sledování nákladů i z hlediska věcného, tj. podle výkonů (výrobků a služeb) → </a:t>
            </a:r>
            <a:r>
              <a:rPr lang="cs-CZ" b="1" dirty="0"/>
              <a:t>kalkulace vlastních nákladů</a:t>
            </a:r>
            <a:r>
              <a:rPr lang="cs-CZ" dirty="0"/>
              <a:t> </a:t>
            </a:r>
          </a:p>
          <a:p>
            <a:pPr>
              <a:lnSpc>
                <a:spcPct val="90000"/>
              </a:lnSpc>
            </a:pPr>
            <a:r>
              <a:rPr lang="cs-CZ" dirty="0"/>
              <a:t>Slouží ke: </a:t>
            </a:r>
          </a:p>
          <a:p>
            <a:pPr lvl="1">
              <a:lnSpc>
                <a:spcPct val="90000"/>
              </a:lnSpc>
            </a:pPr>
            <a:r>
              <a:rPr lang="cs-CZ" b="1" dirty="0"/>
              <a:t>stanovení nákladů na kalkulační objekt (výrobek, služba)</a:t>
            </a:r>
          </a:p>
          <a:p>
            <a:pPr lvl="1">
              <a:lnSpc>
                <a:spcPct val="90000"/>
              </a:lnSpc>
            </a:pPr>
            <a:r>
              <a:rPr lang="cs-CZ" b="1" dirty="0"/>
              <a:t>stanovení prodejních cen</a:t>
            </a:r>
            <a:r>
              <a:rPr lang="cs-CZ" dirty="0"/>
              <a:t>, </a:t>
            </a:r>
          </a:p>
          <a:p>
            <a:pPr lvl="1">
              <a:lnSpc>
                <a:spcPct val="90000"/>
              </a:lnSpc>
            </a:pPr>
            <a:r>
              <a:rPr lang="cs-CZ" dirty="0"/>
              <a:t>vnitropodnikových cen výkonů,  </a:t>
            </a:r>
          </a:p>
          <a:p>
            <a:pPr lvl="1">
              <a:lnSpc>
                <a:spcPct val="90000"/>
              </a:lnSpc>
            </a:pPr>
            <a:r>
              <a:rPr lang="cs-CZ" dirty="0"/>
              <a:t>kontrole a rozboru hospodárnosti výroby a rentability výkonů, </a:t>
            </a:r>
          </a:p>
          <a:p>
            <a:pPr lvl="1">
              <a:lnSpc>
                <a:spcPct val="90000"/>
              </a:lnSpc>
            </a:pPr>
            <a:r>
              <a:rPr lang="cs-CZ" dirty="0"/>
              <a:t>limitování nákladů,</a:t>
            </a:r>
          </a:p>
          <a:p>
            <a:pPr lvl="1">
              <a:lnSpc>
                <a:spcPct val="90000"/>
              </a:lnSpc>
            </a:pPr>
            <a:r>
              <a:rPr lang="cs-CZ" dirty="0"/>
              <a:t>sestavování rozpočtů, apod.</a:t>
            </a:r>
          </a:p>
          <a:p>
            <a:pPr>
              <a:lnSpc>
                <a:spcPct val="90000"/>
              </a:lnSpc>
            </a:pPr>
            <a:endParaRPr lang="cs-CZ" dirty="0"/>
          </a:p>
        </p:txBody>
      </p:sp>
    </p:spTree>
    <p:extLst>
      <p:ext uri="{BB962C8B-B14F-4D97-AF65-F5344CB8AC3E}">
        <p14:creationId xmlns:p14="http://schemas.microsoft.com/office/powerpoint/2010/main" val="2741984199"/>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57200" y="353922"/>
            <a:ext cx="8229600" cy="865187"/>
          </a:xfrm>
        </p:spPr>
        <p:txBody>
          <a:bodyPr/>
          <a:lstStyle/>
          <a:p>
            <a:pPr fontAlgn="auto">
              <a:spcAft>
                <a:spcPts val="0"/>
              </a:spcAft>
              <a:defRPr/>
            </a:pPr>
            <a:r>
              <a:rPr lang="cs-CZ" b="1" dirty="0"/>
              <a:t>Význam podnikového plánování</a:t>
            </a:r>
          </a:p>
        </p:txBody>
      </p:sp>
      <p:sp>
        <p:nvSpPr>
          <p:cNvPr id="55299" name="Rectangle 3"/>
          <p:cNvSpPr>
            <a:spLocks noGrp="1" noChangeArrowheads="1"/>
          </p:cNvSpPr>
          <p:nvPr>
            <p:ph type="body" idx="1"/>
          </p:nvPr>
        </p:nvSpPr>
        <p:spPr>
          <a:xfrm>
            <a:off x="190500" y="1116738"/>
            <a:ext cx="8785225" cy="5761038"/>
          </a:xfrm>
          <a:solidFill>
            <a:schemeClr val="bg1"/>
          </a:solidFill>
        </p:spPr>
        <p:txBody>
          <a:bodyPr/>
          <a:lstStyle/>
          <a:p>
            <a:pPr algn="just">
              <a:lnSpc>
                <a:spcPct val="80000"/>
              </a:lnSpc>
              <a:buFontTx/>
              <a:buNone/>
            </a:pPr>
            <a:r>
              <a:rPr lang="cs-CZ" sz="1600" b="1" dirty="0">
                <a:latin typeface="Verdana" pitchFamily="34" charset="0"/>
              </a:rPr>
              <a:t>Zvyšování efektivity</a:t>
            </a:r>
            <a:endParaRPr lang="cs-CZ" sz="1600" dirty="0">
              <a:latin typeface="Verdana" pitchFamily="34" charset="0"/>
            </a:endParaRPr>
          </a:p>
          <a:p>
            <a:pPr algn="just">
              <a:lnSpc>
                <a:spcPct val="80000"/>
              </a:lnSpc>
            </a:pPr>
            <a:r>
              <a:rPr lang="cs-CZ" sz="1600" dirty="0">
                <a:latin typeface="Verdana" pitchFamily="34" charset="0"/>
              </a:rPr>
              <a:t>Plánování je jedním z východisek úspěšné podnikatelské aktivity. Tyto činnosti jsou o to více efektivnější, o co lépe, jasněji a srozumitelněji jsou stanoveny cíle, zvoleny optimální varianty způsobu jejich dosažení, zajištěny odpovídající zdroje, zadány úkoly a definována měřítka kontroly.</a:t>
            </a:r>
            <a:endParaRPr lang="cs-CZ" sz="1600" b="1" dirty="0">
              <a:latin typeface="Verdana" pitchFamily="34" charset="0"/>
            </a:endParaRPr>
          </a:p>
          <a:p>
            <a:pPr algn="just">
              <a:lnSpc>
                <a:spcPct val="80000"/>
              </a:lnSpc>
              <a:buFontTx/>
              <a:buNone/>
            </a:pPr>
            <a:r>
              <a:rPr lang="cs-CZ" sz="1600" b="1" dirty="0">
                <a:latin typeface="Verdana" pitchFamily="34" charset="0"/>
              </a:rPr>
              <a:t>Snižování rizika</a:t>
            </a:r>
            <a:endParaRPr lang="cs-CZ" sz="1600" dirty="0">
              <a:latin typeface="Verdana" pitchFamily="34" charset="0"/>
            </a:endParaRPr>
          </a:p>
          <a:p>
            <a:pPr algn="just">
              <a:lnSpc>
                <a:spcPct val="80000"/>
              </a:lnSpc>
            </a:pPr>
            <a:r>
              <a:rPr lang="cs-CZ" sz="1600" dirty="0">
                <a:latin typeface="Verdana" pitchFamily="34" charset="0"/>
              </a:rPr>
              <a:t> Dobré plánování je i cestou ke snižování rizika v budoucnosti. V průběhu plánování se směr budoucího chování organizace neustále zpřesňuje, což jim umožňuje pružně reagovat na nepředvídané změny v jejím vnitřním i vnějším prostředí.</a:t>
            </a:r>
            <a:endParaRPr lang="cs-CZ" sz="1600" b="1" dirty="0">
              <a:latin typeface="Verdana" pitchFamily="34" charset="0"/>
            </a:endParaRPr>
          </a:p>
          <a:p>
            <a:pPr algn="just">
              <a:lnSpc>
                <a:spcPct val="80000"/>
              </a:lnSpc>
              <a:buFontTx/>
              <a:buNone/>
            </a:pPr>
            <a:r>
              <a:rPr lang="cs-CZ" sz="1600" b="1" dirty="0">
                <a:latin typeface="Verdana" pitchFamily="34" charset="0"/>
              </a:rPr>
              <a:t>Úspěšné  organizační změny</a:t>
            </a:r>
            <a:endParaRPr lang="cs-CZ" sz="1600" dirty="0">
              <a:latin typeface="Verdana" pitchFamily="34" charset="0"/>
            </a:endParaRPr>
          </a:p>
          <a:p>
            <a:pPr algn="just">
              <a:lnSpc>
                <a:spcPct val="80000"/>
              </a:lnSpc>
            </a:pPr>
            <a:r>
              <a:rPr lang="cs-CZ" sz="1600" dirty="0">
                <a:latin typeface="Verdana" pitchFamily="34" charset="0"/>
              </a:rPr>
              <a:t>Plánování zpravidla zahrnuje žádoucí změny v organizaci. Jejich úspěšné dosažení není možné bez plánovitého postupu. Čím lepší představu o účincích budoucí organizační změny budou manažeři mít, tím lépe se budou moci vyrovnat s jejími důsledky.</a:t>
            </a:r>
          </a:p>
          <a:p>
            <a:pPr algn="just">
              <a:lnSpc>
                <a:spcPct val="80000"/>
              </a:lnSpc>
              <a:buFontTx/>
              <a:buNone/>
            </a:pPr>
            <a:r>
              <a:rPr lang="cs-CZ" sz="1600" b="1" dirty="0">
                <a:latin typeface="Verdana" pitchFamily="34" charset="0"/>
              </a:rPr>
              <a:t>Rozvoj manažerů</a:t>
            </a:r>
            <a:endParaRPr lang="cs-CZ" sz="1600" dirty="0">
              <a:latin typeface="Verdana" pitchFamily="34" charset="0"/>
            </a:endParaRPr>
          </a:p>
          <a:p>
            <a:pPr algn="just">
              <a:lnSpc>
                <a:spcPct val="80000"/>
              </a:lnSpc>
            </a:pPr>
            <a:r>
              <a:rPr lang="cs-CZ" sz="1600" dirty="0">
                <a:latin typeface="Verdana" pitchFamily="34" charset="0"/>
              </a:rPr>
              <a:t>Plánování nutí manažery, aby svá současná rozhodnutí vztahovali k budoucím výsledkům. Musí proto systematicky uvažovat o současnosti i budoucnosti, analyzovat vývoj vnitřního i vnějšího okolí, přijímat permanentnost změn, hrát proaktivní roli ve smyslu ovlivňování  budoucího vývoje a řešit problémy. To všechno má pozitivní dopad na úroveň manažerů i organizace.</a:t>
            </a:r>
            <a:endParaRPr lang="cs-CZ" sz="1600" b="1" dirty="0">
              <a:latin typeface="Verdana" pitchFamily="34" charset="0"/>
            </a:endParaRPr>
          </a:p>
          <a:p>
            <a:pPr algn="just">
              <a:lnSpc>
                <a:spcPct val="80000"/>
              </a:lnSpc>
              <a:buFontTx/>
              <a:buNone/>
            </a:pPr>
            <a:r>
              <a:rPr lang="cs-CZ" sz="1600" b="1" dirty="0">
                <a:latin typeface="Verdana" pitchFamily="34" charset="0"/>
              </a:rPr>
              <a:t>Vývoj standardů jakosti</a:t>
            </a:r>
            <a:endParaRPr lang="cs-CZ" sz="1600" dirty="0">
              <a:latin typeface="Verdana" pitchFamily="34" charset="0"/>
            </a:endParaRPr>
          </a:p>
          <a:p>
            <a:pPr algn="just">
              <a:lnSpc>
                <a:spcPct val="80000"/>
              </a:lnSpc>
            </a:pPr>
            <a:r>
              <a:rPr lang="cs-CZ" sz="1600" dirty="0">
                <a:latin typeface="Verdana" pitchFamily="34" charset="0"/>
              </a:rPr>
              <a:t>Pomocí plánování jsou v podobě cílů, postupů a úkolů organizace určovány racionální, objektivní standardy výkonnosti celé organizace, jejich dílčích jednotek, manažerů na všech stupních řízení i řadových pracovníků.</a:t>
            </a:r>
            <a:endParaRPr lang="cs-CZ" sz="1600" b="1" dirty="0">
              <a:latin typeface="Verdana" pitchFamily="34"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777875"/>
          </a:xfrm>
        </p:spPr>
        <p:txBody>
          <a:bodyPr/>
          <a:lstStyle/>
          <a:p>
            <a:pPr fontAlgn="auto">
              <a:spcAft>
                <a:spcPts val="0"/>
              </a:spcAft>
              <a:defRPr/>
            </a:pPr>
            <a:r>
              <a:rPr lang="cs-CZ"/>
              <a:t>Systém podnikového plánování</a:t>
            </a:r>
          </a:p>
        </p:txBody>
      </p:sp>
      <p:sp>
        <p:nvSpPr>
          <p:cNvPr id="56323" name="Rectangle 3"/>
          <p:cNvSpPr>
            <a:spLocks noChangeArrowheads="1"/>
          </p:cNvSpPr>
          <p:nvPr/>
        </p:nvSpPr>
        <p:spPr bwMode="auto">
          <a:xfrm>
            <a:off x="0" y="23193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cs-CZ"/>
          </a:p>
        </p:txBody>
      </p:sp>
      <p:sp>
        <p:nvSpPr>
          <p:cNvPr id="56324" name="Rectangle 4"/>
          <p:cNvSpPr>
            <a:spLocks noChangeArrowheads="1"/>
          </p:cNvSpPr>
          <p:nvPr/>
        </p:nvSpPr>
        <p:spPr bwMode="auto">
          <a:xfrm>
            <a:off x="2484438" y="6165850"/>
            <a:ext cx="450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cs-CZ" i="1">
                <a:latin typeface="Verdana" pitchFamily="34" charset="0"/>
              </a:rPr>
              <a:t>Základní fáze řídícího cyklu</a:t>
            </a:r>
            <a:r>
              <a:rPr lang="cs-CZ" b="1">
                <a:latin typeface="Verdana" pitchFamily="34" charset="0"/>
              </a:rPr>
              <a:t> </a:t>
            </a:r>
            <a:r>
              <a:rPr lang="en-US">
                <a:latin typeface="Verdana" pitchFamily="34" charset="0"/>
              </a:rPr>
              <a:t>[</a:t>
            </a:r>
            <a:r>
              <a:rPr lang="cs-CZ">
                <a:latin typeface="Verdana" pitchFamily="34" charset="0"/>
              </a:rPr>
              <a:t>Fibírová</a:t>
            </a:r>
            <a:r>
              <a:rPr lang="en-US">
                <a:latin typeface="Verdana" pitchFamily="34" charset="0"/>
              </a:rPr>
              <a:t>]</a:t>
            </a:r>
            <a:endParaRPr lang="cs-CZ">
              <a:latin typeface="Verdana" pitchFamily="34" charset="0"/>
            </a:endParaRPr>
          </a:p>
        </p:txBody>
      </p:sp>
      <p:pic>
        <p:nvPicPr>
          <p:cNvPr id="5632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1196975"/>
            <a:ext cx="8640763" cy="447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1576252" y="131900"/>
            <a:ext cx="9144000" cy="561975"/>
          </a:xfrm>
        </p:spPr>
        <p:txBody>
          <a:bodyPr/>
          <a:lstStyle/>
          <a:p>
            <a:pPr fontAlgn="auto">
              <a:spcAft>
                <a:spcPts val="0"/>
              </a:spcAft>
              <a:defRPr/>
            </a:pPr>
            <a:r>
              <a:rPr lang="cs-CZ" sz="3000" dirty="0"/>
              <a:t>Plánování, tvorba rozpočtů a prognóz</a:t>
            </a:r>
          </a:p>
        </p:txBody>
      </p:sp>
      <p:sp>
        <p:nvSpPr>
          <p:cNvPr id="57347" name="Rectangle 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cs-CZ"/>
          </a:p>
        </p:txBody>
      </p:sp>
      <p:graphicFrame>
        <p:nvGraphicFramePr>
          <p:cNvPr id="57348" name="Object 4"/>
          <p:cNvGraphicFramePr>
            <a:graphicFrameLocks noChangeAspect="1"/>
          </p:cNvGraphicFramePr>
          <p:nvPr/>
        </p:nvGraphicFramePr>
        <p:xfrm>
          <a:off x="1835150" y="765175"/>
          <a:ext cx="6080125" cy="6092825"/>
        </p:xfrm>
        <a:graphic>
          <a:graphicData uri="http://schemas.openxmlformats.org/presentationml/2006/ole">
            <mc:AlternateContent xmlns:mc="http://schemas.openxmlformats.org/markup-compatibility/2006">
              <mc:Choice xmlns:v="urn:schemas-microsoft-com:vml" Requires="v">
                <p:oleObj spid="_x0000_s13327" name="Visio" r:id="rId3" imgW="5632704" imgH="5803717" progId="Visio.Drawing.11">
                  <p:embed/>
                </p:oleObj>
              </mc:Choice>
              <mc:Fallback>
                <p:oleObj name="Visio" r:id="rId3" imgW="5632704" imgH="5803717" progId="Visio.Drawing.11">
                  <p:embed/>
                  <p:pic>
                    <p:nvPicPr>
                      <p:cNvPr id="5734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765175"/>
                        <a:ext cx="6080125" cy="60928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531223"/>
            <a:ext cx="8229600" cy="692150"/>
          </a:xfrm>
        </p:spPr>
        <p:txBody>
          <a:bodyPr/>
          <a:lstStyle/>
          <a:p>
            <a:pPr fontAlgn="auto">
              <a:spcAft>
                <a:spcPts val="0"/>
              </a:spcAft>
              <a:defRPr/>
            </a:pPr>
            <a:r>
              <a:rPr lang="cs-CZ" sz="3600" dirty="0"/>
              <a:t>FORMY PLÁNŮ A ROZPOČTŮ </a:t>
            </a:r>
          </a:p>
        </p:txBody>
      </p:sp>
      <p:sp>
        <p:nvSpPr>
          <p:cNvPr id="58371" name="Rectangle 3"/>
          <p:cNvSpPr>
            <a:spLocks noGrp="1" noChangeArrowheads="1"/>
          </p:cNvSpPr>
          <p:nvPr>
            <p:ph type="body" idx="1"/>
          </p:nvPr>
        </p:nvSpPr>
        <p:spPr>
          <a:xfrm>
            <a:off x="0" y="1223373"/>
            <a:ext cx="9036050" cy="5386251"/>
          </a:xfrm>
          <a:solidFill>
            <a:schemeClr val="bg1"/>
          </a:solidFill>
        </p:spPr>
        <p:txBody>
          <a:bodyPr>
            <a:normAutofit/>
          </a:bodyPr>
          <a:lstStyle/>
          <a:p>
            <a:pPr>
              <a:lnSpc>
                <a:spcPct val="90000"/>
              </a:lnSpc>
            </a:pPr>
            <a:r>
              <a:rPr lang="cs-CZ" sz="1600" b="1" i="1" dirty="0">
                <a:latin typeface="Verdana" pitchFamily="34" charset="0"/>
              </a:rPr>
              <a:t>Pevné</a:t>
            </a:r>
            <a:r>
              <a:rPr lang="cs-CZ" sz="1600" dirty="0">
                <a:latin typeface="Verdana" pitchFamily="34" charset="0"/>
              </a:rPr>
              <a:t> – jsou sestaveny za celé, pevně stanovené plánové (rozpočtové) období, </a:t>
            </a:r>
            <a:r>
              <a:rPr lang="cs-CZ" sz="1600" b="1" dirty="0">
                <a:latin typeface="Verdana" pitchFamily="34" charset="0"/>
              </a:rPr>
              <a:t>nejčastěji rok</a:t>
            </a:r>
            <a:r>
              <a:rPr lang="cs-CZ" sz="1600" dirty="0">
                <a:latin typeface="Verdana" pitchFamily="34" charset="0"/>
              </a:rPr>
              <a:t>. </a:t>
            </a:r>
          </a:p>
          <a:p>
            <a:pPr lvl="1">
              <a:lnSpc>
                <a:spcPct val="90000"/>
              </a:lnSpc>
            </a:pPr>
            <a:r>
              <a:rPr lang="cs-CZ" sz="1600" dirty="0">
                <a:latin typeface="Verdana" pitchFamily="34" charset="0"/>
              </a:rPr>
              <a:t>nevýhodou využití této formy je především neschopnost flexibilně reagovat na měnící se podmínky na odbytových trzích (reakce na poptávku), či trzích výrobních faktorů.</a:t>
            </a:r>
          </a:p>
          <a:p>
            <a:pPr>
              <a:lnSpc>
                <a:spcPct val="90000"/>
              </a:lnSpc>
            </a:pPr>
            <a:r>
              <a:rPr lang="cs-CZ" sz="1600" b="1" i="1" dirty="0">
                <a:latin typeface="Verdana" pitchFamily="34" charset="0"/>
              </a:rPr>
              <a:t>Dynamické plánování</a:t>
            </a:r>
            <a:r>
              <a:rPr lang="cs-CZ" sz="1600" dirty="0">
                <a:latin typeface="Verdana" pitchFamily="34" charset="0"/>
              </a:rPr>
              <a:t> </a:t>
            </a:r>
          </a:p>
          <a:p>
            <a:pPr lvl="1">
              <a:lnSpc>
                <a:spcPct val="90000"/>
              </a:lnSpc>
            </a:pPr>
            <a:r>
              <a:rPr lang="cs-CZ" sz="1600" dirty="0">
                <a:latin typeface="Verdana" pitchFamily="34" charset="0"/>
              </a:rPr>
              <a:t>jeho principy překonávají dosavadní strnulost plánovacího procesu </a:t>
            </a:r>
          </a:p>
          <a:p>
            <a:pPr lvl="1">
              <a:lnSpc>
                <a:spcPct val="90000"/>
              </a:lnSpc>
            </a:pPr>
            <a:r>
              <a:rPr lang="cs-CZ" sz="1600" dirty="0">
                <a:latin typeface="Verdana" pitchFamily="34" charset="0"/>
              </a:rPr>
              <a:t>možnost práce s libovolným počtem verzí plánu a potřebný metodologický aparát vytvářejí předpoklady pro využití forem: </a:t>
            </a:r>
          </a:p>
          <a:p>
            <a:pPr>
              <a:lnSpc>
                <a:spcPct val="80000"/>
              </a:lnSpc>
              <a:buFontTx/>
              <a:buNone/>
            </a:pPr>
            <a:r>
              <a:rPr lang="cs-CZ" sz="1600" b="1" i="1" dirty="0">
                <a:latin typeface="Verdana" pitchFamily="34" charset="0"/>
              </a:rPr>
              <a:t>Dynamické plánování:</a:t>
            </a:r>
            <a:r>
              <a:rPr lang="cs-CZ" sz="1600" dirty="0">
                <a:latin typeface="Verdana" pitchFamily="34" charset="0"/>
              </a:rPr>
              <a:t> </a:t>
            </a:r>
          </a:p>
          <a:p>
            <a:pPr>
              <a:lnSpc>
                <a:spcPct val="80000"/>
              </a:lnSpc>
            </a:pPr>
            <a:r>
              <a:rPr lang="cs-CZ" sz="1600" b="1" i="1" dirty="0">
                <a:latin typeface="Verdana" pitchFamily="34" charset="0"/>
              </a:rPr>
              <a:t>kontinuálního plánování</a:t>
            </a:r>
            <a:r>
              <a:rPr lang="cs-CZ" sz="1600" dirty="0">
                <a:latin typeface="Verdana" pitchFamily="34" charset="0"/>
              </a:rPr>
              <a:t> s možností průběžných aktualizací v průběhu prováděcího období vyvolaných změnou předpokladů, na nichž byl plán založen,</a:t>
            </a:r>
            <a:endParaRPr lang="cs-CZ" sz="1600" b="1" i="1" dirty="0">
              <a:latin typeface="Verdana" pitchFamily="34" charset="0"/>
            </a:endParaRPr>
          </a:p>
          <a:p>
            <a:pPr>
              <a:lnSpc>
                <a:spcPct val="80000"/>
              </a:lnSpc>
            </a:pPr>
            <a:r>
              <a:rPr lang="cs-CZ" sz="1600" b="1" i="1" dirty="0">
                <a:latin typeface="Verdana" pitchFamily="34" charset="0"/>
              </a:rPr>
              <a:t>klouzavé plánování </a:t>
            </a:r>
          </a:p>
          <a:p>
            <a:pPr lvl="1">
              <a:lnSpc>
                <a:spcPct val="80000"/>
              </a:lnSpc>
            </a:pPr>
            <a:r>
              <a:rPr lang="cs-CZ" sz="1600" dirty="0">
                <a:latin typeface="Verdana" pitchFamily="34" charset="0"/>
              </a:rPr>
              <a:t>na plánování a rozpočtování je pohlíženo jako na nepřetržitý proces </a:t>
            </a:r>
          </a:p>
          <a:p>
            <a:pPr lvl="1">
              <a:lnSpc>
                <a:spcPct val="80000"/>
              </a:lnSpc>
            </a:pPr>
            <a:r>
              <a:rPr lang="cs-CZ" sz="1600" dirty="0">
                <a:latin typeface="Verdana" pitchFamily="34" charset="0"/>
              </a:rPr>
              <a:t>plán není sestaven pouze na fixní období, ale navigační (strategický, taktický či operativní) horizont firmy se pravidelně posunuje</a:t>
            </a:r>
          </a:p>
          <a:p>
            <a:pPr lvl="1">
              <a:lnSpc>
                <a:spcPct val="80000"/>
              </a:lnSpc>
            </a:pPr>
            <a:r>
              <a:rPr lang="cs-CZ" sz="1600" dirty="0">
                <a:latin typeface="Verdana" pitchFamily="34" charset="0"/>
              </a:rPr>
              <a:t>je tak vždy k dispozici podrobný plán na nejbližší období a výhled na několik dalších období dopředu</a:t>
            </a:r>
          </a:p>
          <a:p>
            <a:pPr>
              <a:lnSpc>
                <a:spcPct val="80000"/>
              </a:lnSpc>
            </a:pPr>
            <a:r>
              <a:rPr lang="cs-CZ" sz="1600" b="1" i="1" dirty="0">
                <a:latin typeface="Verdana" pitchFamily="34" charset="0"/>
              </a:rPr>
              <a:t>variantního plánování </a:t>
            </a:r>
          </a:p>
          <a:p>
            <a:pPr lvl="1">
              <a:lnSpc>
                <a:spcPct val="80000"/>
              </a:lnSpc>
            </a:pPr>
            <a:r>
              <a:rPr lang="cs-CZ" sz="1600" dirty="0">
                <a:latin typeface="Verdana" pitchFamily="34" charset="0"/>
              </a:rPr>
              <a:t>zpracované plány a rozpočty pro různé varianty budoucího vývoje a respektujících tak závislost žádoucích kritérií na různé úrovni plánovaných (rozpočtovaných) nezávislých proměnných (na objemu prodeje, využití kapacity atd.) </a:t>
            </a:r>
          </a:p>
          <a:p>
            <a:pPr>
              <a:lnSpc>
                <a:spcPct val="90000"/>
              </a:lnSpc>
            </a:pPr>
            <a:endParaRPr lang="cs-CZ" sz="1600" dirty="0">
              <a:latin typeface="Verdana" pitchFamily="34"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9750" y="0"/>
            <a:ext cx="8229600" cy="908050"/>
          </a:xfrm>
        </p:spPr>
        <p:txBody>
          <a:bodyPr/>
          <a:lstStyle/>
          <a:p>
            <a:pPr fontAlgn="auto">
              <a:spcAft>
                <a:spcPts val="0"/>
              </a:spcAft>
              <a:defRPr/>
            </a:pPr>
            <a:r>
              <a:rPr lang="cs-CZ" sz="3600" dirty="0"/>
              <a:t>FORMY PLÁNŮ A ROZPOČTŮ </a:t>
            </a:r>
          </a:p>
        </p:txBody>
      </p:sp>
      <p:sp>
        <p:nvSpPr>
          <p:cNvPr id="22531" name="Rectangle 3"/>
          <p:cNvSpPr>
            <a:spLocks noGrp="1" noChangeArrowheads="1"/>
          </p:cNvSpPr>
          <p:nvPr>
            <p:ph type="body" idx="1"/>
          </p:nvPr>
        </p:nvSpPr>
        <p:spPr>
          <a:xfrm>
            <a:off x="250825" y="981075"/>
            <a:ext cx="8713788" cy="5689600"/>
          </a:xfrm>
        </p:spPr>
        <p:txBody>
          <a:bodyPr rtlCol="0">
            <a:normAutofit/>
          </a:bodyPr>
          <a:lstStyle/>
          <a:p>
            <a:pPr fontAlgn="auto">
              <a:lnSpc>
                <a:spcPct val="80000"/>
              </a:lnSpc>
              <a:spcAft>
                <a:spcPts val="0"/>
              </a:spcAft>
              <a:buFontTx/>
              <a:buNone/>
              <a:defRPr/>
            </a:pPr>
            <a:r>
              <a:rPr lang="cs-CZ" sz="1800" b="1" i="1" dirty="0"/>
              <a:t>	Dynamické plánování:</a:t>
            </a:r>
            <a:r>
              <a:rPr lang="cs-CZ" sz="1800" dirty="0"/>
              <a:t> </a:t>
            </a:r>
          </a:p>
          <a:p>
            <a:pPr fontAlgn="auto">
              <a:lnSpc>
                <a:spcPct val="80000"/>
              </a:lnSpc>
              <a:spcAft>
                <a:spcPts val="0"/>
              </a:spcAft>
              <a:defRPr/>
            </a:pPr>
            <a:r>
              <a:rPr lang="cs-CZ" sz="1800" b="1" i="1" dirty="0"/>
              <a:t>kontinuálního plánování</a:t>
            </a:r>
            <a:r>
              <a:rPr lang="cs-CZ" sz="1800" dirty="0"/>
              <a:t> s možností průběžných aktualizací v průběhu prováděcího období vyvolaných změnou předpokladů, na nichž byl plán založen,</a:t>
            </a:r>
            <a:endParaRPr lang="cs-CZ" sz="1800" b="1" i="1" dirty="0"/>
          </a:p>
          <a:p>
            <a:pPr fontAlgn="auto">
              <a:lnSpc>
                <a:spcPct val="80000"/>
              </a:lnSpc>
              <a:spcAft>
                <a:spcPts val="0"/>
              </a:spcAft>
              <a:defRPr/>
            </a:pPr>
            <a:r>
              <a:rPr lang="cs-CZ" sz="1800" b="1" i="1" dirty="0"/>
              <a:t>klouzavé plánování </a:t>
            </a:r>
          </a:p>
          <a:p>
            <a:pPr lvl="1" fontAlgn="auto">
              <a:lnSpc>
                <a:spcPct val="80000"/>
              </a:lnSpc>
              <a:spcAft>
                <a:spcPts val="0"/>
              </a:spcAft>
              <a:defRPr/>
            </a:pPr>
            <a:r>
              <a:rPr lang="cs-CZ" sz="2000" dirty="0"/>
              <a:t>na plánování a rozpočtování je pohlíženo jako na nepřetržitý proces </a:t>
            </a:r>
          </a:p>
          <a:p>
            <a:pPr lvl="1" fontAlgn="auto">
              <a:lnSpc>
                <a:spcPct val="80000"/>
              </a:lnSpc>
              <a:spcAft>
                <a:spcPts val="0"/>
              </a:spcAft>
              <a:defRPr/>
            </a:pPr>
            <a:r>
              <a:rPr lang="cs-CZ" sz="2000" dirty="0"/>
              <a:t>plán není sestaven pouze na fixní období, ale navigační (strategický, taktický či operativní) horizont firmy se pravidelně posunuje</a:t>
            </a:r>
          </a:p>
          <a:p>
            <a:pPr lvl="1" fontAlgn="auto">
              <a:lnSpc>
                <a:spcPct val="80000"/>
              </a:lnSpc>
              <a:spcAft>
                <a:spcPts val="0"/>
              </a:spcAft>
              <a:defRPr/>
            </a:pPr>
            <a:r>
              <a:rPr lang="cs-CZ" sz="2000" dirty="0"/>
              <a:t>je tak vždy k dispozici podrobný plán na nejbližší období a výhled na několik dalších období dopředu</a:t>
            </a:r>
          </a:p>
          <a:p>
            <a:pPr lvl="1" fontAlgn="auto">
              <a:lnSpc>
                <a:spcPct val="80000"/>
              </a:lnSpc>
              <a:spcAft>
                <a:spcPts val="0"/>
              </a:spcAft>
              <a:defRPr/>
            </a:pPr>
            <a:r>
              <a:rPr lang="cs-CZ" sz="2000" dirty="0"/>
              <a:t>Příklad: roční (taktické) plány např. na 3 roky – </a:t>
            </a:r>
            <a:r>
              <a:rPr lang="sk-SK" sz="2000" dirty="0"/>
              <a:t>po uplynutí každého roku </a:t>
            </a:r>
            <a:r>
              <a:rPr lang="sk-SK" sz="2000" dirty="0" err="1"/>
              <a:t>se</a:t>
            </a:r>
            <a:r>
              <a:rPr lang="sk-SK" sz="2000" dirty="0"/>
              <a:t> </a:t>
            </a:r>
            <a:r>
              <a:rPr lang="sk-SK" sz="2000" dirty="0" err="1"/>
              <a:t>dlouhodobý</a:t>
            </a:r>
            <a:r>
              <a:rPr lang="sk-SK" sz="2000" dirty="0"/>
              <a:t>  plán o jeden rok </a:t>
            </a:r>
            <a:r>
              <a:rPr lang="cs-CZ" sz="2000" dirty="0"/>
              <a:t>prodlužuje a jsou tak neustále rozplánovány 3 budoucí roky</a:t>
            </a:r>
            <a:endParaRPr lang="cs-CZ" sz="2000" b="1" i="1" dirty="0"/>
          </a:p>
          <a:p>
            <a:pPr fontAlgn="auto">
              <a:lnSpc>
                <a:spcPct val="80000"/>
              </a:lnSpc>
              <a:spcAft>
                <a:spcPts val="0"/>
              </a:spcAft>
              <a:defRPr/>
            </a:pPr>
            <a:r>
              <a:rPr lang="cs-CZ" sz="1800" b="1" i="1" dirty="0"/>
              <a:t>variantního plánování </a:t>
            </a:r>
          </a:p>
          <a:p>
            <a:pPr lvl="1" fontAlgn="auto">
              <a:lnSpc>
                <a:spcPct val="80000"/>
              </a:lnSpc>
              <a:spcAft>
                <a:spcPts val="0"/>
              </a:spcAft>
              <a:defRPr/>
            </a:pPr>
            <a:r>
              <a:rPr lang="cs-CZ" sz="2000" dirty="0"/>
              <a:t>zpracované plány a rozpočty pro různé varianty budoucího vývoje a respektujících tak závislost žádoucích kritérií na různé úrovni plánovaných (rozpočtovaných) nezávislých proměnných (na objemu prodeje, využití kapacity atd.) </a:t>
            </a:r>
          </a:p>
          <a:p>
            <a:pPr lvl="1" fontAlgn="auto">
              <a:lnSpc>
                <a:spcPct val="80000"/>
              </a:lnSpc>
              <a:spcAft>
                <a:spcPts val="0"/>
              </a:spcAft>
              <a:defRPr/>
            </a:pPr>
            <a:r>
              <a:rPr lang="cs-CZ" sz="2000" dirty="0"/>
              <a:t>může se tak neustále pracovat s více paralelními verzemi plánu, které jsou platné po celé prováděcí období, což umožňuje rychlou a flexibilní reakci na případné změny podmínek prostředí.</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638"/>
            <a:ext cx="8229600" cy="777875"/>
          </a:xfrm>
        </p:spPr>
        <p:txBody>
          <a:bodyPr/>
          <a:lstStyle/>
          <a:p>
            <a:pPr fontAlgn="auto">
              <a:spcAft>
                <a:spcPts val="0"/>
              </a:spcAft>
              <a:defRPr/>
            </a:pPr>
            <a:r>
              <a:rPr lang="cs-CZ" dirty="0"/>
              <a:t>FORMY PLÁNŮ A ROZPOČTŮ </a:t>
            </a:r>
          </a:p>
        </p:txBody>
      </p:sp>
      <p:sp>
        <p:nvSpPr>
          <p:cNvPr id="60419" name="Rectangle 3"/>
          <p:cNvSpPr>
            <a:spLocks noGrp="1" noChangeArrowheads="1"/>
          </p:cNvSpPr>
          <p:nvPr>
            <p:ph type="body" idx="1"/>
          </p:nvPr>
        </p:nvSpPr>
        <p:spPr>
          <a:xfrm>
            <a:off x="250825" y="1125538"/>
            <a:ext cx="8713788" cy="647700"/>
          </a:xfrm>
        </p:spPr>
        <p:txBody>
          <a:bodyPr/>
          <a:lstStyle/>
          <a:p>
            <a:pPr algn="ctr">
              <a:lnSpc>
                <a:spcPct val="80000"/>
              </a:lnSpc>
              <a:buFontTx/>
              <a:buNone/>
            </a:pPr>
            <a:r>
              <a:rPr lang="cs-CZ" b="1" i="1"/>
              <a:t>klouzavé plánování </a:t>
            </a:r>
          </a:p>
        </p:txBody>
      </p:sp>
      <p:pic>
        <p:nvPicPr>
          <p:cNvPr id="604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73238"/>
            <a:ext cx="9144000" cy="453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513806"/>
            <a:ext cx="8229600" cy="836613"/>
          </a:xfrm>
        </p:spPr>
        <p:txBody>
          <a:bodyPr/>
          <a:lstStyle/>
          <a:p>
            <a:pPr fontAlgn="auto">
              <a:spcAft>
                <a:spcPts val="0"/>
              </a:spcAft>
              <a:defRPr/>
            </a:pPr>
            <a:r>
              <a:rPr lang="cs-CZ" b="1" dirty="0"/>
              <a:t>Způsob sestavování plánu</a:t>
            </a:r>
          </a:p>
        </p:txBody>
      </p:sp>
      <p:sp>
        <p:nvSpPr>
          <p:cNvPr id="61443" name="Rectangle 3"/>
          <p:cNvSpPr>
            <a:spLocks noGrp="1" noChangeArrowheads="1"/>
          </p:cNvSpPr>
          <p:nvPr>
            <p:ph type="body" sz="half" idx="1"/>
          </p:nvPr>
        </p:nvSpPr>
        <p:spPr>
          <a:xfrm>
            <a:off x="0" y="1528808"/>
            <a:ext cx="9010650" cy="5805488"/>
          </a:xfrm>
        </p:spPr>
        <p:txBody>
          <a:bodyPr/>
          <a:lstStyle/>
          <a:p>
            <a:pPr>
              <a:buFontTx/>
              <a:buNone/>
            </a:pPr>
            <a:r>
              <a:rPr lang="cs-CZ" sz="2000" b="1" dirty="0">
                <a:solidFill>
                  <a:schemeClr val="tx1"/>
                </a:solidFill>
              </a:rPr>
              <a:t>Metody podnikového plánování</a:t>
            </a:r>
          </a:p>
          <a:p>
            <a:r>
              <a:rPr lang="en-US" sz="1800" b="1" dirty="0">
                <a:solidFill>
                  <a:schemeClr val="tx1"/>
                </a:solidFill>
              </a:rPr>
              <a:t>TOP-DOWN</a:t>
            </a:r>
            <a:r>
              <a:rPr lang="cs-CZ" sz="1800" b="1" dirty="0">
                <a:solidFill>
                  <a:schemeClr val="tx1"/>
                </a:solidFill>
              </a:rPr>
              <a:t> (retrográdní)</a:t>
            </a:r>
          </a:p>
          <a:p>
            <a:pPr lvl="1"/>
            <a:r>
              <a:rPr lang="cs-CZ" sz="1800" dirty="0">
                <a:solidFill>
                  <a:schemeClr val="tx1"/>
                </a:solidFill>
              </a:rPr>
              <a:t>Plánování na nejvyšší úrovní a postoupení nižším úrovním řízení – zpracování rámcových plánů</a:t>
            </a:r>
          </a:p>
          <a:p>
            <a:pPr lvl="1"/>
            <a:r>
              <a:rPr lang="cs-CZ" sz="1800" dirty="0">
                <a:solidFill>
                  <a:schemeClr val="tx1"/>
                </a:solidFill>
              </a:rPr>
              <a:t>Kompatibilita cílů a úloh nižších úrovní s cíli podniku jako celku</a:t>
            </a:r>
            <a:r>
              <a:rPr lang="en-US" sz="1800" dirty="0">
                <a:solidFill>
                  <a:schemeClr val="tx1"/>
                </a:solidFill>
              </a:rPr>
              <a:t> </a:t>
            </a:r>
            <a:endParaRPr lang="cs-CZ" sz="1800" dirty="0">
              <a:solidFill>
                <a:schemeClr val="tx1"/>
              </a:solidFill>
            </a:endParaRPr>
          </a:p>
          <a:p>
            <a:pPr lvl="1"/>
            <a:r>
              <a:rPr lang="cs-CZ" sz="1800" dirty="0">
                <a:solidFill>
                  <a:schemeClr val="tx1"/>
                </a:solidFill>
              </a:rPr>
              <a:t>Možnost vzniku demotivace na nižších stupních řízení</a:t>
            </a:r>
            <a:r>
              <a:rPr lang="en-US" sz="1800" dirty="0">
                <a:solidFill>
                  <a:schemeClr val="tx1"/>
                </a:solidFill>
              </a:rPr>
              <a:t>   </a:t>
            </a:r>
            <a:endParaRPr lang="cs-CZ" sz="1800" dirty="0">
              <a:solidFill>
                <a:schemeClr val="tx1"/>
              </a:solidFill>
            </a:endParaRPr>
          </a:p>
          <a:p>
            <a:r>
              <a:rPr lang="en-US" sz="1800" b="1" dirty="0">
                <a:solidFill>
                  <a:schemeClr val="tx1"/>
                </a:solidFill>
              </a:rPr>
              <a:t>BOTTOM-UP</a:t>
            </a:r>
            <a:r>
              <a:rPr lang="cs-CZ" sz="1800" b="1" dirty="0">
                <a:solidFill>
                  <a:schemeClr val="tx1"/>
                </a:solidFill>
              </a:rPr>
              <a:t> (progresivní)</a:t>
            </a:r>
          </a:p>
          <a:p>
            <a:pPr lvl="1"/>
            <a:r>
              <a:rPr lang="cs-CZ" sz="1800" dirty="0">
                <a:solidFill>
                  <a:schemeClr val="tx1"/>
                </a:solidFill>
              </a:rPr>
              <a:t>Od nejnižších úrovni po nejvyšší</a:t>
            </a:r>
          </a:p>
          <a:p>
            <a:pPr lvl="1"/>
            <a:r>
              <a:rPr lang="cs-CZ" sz="1800" dirty="0">
                <a:solidFill>
                  <a:schemeClr val="tx1"/>
                </a:solidFill>
              </a:rPr>
              <a:t>Vysoká motivace a zainteresovanost manažerů na všech úrovních</a:t>
            </a:r>
          </a:p>
          <a:p>
            <a:pPr lvl="1"/>
            <a:r>
              <a:rPr lang="cs-CZ" sz="1800" dirty="0">
                <a:solidFill>
                  <a:schemeClr val="tx1"/>
                </a:solidFill>
              </a:rPr>
              <a:t>Složitá koordinace jednotlivých částí (vzájemná konkurence)</a:t>
            </a:r>
            <a:endParaRPr lang="en-US" sz="1800" dirty="0">
              <a:solidFill>
                <a:schemeClr val="tx1"/>
              </a:solidFill>
            </a:endParaRPr>
          </a:p>
          <a:p>
            <a:r>
              <a:rPr lang="en-US" sz="1800" b="1" dirty="0">
                <a:solidFill>
                  <a:schemeClr val="tx1"/>
                </a:solidFill>
              </a:rPr>
              <a:t>TOP-DOWN/BOTTOM-UP</a:t>
            </a:r>
            <a:r>
              <a:rPr lang="cs-CZ" sz="1800" b="1" dirty="0">
                <a:solidFill>
                  <a:schemeClr val="tx1"/>
                </a:solidFill>
              </a:rPr>
              <a:t> (obousměrné, protisměrné)</a:t>
            </a:r>
          </a:p>
          <a:p>
            <a:pPr lvl="1"/>
            <a:r>
              <a:rPr lang="cs-CZ" sz="1800" dirty="0">
                <a:solidFill>
                  <a:schemeClr val="tx1"/>
                </a:solidFill>
              </a:rPr>
              <a:t>Stanovení rámcového plánu, z kterého se odvíjí dílčí plány nižších úrovní, ve druhé fázi probíhá verifikace jejich realizovatelnosti a schopnosti naplňovat celopodnikové cíle</a:t>
            </a:r>
          </a:p>
          <a:p>
            <a:pPr lvl="1"/>
            <a:r>
              <a:rPr lang="cs-CZ" sz="1800" dirty="0">
                <a:solidFill>
                  <a:schemeClr val="tx1"/>
                </a:solidFill>
              </a:rPr>
              <a:t>Vysoká časová náročnost sestavení</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315798" y="2541467"/>
            <a:ext cx="8229600" cy="854968"/>
          </a:xfrm>
        </p:spPr>
        <p:txBody>
          <a:bodyPr/>
          <a:lstStyle/>
          <a:p>
            <a:r>
              <a:rPr lang="cs-CZ" sz="4200" b="1" dirty="0">
                <a:solidFill>
                  <a:schemeClr val="tx2"/>
                </a:solidFill>
                <a:effectLst>
                  <a:outerShdw blurRad="63500" dist="38100" dir="5400000" algn="t" rotWithShape="0">
                    <a:prstClr val="black">
                      <a:alpha val="25000"/>
                    </a:prstClr>
                  </a:outerShdw>
                </a:effectLst>
                <a:latin typeface="+mn-lt"/>
              </a:rPr>
              <a:t>Plánování. Business plán</a:t>
            </a:r>
          </a:p>
        </p:txBody>
      </p:sp>
    </p:spTree>
    <p:extLst>
      <p:ext uri="{BB962C8B-B14F-4D97-AF65-F5344CB8AC3E}">
        <p14:creationId xmlns:p14="http://schemas.microsoft.com/office/powerpoint/2010/main" val="52006029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txBox="1">
            <a:spLocks noGrp="1"/>
          </p:cNvSpPr>
          <p:nvPr>
            <p:ph idx="1"/>
          </p:nvPr>
        </p:nvSpPr>
        <p:spPr>
          <a:xfrm>
            <a:off x="251519" y="763571"/>
            <a:ext cx="8666237" cy="5712643"/>
          </a:xfrm>
          <a:prstGeom prst="rect">
            <a:avLst/>
          </a:prstGeom>
        </p:spPr>
        <p:txBody>
          <a:bodyPr vert="horz" lIns="91440" tIns="45720" rIns="91440" bIns="45720" rtlCol="0">
            <a:noAutofit/>
          </a:bodyPr>
          <a:lstStyle/>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lang="cs-CZ" sz="4000" b="1" dirty="0">
                <a:solidFill>
                  <a:schemeClr val="tx2"/>
                </a:solidFill>
                <a:effectLst>
                  <a:outerShdw blurRad="63500" dist="38100" dir="5400000" algn="t" rotWithShape="0">
                    <a:prstClr val="black">
                      <a:alpha val="25000"/>
                    </a:prstClr>
                  </a:outerShdw>
                </a:effectLst>
                <a:latin typeface="+mn-lt"/>
                <a:ea typeface="+mj-ea"/>
                <a:cs typeface="+mj-cs"/>
              </a:rPr>
              <a:t>Co je to byznys plán?</a:t>
            </a:r>
          </a:p>
          <a:p>
            <a:pPr marL="342900" lvl="0" indent="-342900" algn="just" defTabSz="457200">
              <a:spcBef>
                <a:spcPct val="20000"/>
              </a:spcBef>
              <a:buFontTx/>
              <a:buChar char="-"/>
              <a:defRPr/>
            </a:pPr>
            <a:r>
              <a:rPr lang="cs-CZ" sz="2000" b="1" dirty="0"/>
              <a:t>Metodické směřování k ověření různých problémů spojených s podnikáním.</a:t>
            </a:r>
            <a:endParaRPr lang="fr-FR" sz="2000" b="1" dirty="0"/>
          </a:p>
          <a:p>
            <a:pPr algn="just">
              <a:buFontTx/>
              <a:buChar char="-"/>
              <a:defRPr/>
            </a:pPr>
            <a:r>
              <a:rPr lang="cs-CZ" sz="2000" b="1" dirty="0"/>
              <a:t>Podnikatelský plán</a:t>
            </a:r>
            <a:r>
              <a:rPr lang="cs-CZ" sz="2000" dirty="0"/>
              <a:t> je určitou formou </a:t>
            </a:r>
            <a:r>
              <a:rPr lang="cs-CZ" sz="2000" b="1" dirty="0"/>
              <a:t>jízdního řádu</a:t>
            </a:r>
            <a:r>
              <a:rPr lang="cs-CZ" sz="2000" dirty="0"/>
              <a:t>, podle něhož by se mělo řídit celé podnikání. </a:t>
            </a:r>
          </a:p>
          <a:p>
            <a:pPr algn="just" defTabSz="457200">
              <a:buFontTx/>
              <a:buChar char="-"/>
              <a:defRPr/>
            </a:pPr>
            <a:r>
              <a:rPr lang="cs-CZ" sz="2000" b="1" dirty="0"/>
              <a:t>Řeší komplexně </a:t>
            </a:r>
            <a:r>
              <a:rPr lang="cs-CZ" sz="2000" dirty="0"/>
              <a:t>nejen co vyrábět, jaké příležitosti jsou na trhu, jak a na jakém zařízení vyrábět, ale současně musí řešit i otázku reálnosti a dostupnosti všech potřebných zdrojů. </a:t>
            </a:r>
          </a:p>
          <a:p>
            <a:pPr marL="342900" marR="0" lvl="0" indent="-342900" algn="just" defTabSz="457200" rtl="0" eaLnBrk="1" fontAlgn="auto" latinLnBrk="0" hangingPunct="1">
              <a:lnSpc>
                <a:spcPct val="100000"/>
              </a:lnSpc>
              <a:spcBef>
                <a:spcPct val="20000"/>
              </a:spcBef>
              <a:spcAft>
                <a:spcPts val="0"/>
              </a:spcAft>
              <a:buClrTx/>
              <a:buSzTx/>
              <a:buFontTx/>
              <a:buChar char="-"/>
              <a:tabLst/>
              <a:defRPr/>
            </a:pPr>
            <a:r>
              <a:rPr lang="cs-CZ" sz="2000" dirty="0"/>
              <a:t>Prostředek komunikace určený partnerům, jež budou osloveni v souvislosti s financováním projektu</a:t>
            </a:r>
          </a:p>
          <a:p>
            <a:pPr algn="just" defTabSz="457200">
              <a:buFontTx/>
              <a:buChar char="-"/>
              <a:defRPr/>
            </a:pPr>
            <a:r>
              <a:rPr lang="cs-CZ" sz="2000" dirty="0"/>
              <a:t>Výsledkem pro podnikatele musí být informace, zda daný projekt je </a:t>
            </a:r>
            <a:r>
              <a:rPr lang="cs-CZ" sz="2000" b="1" dirty="0"/>
              <a:t>reálný, proveditelný a jaký efekt </a:t>
            </a:r>
            <a:r>
              <a:rPr lang="cs-CZ" sz="2000" dirty="0"/>
              <a:t>mu zajistí z investovaného kapitálu. </a:t>
            </a:r>
          </a:p>
          <a:p>
            <a:pPr algn="just" defTabSz="457200">
              <a:buFontTx/>
              <a:buChar char="-"/>
              <a:defRPr/>
            </a:pPr>
            <a:r>
              <a:rPr lang="cs-CZ" sz="2000" dirty="0"/>
              <a:t>Plnohodnotný </a:t>
            </a:r>
            <a:r>
              <a:rPr lang="cs-CZ" sz="2000" b="1" dirty="0"/>
              <a:t>podnikatelský plán</a:t>
            </a:r>
            <a:r>
              <a:rPr lang="cs-CZ" sz="2000" dirty="0"/>
              <a:t> je založen na solidních analýzách, jasně definuje </a:t>
            </a:r>
            <a:r>
              <a:rPr lang="cs-CZ" sz="2000" b="1" dirty="0"/>
              <a:t>podnikatelské cíle</a:t>
            </a:r>
            <a:r>
              <a:rPr lang="cs-CZ" sz="2000" dirty="0"/>
              <a:t> a vytyčuje jejich plánovanou realizaci.</a:t>
            </a:r>
            <a:endParaRPr lang="cs-CZ" sz="2000" b="1" dirty="0"/>
          </a:p>
          <a:p>
            <a:pPr algn="just" defTabSz="457200">
              <a:buFontTx/>
              <a:buChar char="-"/>
              <a:defRPr/>
            </a:pPr>
            <a:endParaRPr lang="cs-CZ" sz="2000" dirty="0"/>
          </a:p>
          <a:p>
            <a:pPr marL="0" marR="0" lvl="0" indent="0" algn="l" defTabSz="457200" rtl="0" eaLnBrk="1" fontAlgn="auto" latinLnBrk="0" hangingPunct="1">
              <a:lnSpc>
                <a:spcPct val="100000"/>
              </a:lnSpc>
              <a:spcBef>
                <a:spcPct val="20000"/>
              </a:spcBef>
              <a:spcAft>
                <a:spcPts val="0"/>
              </a:spcAft>
              <a:buClrTx/>
              <a:buSzTx/>
              <a:buNone/>
              <a:tabLst/>
              <a:defRPr/>
            </a:pPr>
            <a:endParaRPr lang="fr-FR" sz="2000" dirty="0"/>
          </a:p>
        </p:txBody>
      </p:sp>
    </p:spTree>
    <p:extLst>
      <p:ext uri="{BB962C8B-B14F-4D97-AF65-F5344CB8AC3E}">
        <p14:creationId xmlns:p14="http://schemas.microsoft.com/office/powerpoint/2010/main" val="364866794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txBox="1">
            <a:spLocks noGrp="1"/>
          </p:cNvSpPr>
          <p:nvPr>
            <p:ph idx="1"/>
          </p:nvPr>
        </p:nvSpPr>
        <p:spPr>
          <a:xfrm>
            <a:off x="251520" y="641023"/>
            <a:ext cx="8435280" cy="5524282"/>
          </a:xfrm>
          <a:prstGeom prst="rect">
            <a:avLst/>
          </a:prstGeom>
        </p:spPr>
        <p:txBody>
          <a:bodyPr vert="horz" lIns="91440" tIns="45720" rIns="91440" bIns="45720" rtlCol="0">
            <a:normAutofit/>
          </a:bodyPr>
          <a:lstStyle/>
          <a:p>
            <a:pPr algn="ctr" defTabSz="457200">
              <a:lnSpc>
                <a:spcPct val="90000"/>
              </a:lnSpc>
              <a:buNone/>
              <a:defRPr/>
            </a:pPr>
            <a:r>
              <a:rPr lang="cs-CZ" sz="3900" b="1" dirty="0">
                <a:solidFill>
                  <a:schemeClr val="tx2"/>
                </a:solidFill>
                <a:effectLst>
                  <a:outerShdw blurRad="63500" dist="38100" dir="5400000" algn="t" rotWithShape="0">
                    <a:prstClr val="black">
                      <a:alpha val="25000"/>
                    </a:prstClr>
                  </a:outerShdw>
                </a:effectLst>
                <a:latin typeface="+mn-lt"/>
                <a:ea typeface="+mj-ea"/>
                <a:cs typeface="+mj-cs"/>
              </a:rPr>
              <a:t>Co je to byznys plán?</a:t>
            </a: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fr-FR" sz="2800" b="1" i="0" u="none" strike="noStrike" kern="1200" cap="none" spc="0" normalizeH="0" baseline="0" noProof="0" dirty="0">
              <a:ln>
                <a:noFill/>
              </a:ln>
              <a:solidFill>
                <a:schemeClr val="tx1"/>
              </a:solidFill>
              <a:effectLst/>
              <a:uLnTx/>
              <a:uFillTx/>
            </a:endParaRPr>
          </a:p>
          <a:p>
            <a:pPr marL="0" marR="0" lvl="0" indent="0" algn="l" defTabSz="457200" rtl="0" eaLnBrk="1" fontAlgn="auto" latinLnBrk="0" hangingPunct="1">
              <a:lnSpc>
                <a:spcPct val="100000"/>
              </a:lnSpc>
              <a:spcBef>
                <a:spcPct val="20000"/>
              </a:spcBef>
              <a:spcAft>
                <a:spcPts val="0"/>
              </a:spcAft>
              <a:buClrTx/>
              <a:buSzTx/>
              <a:buNone/>
              <a:tabLst/>
              <a:defRPr/>
            </a:pPr>
            <a:r>
              <a:rPr lang="cs-CZ" sz="2000" b="1" dirty="0"/>
              <a:t>Co musí prokázat?</a:t>
            </a:r>
          </a:p>
          <a:p>
            <a:pPr marL="342900" marR="0" lvl="0" indent="-342900" algn="l" defTabSz="457200" rtl="0" eaLnBrk="1" fontAlgn="auto" latinLnBrk="0" hangingPunct="1">
              <a:lnSpc>
                <a:spcPct val="100000"/>
              </a:lnSpc>
              <a:spcBef>
                <a:spcPct val="20000"/>
              </a:spcBef>
              <a:spcAft>
                <a:spcPts val="0"/>
              </a:spcAft>
              <a:buClrTx/>
              <a:buSzTx/>
              <a:buFontTx/>
              <a:buChar char="-"/>
              <a:tabLst/>
              <a:defRPr/>
            </a:pPr>
            <a:r>
              <a:rPr lang="cs-CZ" sz="2000" dirty="0"/>
              <a:t>Adekvátnost lidí / projektu</a:t>
            </a:r>
            <a:endParaRPr lang="fr-FR" sz="2000" dirty="0"/>
          </a:p>
          <a:p>
            <a:pPr marL="342900" marR="0" lvl="0" indent="-342900" algn="l" defTabSz="457200" rtl="0" eaLnBrk="1" fontAlgn="auto" latinLnBrk="0" hangingPunct="1">
              <a:lnSpc>
                <a:spcPct val="100000"/>
              </a:lnSpc>
              <a:spcBef>
                <a:spcPct val="20000"/>
              </a:spcBef>
              <a:spcAft>
                <a:spcPts val="0"/>
              </a:spcAft>
              <a:buClrTx/>
              <a:buSzTx/>
              <a:buFontTx/>
              <a:buChar char="-"/>
              <a:tabLst/>
              <a:defRPr/>
            </a:pPr>
            <a:r>
              <a:rPr lang="cs-CZ" sz="2000" dirty="0"/>
              <a:t>Adekvátnost produktu </a:t>
            </a:r>
            <a:r>
              <a:rPr lang="fr-FR" sz="2000" dirty="0"/>
              <a:t> / </a:t>
            </a:r>
            <a:r>
              <a:rPr lang="cs-CZ" sz="2000" dirty="0"/>
              <a:t>trhu</a:t>
            </a:r>
            <a:r>
              <a:rPr lang="fr-FR" sz="2000" dirty="0"/>
              <a:t> </a:t>
            </a:r>
            <a:endParaRPr lang="cs-CZ" sz="2000" dirty="0"/>
          </a:p>
          <a:p>
            <a:pPr marL="342900" marR="0" lvl="0" indent="-342900" algn="l" defTabSz="457200" rtl="0" eaLnBrk="1" fontAlgn="auto" latinLnBrk="0" hangingPunct="1">
              <a:lnSpc>
                <a:spcPct val="100000"/>
              </a:lnSpc>
              <a:spcBef>
                <a:spcPct val="20000"/>
              </a:spcBef>
              <a:spcAft>
                <a:spcPts val="0"/>
              </a:spcAft>
              <a:buClrTx/>
              <a:buSzTx/>
              <a:buFontTx/>
              <a:buChar char="-"/>
              <a:tabLst/>
              <a:defRPr/>
            </a:pPr>
            <a:r>
              <a:rPr lang="cs-CZ" sz="2000" dirty="0"/>
              <a:t>Ekonomická a finanční životaschopnost</a:t>
            </a:r>
          </a:p>
          <a:p>
            <a:pPr marL="342900" marR="0" lvl="0" indent="-342900" algn="l" defTabSz="457200" rtl="0" eaLnBrk="1" fontAlgn="auto" latinLnBrk="0" hangingPunct="1">
              <a:lnSpc>
                <a:spcPct val="100000"/>
              </a:lnSpc>
              <a:spcBef>
                <a:spcPct val="20000"/>
              </a:spcBef>
              <a:spcAft>
                <a:spcPts val="0"/>
              </a:spcAft>
              <a:buClrTx/>
              <a:buSzTx/>
              <a:buFontTx/>
              <a:buChar char="-"/>
              <a:tabLst/>
              <a:defRPr/>
            </a:pPr>
            <a:endParaRPr lang="cs-CZ" sz="2000" dirty="0"/>
          </a:p>
          <a:p>
            <a:pPr marL="0" lvl="0" indent="0" defTabSz="457200">
              <a:buNone/>
              <a:defRPr/>
            </a:pPr>
            <a:r>
              <a:rPr lang="cs-CZ" sz="2000" b="1" dirty="0"/>
              <a:t>Komu je určen?</a:t>
            </a:r>
            <a:endParaRPr lang="cs-CZ" sz="2000" dirty="0"/>
          </a:p>
          <a:p>
            <a:pPr marL="342900" marR="0" lvl="0" indent="-342900" algn="l" defTabSz="457200" rtl="0" eaLnBrk="1" fontAlgn="auto" latinLnBrk="0" hangingPunct="1">
              <a:lnSpc>
                <a:spcPct val="100000"/>
              </a:lnSpc>
              <a:spcBef>
                <a:spcPct val="20000"/>
              </a:spcBef>
              <a:spcAft>
                <a:spcPts val="0"/>
              </a:spcAft>
              <a:buClrTx/>
              <a:buSzTx/>
              <a:buFontTx/>
              <a:buChar char="-"/>
              <a:tabLst/>
              <a:defRPr/>
            </a:pPr>
            <a:r>
              <a:rPr lang="cs-CZ" sz="2000" dirty="0"/>
              <a:t>Interní uživatelé </a:t>
            </a:r>
          </a:p>
          <a:p>
            <a:pPr marL="342900" marR="0" lvl="0" indent="-342900" algn="l" defTabSz="457200" rtl="0" eaLnBrk="1" fontAlgn="auto" latinLnBrk="0" hangingPunct="1">
              <a:lnSpc>
                <a:spcPct val="100000"/>
              </a:lnSpc>
              <a:spcBef>
                <a:spcPct val="20000"/>
              </a:spcBef>
              <a:spcAft>
                <a:spcPts val="0"/>
              </a:spcAft>
              <a:buClrTx/>
              <a:buSzTx/>
              <a:buFontTx/>
              <a:buChar char="-"/>
              <a:tabLst/>
              <a:defRPr/>
            </a:pPr>
            <a:r>
              <a:rPr lang="cs-CZ" sz="2000" dirty="0"/>
              <a:t>Externí</a:t>
            </a:r>
          </a:p>
          <a:p>
            <a:pPr marL="0" marR="0" lvl="0" indent="0" algn="l" defTabSz="457200" rtl="0" eaLnBrk="1" fontAlgn="auto" latinLnBrk="0" hangingPunct="1">
              <a:lnSpc>
                <a:spcPct val="100000"/>
              </a:lnSpc>
              <a:spcBef>
                <a:spcPct val="20000"/>
              </a:spcBef>
              <a:spcAft>
                <a:spcPts val="0"/>
              </a:spcAft>
              <a:buClrTx/>
              <a:buSzTx/>
              <a:buNone/>
              <a:tabLst/>
              <a:defRPr/>
            </a:pPr>
            <a:endParaRPr lang="cs-CZ" sz="2000" b="1" dirty="0"/>
          </a:p>
          <a:p>
            <a:pPr defTabSz="457200">
              <a:defRPr/>
            </a:pPr>
            <a:endParaRPr lang="fr-FR" sz="2000" dirty="0"/>
          </a:p>
        </p:txBody>
      </p:sp>
    </p:spTree>
    <p:extLst>
      <p:ext uri="{BB962C8B-B14F-4D97-AF65-F5344CB8AC3E}">
        <p14:creationId xmlns:p14="http://schemas.microsoft.com/office/powerpoint/2010/main" val="1289095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248479" y="341749"/>
            <a:ext cx="8229600" cy="1143000"/>
          </a:xfrm>
        </p:spPr>
        <p:txBody>
          <a:bodyPr/>
          <a:lstStyle/>
          <a:p>
            <a:r>
              <a:rPr lang="cs-CZ" sz="2800" b="1" dirty="0"/>
              <a:t>KALKULACE NÁKLADŮ</a:t>
            </a:r>
          </a:p>
        </p:txBody>
      </p:sp>
      <p:sp>
        <p:nvSpPr>
          <p:cNvPr id="163843" name="Rectangle 3"/>
          <p:cNvSpPr>
            <a:spLocks noGrp="1" noChangeArrowheads="1"/>
          </p:cNvSpPr>
          <p:nvPr>
            <p:ph idx="1"/>
          </p:nvPr>
        </p:nvSpPr>
        <p:spPr>
          <a:xfrm>
            <a:off x="107504" y="1184582"/>
            <a:ext cx="9036496" cy="5545361"/>
          </a:xfrm>
        </p:spPr>
        <p:txBody>
          <a:bodyPr/>
          <a:lstStyle/>
          <a:p>
            <a:pPr algn="ctr">
              <a:lnSpc>
                <a:spcPct val="80000"/>
              </a:lnSpc>
              <a:buFont typeface="Wingdings" pitchFamily="2" charset="2"/>
              <a:buNone/>
            </a:pPr>
            <a:r>
              <a:rPr lang="cs-CZ" sz="2000" b="1" dirty="0"/>
              <a:t>Co si představit pod pojmem kalkulace nákladů?</a:t>
            </a:r>
            <a:r>
              <a:rPr lang="cs-CZ" sz="2000" dirty="0"/>
              <a:t>  </a:t>
            </a:r>
          </a:p>
          <a:p>
            <a:pPr>
              <a:lnSpc>
                <a:spcPct val="80000"/>
              </a:lnSpc>
            </a:pPr>
            <a:r>
              <a:rPr lang="cs-CZ" sz="2000" dirty="0"/>
              <a:t>V praxi se název kalkulace používá při označeni třech pojmů</a:t>
            </a:r>
            <a:endParaRPr lang="cs-CZ" sz="2000" b="1" dirty="0"/>
          </a:p>
          <a:p>
            <a:pPr lvl="1">
              <a:lnSpc>
                <a:spcPct val="80000"/>
              </a:lnSpc>
            </a:pPr>
            <a:r>
              <a:rPr lang="cs-CZ" sz="2000" b="1" dirty="0"/>
              <a:t>činnost</a:t>
            </a:r>
            <a:r>
              <a:rPr lang="cs-CZ" sz="2000" dirty="0"/>
              <a:t>, v níž se stanovuji (předběžné kalkulace) nebo zjišťují (výsledné kalkulace) náklady na přesně specifikovanou jednotku výkonů, </a:t>
            </a:r>
            <a:endParaRPr lang="cs-CZ" sz="2000" b="1" dirty="0"/>
          </a:p>
          <a:p>
            <a:pPr lvl="1">
              <a:lnSpc>
                <a:spcPct val="80000"/>
              </a:lnSpc>
            </a:pPr>
            <a:r>
              <a:rPr lang="cs-CZ" sz="2000" b="1" dirty="0"/>
              <a:t>výsledek této činnosti</a:t>
            </a:r>
            <a:r>
              <a:rPr lang="cs-CZ" sz="2000" dirty="0"/>
              <a:t>, sestaveny či zjištěny na příslušnou jednotku výkonů v podnikem stanovených kalkulačních položkách, včetně úhrnu těchto položek,</a:t>
            </a:r>
            <a:endParaRPr lang="cs-CZ" sz="2000" b="1" dirty="0"/>
          </a:p>
          <a:p>
            <a:pPr lvl="1">
              <a:lnSpc>
                <a:spcPct val="80000"/>
              </a:lnSpc>
            </a:pPr>
            <a:r>
              <a:rPr lang="cs-CZ" sz="2000" b="1" dirty="0"/>
              <a:t>část informačního systému</a:t>
            </a:r>
            <a:r>
              <a:rPr lang="cs-CZ" sz="2000" dirty="0"/>
              <a:t> podniku čerpající potřebná data zejména z rozpočetnictví a nákladového účetnictví. </a:t>
            </a:r>
          </a:p>
          <a:p>
            <a:pPr>
              <a:lnSpc>
                <a:spcPct val="80000"/>
              </a:lnSpc>
            </a:pPr>
            <a:endParaRPr lang="cs-CZ" sz="2000" dirty="0"/>
          </a:p>
          <a:p>
            <a:pPr>
              <a:lnSpc>
                <a:spcPct val="80000"/>
              </a:lnSpc>
            </a:pPr>
            <a:r>
              <a:rPr lang="cs-CZ" sz="2000" dirty="0"/>
              <a:t>Chápejme však především jako </a:t>
            </a:r>
            <a:r>
              <a:rPr lang="cs-CZ" sz="2000" b="1" dirty="0"/>
              <a:t>přehled jednotlivých složek nákladů a jejich úhrn na kalkulační jednici</a:t>
            </a:r>
            <a:r>
              <a:rPr lang="cs-CZ" sz="2000" dirty="0"/>
              <a:t>.</a:t>
            </a:r>
          </a:p>
          <a:p>
            <a:pPr>
              <a:lnSpc>
                <a:spcPct val="80000"/>
              </a:lnSpc>
            </a:pPr>
            <a:r>
              <a:rPr lang="cs-CZ" sz="2000" i="1" dirty="0"/>
              <a:t>„… v hospodářské praxi znamená kalkulace výpočet zaměřený speciálně na postižení nákladů, které je třeba vynaložit na vznikající výkon.“</a:t>
            </a:r>
          </a:p>
          <a:p>
            <a:pPr>
              <a:lnSpc>
                <a:spcPct val="80000"/>
              </a:lnSpc>
            </a:pPr>
            <a:endParaRPr lang="cs-CZ" sz="2000" dirty="0"/>
          </a:p>
          <a:p>
            <a:pPr>
              <a:lnSpc>
                <a:spcPct val="80000"/>
              </a:lnSpc>
            </a:pPr>
            <a:r>
              <a:rPr lang="cs-CZ" sz="2000" dirty="0"/>
              <a:t>Předmětem kalkulace je </a:t>
            </a:r>
            <a:r>
              <a:rPr lang="cs-CZ" sz="2000" b="1" i="1" dirty="0"/>
              <a:t>kalkulační jednice</a:t>
            </a:r>
            <a:r>
              <a:rPr lang="cs-CZ" sz="2000" dirty="0"/>
              <a:t> (konkrétní výrobek, např. jeden ponorný senzor) a </a:t>
            </a:r>
            <a:r>
              <a:rPr lang="cs-CZ" sz="2000" b="1" i="1" dirty="0"/>
              <a:t>kalkulované množství</a:t>
            </a:r>
            <a:r>
              <a:rPr lang="cs-CZ" sz="2000" dirty="0"/>
              <a:t> dané určitým počtem kalkulačních jednic, pro které se určují celkové náklady (např. konkrétní množství šroubků, neboť jen velmi těžko bychom s dostatečnou přesností vyčíslovali náklady na jeden šroubek) .</a:t>
            </a:r>
          </a:p>
          <a:p>
            <a:pPr>
              <a:lnSpc>
                <a:spcPct val="80000"/>
              </a:lnSpc>
            </a:pPr>
            <a:endParaRPr lang="cs-CZ" sz="2000" dirty="0"/>
          </a:p>
        </p:txBody>
      </p:sp>
    </p:spTree>
    <p:extLst>
      <p:ext uri="{BB962C8B-B14F-4D97-AF65-F5344CB8AC3E}">
        <p14:creationId xmlns:p14="http://schemas.microsoft.com/office/powerpoint/2010/main" val="1411714377"/>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txBox="1">
            <a:spLocks/>
          </p:cNvSpPr>
          <p:nvPr/>
        </p:nvSpPr>
        <p:spPr>
          <a:xfrm>
            <a:off x="395536" y="1442301"/>
            <a:ext cx="8443664" cy="4836262"/>
          </a:xfrm>
          <a:prstGeom prst="rect">
            <a:avLst/>
          </a:prstGeom>
        </p:spPr>
        <p:txBody>
          <a:bodyPr vert="horz" lIns="91440" tIns="45720" rIns="91440" bIns="45720" rtlCol="0">
            <a:normAutofit/>
          </a:bodyPr>
          <a:lstStyle/>
          <a:p>
            <a:r>
              <a:rPr lang="cs-CZ" sz="2400" b="1" dirty="0"/>
              <a:t>Je vhodné, aby byznys plán byl</a:t>
            </a:r>
            <a:r>
              <a:rPr lang="cs-CZ" sz="2400" dirty="0"/>
              <a:t>: </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lang="fr-FR" sz="2400" dirty="0"/>
          </a:p>
          <a:p>
            <a:pPr marL="342900" indent="-342900" defTabSz="457200">
              <a:spcBef>
                <a:spcPct val="20000"/>
              </a:spcBef>
              <a:buFontTx/>
              <a:buChar char="-"/>
              <a:defRPr/>
            </a:pPr>
            <a:r>
              <a:rPr lang="cs-CZ" sz="2400" dirty="0"/>
              <a:t>Přesný a vyčerpávající, ale podstatné informace nesmí být zastíněny informacemi příliš podrobnými. </a:t>
            </a:r>
          </a:p>
          <a:p>
            <a:pPr marL="342900" indent="-342900" defTabSz="457200">
              <a:spcBef>
                <a:spcPct val="20000"/>
              </a:spcBef>
              <a:buFontTx/>
              <a:buChar char="-"/>
              <a:defRPr/>
            </a:pPr>
            <a:r>
              <a:rPr lang="cs-CZ" sz="2400" dirty="0"/>
              <a:t>Logický a přehledný.</a:t>
            </a:r>
          </a:p>
          <a:p>
            <a:pPr marL="342900" marR="0" lvl="0" indent="-342900" algn="l" defTabSz="457200" rtl="0" eaLnBrk="1" fontAlgn="auto" latinLnBrk="0" hangingPunct="1">
              <a:lnSpc>
                <a:spcPct val="100000"/>
              </a:lnSpc>
              <a:spcBef>
                <a:spcPct val="20000"/>
              </a:spcBef>
              <a:spcAft>
                <a:spcPts val="0"/>
              </a:spcAft>
              <a:buClrTx/>
              <a:buSzTx/>
              <a:buFontTx/>
              <a:buChar char="-"/>
              <a:tabLst/>
              <a:defRPr/>
            </a:pPr>
            <a:r>
              <a:rPr lang="cs-CZ" sz="2400" dirty="0"/>
              <a:t>Obsahuje hlavní informace a přílohy</a:t>
            </a:r>
            <a:endParaRPr kumimoji="0" lang="fr-FR" sz="2400" i="0" u="none" strike="noStrike" kern="1200" cap="none" spc="0" normalizeH="0" noProof="0" dirty="0">
              <a:ln>
                <a:noFill/>
              </a:ln>
              <a:solidFill>
                <a:schemeClr val="tx1"/>
              </a:solidFill>
              <a:effectLst/>
              <a:uLnTx/>
              <a:uFillTx/>
            </a:endParaRPr>
          </a:p>
          <a:p>
            <a:pPr marL="342900" marR="0" lvl="0" indent="-342900" algn="l" defTabSz="457200" rtl="0" eaLnBrk="1" fontAlgn="auto" latinLnBrk="0" hangingPunct="1">
              <a:lnSpc>
                <a:spcPct val="100000"/>
              </a:lnSpc>
              <a:spcBef>
                <a:spcPct val="20000"/>
              </a:spcBef>
              <a:spcAft>
                <a:spcPts val="0"/>
              </a:spcAft>
              <a:buClrTx/>
              <a:buSzTx/>
              <a:buFontTx/>
              <a:buChar char="-"/>
              <a:tabLst/>
              <a:defRPr/>
            </a:pPr>
            <a:r>
              <a:rPr lang="cs-CZ" sz="2400" dirty="0"/>
              <a:t>Podpořen argumentací</a:t>
            </a:r>
          </a:p>
          <a:p>
            <a:pPr marL="342900" marR="0" lvl="0" indent="-342900" algn="l" defTabSz="457200" rtl="0" eaLnBrk="1" fontAlgn="auto" latinLnBrk="0" hangingPunct="1">
              <a:lnSpc>
                <a:spcPct val="100000"/>
              </a:lnSpc>
              <a:spcBef>
                <a:spcPct val="20000"/>
              </a:spcBef>
              <a:spcAft>
                <a:spcPts val="0"/>
              </a:spcAft>
              <a:buClrTx/>
              <a:buSzTx/>
              <a:buFontTx/>
              <a:buChar char="-"/>
              <a:tabLst/>
              <a:defRPr/>
            </a:pPr>
            <a:r>
              <a:rPr lang="cs-CZ" sz="2400" dirty="0"/>
              <a:t>Stravitelný</a:t>
            </a:r>
          </a:p>
          <a:p>
            <a:pPr marL="342900" marR="0" lvl="0" indent="-342900" algn="l" defTabSz="457200" rtl="0" eaLnBrk="1" fontAlgn="auto" latinLnBrk="0" hangingPunct="1">
              <a:lnSpc>
                <a:spcPct val="100000"/>
              </a:lnSpc>
              <a:spcBef>
                <a:spcPct val="20000"/>
              </a:spcBef>
              <a:spcAft>
                <a:spcPts val="0"/>
              </a:spcAft>
              <a:buClrTx/>
              <a:buSzTx/>
              <a:buFontTx/>
              <a:buChar char="-"/>
              <a:tabLst/>
              <a:defRPr/>
            </a:pPr>
            <a:r>
              <a:rPr lang="cs-CZ" sz="2400" dirty="0"/>
              <a:t>Pravdivý a reálný a zároveň respektoval rizika</a:t>
            </a:r>
          </a:p>
          <a:p>
            <a:pPr marL="342900" marR="0" lvl="0" indent="-342900" algn="l" defTabSz="457200" rtl="0" eaLnBrk="1" fontAlgn="auto" latinLnBrk="0" hangingPunct="1">
              <a:lnSpc>
                <a:spcPct val="100000"/>
              </a:lnSpc>
              <a:spcBef>
                <a:spcPct val="20000"/>
              </a:spcBef>
              <a:spcAft>
                <a:spcPts val="0"/>
              </a:spcAft>
              <a:buClrTx/>
              <a:buSzTx/>
              <a:buFontTx/>
              <a:buChar char="-"/>
              <a:tabLst/>
              <a:defRPr/>
            </a:pPr>
            <a:endParaRPr lang="fr-FR" sz="2400" dirty="0"/>
          </a:p>
        </p:txBody>
      </p:sp>
      <p:sp>
        <p:nvSpPr>
          <p:cNvPr id="3" name="Nadpis 3"/>
          <p:cNvSpPr>
            <a:spLocks noGrp="1"/>
          </p:cNvSpPr>
          <p:nvPr>
            <p:ph type="title"/>
          </p:nvPr>
        </p:nvSpPr>
        <p:spPr>
          <a:xfrm>
            <a:off x="395536" y="587333"/>
            <a:ext cx="8229600" cy="854968"/>
          </a:xfrm>
        </p:spPr>
        <p:txBody>
          <a:bodyPr vert="horz" lIns="91440" tIns="45720" rIns="91440" bIns="45720" rtlCol="0" anchor="ctr">
            <a:normAutofit/>
          </a:bodyPr>
          <a:lstStyle/>
          <a:p>
            <a:r>
              <a:rPr lang="cs-CZ" sz="3900" b="1" dirty="0">
                <a:solidFill>
                  <a:schemeClr val="tx2"/>
                </a:solidFill>
                <a:effectLst>
                  <a:outerShdw blurRad="63500" dist="38100" dir="5400000" algn="t" rotWithShape="0">
                    <a:prstClr val="black">
                      <a:alpha val="25000"/>
                    </a:prstClr>
                  </a:outerShdw>
                </a:effectLst>
                <a:latin typeface="+mn-lt"/>
              </a:rPr>
              <a:t>Byznys plán – jaký by měl být</a:t>
            </a:r>
          </a:p>
        </p:txBody>
      </p:sp>
    </p:spTree>
    <p:extLst>
      <p:ext uri="{BB962C8B-B14F-4D97-AF65-F5344CB8AC3E}">
        <p14:creationId xmlns:p14="http://schemas.microsoft.com/office/powerpoint/2010/main" val="380532874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529208" y="590482"/>
            <a:ext cx="8229600" cy="692696"/>
          </a:xfrm>
        </p:spPr>
        <p:txBody>
          <a:bodyPr>
            <a:normAutofit fontScale="90000"/>
          </a:bodyPr>
          <a:lstStyle/>
          <a:p>
            <a:pPr eaLnBrk="1" hangingPunct="1">
              <a:defRPr/>
            </a:pPr>
            <a:r>
              <a:rPr lang="cs-CZ" sz="4300" b="1" dirty="0">
                <a:solidFill>
                  <a:schemeClr val="tx2"/>
                </a:solidFill>
                <a:effectLst>
                  <a:outerShdw blurRad="63500" dist="38100" dir="5400000" algn="t" rotWithShape="0">
                    <a:prstClr val="black">
                      <a:alpha val="25000"/>
                    </a:prstClr>
                  </a:outerShdw>
                </a:effectLst>
                <a:latin typeface="+mn-lt"/>
              </a:rPr>
              <a:t>Jak využívat BP?</a:t>
            </a:r>
          </a:p>
        </p:txBody>
      </p:sp>
      <p:sp>
        <p:nvSpPr>
          <p:cNvPr id="99331" name="Rectangle 3"/>
          <p:cNvSpPr>
            <a:spLocks noGrp="1" noChangeArrowheads="1"/>
          </p:cNvSpPr>
          <p:nvPr>
            <p:ph type="body" idx="1"/>
          </p:nvPr>
        </p:nvSpPr>
        <p:spPr>
          <a:xfrm>
            <a:off x="179512" y="1283178"/>
            <a:ext cx="8964488" cy="5674214"/>
          </a:xfrm>
        </p:spPr>
        <p:txBody>
          <a:bodyPr>
            <a:normAutofit/>
          </a:bodyPr>
          <a:lstStyle/>
          <a:p>
            <a:pPr algn="just" eaLnBrk="1" hangingPunct="1">
              <a:lnSpc>
                <a:spcPct val="80000"/>
              </a:lnSpc>
              <a:defRPr/>
            </a:pPr>
            <a:r>
              <a:rPr lang="cs-CZ" sz="2200" dirty="0"/>
              <a:t>BP je </a:t>
            </a:r>
            <a:r>
              <a:rPr lang="cs-CZ" sz="2200" b="1" dirty="0"/>
              <a:t>prostředkem komunikace</a:t>
            </a:r>
            <a:r>
              <a:rPr lang="cs-CZ" sz="2200" dirty="0"/>
              <a:t> s finančníky, zaměstnanci a dalšími zájmovými skupinami. </a:t>
            </a:r>
          </a:p>
          <a:p>
            <a:pPr algn="just" eaLnBrk="1" hangingPunct="1">
              <a:lnSpc>
                <a:spcPct val="80000"/>
              </a:lnSpc>
              <a:defRPr/>
            </a:pPr>
            <a:endParaRPr lang="cs-CZ" sz="2200" b="1" dirty="0"/>
          </a:p>
          <a:p>
            <a:pPr algn="just" eaLnBrk="1" hangingPunct="1">
              <a:lnSpc>
                <a:spcPct val="80000"/>
              </a:lnSpc>
              <a:defRPr/>
            </a:pPr>
            <a:r>
              <a:rPr lang="cs-CZ" sz="2200" b="1" dirty="0"/>
              <a:t>BP vám pomůže držet se stanovené mise (poslání)</a:t>
            </a:r>
            <a:r>
              <a:rPr lang="cs-CZ" sz="2200" dirty="0"/>
              <a:t>. Pokušení upravit plán pro určitého investora může být značné. </a:t>
            </a:r>
          </a:p>
          <a:p>
            <a:pPr algn="just" eaLnBrk="1" hangingPunct="1">
              <a:lnSpc>
                <a:spcPct val="80000"/>
              </a:lnSpc>
              <a:defRPr/>
            </a:pPr>
            <a:endParaRPr lang="cs-CZ" sz="2200" b="1" dirty="0"/>
          </a:p>
          <a:p>
            <a:pPr algn="just" eaLnBrk="1" hangingPunct="1">
              <a:lnSpc>
                <a:spcPct val="80000"/>
              </a:lnSpc>
              <a:defRPr/>
            </a:pPr>
            <a:r>
              <a:rPr lang="cs-CZ" sz="2200" b="1" dirty="0"/>
              <a:t>BP je nástrojem k plánování aktivace zdrojů z dlouhodobých grantů.</a:t>
            </a:r>
          </a:p>
          <a:p>
            <a:pPr algn="just">
              <a:lnSpc>
                <a:spcPct val="80000"/>
              </a:lnSpc>
              <a:defRPr/>
            </a:pPr>
            <a:endParaRPr lang="cs-CZ" sz="2200" dirty="0"/>
          </a:p>
          <a:p>
            <a:pPr algn="just">
              <a:lnSpc>
                <a:spcPct val="80000"/>
              </a:lnSpc>
              <a:defRPr/>
            </a:pPr>
            <a:r>
              <a:rPr lang="cs-CZ" sz="2200" dirty="0"/>
              <a:t>BP vám může pomoci analyzovat a vysvětlit neúspěch při dosahování cílů.</a:t>
            </a:r>
          </a:p>
          <a:p>
            <a:pPr algn="just">
              <a:lnSpc>
                <a:spcPct val="80000"/>
              </a:lnSpc>
              <a:defRPr/>
            </a:pPr>
            <a:r>
              <a:rPr lang="cs-CZ" sz="2200" dirty="0"/>
              <a:t>Používejte BP interně k </a:t>
            </a:r>
            <a:r>
              <a:rPr lang="cs-CZ" sz="2200" b="1" dirty="0"/>
              <a:t>objasnění směřování celé organizace a role každého jednotlivce.</a:t>
            </a:r>
          </a:p>
          <a:p>
            <a:pPr algn="just">
              <a:lnSpc>
                <a:spcPct val="80000"/>
              </a:lnSpc>
              <a:defRPr/>
            </a:pPr>
            <a:r>
              <a:rPr lang="cs-CZ" sz="2200" dirty="0"/>
              <a:t>Používejte BP k vyhodnocování pokroku</a:t>
            </a:r>
          </a:p>
        </p:txBody>
      </p:sp>
    </p:spTree>
    <p:extLst>
      <p:ext uri="{BB962C8B-B14F-4D97-AF65-F5344CB8AC3E}">
        <p14:creationId xmlns:p14="http://schemas.microsoft.com/office/powerpoint/2010/main" val="12843094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457200" y="527901"/>
            <a:ext cx="8229600" cy="836712"/>
          </a:xfrm>
        </p:spPr>
        <p:txBody>
          <a:bodyPr/>
          <a:lstStyle/>
          <a:p>
            <a:pPr eaLnBrk="1" hangingPunct="1">
              <a:defRPr/>
            </a:pPr>
            <a:r>
              <a:rPr lang="cs-CZ" sz="3900" b="1" dirty="0">
                <a:solidFill>
                  <a:schemeClr val="tx2"/>
                </a:solidFill>
                <a:effectLst>
                  <a:outerShdw blurRad="63500" dist="38100" dir="5400000" algn="t" rotWithShape="0">
                    <a:prstClr val="black">
                      <a:alpha val="25000"/>
                    </a:prstClr>
                  </a:outerShdw>
                </a:effectLst>
                <a:latin typeface="+mn-lt"/>
              </a:rPr>
              <a:t>Kritéria hodnocení BP</a:t>
            </a:r>
          </a:p>
        </p:txBody>
      </p:sp>
      <p:sp>
        <p:nvSpPr>
          <p:cNvPr id="114691" name="Rectangle 3"/>
          <p:cNvSpPr>
            <a:spLocks noGrp="1" noChangeArrowheads="1"/>
          </p:cNvSpPr>
          <p:nvPr>
            <p:ph type="body" idx="1"/>
          </p:nvPr>
        </p:nvSpPr>
        <p:spPr>
          <a:xfrm>
            <a:off x="161764" y="1461155"/>
            <a:ext cx="8820472" cy="4925400"/>
          </a:xfrm>
        </p:spPr>
        <p:txBody>
          <a:bodyPr>
            <a:normAutofit/>
          </a:bodyPr>
          <a:lstStyle/>
          <a:p>
            <a:pPr algn="just" eaLnBrk="1" hangingPunct="1">
              <a:lnSpc>
                <a:spcPct val="90000"/>
              </a:lnSpc>
              <a:defRPr/>
            </a:pPr>
            <a:r>
              <a:rPr lang="cs-CZ" sz="2800" b="1" dirty="0"/>
              <a:t>Proveditelnost</a:t>
            </a:r>
            <a:endParaRPr lang="cs-CZ" sz="2800" dirty="0"/>
          </a:p>
          <a:p>
            <a:pPr algn="just" eaLnBrk="1" hangingPunct="1">
              <a:lnSpc>
                <a:spcPct val="90000"/>
              </a:lnSpc>
              <a:defRPr/>
            </a:pPr>
            <a:r>
              <a:rPr lang="cs-CZ" sz="2800" b="1" dirty="0"/>
              <a:t>Uplatnitelnost na trhu</a:t>
            </a:r>
            <a:endParaRPr lang="cs-CZ" sz="2800" dirty="0"/>
          </a:p>
          <a:p>
            <a:pPr algn="just" eaLnBrk="1" hangingPunct="1">
              <a:lnSpc>
                <a:spcPct val="90000"/>
              </a:lnSpc>
              <a:defRPr/>
            </a:pPr>
            <a:r>
              <a:rPr lang="cs-CZ" sz="2800" b="1" dirty="0"/>
              <a:t>Finanční návratnost investic</a:t>
            </a:r>
          </a:p>
          <a:p>
            <a:pPr algn="just" eaLnBrk="1" hangingPunct="1">
              <a:lnSpc>
                <a:spcPct val="90000"/>
              </a:lnSpc>
              <a:defRPr/>
            </a:pPr>
            <a:r>
              <a:rPr lang="cs-CZ" sz="2800" b="1" dirty="0" err="1"/>
              <a:t>Financovatelnost</a:t>
            </a:r>
            <a:endParaRPr lang="cs-CZ" sz="2800" b="1" dirty="0"/>
          </a:p>
          <a:p>
            <a:pPr algn="just" eaLnBrk="1" hangingPunct="1">
              <a:lnSpc>
                <a:spcPct val="90000"/>
              </a:lnSpc>
              <a:defRPr/>
            </a:pPr>
            <a:r>
              <a:rPr lang="cs-CZ" sz="2800" b="1" dirty="0"/>
              <a:t>Manažerský tým</a:t>
            </a:r>
            <a:endParaRPr lang="cs-CZ" sz="2800" dirty="0"/>
          </a:p>
          <a:p>
            <a:pPr algn="just">
              <a:lnSpc>
                <a:spcPct val="90000"/>
              </a:lnSpc>
              <a:defRPr/>
            </a:pPr>
            <a:r>
              <a:rPr lang="cs-CZ" sz="2800" b="1" dirty="0"/>
              <a:t>Řízení výkonnosti</a:t>
            </a:r>
            <a:endParaRPr lang="cs-CZ" sz="2800" dirty="0"/>
          </a:p>
          <a:p>
            <a:pPr algn="just">
              <a:lnSpc>
                <a:spcPct val="90000"/>
              </a:lnSpc>
              <a:defRPr/>
            </a:pPr>
            <a:r>
              <a:rPr lang="cs-CZ" sz="2800" b="1" dirty="0"/>
              <a:t>Hodnocení rizik a rizikového plánování</a:t>
            </a:r>
            <a:endParaRPr lang="cs-CZ" sz="3200" dirty="0"/>
          </a:p>
          <a:p>
            <a:pPr algn="just" eaLnBrk="1" hangingPunct="1">
              <a:lnSpc>
                <a:spcPct val="90000"/>
              </a:lnSpc>
              <a:defRPr/>
            </a:pPr>
            <a:endParaRPr lang="cs-CZ" sz="2800" dirty="0"/>
          </a:p>
        </p:txBody>
      </p:sp>
    </p:spTree>
    <p:extLst>
      <p:ext uri="{BB962C8B-B14F-4D97-AF65-F5344CB8AC3E}">
        <p14:creationId xmlns:p14="http://schemas.microsoft.com/office/powerpoint/2010/main" val="58260362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914400" y="236867"/>
            <a:ext cx="8229600" cy="490066"/>
          </a:xfrm>
        </p:spPr>
        <p:txBody>
          <a:bodyPr>
            <a:noAutofit/>
          </a:bodyPr>
          <a:lstStyle/>
          <a:p>
            <a:pPr lvl="0" algn="r"/>
            <a:r>
              <a:rPr lang="cs-CZ" sz="3600" b="1" dirty="0">
                <a:solidFill>
                  <a:schemeClr val="tx2"/>
                </a:solidFill>
                <a:effectLst>
                  <a:outerShdw blurRad="63500" dist="38100" dir="5400000" algn="t" rotWithShape="0">
                    <a:prstClr val="black">
                      <a:alpha val="25000"/>
                    </a:prstClr>
                  </a:outerShdw>
                </a:effectLst>
                <a:latin typeface="+mn-lt"/>
              </a:rPr>
              <a:t>Byznys plán</a:t>
            </a:r>
            <a:r>
              <a:rPr lang="fr-FR" sz="3600" b="1" dirty="0">
                <a:solidFill>
                  <a:schemeClr val="tx2"/>
                </a:solidFill>
                <a:effectLst>
                  <a:outerShdw blurRad="63500" dist="38100" dir="5400000" algn="t" rotWithShape="0">
                    <a:prstClr val="black">
                      <a:alpha val="25000"/>
                    </a:prstClr>
                  </a:outerShdw>
                </a:effectLst>
                <a:latin typeface="+mn-lt"/>
              </a:rPr>
              <a:t>: </a:t>
            </a:r>
            <a:r>
              <a:rPr lang="cs-CZ" sz="3600" b="1" dirty="0">
                <a:solidFill>
                  <a:schemeClr val="tx2"/>
                </a:solidFill>
                <a:effectLst>
                  <a:outerShdw blurRad="63500" dist="38100" dir="5400000" algn="t" rotWithShape="0">
                    <a:prstClr val="black">
                      <a:alpha val="25000"/>
                    </a:prstClr>
                  </a:outerShdw>
                </a:effectLst>
                <a:latin typeface="+mn-lt"/>
              </a:rPr>
              <a:t>Přehled</a:t>
            </a:r>
            <a:r>
              <a:rPr lang="fr-FR" sz="3600" b="1" dirty="0">
                <a:solidFill>
                  <a:schemeClr val="tx2"/>
                </a:solidFill>
                <a:effectLst>
                  <a:outerShdw blurRad="63500" dist="38100" dir="5400000" algn="t" rotWithShape="0">
                    <a:prstClr val="black">
                      <a:alpha val="25000"/>
                    </a:prstClr>
                  </a:outerShdw>
                </a:effectLst>
                <a:latin typeface="+mn-lt"/>
              </a:rPr>
              <a:t> (1/2)</a:t>
            </a:r>
            <a:endParaRPr lang="cs-CZ" sz="3600" b="1" dirty="0">
              <a:solidFill>
                <a:schemeClr val="tx2"/>
              </a:solidFill>
              <a:effectLst>
                <a:outerShdw blurRad="63500" dist="38100" dir="5400000" algn="t" rotWithShape="0">
                  <a:prstClr val="black">
                    <a:alpha val="25000"/>
                  </a:prstClr>
                </a:outerShdw>
              </a:effectLst>
              <a:latin typeface="+mn-lt"/>
            </a:endParaRPr>
          </a:p>
        </p:txBody>
      </p:sp>
      <p:sp>
        <p:nvSpPr>
          <p:cNvPr id="5" name="Zástupný symbol pro obsah 4"/>
          <p:cNvSpPr>
            <a:spLocks noGrp="1"/>
          </p:cNvSpPr>
          <p:nvPr>
            <p:ph idx="1"/>
          </p:nvPr>
        </p:nvSpPr>
        <p:spPr>
          <a:xfrm>
            <a:off x="395536" y="917355"/>
            <a:ext cx="8291264" cy="5001419"/>
          </a:xfrm>
        </p:spPr>
        <p:txBody>
          <a:bodyPr/>
          <a:lstStyle/>
          <a:p>
            <a:pPr lvl="0" defTabSz="457200">
              <a:buNone/>
              <a:defRPr/>
            </a:pPr>
            <a:r>
              <a:rPr lang="cs-CZ" sz="2000" b="1" dirty="0"/>
              <a:t>I. PŘEHLED HLAVNÍCH ČÁSTÍ</a:t>
            </a:r>
          </a:p>
          <a:p>
            <a:pPr lvl="0" defTabSz="457200">
              <a:buNone/>
              <a:defRPr/>
            </a:pPr>
            <a:r>
              <a:rPr lang="cs-CZ" sz="2000" dirty="0"/>
              <a:t>A. Představení nabídky produktu</a:t>
            </a:r>
          </a:p>
          <a:p>
            <a:pPr marL="400050" lvl="1" indent="0" defTabSz="457200">
              <a:buFont typeface="Arial"/>
              <a:buChar char="–"/>
              <a:defRPr/>
            </a:pPr>
            <a:r>
              <a:rPr lang="cs-CZ" sz="1600" dirty="0"/>
              <a:t> S jakým produktem chci začít podnikat? </a:t>
            </a:r>
          </a:p>
          <a:p>
            <a:pPr marL="400050" lvl="1" indent="0" defTabSz="457200">
              <a:buFont typeface="Arial"/>
              <a:buChar char="–"/>
              <a:defRPr/>
            </a:pPr>
            <a:r>
              <a:rPr lang="cs-CZ" sz="1600" dirty="0"/>
              <a:t> Jaká je funkčnost produktu nebo nabízené služby?</a:t>
            </a:r>
          </a:p>
          <a:p>
            <a:pPr marL="400050" lvl="1" indent="0" defTabSz="457200">
              <a:buFont typeface="Arial"/>
              <a:buChar char="–"/>
              <a:defRPr/>
            </a:pPr>
            <a:r>
              <a:rPr lang="cs-CZ" sz="1600" dirty="0"/>
              <a:t> Je produkt nebo služba chráněna (licence, známka, patent) ?</a:t>
            </a:r>
          </a:p>
          <a:p>
            <a:pPr marL="400050" lvl="1" indent="0" defTabSz="457200">
              <a:buFont typeface="Arial"/>
              <a:buChar char="–"/>
              <a:defRPr/>
            </a:pPr>
            <a:r>
              <a:rPr lang="cs-CZ" sz="1600" dirty="0"/>
              <a:t> V čem produkt nebo služba odpovídá potřebě trhu?</a:t>
            </a:r>
          </a:p>
          <a:p>
            <a:pPr marL="400050" lvl="1" indent="0" defTabSz="457200">
              <a:buFont typeface="Arial"/>
              <a:buChar char="–"/>
              <a:defRPr/>
            </a:pPr>
            <a:r>
              <a:rPr lang="cs-CZ" sz="1600" dirty="0"/>
              <a:t> Kdo bude náš hlavní zákazník? Kdo platí dodaný produkt nebo službu?</a:t>
            </a:r>
          </a:p>
          <a:p>
            <a:pPr lvl="0" defTabSz="457200">
              <a:buNone/>
              <a:defRPr/>
            </a:pPr>
            <a:endParaRPr lang="cs-CZ" sz="2000" dirty="0"/>
          </a:p>
          <a:p>
            <a:pPr lvl="0" defTabSz="457200">
              <a:buNone/>
              <a:defRPr/>
            </a:pPr>
            <a:r>
              <a:rPr lang="cs-CZ" sz="2000" dirty="0"/>
              <a:t>B. Popis trhu</a:t>
            </a:r>
          </a:p>
          <a:p>
            <a:pPr marL="400050" lvl="1" indent="0" defTabSz="457200">
              <a:buFont typeface="Arial"/>
              <a:buChar char="–"/>
              <a:defRPr/>
            </a:pPr>
            <a:r>
              <a:rPr lang="cs-CZ" sz="1600" dirty="0"/>
              <a:t> Jaký je náš cílový trh? Jak je trh veliký a jaký je jeho potenciál?</a:t>
            </a:r>
          </a:p>
          <a:p>
            <a:pPr marL="400050" lvl="1" indent="0" defTabSz="457200">
              <a:buFont typeface="Arial"/>
              <a:buChar char="–"/>
              <a:defRPr/>
            </a:pPr>
            <a:r>
              <a:rPr lang="cs-CZ" sz="1600" dirty="0"/>
              <a:t> Jaké jsou perspektivy vývoje trhu? Jaké procento trhu zamýšlí společnost oslovit?</a:t>
            </a:r>
          </a:p>
          <a:p>
            <a:pPr marL="400050" lvl="1" indent="0" defTabSz="457200">
              <a:buFont typeface="Arial"/>
              <a:buChar char="–"/>
              <a:defRPr/>
            </a:pPr>
            <a:r>
              <a:rPr lang="cs-CZ" sz="1600" dirty="0"/>
              <a:t>  Jaká je přímá nebo nepřímá  konkurence? Jak se produkt nebo služba odlišuje od té konkurenční? </a:t>
            </a:r>
          </a:p>
          <a:p>
            <a:pPr marL="400050" lvl="1" indent="0" defTabSz="457200">
              <a:buFont typeface="Arial"/>
              <a:buChar char="–"/>
              <a:defRPr/>
            </a:pPr>
            <a:r>
              <a:rPr lang="cs-CZ" sz="1600" dirty="0"/>
              <a:t> Jaký způsob distribuce nebo distribuční síť je možné používat? Jak dostaneme produkt k zákazníkovi?</a:t>
            </a:r>
          </a:p>
          <a:p>
            <a:endParaRPr lang="cs-CZ" dirty="0"/>
          </a:p>
        </p:txBody>
      </p:sp>
    </p:spTree>
    <p:extLst>
      <p:ext uri="{BB962C8B-B14F-4D97-AF65-F5344CB8AC3E}">
        <p14:creationId xmlns:p14="http://schemas.microsoft.com/office/powerpoint/2010/main" val="115363853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395536" y="1124744"/>
            <a:ext cx="8291264" cy="5001419"/>
          </a:xfrm>
        </p:spPr>
        <p:txBody>
          <a:bodyPr/>
          <a:lstStyle/>
          <a:p>
            <a:pPr lvl="0">
              <a:buNone/>
              <a:defRPr/>
            </a:pPr>
            <a:r>
              <a:rPr lang="cs-CZ" sz="2000" dirty="0"/>
              <a:t>C. Personální a organizační zajištění</a:t>
            </a:r>
          </a:p>
          <a:p>
            <a:pPr lvl="1">
              <a:defRPr/>
            </a:pPr>
            <a:r>
              <a:rPr lang="cs-CZ" sz="1600" dirty="0"/>
              <a:t>S jakým týmem budeme naše podnikání realizovat?</a:t>
            </a:r>
          </a:p>
          <a:p>
            <a:pPr lvl="1">
              <a:defRPr/>
            </a:pPr>
            <a:r>
              <a:rPr lang="cs-CZ" sz="1600" dirty="0"/>
              <a:t>Kdo jsou klíčoví členové vedoucího týmu?</a:t>
            </a:r>
          </a:p>
          <a:p>
            <a:pPr lvl="1">
              <a:defRPr/>
            </a:pPr>
            <a:r>
              <a:rPr lang="cs-CZ" sz="1600" dirty="0"/>
              <a:t>Jakou nesou odpovědnost?</a:t>
            </a:r>
          </a:p>
          <a:p>
            <a:pPr lvl="1">
              <a:defRPr/>
            </a:pPr>
            <a:r>
              <a:rPr lang="cs-CZ" sz="1600" dirty="0"/>
              <a:t>Jaký nábor zaměstnanců je plánován? Atd.</a:t>
            </a:r>
          </a:p>
          <a:p>
            <a:pPr lvl="0">
              <a:defRPr/>
            </a:pPr>
            <a:endParaRPr lang="cs-CZ" sz="2000" dirty="0"/>
          </a:p>
          <a:p>
            <a:pPr lvl="0">
              <a:buNone/>
              <a:defRPr/>
            </a:pPr>
            <a:r>
              <a:rPr lang="cs-CZ" sz="2000" dirty="0"/>
              <a:t>D. Financování</a:t>
            </a:r>
          </a:p>
          <a:p>
            <a:pPr lvl="1">
              <a:defRPr/>
            </a:pPr>
            <a:r>
              <a:rPr lang="cs-CZ" sz="1600" dirty="0"/>
              <a:t>Jak velký finanční rozpočet projekt vyžaduje?</a:t>
            </a:r>
          </a:p>
          <a:p>
            <a:pPr lvl="1">
              <a:defRPr/>
            </a:pPr>
            <a:r>
              <a:rPr lang="cs-CZ" sz="1600" dirty="0"/>
              <a:t>Kolik financí a v jaké struktuře je třeba sehnat? Na co budou využity?</a:t>
            </a:r>
          </a:p>
          <a:p>
            <a:pPr lvl="1">
              <a:defRPr/>
            </a:pPr>
            <a:r>
              <a:rPr lang="cs-CZ" sz="1600" dirty="0"/>
              <a:t>Jaké jsou předpokládané výnosy a finanční plány na první rok (12 měsíců)? 3 roky?</a:t>
            </a:r>
          </a:p>
          <a:p>
            <a:pPr lvl="1">
              <a:defRPr/>
            </a:pPr>
            <a:r>
              <a:rPr lang="cs-CZ" sz="1600" dirty="0"/>
              <a:t>Jaký je výstup pro investora? Co můžu investorovi nabídnout?</a:t>
            </a:r>
          </a:p>
          <a:p>
            <a:endParaRPr lang="cs-CZ" dirty="0"/>
          </a:p>
        </p:txBody>
      </p:sp>
      <p:sp>
        <p:nvSpPr>
          <p:cNvPr id="7" name="Nadpis 3"/>
          <p:cNvSpPr txBox="1">
            <a:spLocks/>
          </p:cNvSpPr>
          <p:nvPr/>
        </p:nvSpPr>
        <p:spPr>
          <a:xfrm>
            <a:off x="914400" y="236867"/>
            <a:ext cx="8229600" cy="49006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cs-CZ" sz="3600" b="1" dirty="0">
                <a:solidFill>
                  <a:schemeClr val="tx2"/>
                </a:solidFill>
                <a:effectLst>
                  <a:outerShdw blurRad="63500" dist="38100" dir="5400000" algn="t" rotWithShape="0">
                    <a:prstClr val="black">
                      <a:alpha val="25000"/>
                    </a:prstClr>
                  </a:outerShdw>
                </a:effectLst>
                <a:latin typeface="+mn-lt"/>
              </a:rPr>
              <a:t>Byznys plán</a:t>
            </a:r>
            <a:r>
              <a:rPr lang="fr-FR" sz="3600" b="1" dirty="0">
                <a:solidFill>
                  <a:schemeClr val="tx2"/>
                </a:solidFill>
                <a:effectLst>
                  <a:outerShdw blurRad="63500" dist="38100" dir="5400000" algn="t" rotWithShape="0">
                    <a:prstClr val="black">
                      <a:alpha val="25000"/>
                    </a:prstClr>
                  </a:outerShdw>
                </a:effectLst>
                <a:latin typeface="+mn-lt"/>
              </a:rPr>
              <a:t>: </a:t>
            </a:r>
            <a:r>
              <a:rPr lang="cs-CZ" sz="3600" b="1" dirty="0">
                <a:solidFill>
                  <a:schemeClr val="tx2"/>
                </a:solidFill>
                <a:effectLst>
                  <a:outerShdw blurRad="63500" dist="38100" dir="5400000" algn="t" rotWithShape="0">
                    <a:prstClr val="black">
                      <a:alpha val="25000"/>
                    </a:prstClr>
                  </a:outerShdw>
                </a:effectLst>
                <a:latin typeface="+mn-lt"/>
              </a:rPr>
              <a:t>Přehled</a:t>
            </a:r>
            <a:r>
              <a:rPr lang="fr-FR" sz="3600" b="1" dirty="0">
                <a:solidFill>
                  <a:schemeClr val="tx2"/>
                </a:solidFill>
                <a:effectLst>
                  <a:outerShdw blurRad="63500" dist="38100" dir="5400000" algn="t" rotWithShape="0">
                    <a:prstClr val="black">
                      <a:alpha val="25000"/>
                    </a:prstClr>
                  </a:outerShdw>
                </a:effectLst>
                <a:latin typeface="+mn-lt"/>
              </a:rPr>
              <a:t> (</a:t>
            </a:r>
            <a:r>
              <a:rPr lang="cs-CZ" sz="3600" b="1" dirty="0">
                <a:solidFill>
                  <a:schemeClr val="tx2"/>
                </a:solidFill>
                <a:effectLst>
                  <a:outerShdw blurRad="63500" dist="38100" dir="5400000" algn="t" rotWithShape="0">
                    <a:prstClr val="black">
                      <a:alpha val="25000"/>
                    </a:prstClr>
                  </a:outerShdw>
                </a:effectLst>
                <a:latin typeface="+mn-lt"/>
              </a:rPr>
              <a:t>2</a:t>
            </a:r>
            <a:r>
              <a:rPr lang="fr-FR" sz="3600" b="1" dirty="0">
                <a:solidFill>
                  <a:schemeClr val="tx2"/>
                </a:solidFill>
                <a:effectLst>
                  <a:outerShdw blurRad="63500" dist="38100" dir="5400000" algn="t" rotWithShape="0">
                    <a:prstClr val="black">
                      <a:alpha val="25000"/>
                    </a:prstClr>
                  </a:outerShdw>
                </a:effectLst>
                <a:latin typeface="+mn-lt"/>
              </a:rPr>
              <a:t>/2)</a:t>
            </a:r>
            <a:endParaRPr lang="cs-CZ" sz="3600" b="1" dirty="0">
              <a:solidFill>
                <a:schemeClr val="tx2"/>
              </a:solidFill>
              <a:effectLst>
                <a:outerShdw blurRad="63500" dist="38100" dir="5400000" algn="t" rotWithShape="0">
                  <a:prstClr val="black">
                    <a:alpha val="25000"/>
                  </a:prstClr>
                </a:outerShdw>
              </a:effectLst>
              <a:latin typeface="+mn-lt"/>
            </a:endParaRPr>
          </a:p>
        </p:txBody>
      </p:sp>
    </p:spTree>
    <p:extLst>
      <p:ext uri="{BB962C8B-B14F-4D97-AF65-F5344CB8AC3E}">
        <p14:creationId xmlns:p14="http://schemas.microsoft.com/office/powerpoint/2010/main" val="168135740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914400" y="189796"/>
            <a:ext cx="8229600" cy="490066"/>
          </a:xfrm>
        </p:spPr>
        <p:txBody>
          <a:bodyPr>
            <a:noAutofit/>
          </a:bodyPr>
          <a:lstStyle/>
          <a:p>
            <a:pPr lvl="0" algn="r"/>
            <a:r>
              <a:rPr lang="cs-CZ" sz="3200" b="1" dirty="0">
                <a:solidFill>
                  <a:schemeClr val="tx2"/>
                </a:solidFill>
                <a:effectLst>
                  <a:outerShdw blurRad="63500" dist="38100" dir="5400000" algn="t" rotWithShape="0">
                    <a:prstClr val="black">
                      <a:alpha val="25000"/>
                    </a:prstClr>
                  </a:outerShdw>
                </a:effectLst>
                <a:latin typeface="+mn-lt"/>
              </a:rPr>
              <a:t>Byznys plán: Nabídka</a:t>
            </a:r>
            <a:r>
              <a:rPr lang="fr-FR" sz="3200" b="1" dirty="0">
                <a:solidFill>
                  <a:schemeClr val="tx2"/>
                </a:solidFill>
                <a:effectLst>
                  <a:outerShdw blurRad="63500" dist="38100" dir="5400000" algn="t" rotWithShape="0">
                    <a:prstClr val="black">
                      <a:alpha val="25000"/>
                    </a:prstClr>
                  </a:outerShdw>
                </a:effectLst>
                <a:latin typeface="+mn-lt"/>
              </a:rPr>
              <a:t> (1/2)</a:t>
            </a:r>
            <a:endParaRPr lang="cs-CZ" sz="3200" b="1" dirty="0">
              <a:solidFill>
                <a:schemeClr val="tx2"/>
              </a:solidFill>
              <a:effectLst>
                <a:outerShdw blurRad="63500" dist="38100" dir="5400000" algn="t" rotWithShape="0">
                  <a:prstClr val="black">
                    <a:alpha val="25000"/>
                  </a:prstClr>
                </a:outerShdw>
              </a:effectLst>
              <a:latin typeface="+mn-lt"/>
            </a:endParaRPr>
          </a:p>
        </p:txBody>
      </p:sp>
      <p:sp>
        <p:nvSpPr>
          <p:cNvPr id="5" name="Zástupný symbol pro obsah 4"/>
          <p:cNvSpPr>
            <a:spLocks noGrp="1"/>
          </p:cNvSpPr>
          <p:nvPr>
            <p:ph idx="1"/>
          </p:nvPr>
        </p:nvSpPr>
        <p:spPr>
          <a:xfrm>
            <a:off x="395536" y="1124744"/>
            <a:ext cx="8291264" cy="5001419"/>
          </a:xfrm>
        </p:spPr>
        <p:txBody>
          <a:bodyPr/>
          <a:lstStyle/>
          <a:p>
            <a:pPr lvl="0" defTabSz="457200">
              <a:buNone/>
              <a:defRPr/>
            </a:pPr>
            <a:r>
              <a:rPr lang="cs-CZ" sz="2000" b="1" dirty="0"/>
              <a:t>II. PREZENTACE NABÍDKY PRODUKTŮ A/NEBO SLUŽEB (jednoduchá, jasná a stručná)</a:t>
            </a:r>
            <a:endParaRPr lang="cs-CZ" sz="2000" dirty="0"/>
          </a:p>
          <a:p>
            <a:pPr lvl="0" defTabSz="457200">
              <a:buNone/>
              <a:defRPr/>
            </a:pPr>
            <a:r>
              <a:rPr lang="cs-CZ" sz="2000" dirty="0"/>
              <a:t>A. Základní nabídka</a:t>
            </a:r>
          </a:p>
          <a:p>
            <a:pPr lvl="1" defTabSz="457200">
              <a:buFont typeface="Arial"/>
              <a:buChar char="–"/>
              <a:defRPr/>
            </a:pPr>
            <a:r>
              <a:rPr lang="cs-CZ" sz="1600" dirty="0"/>
              <a:t>Prezentace produktu nebo služby,</a:t>
            </a:r>
          </a:p>
          <a:p>
            <a:pPr lvl="1" defTabSz="457200">
              <a:buFont typeface="Arial"/>
              <a:buChar char="–"/>
              <a:defRPr/>
            </a:pPr>
            <a:r>
              <a:rPr lang="cs-CZ" sz="1600" dirty="0"/>
              <a:t>Jaká je funkčnost produktu nebo služby,</a:t>
            </a:r>
          </a:p>
          <a:p>
            <a:pPr lvl="1" defTabSz="457200">
              <a:buFont typeface="Arial"/>
              <a:buChar char="–"/>
              <a:defRPr/>
            </a:pPr>
            <a:r>
              <a:rPr lang="cs-CZ" sz="1600" dirty="0"/>
              <a:t>Jaká je výkonnost produktu nebo služby?</a:t>
            </a:r>
          </a:p>
          <a:p>
            <a:pPr lvl="1" defTabSz="457200">
              <a:buFont typeface="Arial"/>
              <a:buChar char="–"/>
              <a:defRPr/>
            </a:pPr>
            <a:r>
              <a:rPr lang="cs-CZ" sz="1600" dirty="0"/>
              <a:t>Produkt nebo služba patří do nějaké řady produktů nebo služeb, jež společnost nebo někdo třetí nabízí? </a:t>
            </a:r>
          </a:p>
          <a:p>
            <a:pPr lvl="1" defTabSz="457200">
              <a:buFont typeface="Arial"/>
              <a:buChar char="–"/>
              <a:defRPr/>
            </a:pPr>
            <a:r>
              <a:rPr lang="cs-CZ" sz="1600" dirty="0"/>
              <a:t>Jaké jsou silné a slabé stránky produktu?</a:t>
            </a:r>
          </a:p>
          <a:p>
            <a:pPr lvl="1" defTabSz="457200">
              <a:buFont typeface="Arial"/>
              <a:buChar char="–"/>
              <a:defRPr/>
            </a:pPr>
            <a:r>
              <a:rPr lang="cs-CZ" sz="1600" dirty="0"/>
              <a:t>V čem je např. produkt inovativní, jedinečný?</a:t>
            </a:r>
          </a:p>
          <a:p>
            <a:pPr lvl="1" defTabSz="457200">
              <a:buFont typeface="Arial"/>
              <a:buChar char="–"/>
              <a:defRPr/>
            </a:pPr>
            <a:endParaRPr lang="cs-CZ" sz="1600" dirty="0"/>
          </a:p>
          <a:p>
            <a:pPr lvl="0" defTabSz="457200">
              <a:buNone/>
              <a:defRPr/>
            </a:pPr>
            <a:r>
              <a:rPr lang="cs-CZ" sz="2000" dirty="0"/>
              <a:t>B. Vývojové stádium projektu</a:t>
            </a:r>
          </a:p>
          <a:p>
            <a:pPr marL="0" lvl="0" indent="0" defTabSz="457200">
              <a:buNone/>
              <a:defRPr/>
            </a:pPr>
            <a:r>
              <a:rPr lang="cs-CZ" sz="1600" dirty="0"/>
              <a:t>V jakém vývojovém stádiu se projekt nachází? </a:t>
            </a:r>
            <a:endParaRPr lang="cs-CZ" sz="2000" dirty="0"/>
          </a:p>
        </p:txBody>
      </p:sp>
    </p:spTree>
    <p:extLst>
      <p:ext uri="{BB962C8B-B14F-4D97-AF65-F5344CB8AC3E}">
        <p14:creationId xmlns:p14="http://schemas.microsoft.com/office/powerpoint/2010/main" val="58537841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914400" y="161517"/>
            <a:ext cx="8229600" cy="490066"/>
          </a:xfrm>
        </p:spPr>
        <p:txBody>
          <a:bodyPr>
            <a:noAutofit/>
          </a:bodyPr>
          <a:lstStyle/>
          <a:p>
            <a:pPr lvl="0" algn="r"/>
            <a:r>
              <a:rPr lang="cs-CZ" sz="3200" b="1" dirty="0">
                <a:solidFill>
                  <a:schemeClr val="tx2"/>
                </a:solidFill>
                <a:effectLst>
                  <a:outerShdw blurRad="63500" dist="38100" dir="5400000" algn="t" rotWithShape="0">
                    <a:prstClr val="black">
                      <a:alpha val="25000"/>
                    </a:prstClr>
                  </a:outerShdw>
                </a:effectLst>
                <a:latin typeface="+mn-lt"/>
              </a:rPr>
              <a:t>Byznys plán: Nabídka</a:t>
            </a:r>
            <a:r>
              <a:rPr lang="fr-FR" sz="3200" b="1" dirty="0">
                <a:solidFill>
                  <a:schemeClr val="tx2"/>
                </a:solidFill>
                <a:effectLst>
                  <a:outerShdw blurRad="63500" dist="38100" dir="5400000" algn="t" rotWithShape="0">
                    <a:prstClr val="black">
                      <a:alpha val="25000"/>
                    </a:prstClr>
                  </a:outerShdw>
                </a:effectLst>
                <a:latin typeface="+mn-lt"/>
              </a:rPr>
              <a:t> (</a:t>
            </a:r>
            <a:r>
              <a:rPr lang="cs-CZ" sz="3200" b="1" dirty="0">
                <a:solidFill>
                  <a:schemeClr val="tx2"/>
                </a:solidFill>
                <a:effectLst>
                  <a:outerShdw blurRad="63500" dist="38100" dir="5400000" algn="t" rotWithShape="0">
                    <a:prstClr val="black">
                      <a:alpha val="25000"/>
                    </a:prstClr>
                  </a:outerShdw>
                </a:effectLst>
                <a:latin typeface="+mn-lt"/>
              </a:rPr>
              <a:t>2</a:t>
            </a:r>
            <a:r>
              <a:rPr lang="fr-FR" sz="3200" b="1" dirty="0">
                <a:solidFill>
                  <a:schemeClr val="tx2"/>
                </a:solidFill>
                <a:effectLst>
                  <a:outerShdw blurRad="63500" dist="38100" dir="5400000" algn="t" rotWithShape="0">
                    <a:prstClr val="black">
                      <a:alpha val="25000"/>
                    </a:prstClr>
                  </a:outerShdw>
                </a:effectLst>
                <a:latin typeface="+mn-lt"/>
              </a:rPr>
              <a:t>/2)</a:t>
            </a:r>
            <a:endParaRPr lang="cs-CZ" sz="3200" b="1" dirty="0">
              <a:solidFill>
                <a:schemeClr val="tx2"/>
              </a:solidFill>
              <a:effectLst>
                <a:outerShdw blurRad="63500" dist="38100" dir="5400000" algn="t" rotWithShape="0">
                  <a:prstClr val="black">
                    <a:alpha val="25000"/>
                  </a:prstClr>
                </a:outerShdw>
              </a:effectLst>
              <a:latin typeface="+mn-lt"/>
            </a:endParaRPr>
          </a:p>
        </p:txBody>
      </p:sp>
      <p:sp>
        <p:nvSpPr>
          <p:cNvPr id="5" name="Zástupný symbol pro obsah 4"/>
          <p:cNvSpPr>
            <a:spLocks noGrp="1"/>
          </p:cNvSpPr>
          <p:nvPr>
            <p:ph idx="1"/>
          </p:nvPr>
        </p:nvSpPr>
        <p:spPr>
          <a:xfrm>
            <a:off x="395536" y="1124744"/>
            <a:ext cx="8291264" cy="5001419"/>
          </a:xfrm>
        </p:spPr>
        <p:txBody>
          <a:bodyPr>
            <a:normAutofit/>
          </a:bodyPr>
          <a:lstStyle/>
          <a:p>
            <a:pPr defTabSz="457200">
              <a:buNone/>
              <a:defRPr/>
            </a:pPr>
            <a:r>
              <a:rPr lang="cs-CZ" sz="2000" b="1" dirty="0"/>
              <a:t>II. PREZENTACE NABÍDKY PRODUKTŮ A/NEBO SLUŽEB (jednoduchá, jasná a stručná)</a:t>
            </a:r>
            <a:endParaRPr lang="cs-CZ" sz="2000" dirty="0"/>
          </a:p>
          <a:p>
            <a:pPr lvl="0" defTabSz="457200">
              <a:buNone/>
              <a:defRPr/>
            </a:pPr>
            <a:r>
              <a:rPr lang="cs-CZ" sz="2000" dirty="0"/>
              <a:t>C. Použité technologie, ochranná známka, patent</a:t>
            </a:r>
          </a:p>
          <a:p>
            <a:pPr lvl="1" defTabSz="457200">
              <a:buFont typeface="Arial"/>
              <a:buChar char="–"/>
              <a:defRPr/>
            </a:pPr>
            <a:r>
              <a:rPr lang="cs-CZ" sz="1600" dirty="0"/>
              <a:t>Na jakých technologiích je projekt založen?</a:t>
            </a:r>
          </a:p>
          <a:p>
            <a:pPr lvl="1" defTabSz="457200">
              <a:buFont typeface="Arial"/>
              <a:buChar char="–"/>
              <a:defRPr/>
            </a:pPr>
            <a:r>
              <a:rPr lang="cs-CZ" sz="1600" dirty="0"/>
              <a:t>Jedná se o technologie standardizované nebo vyvinuté speciálně pro tento projekt?</a:t>
            </a:r>
          </a:p>
          <a:p>
            <a:pPr lvl="1" defTabSz="457200">
              <a:buFont typeface="Arial"/>
              <a:buChar char="–"/>
              <a:defRPr/>
            </a:pPr>
            <a:r>
              <a:rPr lang="cs-CZ" sz="1600" dirty="0"/>
              <a:t>Kdo vlastní patenty a licence na použité technologie?</a:t>
            </a:r>
          </a:p>
          <a:p>
            <a:pPr lvl="1" defTabSz="457200">
              <a:buFont typeface="Arial"/>
              <a:buChar char="–"/>
              <a:defRPr/>
            </a:pPr>
            <a:r>
              <a:rPr lang="cs-CZ" sz="1600" dirty="0"/>
              <a:t>Jaké ochranné známky jsou zaregistrované  a kým ?</a:t>
            </a:r>
          </a:p>
          <a:p>
            <a:pPr lvl="1" defTabSz="457200">
              <a:buFont typeface="Arial"/>
              <a:buChar char="–"/>
              <a:defRPr/>
            </a:pPr>
            <a:r>
              <a:rPr lang="cs-CZ" sz="1600" dirty="0"/>
              <a:t>Je náš produkt přesně určen např. </a:t>
            </a:r>
            <a:r>
              <a:rPr lang="cs-CZ" sz="1600" dirty="0" err="1"/>
              <a:t>franchisingem</a:t>
            </a:r>
            <a:r>
              <a:rPr lang="cs-CZ" sz="1600" dirty="0"/>
              <a:t>?</a:t>
            </a:r>
          </a:p>
          <a:p>
            <a:pPr lvl="1" defTabSz="457200">
              <a:buNone/>
              <a:defRPr/>
            </a:pPr>
            <a:endParaRPr lang="cs-CZ" sz="2000" dirty="0"/>
          </a:p>
          <a:p>
            <a:pPr lvl="0" defTabSz="457200">
              <a:buNone/>
              <a:defRPr/>
            </a:pPr>
            <a:r>
              <a:rPr lang="cs-CZ" sz="2000" b="1" dirty="0">
                <a:solidFill>
                  <a:srgbClr val="FF0000"/>
                </a:solidFill>
              </a:rPr>
              <a:t>D. Cena</a:t>
            </a:r>
          </a:p>
          <a:p>
            <a:pPr lvl="1" defTabSz="457200">
              <a:buFont typeface="Arial"/>
              <a:buChar char="–"/>
              <a:defRPr/>
            </a:pPr>
            <a:r>
              <a:rPr lang="cs-CZ" sz="1600" dirty="0"/>
              <a:t>Kdo platí za dodaný produkt nebo službu? Kdo je našim zákazníkem?</a:t>
            </a:r>
          </a:p>
          <a:p>
            <a:pPr lvl="1" defTabSz="457200">
              <a:buFont typeface="Arial"/>
              <a:buChar char="–"/>
              <a:defRPr/>
            </a:pPr>
            <a:r>
              <a:rPr lang="cs-CZ" sz="1600" dirty="0"/>
              <a:t>Jakou cenovou politiku nastavit? Může být cena nákladová? Nebo se musí řídit trhem? </a:t>
            </a:r>
          </a:p>
          <a:p>
            <a:pPr lvl="1" defTabSz="457200">
              <a:buFont typeface="Arial"/>
              <a:buChar char="–"/>
              <a:defRPr/>
            </a:pPr>
            <a:r>
              <a:rPr lang="cs-CZ" sz="1600" dirty="0"/>
              <a:t>Jaké jsou zdroje  příjmů společnosti? Jak rychle inkasuje finanční prostředky? </a:t>
            </a:r>
          </a:p>
        </p:txBody>
      </p:sp>
    </p:spTree>
    <p:extLst>
      <p:ext uri="{BB962C8B-B14F-4D97-AF65-F5344CB8AC3E}">
        <p14:creationId xmlns:p14="http://schemas.microsoft.com/office/powerpoint/2010/main" val="305337559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94827" y="1728189"/>
            <a:ext cx="7624357" cy="3954752"/>
          </a:xfrm>
        </p:spPr>
        <p:txBody>
          <a:bodyPr>
            <a:normAutofit/>
          </a:bodyPr>
          <a:lstStyle/>
          <a:p>
            <a:pPr marL="0" indent="0" algn="just">
              <a:buNone/>
            </a:pPr>
            <a:r>
              <a:rPr lang="cs-CZ" sz="2400" b="1" dirty="0"/>
              <a:t>Jaké faktory ovlivňují cenu?</a:t>
            </a:r>
          </a:p>
          <a:p>
            <a:pPr algn="just">
              <a:buClr>
                <a:schemeClr val="tx1"/>
              </a:buClr>
              <a:buSzTx/>
            </a:pPr>
            <a:r>
              <a:rPr lang="cs-CZ" altLang="cs-CZ" sz="2400" dirty="0">
                <a:latin typeface="Arial" panose="020B0604020202020204" pitchFamily="34" charset="0"/>
              </a:rPr>
              <a:t>Vnější - ekonomičtí činitelé, právní faktory, společenské</a:t>
            </a:r>
          </a:p>
          <a:p>
            <a:pPr algn="just">
              <a:buClr>
                <a:schemeClr val="tx1"/>
              </a:buClr>
              <a:buSzTx/>
            </a:pPr>
            <a:endParaRPr lang="cs-CZ" altLang="cs-CZ" sz="2400" dirty="0">
              <a:latin typeface="Arial" panose="020B0604020202020204" pitchFamily="34" charset="0"/>
            </a:endParaRPr>
          </a:p>
          <a:p>
            <a:pPr algn="just">
              <a:buClr>
                <a:schemeClr val="tx1"/>
              </a:buClr>
              <a:buSzTx/>
            </a:pPr>
            <a:r>
              <a:rPr lang="cs-CZ" altLang="cs-CZ" sz="2400" dirty="0">
                <a:latin typeface="Arial" panose="020B0604020202020204" pitchFamily="34" charset="0"/>
              </a:rPr>
              <a:t>Vnitřní - marketingové cíle, náklady na výrobek, začlenění ceny do organizace podniku </a:t>
            </a:r>
          </a:p>
          <a:p>
            <a:pPr algn="just"/>
            <a:endParaRPr lang="cs-CZ" sz="2400" dirty="0"/>
          </a:p>
        </p:txBody>
      </p:sp>
      <p:sp>
        <p:nvSpPr>
          <p:cNvPr id="3" name="Nadpis 2"/>
          <p:cNvSpPr>
            <a:spLocks noGrp="1"/>
          </p:cNvSpPr>
          <p:nvPr>
            <p:ph type="title"/>
          </p:nvPr>
        </p:nvSpPr>
        <p:spPr>
          <a:xfrm>
            <a:off x="539552" y="585189"/>
            <a:ext cx="8229600" cy="1143000"/>
          </a:xfrm>
        </p:spPr>
        <p:txBody>
          <a:bodyPr/>
          <a:lstStyle/>
          <a:p>
            <a:r>
              <a:rPr lang="cs-CZ" b="1" dirty="0">
                <a:solidFill>
                  <a:srgbClr val="FF0000"/>
                </a:solidFill>
              </a:rPr>
              <a:t>Jak na cenu produktu?</a:t>
            </a:r>
          </a:p>
        </p:txBody>
      </p:sp>
    </p:spTree>
    <p:extLst>
      <p:ext uri="{BB962C8B-B14F-4D97-AF65-F5344CB8AC3E}">
        <p14:creationId xmlns:p14="http://schemas.microsoft.com/office/powerpoint/2010/main" val="1602070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29162"/>
            <a:ext cx="8229600" cy="1143000"/>
          </a:xfrm>
        </p:spPr>
        <p:txBody>
          <a:bodyPr>
            <a:normAutofit/>
          </a:bodyPr>
          <a:lstStyle/>
          <a:p>
            <a:r>
              <a:rPr lang="cs-CZ" sz="4000" b="1" dirty="0">
                <a:solidFill>
                  <a:srgbClr val="FF0000"/>
                </a:solidFill>
              </a:rPr>
              <a:t>Jak na cenu produktu?</a:t>
            </a:r>
          </a:p>
        </p:txBody>
      </p:sp>
      <p:sp>
        <p:nvSpPr>
          <p:cNvPr id="3" name="Zástupný symbol pro obsah 2"/>
          <p:cNvSpPr>
            <a:spLocks noGrp="1"/>
          </p:cNvSpPr>
          <p:nvPr>
            <p:ph idx="1"/>
          </p:nvPr>
        </p:nvSpPr>
        <p:spPr/>
        <p:txBody>
          <a:bodyPr/>
          <a:lstStyle/>
          <a:p>
            <a:pPr>
              <a:spcAft>
                <a:spcPts val="600"/>
              </a:spcAft>
            </a:pPr>
            <a:r>
              <a:rPr lang="cs-CZ" dirty="0"/>
              <a:t>Jak nastavit cenu? … Slevy ano nebo ne?</a:t>
            </a:r>
          </a:p>
          <a:p>
            <a:pPr>
              <a:spcAft>
                <a:spcPts val="600"/>
              </a:spcAft>
            </a:pPr>
            <a:r>
              <a:rPr lang="cs-CZ" dirty="0"/>
              <a:t>Definujte si svoji cenovou politiku.</a:t>
            </a:r>
          </a:p>
          <a:p>
            <a:pPr>
              <a:spcAft>
                <a:spcPts val="600"/>
              </a:spcAft>
            </a:pPr>
            <a:r>
              <a:rPr lang="cs-CZ" dirty="0"/>
              <a:t>Definujte si své marže a těch se držte!</a:t>
            </a:r>
          </a:p>
          <a:p>
            <a:pPr>
              <a:spcAft>
                <a:spcPts val="600"/>
              </a:spcAft>
            </a:pPr>
            <a:r>
              <a:rPr lang="cs-CZ" b="1" dirty="0"/>
              <a:t>Levných produktů je všude plno! Lepší je mít unikátní produkt, u kterého můžete nastavit prémiovou cenu! </a:t>
            </a:r>
          </a:p>
        </p:txBody>
      </p:sp>
    </p:spTree>
    <p:extLst>
      <p:ext uri="{BB962C8B-B14F-4D97-AF65-F5344CB8AC3E}">
        <p14:creationId xmlns:p14="http://schemas.microsoft.com/office/powerpoint/2010/main" val="144614105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215516" y="1150986"/>
            <a:ext cx="8712968" cy="5472608"/>
          </a:xfrm>
          <a:solidFill>
            <a:schemeClr val="bg1"/>
          </a:solidFill>
        </p:spPr>
        <p:txBody>
          <a:bodyPr>
            <a:noAutofit/>
          </a:bodyPr>
          <a:lstStyle/>
          <a:p>
            <a:pPr marL="0" indent="0" algn="just">
              <a:buNone/>
            </a:pPr>
            <a:r>
              <a:rPr lang="cs-CZ" sz="2400" b="1" dirty="0"/>
              <a:t>3 základní přístupy:</a:t>
            </a:r>
          </a:p>
          <a:p>
            <a:pPr algn="just"/>
            <a:r>
              <a:rPr lang="cs-CZ" altLang="cs-CZ" sz="2400" b="1" dirty="0"/>
              <a:t>Nákladově orientovaná</a:t>
            </a:r>
            <a:r>
              <a:rPr lang="cs-CZ" altLang="cs-CZ" sz="2400" dirty="0"/>
              <a:t> – </a:t>
            </a:r>
            <a:r>
              <a:rPr lang="cs-CZ" altLang="cs-CZ" sz="2400" dirty="0">
                <a:solidFill>
                  <a:schemeClr val="bg1"/>
                </a:solidFill>
              </a:rPr>
              <a:t>na základě kalkulace nákladů- stanovuje se součtem nákladů na spotřebované suroviny, ke kterému se připočte přirážka (obchodní marže). Používá se ve všech oborech, ve kterých se může vyčíslit nákladovost výrobků (pohostinství, oděvnictví atd.). Výhodou jsou jasné vstupní náklady a teoreticky neomezená marže.</a:t>
            </a:r>
          </a:p>
          <a:p>
            <a:pPr algn="just"/>
            <a:r>
              <a:rPr lang="cs-CZ" altLang="cs-CZ" sz="2400" b="1" dirty="0"/>
              <a:t>Orientovaná na konkurenci </a:t>
            </a:r>
            <a:r>
              <a:rPr lang="cs-CZ" altLang="cs-CZ" sz="2400" dirty="0"/>
              <a:t>- </a:t>
            </a:r>
            <a:r>
              <a:rPr lang="cs-CZ" altLang="cs-CZ" sz="2400" dirty="0">
                <a:solidFill>
                  <a:schemeClr val="bg1"/>
                </a:solidFill>
              </a:rPr>
              <a:t>také konkurenční - vychází z předpokládaných cen konkurence resp. dominantního prodejce. Může se ale stát, že výnosy nebudou dostatečné a nepokryjí naše náklady.</a:t>
            </a:r>
          </a:p>
          <a:p>
            <a:pPr algn="just"/>
            <a:r>
              <a:rPr lang="cs-CZ" altLang="cs-CZ" sz="2400" b="1" dirty="0"/>
              <a:t>Orientovaná na zákazníka </a:t>
            </a:r>
            <a:r>
              <a:rPr lang="cs-CZ" altLang="cs-CZ" sz="2400" dirty="0"/>
              <a:t>– </a:t>
            </a:r>
            <a:r>
              <a:rPr lang="cs-CZ" altLang="cs-CZ" sz="2400" dirty="0">
                <a:solidFill>
                  <a:schemeClr val="bg1"/>
                </a:solidFill>
              </a:rPr>
              <a:t>cena vnímaná zákazníkem na základě různých faktorů (např. srovnání na trhu, kvalita produktu,  atd.)</a:t>
            </a:r>
          </a:p>
          <a:p>
            <a:pPr algn="just"/>
            <a:endParaRPr lang="cs-CZ" sz="2400" dirty="0"/>
          </a:p>
        </p:txBody>
      </p:sp>
      <p:sp>
        <p:nvSpPr>
          <p:cNvPr id="3" name="Nadpis 2"/>
          <p:cNvSpPr>
            <a:spLocks noGrp="1"/>
          </p:cNvSpPr>
          <p:nvPr>
            <p:ph type="title"/>
          </p:nvPr>
        </p:nvSpPr>
        <p:spPr>
          <a:xfrm>
            <a:off x="457200" y="317863"/>
            <a:ext cx="8229600" cy="1143000"/>
          </a:xfrm>
        </p:spPr>
        <p:txBody>
          <a:bodyPr/>
          <a:lstStyle/>
          <a:p>
            <a:r>
              <a:rPr lang="cs-CZ" b="1" dirty="0">
                <a:solidFill>
                  <a:srgbClr val="FF0000"/>
                </a:solidFill>
              </a:rPr>
              <a:t>Jak na cenu produktu?</a:t>
            </a:r>
          </a:p>
        </p:txBody>
      </p:sp>
    </p:spTree>
    <p:extLst>
      <p:ext uri="{BB962C8B-B14F-4D97-AF65-F5344CB8AC3E}">
        <p14:creationId xmlns:p14="http://schemas.microsoft.com/office/powerpoint/2010/main" val="2168044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2">
                                            <p:txEl>
                                              <p:pRg st="1" end="1"/>
                                            </p:txEl>
                                          </p:spTgt>
                                        </p:tgtEl>
                                        <p:attrNameLst>
                                          <p:attrName>style.color</p:attrName>
                                        </p:attrNameLst>
                                      </p:cBhvr>
                                      <p:to>
                                        <a:schemeClr val="accent2"/>
                                      </p:to>
                                    </p:animClr>
                                    <p:animClr clrSpc="rgb" dir="cw">
                                      <p:cBhvr>
                                        <p:cTn id="7" dur="500" fill="hold"/>
                                        <p:tgtEl>
                                          <p:spTgt spid="2">
                                            <p:txEl>
                                              <p:pRg st="1" end="1"/>
                                            </p:txEl>
                                          </p:spTgt>
                                        </p:tgtEl>
                                        <p:attrNameLst>
                                          <p:attrName>fillcolor</p:attrName>
                                        </p:attrNameLst>
                                      </p:cBhvr>
                                      <p:to>
                                        <a:schemeClr val="accent2"/>
                                      </p:to>
                                    </p:animClr>
                                    <p:set>
                                      <p:cBhvr>
                                        <p:cTn id="8" dur="500" fill="hold"/>
                                        <p:tgtEl>
                                          <p:spTgt spid="2">
                                            <p:txEl>
                                              <p:pRg st="1" end="1"/>
                                            </p:txEl>
                                          </p:spTgt>
                                        </p:tgtEl>
                                        <p:attrNameLst>
                                          <p:attrName>fill.type</p:attrName>
                                        </p:attrNameLst>
                                      </p:cBhvr>
                                      <p:to>
                                        <p:strVal val="solid"/>
                                      </p:to>
                                    </p:set>
                                    <p:set>
                                      <p:cBhvr>
                                        <p:cTn id="9" dur="500" fill="hold"/>
                                        <p:tgtEl>
                                          <p:spTgt spid="2">
                                            <p:txEl>
                                              <p:pRg st="1" end="1"/>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2">
                                            <p:txEl>
                                              <p:pRg st="2" end="2"/>
                                            </p:txEl>
                                          </p:spTgt>
                                        </p:tgtEl>
                                        <p:attrNameLst>
                                          <p:attrName>style.color</p:attrName>
                                        </p:attrNameLst>
                                      </p:cBhvr>
                                      <p:to>
                                        <a:schemeClr val="accent2"/>
                                      </p:to>
                                    </p:animClr>
                                    <p:animClr clrSpc="rgb" dir="cw">
                                      <p:cBhvr>
                                        <p:cTn id="14" dur="500" fill="hold"/>
                                        <p:tgtEl>
                                          <p:spTgt spid="2">
                                            <p:txEl>
                                              <p:pRg st="2" end="2"/>
                                            </p:txEl>
                                          </p:spTgt>
                                        </p:tgtEl>
                                        <p:attrNameLst>
                                          <p:attrName>fillcolor</p:attrName>
                                        </p:attrNameLst>
                                      </p:cBhvr>
                                      <p:to>
                                        <a:schemeClr val="accent2"/>
                                      </p:to>
                                    </p:animClr>
                                    <p:set>
                                      <p:cBhvr>
                                        <p:cTn id="15" dur="500" fill="hold"/>
                                        <p:tgtEl>
                                          <p:spTgt spid="2">
                                            <p:txEl>
                                              <p:pRg st="2" end="2"/>
                                            </p:txEl>
                                          </p:spTgt>
                                        </p:tgtEl>
                                        <p:attrNameLst>
                                          <p:attrName>fill.type</p:attrName>
                                        </p:attrNameLst>
                                      </p:cBhvr>
                                      <p:to>
                                        <p:strVal val="solid"/>
                                      </p:to>
                                    </p:set>
                                    <p:set>
                                      <p:cBhvr>
                                        <p:cTn id="16" dur="500" fill="hold"/>
                                        <p:tgtEl>
                                          <p:spTgt spid="2">
                                            <p:txEl>
                                              <p:pRg st="2" end="2"/>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2">
                                            <p:txEl>
                                              <p:pRg st="3" end="3"/>
                                            </p:txEl>
                                          </p:spTgt>
                                        </p:tgtEl>
                                        <p:attrNameLst>
                                          <p:attrName>style.color</p:attrName>
                                        </p:attrNameLst>
                                      </p:cBhvr>
                                      <p:to>
                                        <a:schemeClr val="accent2"/>
                                      </p:to>
                                    </p:animClr>
                                    <p:animClr clrSpc="rgb" dir="cw">
                                      <p:cBhvr>
                                        <p:cTn id="21" dur="500" fill="hold"/>
                                        <p:tgtEl>
                                          <p:spTgt spid="2">
                                            <p:txEl>
                                              <p:pRg st="3" end="3"/>
                                            </p:txEl>
                                          </p:spTgt>
                                        </p:tgtEl>
                                        <p:attrNameLst>
                                          <p:attrName>fillcolor</p:attrName>
                                        </p:attrNameLst>
                                      </p:cBhvr>
                                      <p:to>
                                        <a:schemeClr val="accent2"/>
                                      </p:to>
                                    </p:animClr>
                                    <p:set>
                                      <p:cBhvr>
                                        <p:cTn id="22" dur="500" fill="hold"/>
                                        <p:tgtEl>
                                          <p:spTgt spid="2">
                                            <p:txEl>
                                              <p:pRg st="3" end="3"/>
                                            </p:txEl>
                                          </p:spTgt>
                                        </p:tgtEl>
                                        <p:attrNameLst>
                                          <p:attrName>fill.type</p:attrName>
                                        </p:attrNameLst>
                                      </p:cBhvr>
                                      <p:to>
                                        <p:strVal val="solid"/>
                                      </p:to>
                                    </p:set>
                                    <p:set>
                                      <p:cBhvr>
                                        <p:cTn id="23" dur="500" fill="hold"/>
                                        <p:tgtEl>
                                          <p:spTgt spid="2">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1417</TotalTime>
  <Words>9940</Words>
  <Application>Microsoft Office PowerPoint</Application>
  <PresentationFormat>Předvádění na obrazovce (4:3)</PresentationFormat>
  <Paragraphs>2036</Paragraphs>
  <Slides>177</Slides>
  <Notes>77</Notes>
  <HiddenSlides>0</HiddenSlides>
  <MMClips>0</MMClips>
  <ScaleCrop>false</ScaleCrop>
  <HeadingPairs>
    <vt:vector size="8" baseType="variant">
      <vt:variant>
        <vt:lpstr>Použitá písma</vt:lpstr>
      </vt:variant>
      <vt:variant>
        <vt:i4>11</vt:i4>
      </vt:variant>
      <vt:variant>
        <vt:lpstr>Motiv</vt:lpstr>
      </vt:variant>
      <vt:variant>
        <vt:i4>1</vt:i4>
      </vt:variant>
      <vt:variant>
        <vt:lpstr>Vložené servery OLE</vt:lpstr>
      </vt:variant>
      <vt:variant>
        <vt:i4>3</vt:i4>
      </vt:variant>
      <vt:variant>
        <vt:lpstr>Nadpisy snímků</vt:lpstr>
      </vt:variant>
      <vt:variant>
        <vt:i4>177</vt:i4>
      </vt:variant>
    </vt:vector>
  </HeadingPairs>
  <TitlesOfParts>
    <vt:vector size="192" baseType="lpstr">
      <vt:lpstr>Arial</vt:lpstr>
      <vt:lpstr>Arial CE</vt:lpstr>
      <vt:lpstr>Calibri</vt:lpstr>
      <vt:lpstr>Courier New</vt:lpstr>
      <vt:lpstr>Grandis</vt:lpstr>
      <vt:lpstr>Palatino Linotype</vt:lpstr>
      <vt:lpstr>Tahoma</vt:lpstr>
      <vt:lpstr>Times New Roman</vt:lpstr>
      <vt:lpstr>Verdana</vt:lpstr>
      <vt:lpstr>Wingdings</vt:lpstr>
      <vt:lpstr>Wingdings 2</vt:lpstr>
      <vt:lpstr>Office Theme</vt:lpstr>
      <vt:lpstr>Visio</vt:lpstr>
      <vt:lpstr>List</vt:lpstr>
      <vt:lpstr>Worksheet</vt:lpstr>
      <vt:lpstr>1. soustředění Kalkulace Plánování Podnikatelský plán </vt:lpstr>
      <vt:lpstr>Podniková ekonomika </vt:lpstr>
      <vt:lpstr>Témata</vt:lpstr>
      <vt:lpstr>Požadavky</vt:lpstr>
      <vt:lpstr>Kalkulace</vt:lpstr>
      <vt:lpstr>Opakování</vt:lpstr>
      <vt:lpstr>ŘÍZENÍ NÁKLADŮ</vt:lpstr>
      <vt:lpstr>KALKULACE NÁKLADŮ</vt:lpstr>
      <vt:lpstr>KALKULACE NÁKLADŮ</vt:lpstr>
      <vt:lpstr>KALKULACE NÁKLADŮ</vt:lpstr>
      <vt:lpstr>KALKULACE NÁKLADŮ</vt:lpstr>
      <vt:lpstr>KALKULACE NÁKLADŮ</vt:lpstr>
      <vt:lpstr>KALKULACE NÁKLADŮ</vt:lpstr>
      <vt:lpstr>KALKULACE NÁKLADŮ - alokace</vt:lpstr>
      <vt:lpstr>Kalkulační vzorce</vt:lpstr>
      <vt:lpstr>Kalkulační vzorce</vt:lpstr>
      <vt:lpstr>Kalkulační vzorce</vt:lpstr>
      <vt:lpstr>Kalkulační vzorce</vt:lpstr>
      <vt:lpstr>Kalkulační vzorce</vt:lpstr>
      <vt:lpstr>Kalkulační systém</vt:lpstr>
      <vt:lpstr>Kalkulační systém – klasifikace kalkulací</vt:lpstr>
      <vt:lpstr>Základní typy nákladových kalkulací</vt:lpstr>
      <vt:lpstr>Kalkulační členění</vt:lpstr>
      <vt:lpstr>Metody kalkulace</vt:lpstr>
      <vt:lpstr>Metoda kalkulace závisí na:</vt:lpstr>
      <vt:lpstr>Kalkulace dělením</vt:lpstr>
      <vt:lpstr>Prostá kalkulace dělením</vt:lpstr>
      <vt:lpstr>Řešení Prostá kalkulace dělením</vt:lpstr>
      <vt:lpstr>Příklad 2 Prostá kalkulace dělením</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2. Kalkulace přirážková </vt:lpstr>
      <vt:lpstr>Kalkulace přirážková </vt:lpstr>
      <vt:lpstr>Prezentace aplikace PowerPoint</vt:lpstr>
      <vt:lpstr>Prezentace aplikace PowerPoint</vt:lpstr>
      <vt:lpstr>Prezentace aplikace PowerPoint</vt:lpstr>
      <vt:lpstr>Prezentace aplikace PowerPoint</vt:lpstr>
      <vt:lpstr>Kalkulace – příklad 1</vt:lpstr>
      <vt:lpstr>Kalkulace – příklad 2</vt:lpstr>
      <vt:lpstr>Přirážková kalkulace</vt:lpstr>
      <vt:lpstr>Kalkulace celkových nákladů na základě přímého materiálu (A) </vt:lpstr>
      <vt:lpstr>Kalkulace celkových nákladů na základě přímých mezd (B) </vt:lpstr>
      <vt:lpstr>Kalkulace celkových nákladů na základě celkových přímých nákladů (C)  </vt:lpstr>
      <vt:lpstr>Vstupní data pro výpočet přirážkové kalkulace </vt:lpstr>
      <vt:lpstr>Diferencovaná kalkulace na základě různých rozvrhových základen (D)</vt:lpstr>
      <vt:lpstr>Kalkulace – příklad 3</vt:lpstr>
      <vt:lpstr>Neabsorpční kalkulace – kalkulace neúplných nákladů</vt:lpstr>
      <vt:lpstr>Prezentace aplikace PowerPoint</vt:lpstr>
      <vt:lpstr>Prezentace aplikace PowerPoint</vt:lpstr>
      <vt:lpstr>Prezentace aplikace PowerPoint</vt:lpstr>
      <vt:lpstr>Prezentace aplikace PowerPoint</vt:lpstr>
      <vt:lpstr>Prezentace aplikace PowerPoint</vt:lpstr>
      <vt:lpstr>Kalkulace – příklad 4</vt:lpstr>
      <vt:lpstr>Začátek podnikání - Plánování</vt:lpstr>
      <vt:lpstr>Řízení podniku</vt:lpstr>
      <vt:lpstr>Strategické řízení</vt:lpstr>
      <vt:lpstr>Strategické řízení</vt:lpstr>
      <vt:lpstr>Struktura procesu strategického řízení</vt:lpstr>
      <vt:lpstr>Prezentace aplikace PowerPoint</vt:lpstr>
      <vt:lpstr>Struktura procesu strategického řízení</vt:lpstr>
      <vt:lpstr>Struktura procesu strategického řízení</vt:lpstr>
      <vt:lpstr>Struktura procesu strategického řízení</vt:lpstr>
      <vt:lpstr>Struktura procesu strategického řízení</vt:lpstr>
      <vt:lpstr>Prezentace aplikace PowerPoint</vt:lpstr>
      <vt:lpstr>Prezentace aplikace PowerPoint</vt:lpstr>
      <vt:lpstr>Struktura procesu strategického řízení</vt:lpstr>
      <vt:lpstr>Ukázka definování poslání</vt:lpstr>
      <vt:lpstr>Strategické řízení - koncept MBO</vt:lpstr>
      <vt:lpstr>Postavení strategického řízení </vt:lpstr>
      <vt:lpstr>Strategie a plánování</vt:lpstr>
      <vt:lpstr>Prezentace aplikace PowerPoint</vt:lpstr>
      <vt:lpstr>Strategie a plánování</vt:lpstr>
      <vt:lpstr>Prezentace aplikace PowerPoint</vt:lpstr>
      <vt:lpstr>Plánování</vt:lpstr>
      <vt:lpstr>Hlavní přínos plánování v podniku</vt:lpstr>
      <vt:lpstr>Význam podnikového plánování</vt:lpstr>
      <vt:lpstr>Systém podnikového plánování</vt:lpstr>
      <vt:lpstr>Plánování, tvorba rozpočtů a prognóz</vt:lpstr>
      <vt:lpstr>FORMY PLÁNŮ A ROZPOČTŮ </vt:lpstr>
      <vt:lpstr>FORMY PLÁNŮ A ROZPOČTŮ </vt:lpstr>
      <vt:lpstr>FORMY PLÁNŮ A ROZPOČTŮ </vt:lpstr>
      <vt:lpstr>Způsob sestavování plánu</vt:lpstr>
      <vt:lpstr>Plánování. Business plán</vt:lpstr>
      <vt:lpstr>Prezentace aplikace PowerPoint</vt:lpstr>
      <vt:lpstr>Prezentace aplikace PowerPoint</vt:lpstr>
      <vt:lpstr>Byznys plán – jaký by měl být</vt:lpstr>
      <vt:lpstr>Jak využívat BP?</vt:lpstr>
      <vt:lpstr>Kritéria hodnocení BP</vt:lpstr>
      <vt:lpstr>Byznys plán: Přehled (1/2)</vt:lpstr>
      <vt:lpstr>Prezentace aplikace PowerPoint</vt:lpstr>
      <vt:lpstr>Byznys plán: Nabídka (1/2)</vt:lpstr>
      <vt:lpstr>Byznys plán: Nabídka (2/2)</vt:lpstr>
      <vt:lpstr>Jak na cenu produktu?</vt:lpstr>
      <vt:lpstr>Jak na cenu produktu?</vt:lpstr>
      <vt:lpstr>Jak na cenu produktu?</vt:lpstr>
      <vt:lpstr>Jak na cenu produktu?</vt:lpstr>
      <vt:lpstr>Cena respektující náklady Všeobecný kalkulační vzorec</vt:lpstr>
      <vt:lpstr>Cena respektující náklady Co ovlivňuje nastavení ceny?</vt:lpstr>
      <vt:lpstr>Byznys plán: Poptávka (1/2)</vt:lpstr>
      <vt:lpstr>Byznys plán: Poptávka (2/2)</vt:lpstr>
      <vt:lpstr>Byznys plán: Cíle</vt:lpstr>
      <vt:lpstr>Byznys plán: vize &amp; strategie (1/3)</vt:lpstr>
      <vt:lpstr>Byznys plán: vize &amp; strategie (2/3)</vt:lpstr>
      <vt:lpstr>Byznys plán: vize &amp; strategie (3/3)</vt:lpstr>
      <vt:lpstr>Byznys plán: právní uzpůsobení</vt:lpstr>
      <vt:lpstr>Byznys plán: finance (potřeby)</vt:lpstr>
      <vt:lpstr>Byznys plán: finance (prognózy)</vt:lpstr>
      <vt:lpstr>OSNOVA PP</vt:lpstr>
      <vt:lpstr>OSNOVA PP</vt:lpstr>
      <vt:lpstr>Nejčastější chyby BP</vt:lpstr>
      <vt:lpstr>Nejčastější chyby BP</vt:lpstr>
      <vt:lpstr>Plánování financí Finanční rozpočet v business plánu</vt:lpstr>
      <vt:lpstr>Otázky</vt:lpstr>
      <vt:lpstr>Finanční plán (rozpočet), zakladatelský rozpočet Ekonomické aspekty rozjezdu podnikání Chci podnikat a nevím kolik peněz a na co budu potřebovat</vt:lpstr>
      <vt:lpstr>Stádia zahájení podnikatelské činnosti, režimy financování a finanční rozpočty </vt:lpstr>
      <vt:lpstr>ZAKLADATELSKÝ ROZPOČET</vt:lpstr>
      <vt:lpstr>Rozpočet potřeby startovacího kapitálu</vt:lpstr>
      <vt:lpstr>Rozpočet potřeby startovacího kapitálu</vt:lpstr>
      <vt:lpstr>Na co potřebuji peníze?</vt:lpstr>
      <vt:lpstr>Na co potřebuju peníze?</vt:lpstr>
      <vt:lpstr>Prvotní provozní kapitál (čistý počáteční kapitál)</vt:lpstr>
      <vt:lpstr>Kde na to vezmu?</vt:lpstr>
      <vt:lpstr>Na co potřebuju a kde na to vezmu?</vt:lpstr>
      <vt:lpstr>Chci podnikat, ale nevím, kde vzít peníze  Kdo vám může pomoct s financováním a rozjezdem?</vt:lpstr>
      <vt:lpstr>Kdo vám může pomoct s financováním a rozjezdem?</vt:lpstr>
      <vt:lpstr>Kdo vám může pomoct s financováním a rozjezdem?</vt:lpstr>
      <vt:lpstr>Kdo vám může pomoct s financováním a rozjezdem?</vt:lpstr>
      <vt:lpstr>Kdo vám může pomoct s financováním a rozjezdem?</vt:lpstr>
      <vt:lpstr>Kdo vám může pomoct s financováním a rozjezdem?</vt:lpstr>
      <vt:lpstr>Kdo vám může dále pomoct s financováním a rozjezdem?</vt:lpstr>
      <vt:lpstr>ZAKLADATELSKÝ ROZPOČET</vt:lpstr>
      <vt:lpstr>3. Jaký efekt mi podnikání přinese?</vt:lpstr>
      <vt:lpstr>ZAKLADATELSKÝ ROZPOČET</vt:lpstr>
      <vt:lpstr>4. Jaký efekt mi podnikání přinese?</vt:lpstr>
      <vt:lpstr>5. Je efekt z podnikání dostatečný?</vt:lpstr>
      <vt:lpstr>5. Je efekt z podnikání dostatečný?</vt:lpstr>
      <vt:lpstr>ZAKLADATELSKÝ ROZPOČET</vt:lpstr>
      <vt:lpstr>Odhady výnosů a nákladů</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Příklady</vt:lpstr>
      <vt:lpstr>Zakladatelský rozpočet ukázkový příklad</vt:lpstr>
      <vt:lpstr>Zakladatelský rozpočet ukázkový příklad</vt:lpstr>
      <vt:lpstr>Zakladatelský rozpočet – ukázkový příklad řešení</vt:lpstr>
      <vt:lpstr>Zakladatelský rozpočet – ukázkový příklad řešení</vt:lpstr>
      <vt:lpstr>Prezentace aplikace PowerPoint</vt:lpstr>
      <vt:lpstr>Zakladatelský rozpočet – ukázkový příklad řešení</vt:lpstr>
      <vt:lpstr>Zakladatelský rozpočet – ukázkový příklad řešení</vt:lpstr>
      <vt:lpstr>Zakladatelský rozpočet – ukázkový příklad řešení</vt:lpstr>
      <vt:lpstr>Zakladatelský rozpočet – ukázkový příklad řešení</vt:lpstr>
      <vt:lpstr>ZAKLADATELSKÝ ROZPOČET  Ukázkový příklad 1</vt:lpstr>
      <vt:lpstr>ZAKLADATELSKÝ ROZPOČET  Ukázkový příklad 1 - řešení</vt:lpstr>
      <vt:lpstr>ZAKLADATELSKÝ ROZPOČET  Ukázkový příklad 1 - řešení</vt:lpstr>
      <vt:lpstr>ZAKLADATELSKÝ ROZPOČET  Ukázkový příklad 1 - řešení</vt:lpstr>
      <vt:lpstr>ZAKLADATELSKÝ ROZPOČET  Ukázkový příklad 2</vt:lpstr>
      <vt:lpstr>ZAKLADATELSKÝ ROZPOČET  Ukázkový příklad 2</vt:lpstr>
      <vt:lpstr>ZAKLADATELSKÝ ROZPOČET  Ukázkový příklad 2 - řešení</vt:lpstr>
      <vt:lpstr>ZAKLADATELSKÝ ROZPOČET  Ukázkový příklad 2 - řešení</vt:lpstr>
      <vt:lpstr>ZAKLADATELSKÝ ROZPOČET  Ukázkový příklad 2 - řešení</vt:lpstr>
      <vt:lpstr>Příklad k procvičování 1</vt:lpstr>
      <vt:lpstr>Příklad k procvičování 2 - řešení</vt:lpstr>
      <vt:lpstr>Příklad k procvičování 2</vt:lpstr>
      <vt:lpstr>Příklad k procvičování 2</vt:lpstr>
      <vt:lpstr>Příklad k procvičování 2</vt:lpstr>
      <vt:lpstr>Příklad k procvičování 2</vt:lpstr>
      <vt:lpstr>DĚKUJI ZA VAŠI POZORNOST</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L9087</dc:creator>
  <cp:lastModifiedBy>Petr Novák</cp:lastModifiedBy>
  <cp:revision>305</cp:revision>
  <dcterms:created xsi:type="dcterms:W3CDTF">2012-07-19T22:32:54Z</dcterms:created>
  <dcterms:modified xsi:type="dcterms:W3CDTF">2022-02-15T21:01:07Z</dcterms:modified>
</cp:coreProperties>
</file>