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535" r:id="rId3"/>
    <p:sldId id="536" r:id="rId4"/>
    <p:sldId id="606" r:id="rId5"/>
    <p:sldId id="537" r:id="rId6"/>
    <p:sldId id="538" r:id="rId7"/>
    <p:sldId id="262" r:id="rId8"/>
    <p:sldId id="539" r:id="rId9"/>
    <p:sldId id="540" r:id="rId10"/>
    <p:sldId id="541" r:id="rId11"/>
    <p:sldId id="542" r:id="rId12"/>
    <p:sldId id="543" r:id="rId13"/>
    <p:sldId id="544" r:id="rId14"/>
    <p:sldId id="545" r:id="rId15"/>
    <p:sldId id="608" r:id="rId16"/>
    <p:sldId id="281" r:id="rId17"/>
    <p:sldId id="609"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296" r:id="rId33"/>
    <p:sldId id="610" r:id="rId34"/>
    <p:sldId id="560" r:id="rId35"/>
    <p:sldId id="1015" r:id="rId36"/>
    <p:sldId id="297" r:id="rId37"/>
    <p:sldId id="298" r:id="rId38"/>
    <p:sldId id="299" r:id="rId39"/>
    <p:sldId id="562" r:id="rId40"/>
    <p:sldId id="563" r:id="rId41"/>
    <p:sldId id="564" r:id="rId42"/>
    <p:sldId id="565" r:id="rId43"/>
    <p:sldId id="566" r:id="rId44"/>
    <p:sldId id="567" r:id="rId45"/>
    <p:sldId id="568" r:id="rId46"/>
    <p:sldId id="569" r:id="rId47"/>
    <p:sldId id="570" r:id="rId48"/>
    <p:sldId id="571" r:id="rId49"/>
    <p:sldId id="572" r:id="rId50"/>
    <p:sldId id="573" r:id="rId51"/>
    <p:sldId id="574" r:id="rId52"/>
    <p:sldId id="585" r:id="rId53"/>
    <p:sldId id="584" r:id="rId54"/>
    <p:sldId id="575" r:id="rId55"/>
    <p:sldId id="576" r:id="rId56"/>
    <p:sldId id="313" r:id="rId57"/>
    <p:sldId id="578" r:id="rId58"/>
    <p:sldId id="315" r:id="rId59"/>
    <p:sldId id="316" r:id="rId60"/>
    <p:sldId id="580" r:id="rId61"/>
    <p:sldId id="317" r:id="rId62"/>
    <p:sldId id="318" r:id="rId63"/>
    <p:sldId id="581" r:id="rId64"/>
    <p:sldId id="582" r:id="rId65"/>
    <p:sldId id="583" r:id="rId66"/>
    <p:sldId id="611" r:id="rId67"/>
    <p:sldId id="322" r:id="rId68"/>
    <p:sldId id="607" r:id="rId69"/>
    <p:sldId id="587" r:id="rId70"/>
    <p:sldId id="588" r:id="rId71"/>
    <p:sldId id="589" r:id="rId72"/>
    <p:sldId id="590" r:id="rId73"/>
    <p:sldId id="591" r:id="rId74"/>
    <p:sldId id="1016" r:id="rId75"/>
    <p:sldId id="267" r:id="rId76"/>
    <p:sldId id="268" r:id="rId77"/>
    <p:sldId id="274" r:id="rId78"/>
    <p:sldId id="275" r:id="rId79"/>
    <p:sldId id="592" r:id="rId80"/>
    <p:sldId id="593" r:id="rId81"/>
    <p:sldId id="599"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202"/>
    <a:srgbClr val="D1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94" autoAdjust="0"/>
  </p:normalViewPr>
  <p:slideViewPr>
    <p:cSldViewPr snapToGrid="0" snapToObjects="1">
      <p:cViewPr varScale="1">
        <p:scale>
          <a:sx n="55" d="100"/>
          <a:sy n="55" d="100"/>
        </p:scale>
        <p:origin x="34" y="63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86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16.03.2022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52082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
        <p:nvSpPr>
          <p:cNvPr id="5294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EA734B4-37AE-42A6-AC35-CBFB00567F3D}" type="slidenum">
              <a:rPr lang="cs-CZ">
                <a:latin typeface="Arial Unicode MS" pitchFamily="34" charset="-128"/>
              </a:rPr>
              <a:pPr fontAlgn="base">
                <a:spcBef>
                  <a:spcPct val="0"/>
                </a:spcBef>
                <a:spcAft>
                  <a:spcPct val="0"/>
                </a:spcAft>
              </a:pPr>
              <a:t>2</a:t>
            </a:fld>
            <a:endParaRPr lang="cs-CZ">
              <a:latin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F00B38E-F988-4BB9-9764-5E4AB12DFB8B}" type="slidenum">
              <a:rPr lang="cs-CZ">
                <a:latin typeface="Arial Unicode MS" pitchFamily="34" charset="-128"/>
              </a:rPr>
              <a:pPr fontAlgn="base">
                <a:spcBef>
                  <a:spcPct val="0"/>
                </a:spcBef>
                <a:spcAft>
                  <a:spcPct val="0"/>
                </a:spcAft>
              </a:pPr>
              <a:t>14</a:t>
            </a:fld>
            <a:endParaRPr lang="cs-CZ">
              <a:latin typeface="Arial Unicode MS" pitchFamily="34" charset="-128"/>
            </a:endParaRPr>
          </a:p>
        </p:txBody>
      </p:sp>
      <p:sp>
        <p:nvSpPr>
          <p:cNvPr id="538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86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9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b="1"/>
              <a:t>Odhad kapitálových výdajů</a:t>
            </a:r>
            <a:r>
              <a:rPr lang="cs-CZ"/>
              <a:t> (pořizovací cena investice, nutný nárůst ČPK, změna provozních výdajů, výdaje s pořízením a provozem investice, likvidace IM) </a:t>
            </a:r>
          </a:p>
          <a:p>
            <a:r>
              <a:rPr lang="cs-CZ" b="1"/>
              <a:t>a příjmů </a:t>
            </a:r>
            <a:r>
              <a:rPr lang="cs-CZ"/>
              <a:t>(nárůst tržeb, úspora nákladů, daňové investice, příjmy z prodeje IM) z investice plynoucích po celou dobu její životnosti.</a:t>
            </a:r>
          </a:p>
          <a:p>
            <a:pPr>
              <a:spcBef>
                <a:spcPct val="0"/>
              </a:spcBef>
            </a:pPr>
            <a:endParaRPr lang="cs-CZ"/>
          </a:p>
        </p:txBody>
      </p:sp>
      <p:sp>
        <p:nvSpPr>
          <p:cNvPr id="539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141B059-C162-4DAF-B284-B62B7A399A9F}" type="slidenum">
              <a:rPr lang="cs-CZ">
                <a:latin typeface="Calibri" pitchFamily="34" charset="0"/>
              </a:rPr>
              <a:pPr fontAlgn="base">
                <a:spcBef>
                  <a:spcPct val="0"/>
                </a:spcBef>
                <a:spcAft>
                  <a:spcPct val="0"/>
                </a:spcAft>
              </a:pPr>
              <a:t>15</a:t>
            </a:fld>
            <a:endParaRPr lang="cs-CZ">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06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
        <p:nvSpPr>
          <p:cNvPr id="5406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0FA5CF3-0189-4E13-9527-A41DD24B3484}" type="slidenum">
              <a:rPr lang="cs-CZ">
                <a:latin typeface="Arial Unicode MS" pitchFamily="34" charset="-128"/>
              </a:rPr>
              <a:pPr fontAlgn="base">
                <a:spcBef>
                  <a:spcPct val="0"/>
                </a:spcBef>
                <a:spcAft>
                  <a:spcPct val="0"/>
                </a:spcAft>
              </a:pPr>
              <a:t>18</a:t>
            </a:fld>
            <a:endParaRPr lang="cs-CZ">
              <a:latin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CF0C977-3099-4902-B8D9-A16779E2C9F6}" type="slidenum">
              <a:rPr lang="cs-CZ">
                <a:latin typeface="Arial Unicode MS" pitchFamily="34" charset="-128"/>
              </a:rPr>
              <a:pPr fontAlgn="base">
                <a:spcBef>
                  <a:spcPct val="0"/>
                </a:spcBef>
                <a:spcAft>
                  <a:spcPct val="0"/>
                </a:spcAft>
              </a:pPr>
              <a:t>19</a:t>
            </a:fld>
            <a:endParaRPr lang="cs-CZ">
              <a:latin typeface="Arial Unicode MS" pitchFamily="34" charset="-128"/>
            </a:endParaRPr>
          </a:p>
        </p:txBody>
      </p:sp>
      <p:sp>
        <p:nvSpPr>
          <p:cNvPr id="5416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17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a:t>Obě tabulky vysvětlit + recese, konjuktura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38B13BF4-C5C8-43C6-A9EB-AA01B86310CC}" type="slidenum">
              <a:rPr lang="cs-CZ">
                <a:latin typeface="Calibri" pitchFamily="34" charset="0"/>
              </a:rPr>
              <a:pPr fontAlgn="base">
                <a:spcBef>
                  <a:spcPct val="0"/>
                </a:spcBef>
                <a:spcAft>
                  <a:spcPct val="0"/>
                </a:spcAft>
              </a:pPr>
              <a:t>23</a:t>
            </a:fld>
            <a:endParaRPr lang="cs-CZ">
              <a:latin typeface="Calibri" pitchFamily="34" charset="0"/>
            </a:endParaRPr>
          </a:p>
        </p:txBody>
      </p:sp>
      <p:sp>
        <p:nvSpPr>
          <p:cNvPr id="542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Z hlediska časové hodnoty peněz je to jedno, koho zvolíme… </a:t>
            </a:r>
            <a:r>
              <a:rPr lang="cs-CZ">
                <a:sym typeface="Wingdings" pitchFamily="2" charset="2"/>
              </a:rPr>
              <a:t></a:t>
            </a:r>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143CDE8-60EE-408A-82A4-082ABD0380EA}" type="slidenum">
              <a:rPr lang="cs-CZ">
                <a:latin typeface="Arial Unicode MS" pitchFamily="34" charset="-128"/>
              </a:rPr>
              <a:pPr fontAlgn="base">
                <a:spcBef>
                  <a:spcPct val="0"/>
                </a:spcBef>
                <a:spcAft>
                  <a:spcPct val="0"/>
                </a:spcAft>
              </a:pPr>
              <a:t>30</a:t>
            </a:fld>
            <a:endParaRPr lang="cs-CZ">
              <a:latin typeface="Arial Unicode MS" pitchFamily="34" charset="-128"/>
            </a:endParaRPr>
          </a:p>
        </p:txBody>
      </p:sp>
      <p:sp>
        <p:nvSpPr>
          <p:cNvPr id="543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3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592FDCE-14BD-496F-8D23-360EE7A5FAA6}" type="slidenum">
              <a:rPr lang="cs-CZ">
                <a:latin typeface="Arial Unicode MS" pitchFamily="34" charset="-128"/>
              </a:rPr>
              <a:pPr fontAlgn="base">
                <a:spcBef>
                  <a:spcPct val="0"/>
                </a:spcBef>
                <a:spcAft>
                  <a:spcPct val="0"/>
                </a:spcAft>
              </a:pPr>
              <a:t>31</a:t>
            </a:fld>
            <a:endParaRPr lang="cs-CZ">
              <a:latin typeface="Arial Unicode MS" pitchFamily="34" charset="-128"/>
            </a:endParaRPr>
          </a:p>
        </p:txBody>
      </p:sp>
      <p:sp>
        <p:nvSpPr>
          <p:cNvPr id="544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4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a:cs typeface="Times New Roman" pitchFamily="18" charset="0"/>
              </a:rPr>
              <a:t>Jestli se kapitálové náklady realizují několik let, přihlédneme k faktoru času, přepočítáme je na stejnou časovou základu pomocí diskontní míry. Rovněž bychom měli přihlédnout k inflaci.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7CE1A0C-6CFC-427C-A910-2110F46D1B8F}" type="slidenum">
              <a:rPr lang="cs-CZ">
                <a:latin typeface="Arial Unicode MS" pitchFamily="34" charset="-128"/>
              </a:rPr>
              <a:pPr fontAlgn="base">
                <a:spcBef>
                  <a:spcPct val="0"/>
                </a:spcBef>
                <a:spcAft>
                  <a:spcPct val="0"/>
                </a:spcAft>
              </a:pPr>
              <a:t>34</a:t>
            </a:fld>
            <a:endParaRPr lang="cs-CZ">
              <a:latin typeface="Arial Unicode MS" pitchFamily="34" charset="-128"/>
            </a:endParaRPr>
          </a:p>
        </p:txBody>
      </p:sp>
      <p:sp>
        <p:nvSpPr>
          <p:cNvPr id="5457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57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a:t>Výstavba 2 roky, musíme náklady aktualizovat (diskontovat- přepočet hodnoty peněžní částky na určitý okamžik (současnost) jako vyjádření působení faktoru času – umožňuje převádět </a:t>
            </a:r>
            <a:r>
              <a:rPr lang="cs-CZ">
                <a:latin typeface="Arial" pitchFamily="34" charset="0"/>
              </a:rPr>
              <a:t> </a:t>
            </a:r>
            <a:r>
              <a:rPr lang="cs-CZ"/>
              <a:t>budoucí částky peněz na  jejich současnou hodnotu)</a:t>
            </a:r>
          </a:p>
          <a:p>
            <a:pPr>
              <a:spcBef>
                <a:spcPct val="0"/>
              </a:spcBef>
            </a:pPr>
            <a:r>
              <a:rPr lang="cs-CZ"/>
              <a:t>Přepočítat náklady druhého roku na hodnotu současnou 120/1,16 =103,45mil.Kč + 80mil. Kč + 18mil –32mil +1,86mil = 171,31 mil. Kč</a:t>
            </a:r>
          </a:p>
          <a:p>
            <a:pPr>
              <a:spcBef>
                <a:spcPct val="0"/>
              </a:spcBef>
            </a:pPr>
            <a:r>
              <a:rPr lang="cs-CZ"/>
              <a:t>+přírůstek čistého pracovního kapitálu 16 + 4 – 2= 18mil</a:t>
            </a:r>
          </a:p>
          <a:p>
            <a:pPr>
              <a:spcBef>
                <a:spcPct val="0"/>
              </a:spcBef>
            </a:pPr>
            <a:r>
              <a:rPr lang="cs-CZ"/>
              <a:t>Odečteme prodejní cenu 32 mil</a:t>
            </a:r>
          </a:p>
          <a:p>
            <a:pPr>
              <a:spcBef>
                <a:spcPct val="0"/>
              </a:spcBef>
            </a:pPr>
            <a:r>
              <a:rPr lang="cs-CZ"/>
              <a:t>Připočteme daňový efekt 32-26 x0,31 =1,44 mil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4B210937-125F-4498-B65A-F3498F4494DB}" type="slidenum">
              <a:rPr lang="cs-CZ" sz="1300" b="0"/>
              <a:pPr/>
              <a:t>38</a:t>
            </a:fld>
            <a:endParaRPr lang="cs-CZ" sz="1300" b="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1184871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C3E1CA4-4B82-453D-842C-581D835BD0D2}" type="slidenum">
              <a:rPr lang="cs-CZ">
                <a:latin typeface="Arial Unicode MS" pitchFamily="34" charset="-128"/>
              </a:rPr>
              <a:pPr fontAlgn="base">
                <a:spcBef>
                  <a:spcPct val="0"/>
                </a:spcBef>
                <a:spcAft>
                  <a:spcPct val="0"/>
                </a:spcAft>
              </a:pPr>
              <a:t>39</a:t>
            </a:fld>
            <a:endParaRPr lang="cs-CZ">
              <a:latin typeface="Arial Unicode MS" pitchFamily="34" charset="-128"/>
            </a:endParaRPr>
          </a:p>
        </p:txBody>
      </p:sp>
      <p:sp>
        <p:nvSpPr>
          <p:cNvPr id="5478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78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04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atin typeface="Times New Roman" pitchFamily="18" charset="0"/>
                <a:cs typeface="Times New Roman" pitchFamily="18" charset="0"/>
              </a:rPr>
              <a:t>Z tohoto tvrzení tedy vyplývá, že každá ekonomická jednotka musí volit mezi výrobou spotřebních a investičních statků. Vyšší obětování současné spotřeby ve prospěch investičních statků může vést k větší spotřebě jak spotřebních, tak investičních statků v budoucnosti.</a:t>
            </a:r>
            <a:endParaRPr lang="cs-CZ">
              <a:latin typeface="Times New Roman" pitchFamily="18" charset="0"/>
            </a:endParaRPr>
          </a:p>
          <a:p>
            <a:pPr>
              <a:spcBef>
                <a:spcPct val="0"/>
              </a:spcBef>
            </a:pPr>
            <a:endParaRPr lang="cs-CZ"/>
          </a:p>
          <a:p>
            <a:pPr>
              <a:spcBef>
                <a:spcPct val="0"/>
              </a:spcBef>
            </a:pPr>
            <a:r>
              <a:rPr lang="cs-CZ"/>
              <a:t>Kdyby hodnota opotřebovaného majetku byla vyšší než nové investice čisté investice budou mít zápornou hodnotu.</a:t>
            </a:r>
          </a:p>
          <a:p>
            <a:pPr>
              <a:spcBef>
                <a:spcPct val="0"/>
              </a:spcBef>
            </a:pPr>
            <a:r>
              <a:rPr lang="cs-CZ"/>
              <a:t> z tohoto vyplývá že Investice sice snižují momentální spotřebu, ale současně zvyšují poptávku (nejprve po inv. statcích následně po spotřebních předmětech), tím i výrobu a zaměstnanost a jsou tak zdrojem dlouhodobého ekonomického růstu celé společnosti.</a:t>
            </a:r>
          </a:p>
          <a:p>
            <a:pPr>
              <a:spcBef>
                <a:spcPct val="0"/>
              </a:spcBef>
            </a:pPr>
            <a:endParaRPr lang="cs-CZ"/>
          </a:p>
        </p:txBody>
      </p:sp>
      <p:sp>
        <p:nvSpPr>
          <p:cNvPr id="5304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A044045-66A7-4396-95C0-1AE541359CEC}" type="slidenum">
              <a:rPr lang="cs-CZ">
                <a:latin typeface="Calibri" pitchFamily="34" charset="0"/>
              </a:rPr>
              <a:pPr fontAlgn="base">
                <a:spcBef>
                  <a:spcPct val="0"/>
                </a:spcBef>
                <a:spcAft>
                  <a:spcPct val="0"/>
                </a:spcAft>
              </a:pPr>
              <a:t>5</a:t>
            </a:fld>
            <a:endParaRPr lang="cs-CZ">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1" tIns="45716" rIns="91431" bIns="45716" anchor="b"/>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r"/>
            <a:fld id="{01EA7713-F402-441E-A3BD-87D9EC987F3E}" type="slidenum">
              <a:rPr lang="cs-CZ" sz="1200">
                <a:latin typeface="Arial Unicode MS" pitchFamily="34" charset="-128"/>
              </a:rPr>
              <a:pPr algn="r"/>
              <a:t>40</a:t>
            </a:fld>
            <a:endParaRPr lang="cs-CZ" sz="1200">
              <a:latin typeface="Arial Unicode MS" pitchFamily="34" charset="-128"/>
            </a:endParaRPr>
          </a:p>
        </p:txBody>
      </p:sp>
      <p:sp>
        <p:nvSpPr>
          <p:cNvPr id="548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8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A2213C6-6DC8-4CCD-A3C4-08B821D881D9}" type="slidenum">
              <a:rPr lang="cs-CZ">
                <a:latin typeface="Arial Unicode MS" pitchFamily="34" charset="-128"/>
              </a:rPr>
              <a:pPr fontAlgn="base">
                <a:spcBef>
                  <a:spcPct val="0"/>
                </a:spcBef>
                <a:spcAft>
                  <a:spcPct val="0"/>
                </a:spcAft>
              </a:pPr>
              <a:t>41</a:t>
            </a:fld>
            <a:endParaRPr lang="cs-CZ">
              <a:latin typeface="Arial Unicode MS" pitchFamily="34" charset="-128"/>
            </a:endParaRPr>
          </a:p>
        </p:txBody>
      </p:sp>
      <p:sp>
        <p:nvSpPr>
          <p:cNvPr id="5498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98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1F70A61-4A72-4E6B-91FB-87E7DCE6FF52}" type="slidenum">
              <a:rPr lang="cs-CZ">
                <a:latin typeface="Arial Unicode MS" pitchFamily="34" charset="-128"/>
              </a:rPr>
              <a:pPr fontAlgn="base">
                <a:spcBef>
                  <a:spcPct val="0"/>
                </a:spcBef>
                <a:spcAft>
                  <a:spcPct val="0"/>
                </a:spcAft>
              </a:pPr>
              <a:t>42</a:t>
            </a:fld>
            <a:endParaRPr lang="cs-CZ">
              <a:latin typeface="Arial Unicode MS" pitchFamily="34" charset="-128"/>
            </a:endParaRPr>
          </a:p>
        </p:txBody>
      </p:sp>
      <p:sp>
        <p:nvSpPr>
          <p:cNvPr id="550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0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79E9167-924D-4F8D-8164-4433FE730AF8}" type="slidenum">
              <a:rPr lang="cs-CZ">
                <a:latin typeface="Arial Unicode MS" pitchFamily="34" charset="-128"/>
              </a:rPr>
              <a:pPr fontAlgn="base">
                <a:spcBef>
                  <a:spcPct val="0"/>
                </a:spcBef>
                <a:spcAft>
                  <a:spcPct val="0"/>
                </a:spcAft>
              </a:pPr>
              <a:t>43</a:t>
            </a:fld>
            <a:endParaRPr lang="cs-CZ">
              <a:latin typeface="Arial Unicode MS" pitchFamily="34" charset="-128"/>
            </a:endParaRPr>
          </a:p>
        </p:txBody>
      </p:sp>
      <p:sp>
        <p:nvSpPr>
          <p:cNvPr id="551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1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5F5BAF8-5EBD-4E32-84F2-7F284BCBD247}" type="slidenum">
              <a:rPr lang="cs-CZ">
                <a:latin typeface="Arial Unicode MS" pitchFamily="34" charset="-128"/>
              </a:rPr>
              <a:pPr fontAlgn="base">
                <a:spcBef>
                  <a:spcPct val="0"/>
                </a:spcBef>
                <a:spcAft>
                  <a:spcPct val="0"/>
                </a:spcAft>
              </a:pPr>
              <a:t>45</a:t>
            </a:fld>
            <a:endParaRPr lang="cs-CZ">
              <a:latin typeface="Arial Unicode MS" pitchFamily="34" charset="-128"/>
            </a:endParaRPr>
          </a:p>
        </p:txBody>
      </p:sp>
      <p:sp>
        <p:nvSpPr>
          <p:cNvPr id="5529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FF6D0C4-9D57-4BD3-A173-F25F61D44A1A}" type="slidenum">
              <a:rPr lang="cs-CZ">
                <a:latin typeface="Calibri" pitchFamily="34" charset="0"/>
              </a:rPr>
              <a:pPr fontAlgn="base">
                <a:spcBef>
                  <a:spcPct val="0"/>
                </a:spcBef>
                <a:spcAft>
                  <a:spcPct val="0"/>
                </a:spcAft>
              </a:pPr>
              <a:t>47</a:t>
            </a:fld>
            <a:endParaRPr lang="cs-CZ">
              <a:latin typeface="Calibri" pitchFamily="34" charset="0"/>
            </a:endParaRPr>
          </a:p>
        </p:txBody>
      </p:sp>
      <p:sp>
        <p:nvSpPr>
          <p:cNvPr id="553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9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316DA61-C3E1-48E7-9518-848F2951FC4A}" type="slidenum">
              <a:rPr lang="cs-CZ">
                <a:latin typeface="Arial Unicode MS" pitchFamily="34" charset="-128"/>
              </a:rPr>
              <a:pPr fontAlgn="base">
                <a:spcBef>
                  <a:spcPct val="0"/>
                </a:spcBef>
                <a:spcAft>
                  <a:spcPct val="0"/>
                </a:spcAft>
              </a:pPr>
              <a:t>48</a:t>
            </a:fld>
            <a:endParaRPr lang="cs-CZ">
              <a:latin typeface="Arial Unicode MS" pitchFamily="34" charset="-128"/>
            </a:endParaRPr>
          </a:p>
        </p:txBody>
      </p:sp>
      <p:sp>
        <p:nvSpPr>
          <p:cNvPr id="5550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50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D5DFE3A-7D60-452F-AC95-EC40B36A2086}" type="slidenum">
              <a:rPr lang="cs-CZ">
                <a:latin typeface="Calibri" pitchFamily="34" charset="0"/>
              </a:rPr>
              <a:pPr fontAlgn="base">
                <a:spcBef>
                  <a:spcPct val="0"/>
                </a:spcBef>
                <a:spcAft>
                  <a:spcPct val="0"/>
                </a:spcAft>
              </a:pPr>
              <a:t>49</a:t>
            </a:fld>
            <a:endParaRPr lang="cs-CZ">
              <a:latin typeface="Calibri" pitchFamily="34" charset="0"/>
            </a:endParaRPr>
          </a:p>
        </p:txBody>
      </p:sp>
      <p:sp>
        <p:nvSpPr>
          <p:cNvPr id="556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4BBEB76-91AD-4336-94C4-1208CC92BAEA}" type="slidenum">
              <a:rPr lang="cs-CZ">
                <a:latin typeface="Calibri" pitchFamily="34" charset="0"/>
              </a:rPr>
              <a:pPr fontAlgn="base">
                <a:spcBef>
                  <a:spcPct val="0"/>
                </a:spcBef>
                <a:spcAft>
                  <a:spcPct val="0"/>
                </a:spcAft>
              </a:pPr>
              <a:t>50</a:t>
            </a:fld>
            <a:endParaRPr lang="cs-CZ">
              <a:latin typeface="Calibri" pitchFamily="34" charset="0"/>
            </a:endParaRPr>
          </a:p>
        </p:txBody>
      </p:sp>
      <p:sp>
        <p:nvSpPr>
          <p:cNvPr id="557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31DC73C7-F50D-4700-900C-64CF754B3EF3}" type="slidenum">
              <a:rPr lang="cs-CZ">
                <a:latin typeface="Calibri" pitchFamily="34" charset="0"/>
              </a:rPr>
              <a:pPr fontAlgn="base">
                <a:spcBef>
                  <a:spcPct val="0"/>
                </a:spcBef>
                <a:spcAft>
                  <a:spcPct val="0"/>
                </a:spcAft>
              </a:pPr>
              <a:t>51</a:t>
            </a:fld>
            <a:endParaRPr lang="cs-CZ">
              <a:latin typeface="Calibri" pitchFamily="34" charset="0"/>
            </a:endParaRPr>
          </a:p>
        </p:txBody>
      </p:sp>
      <p:sp>
        <p:nvSpPr>
          <p:cNvPr id="558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80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05B886B1-F1D9-4B6F-A067-93509F9C4DEC}" type="slidenum">
              <a:rPr lang="cs-CZ">
                <a:latin typeface="Arial Unicode MS" pitchFamily="34" charset="-128"/>
              </a:rPr>
              <a:pPr fontAlgn="base">
                <a:spcBef>
                  <a:spcPct val="0"/>
                </a:spcBef>
                <a:spcAft>
                  <a:spcPct val="0"/>
                </a:spcAft>
              </a:pPr>
              <a:t>6</a:t>
            </a:fld>
            <a:endParaRPr lang="cs-CZ">
              <a:latin typeface="Arial Unicode MS" pitchFamily="34" charset="-128"/>
            </a:endParaRPr>
          </a:p>
        </p:txBody>
      </p:sp>
      <p:sp>
        <p:nvSpPr>
          <p:cNvPr id="531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r>
              <a:rPr lang="cs-CZ"/>
              <a:t>Obecně platí pro podnikové investice to stejné co o investicích z hlediska makroekonomického hlediska</a:t>
            </a:r>
          </a:p>
          <a:p>
            <a:pPr>
              <a:spcBef>
                <a:spcPct val="0"/>
              </a:spcBef>
            </a:pPr>
            <a:r>
              <a:rPr lang="cs-CZ"/>
              <a:t>Jde tedy také o odloženou spotřebu (užitek) do budoucna.</a:t>
            </a:r>
          </a:p>
          <a:p>
            <a:pPr>
              <a:spcBef>
                <a:spcPct val="0"/>
              </a:spcBef>
            </a:pPr>
            <a:r>
              <a:rPr lang="cs-CZ"/>
              <a:t>Bez investic se však žádný podnik neobejde, zvláště ten který chce obstát v konkurenci</a:t>
            </a:r>
          </a:p>
          <a:p>
            <a:pPr>
              <a:spcBef>
                <a:spcPct val="0"/>
              </a:spcBef>
            </a:pPr>
            <a:r>
              <a:rPr lang="cs-CZ"/>
              <a:t>Investiční plán podniku vychází nebo je přímo součástí strategického podnik.plánu, který stanovuje dlouhodobé cíle podniku.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322B0C6-7C5A-458A-9492-0510E2D8FD3E}" type="slidenum">
              <a:rPr lang="cs-CZ">
                <a:latin typeface="Calibri" pitchFamily="34" charset="0"/>
              </a:rPr>
              <a:pPr fontAlgn="base">
                <a:spcBef>
                  <a:spcPct val="0"/>
                </a:spcBef>
                <a:spcAft>
                  <a:spcPct val="0"/>
                </a:spcAft>
              </a:pPr>
              <a:t>53</a:t>
            </a:fld>
            <a:endParaRPr lang="cs-CZ">
              <a:latin typeface="Calibri" pitchFamily="34" charset="0"/>
            </a:endParaRPr>
          </a:p>
        </p:txBody>
      </p:sp>
      <p:sp>
        <p:nvSpPr>
          <p:cNvPr id="559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91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D58624D-3535-4ACD-858C-A795E98D5EB4}" type="slidenum">
              <a:rPr lang="cs-CZ">
                <a:latin typeface="Arial Unicode MS" pitchFamily="34" charset="-128"/>
              </a:rPr>
              <a:pPr fontAlgn="base">
                <a:spcBef>
                  <a:spcPct val="0"/>
                </a:spcBef>
                <a:spcAft>
                  <a:spcPct val="0"/>
                </a:spcAft>
              </a:pPr>
              <a:t>55</a:t>
            </a:fld>
            <a:endParaRPr lang="cs-CZ">
              <a:latin typeface="Arial Unicode MS" pitchFamily="34" charset="-128"/>
            </a:endParaRPr>
          </a:p>
        </p:txBody>
      </p:sp>
      <p:sp>
        <p:nvSpPr>
          <p:cNvPr id="560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01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6A8FB3A-CE45-4298-B926-7887BACDE4A2}" type="slidenum">
              <a:rPr lang="cs-CZ" sz="1300" b="0"/>
              <a:pPr/>
              <a:t>56</a:t>
            </a:fld>
            <a:endParaRPr lang="cs-CZ" sz="1300" b="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181775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6A8FB3A-CE45-4298-B926-7887BACDE4A2}" type="slidenum">
              <a:rPr lang="cs-CZ" sz="1300" b="0"/>
              <a:pPr/>
              <a:t>58</a:t>
            </a:fld>
            <a:endParaRPr lang="cs-CZ" sz="1300" b="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3010620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608C58B-4ACB-48D0-BE62-98F338D96D7F}" type="slidenum">
              <a:rPr lang="cs-CZ">
                <a:latin typeface="Arial Unicode MS" pitchFamily="34" charset="-128"/>
              </a:rPr>
              <a:pPr fontAlgn="base">
                <a:spcBef>
                  <a:spcPct val="0"/>
                </a:spcBef>
                <a:spcAft>
                  <a:spcPct val="0"/>
                </a:spcAft>
              </a:pPr>
              <a:t>60</a:t>
            </a:fld>
            <a:endParaRPr lang="cs-CZ">
              <a:latin typeface="Arial Unicode MS" pitchFamily="34" charset="-128"/>
            </a:endParaRPr>
          </a:p>
        </p:txBody>
      </p:sp>
      <p:sp>
        <p:nvSpPr>
          <p:cNvPr id="562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21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62</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415231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AD5EFB9-6C1E-424D-9346-86A4ABDC0B02}" type="slidenum">
              <a:rPr lang="cs-CZ">
                <a:latin typeface="Arial Unicode MS" pitchFamily="34" charset="-128"/>
              </a:rPr>
              <a:pPr fontAlgn="base">
                <a:spcBef>
                  <a:spcPct val="0"/>
                </a:spcBef>
                <a:spcAft>
                  <a:spcPct val="0"/>
                </a:spcAft>
              </a:pPr>
              <a:t>63</a:t>
            </a:fld>
            <a:endParaRPr lang="cs-CZ">
              <a:latin typeface="Arial Unicode MS" pitchFamily="34" charset="-128"/>
            </a:endParaRPr>
          </a:p>
        </p:txBody>
      </p:sp>
      <p:sp>
        <p:nvSpPr>
          <p:cNvPr id="563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4E0B901-FB65-481E-B033-E2583238CBB3}" type="slidenum">
              <a:rPr lang="cs-CZ">
                <a:latin typeface="Arial Unicode MS" pitchFamily="34" charset="-128"/>
              </a:rPr>
              <a:pPr fontAlgn="base">
                <a:spcBef>
                  <a:spcPct val="0"/>
                </a:spcBef>
                <a:spcAft>
                  <a:spcPct val="0"/>
                </a:spcAft>
              </a:pPr>
              <a:t>64</a:t>
            </a:fld>
            <a:endParaRPr lang="cs-CZ">
              <a:latin typeface="Arial Unicode MS" pitchFamily="34" charset="-128"/>
            </a:endParaRPr>
          </a:p>
        </p:txBody>
      </p:sp>
      <p:sp>
        <p:nvSpPr>
          <p:cNvPr id="564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4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67</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2195172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5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atin typeface="Times New Roman" pitchFamily="18" charset="0"/>
              </a:rPr>
              <a:t>Projekt může být přijat k realizaci, jestliže index ziskovosti je větší než 1, což je v přímé souvislosti s požadavkem ČSH, s požadavkem kladné NPV. Je – li NPV větší než 1, musí být čistá současná hodnota budoucích příjmů větší než kapitálové výdaje. Čím více index ziskovosti přesahuje 1, tím je projekt ekonomicky výhodnější.</a:t>
            </a:r>
          </a:p>
          <a:p>
            <a:pPr>
              <a:spcBef>
                <a:spcPct val="0"/>
              </a:spcBef>
            </a:pPr>
            <a:endParaRPr lang="cs-CZ"/>
          </a:p>
        </p:txBody>
      </p:sp>
      <p:sp>
        <p:nvSpPr>
          <p:cNvPr id="565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570544C-F254-451B-A983-756035FC7FCD}" type="slidenum">
              <a:rPr lang="cs-CZ">
                <a:latin typeface="Calibri" pitchFamily="34" charset="0"/>
              </a:rPr>
              <a:pPr fontAlgn="base">
                <a:spcBef>
                  <a:spcPct val="0"/>
                </a:spcBef>
                <a:spcAft>
                  <a:spcPct val="0"/>
                </a:spcAft>
              </a:pPr>
              <a:t>68</a:t>
            </a:fld>
            <a:endParaRPr lang="cs-CZ">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D08EB8A-FDB1-44EB-A8A9-911704A725C6}" type="slidenum">
              <a:rPr lang="cs-CZ">
                <a:latin typeface="Arial Unicode MS" pitchFamily="34" charset="-128"/>
              </a:rPr>
              <a:pPr fontAlgn="base">
                <a:spcBef>
                  <a:spcPct val="0"/>
                </a:spcBef>
                <a:spcAft>
                  <a:spcPct val="0"/>
                </a:spcAft>
              </a:pPr>
              <a:t>8</a:t>
            </a:fld>
            <a:endParaRPr lang="cs-CZ">
              <a:latin typeface="Arial Unicode MS" pitchFamily="34" charset="-128"/>
            </a:endParaRPr>
          </a:p>
        </p:txBody>
      </p:sp>
      <p:sp>
        <p:nvSpPr>
          <p:cNvPr id="532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a:latin typeface="Times New Roman" pitchFamily="18" charset="0"/>
              </a:rPr>
              <a:t>Nyní si zopakujme  základní charakteristiky o investicích</a:t>
            </a:r>
          </a:p>
          <a:p>
            <a:pPr>
              <a:spcBef>
                <a:spcPct val="0"/>
              </a:spcBef>
            </a:pPr>
            <a:r>
              <a:rPr lang="cs-CZ">
                <a:cs typeface="Times New Roman" pitchFamily="18" charset="0"/>
              </a:rPr>
              <a:t>Investiční činnost a její financování je charakteristická několika </a:t>
            </a:r>
            <a:r>
              <a:rPr lang="cs-CZ" i="1">
                <a:cs typeface="Times New Roman" pitchFamily="18" charset="0"/>
              </a:rPr>
              <a:t>významnými specifiky:</a:t>
            </a:r>
            <a:endParaRPr lang="cs-CZ" i="1">
              <a:latin typeface="Arial" pitchFamily="34" charset="0"/>
              <a:cs typeface="Times New Roman" pitchFamily="18" charset="0"/>
            </a:endParaRPr>
          </a:p>
          <a:p>
            <a:pPr>
              <a:spcBef>
                <a:spcPct val="0"/>
              </a:spcBef>
            </a:pPr>
            <a:r>
              <a:rPr lang="cs-CZ">
                <a:latin typeface="Arial" pitchFamily="34" charset="0"/>
              </a:rPr>
              <a:t>a) Rozhoduje se v dlouhodobém časovém horizontu, který zahrnuje přípravu, dobu výstavby a dobu životnosti.</a:t>
            </a:r>
          </a:p>
          <a:p>
            <a:pPr>
              <a:spcBef>
                <a:spcPct val="0"/>
              </a:spcBef>
            </a:pPr>
            <a:r>
              <a:rPr lang="cs-CZ">
                <a:latin typeface="Arial" pitchFamily="34" charset="0"/>
              </a:rPr>
              <a:t>   b) dlouhodobý časový horizont nese s sebou větší možnost rizika, tedy odchylek od původních záměrů, pokud jde o očekávané výdaje, tak i očekávané příjmy z investice.</a:t>
            </a:r>
          </a:p>
          <a:p>
            <a:pPr>
              <a:spcBef>
                <a:spcPct val="0"/>
              </a:spcBef>
            </a:pPr>
            <a:r>
              <a:rPr lang="cs-CZ">
                <a:latin typeface="Arial" pitchFamily="34" charset="0"/>
              </a:rPr>
              <a:t>   c) jedná se o kapitálově náročné operace, které vyžadují velké jednorázové vklady, často přesahující možnosti jednotlivce.</a:t>
            </a:r>
          </a:p>
          <a:p>
            <a:pPr>
              <a:spcBef>
                <a:spcPct val="0"/>
              </a:spcBef>
            </a:pPr>
            <a:r>
              <a:rPr lang="cs-CZ">
                <a:latin typeface="Arial" pitchFamily="34" charset="0"/>
              </a:rPr>
              <a:t>   d) investiční činnost je velmi náročná na časovou a věcnou</a:t>
            </a:r>
            <a:r>
              <a:rPr lang="cs-CZ" i="1">
                <a:latin typeface="Arial" pitchFamily="34" charset="0"/>
              </a:rPr>
              <a:t> </a:t>
            </a:r>
            <a:r>
              <a:rPr lang="cs-CZ">
                <a:latin typeface="Arial" pitchFamily="34" charset="0"/>
              </a:rPr>
              <a:t>koordinaci různých účastníků investičního procesu, kteří mají své ekonomické zájmy a cíle.</a:t>
            </a:r>
          </a:p>
          <a:p>
            <a:pPr>
              <a:spcBef>
                <a:spcPct val="0"/>
              </a:spcBef>
            </a:pPr>
            <a:r>
              <a:rPr lang="cs-CZ">
                <a:latin typeface="Arial" pitchFamily="34" charset="0"/>
              </a:rPr>
              <a:t>   e) investování těsně souvisí s aplikací nových technologií, nových výrobků atd. </a:t>
            </a:r>
          </a:p>
          <a:p>
            <a:pPr>
              <a:spcBef>
                <a:spcPct val="0"/>
              </a:spcBef>
            </a:pPr>
            <a:endParaRPr lang="cs-CZ">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75</a:t>
            </a:fld>
            <a:endParaRPr lang="cs-CZ"/>
          </a:p>
        </p:txBody>
      </p:sp>
    </p:spTree>
    <p:extLst>
      <p:ext uri="{BB962C8B-B14F-4D97-AF65-F5344CB8AC3E}">
        <p14:creationId xmlns:p14="http://schemas.microsoft.com/office/powerpoint/2010/main" val="1921565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76</a:t>
            </a:fld>
            <a:endParaRPr lang="cs-CZ"/>
          </a:p>
        </p:txBody>
      </p:sp>
    </p:spTree>
    <p:extLst>
      <p:ext uri="{BB962C8B-B14F-4D97-AF65-F5344CB8AC3E}">
        <p14:creationId xmlns:p14="http://schemas.microsoft.com/office/powerpoint/2010/main" val="415015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1" tIns="45716" rIns="91431" bIns="45716" anchor="b"/>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r"/>
            <a:fld id="{15F1ADFC-A0B4-4A1B-A664-218CC2F23C3C}" type="slidenum">
              <a:rPr lang="cs-CZ" sz="1200">
                <a:latin typeface="Arial Unicode MS" pitchFamily="34" charset="-128"/>
              </a:rPr>
              <a:pPr algn="r"/>
              <a:t>9</a:t>
            </a:fld>
            <a:endParaRPr lang="cs-CZ" sz="1200">
              <a:latin typeface="Arial Unicode MS" pitchFamily="34" charset="-128"/>
            </a:endParaRPr>
          </a:p>
        </p:txBody>
      </p:sp>
      <p:sp>
        <p:nvSpPr>
          <p:cNvPr id="5335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35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a:spcBef>
                <a:spcPct val="0"/>
              </a:spcBef>
            </a:pPr>
            <a:r>
              <a:rPr lang="cs-CZ">
                <a:latin typeface="Times New Roman" pitchFamily="18" charset="0"/>
              </a:rPr>
              <a:t>Nyní si zopakujme  základní charakteristiky o investicích</a:t>
            </a:r>
          </a:p>
          <a:p>
            <a:pPr algn="just">
              <a:spcBef>
                <a:spcPct val="0"/>
              </a:spcBef>
            </a:pPr>
            <a:r>
              <a:rPr lang="cs-CZ">
                <a:cs typeface="Times New Roman" pitchFamily="18" charset="0"/>
              </a:rPr>
              <a:t>Investiční činnost a její financování je charakteristická několika </a:t>
            </a:r>
            <a:r>
              <a:rPr lang="cs-CZ" i="1">
                <a:cs typeface="Times New Roman" pitchFamily="18" charset="0"/>
              </a:rPr>
              <a:t>významnými specifiky:</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4F78AE2-3FA2-4642-9837-0B750B49AB06}" type="slidenum">
              <a:rPr lang="cs-CZ">
                <a:latin typeface="Arial Unicode MS" pitchFamily="34" charset="-128"/>
              </a:rPr>
              <a:pPr fontAlgn="base">
                <a:spcBef>
                  <a:spcPct val="0"/>
                </a:spcBef>
                <a:spcAft>
                  <a:spcPct val="0"/>
                </a:spcAft>
              </a:pPr>
              <a:t>10</a:t>
            </a:fld>
            <a:endParaRPr lang="cs-CZ">
              <a:latin typeface="Arial Unicode MS" pitchFamily="34" charset="-128"/>
            </a:endParaRPr>
          </a:p>
        </p:txBody>
      </p:sp>
      <p:sp>
        <p:nvSpPr>
          <p:cNvPr id="534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4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sz="800">
                <a:cs typeface="Times New Roman" pitchFamily="18" charset="0"/>
              </a:rPr>
              <a:t>Investiční projekty lze klasifikovat do několika skupin (máme zde na mysli především hmotné investice). Pro naše podmínky lze použít tuto </a:t>
            </a:r>
            <a:r>
              <a:rPr lang="cs-CZ" sz="800" i="1">
                <a:cs typeface="Times New Roman" pitchFamily="18" charset="0"/>
              </a:rPr>
              <a:t>klasifikaci</a:t>
            </a:r>
            <a:r>
              <a:rPr lang="cs-CZ" sz="800">
                <a:cs typeface="Times New Roman" pitchFamily="18" charset="0"/>
              </a:rPr>
              <a:t>:</a:t>
            </a:r>
          </a:p>
          <a:p>
            <a:pPr>
              <a:spcBef>
                <a:spcPct val="0"/>
              </a:spcBef>
            </a:pPr>
            <a:r>
              <a:rPr lang="cs-CZ" sz="800">
                <a:cs typeface="Times New Roman" pitchFamily="18" charset="0"/>
              </a:rPr>
              <a:t>a)</a:t>
            </a:r>
            <a:r>
              <a:rPr lang="cs-CZ" sz="800">
                <a:latin typeface="Times New Roman" pitchFamily="18" charset="0"/>
                <a:cs typeface="Times New Roman" pitchFamily="18" charset="0"/>
              </a:rPr>
              <a:t>      </a:t>
            </a:r>
            <a:r>
              <a:rPr lang="cs-CZ" sz="800" i="1">
                <a:cs typeface="Times New Roman" pitchFamily="18" charset="0"/>
              </a:rPr>
              <a:t>Náhrada zařízení</a:t>
            </a:r>
            <a:r>
              <a:rPr lang="cs-CZ" sz="800">
                <a:cs typeface="Times New Roman" pitchFamily="18" charset="0"/>
              </a:rPr>
              <a:t> – obvykle se jedná o nezbytnou náhradu opotřebovaného zařízení, provede se tedy bez zvláštních analýz a rozhodovacích procesů.</a:t>
            </a:r>
          </a:p>
          <a:p>
            <a:pPr>
              <a:spcBef>
                <a:spcPct val="0"/>
              </a:spcBef>
            </a:pPr>
            <a:r>
              <a:rPr lang="cs-CZ" sz="800">
                <a:cs typeface="Times New Roman" pitchFamily="18" charset="0"/>
              </a:rPr>
              <a:t>b)</a:t>
            </a:r>
            <a:r>
              <a:rPr lang="cs-CZ" sz="800">
                <a:latin typeface="Times New Roman" pitchFamily="18" charset="0"/>
                <a:cs typeface="Times New Roman" pitchFamily="18" charset="0"/>
              </a:rPr>
              <a:t>      </a:t>
            </a:r>
            <a:r>
              <a:rPr lang="cs-CZ" sz="800" i="1">
                <a:cs typeface="Times New Roman" pitchFamily="18" charset="0"/>
              </a:rPr>
              <a:t>Výměna zařízení za účelem snížení nákladů</a:t>
            </a:r>
            <a:r>
              <a:rPr lang="cs-CZ" sz="800">
                <a:cs typeface="Times New Roman" pitchFamily="18" charset="0"/>
              </a:rPr>
              <a:t> – jedná se o výměnu provozuschopného, ale zastaralého zařízení, na němž je výroba nákladná. Výměnu doprovází podrobnější analýza, která srovnává investiční náklady s úsporou výrobních nákladů.</a:t>
            </a:r>
          </a:p>
          <a:p>
            <a:pPr>
              <a:spcBef>
                <a:spcPct val="0"/>
              </a:spcBef>
            </a:pPr>
            <a:r>
              <a:rPr lang="cs-CZ" sz="800">
                <a:cs typeface="Times New Roman" pitchFamily="18" charset="0"/>
              </a:rPr>
              <a:t>c)</a:t>
            </a:r>
            <a:r>
              <a:rPr lang="cs-CZ" sz="800">
                <a:latin typeface="Times New Roman" pitchFamily="18" charset="0"/>
                <a:cs typeface="Times New Roman" pitchFamily="18" charset="0"/>
              </a:rPr>
              <a:t>      </a:t>
            </a:r>
            <a:r>
              <a:rPr lang="cs-CZ" sz="800" i="1">
                <a:cs typeface="Times New Roman" pitchFamily="18" charset="0"/>
              </a:rPr>
              <a:t>Expanze dosavadního výrobku a rozšíření trhu</a:t>
            </a:r>
            <a:r>
              <a:rPr lang="cs-CZ" sz="800">
                <a:cs typeface="Times New Roman" pitchFamily="18" charset="0"/>
              </a:rPr>
              <a:t> – v tomto případě je rozhodnutí více komplexní a vyžaduje i průzkum trhu.</a:t>
            </a:r>
          </a:p>
          <a:p>
            <a:pPr>
              <a:spcBef>
                <a:spcPct val="0"/>
              </a:spcBef>
            </a:pPr>
            <a:r>
              <a:rPr lang="cs-CZ" sz="800">
                <a:cs typeface="Times New Roman" pitchFamily="18" charset="0"/>
              </a:rPr>
              <a:t>d)</a:t>
            </a:r>
            <a:r>
              <a:rPr lang="cs-CZ" sz="800">
                <a:latin typeface="Times New Roman" pitchFamily="18" charset="0"/>
                <a:cs typeface="Times New Roman" pitchFamily="18" charset="0"/>
              </a:rPr>
              <a:t>      </a:t>
            </a:r>
            <a:r>
              <a:rPr lang="cs-CZ" sz="800" i="1">
                <a:cs typeface="Times New Roman" pitchFamily="18" charset="0"/>
              </a:rPr>
              <a:t>Vývoj, výroba a prodej nového výrobku a expanze na nové trhy</a:t>
            </a:r>
            <a:r>
              <a:rPr lang="cs-CZ" sz="800">
                <a:cs typeface="Times New Roman" pitchFamily="18" charset="0"/>
              </a:rPr>
              <a:t> – vývoj a zavedení nového výrobku je vysoce nákladné a rizikové, vyžaduje se proto detailní analýza a používají se náročné metody.</a:t>
            </a:r>
          </a:p>
          <a:p>
            <a:pPr>
              <a:spcBef>
                <a:spcPct val="0"/>
              </a:spcBef>
            </a:pPr>
            <a:r>
              <a:rPr lang="cs-CZ" sz="800">
                <a:cs typeface="Times New Roman" pitchFamily="18" charset="0"/>
              </a:rPr>
              <a:t>e)</a:t>
            </a:r>
            <a:r>
              <a:rPr lang="cs-CZ" sz="800">
                <a:latin typeface="Times New Roman" pitchFamily="18" charset="0"/>
                <a:cs typeface="Times New Roman" pitchFamily="18" charset="0"/>
              </a:rPr>
              <a:t>      </a:t>
            </a:r>
            <a:r>
              <a:rPr lang="cs-CZ" sz="800" i="1">
                <a:cs typeface="Times New Roman" pitchFamily="18" charset="0"/>
              </a:rPr>
              <a:t>„Nařízené“, výnosy nepřinášející investiční projekty</a:t>
            </a:r>
            <a:r>
              <a:rPr lang="cs-CZ" sz="800">
                <a:cs typeface="Times New Roman" pitchFamily="18" charset="0"/>
              </a:rPr>
              <a:t> – jedná se o investice v oblasti bezpečnosti práce, ekologie a jiné, které podnik musí provést, aby vyhověl různým nařízením a předpisům.</a:t>
            </a:r>
          </a:p>
          <a:p>
            <a:pPr>
              <a:spcBef>
                <a:spcPct val="0"/>
              </a:spcBef>
            </a:pPr>
            <a:r>
              <a:rPr lang="cs-CZ" sz="800">
                <a:cs typeface="Times New Roman" pitchFamily="18" charset="0"/>
              </a:rPr>
              <a:t>f)</a:t>
            </a:r>
            <a:r>
              <a:rPr lang="cs-CZ" sz="800">
                <a:latin typeface="Times New Roman" pitchFamily="18" charset="0"/>
                <a:cs typeface="Times New Roman" pitchFamily="18" charset="0"/>
              </a:rPr>
              <a:t>       </a:t>
            </a:r>
            <a:r>
              <a:rPr lang="cs-CZ" sz="800" i="1">
                <a:cs typeface="Times New Roman" pitchFamily="18" charset="0"/>
              </a:rPr>
              <a:t>Investiční projekty v oblasti bezpečnosti práce, ekologie</a:t>
            </a:r>
            <a:r>
              <a:rPr lang="cs-CZ" sz="800">
                <a:cs typeface="Times New Roman" pitchFamily="18" charset="0"/>
              </a:rPr>
              <a:t> – také se jedná o investiční projekty, které musí podnik provést, aby vyhověl různým nařízením a předpisům.</a:t>
            </a:r>
          </a:p>
          <a:p>
            <a:pPr>
              <a:spcBef>
                <a:spcPct val="0"/>
              </a:spcBef>
            </a:pPr>
            <a:r>
              <a:rPr lang="cs-CZ" sz="800">
                <a:cs typeface="Times New Roman" pitchFamily="18" charset="0"/>
              </a:rPr>
              <a:t>g)</a:t>
            </a:r>
            <a:r>
              <a:rPr lang="cs-CZ" sz="800">
                <a:latin typeface="Times New Roman" pitchFamily="18" charset="0"/>
                <a:cs typeface="Times New Roman" pitchFamily="18" charset="0"/>
              </a:rPr>
              <a:t>      </a:t>
            </a:r>
            <a:r>
              <a:rPr lang="cs-CZ" sz="800" i="1">
                <a:cs typeface="Times New Roman" pitchFamily="18" charset="0"/>
              </a:rPr>
              <a:t>Výzkum a rozvoj</a:t>
            </a:r>
            <a:r>
              <a:rPr lang="cs-CZ" sz="800">
                <a:cs typeface="Times New Roman" pitchFamily="18" charset="0"/>
              </a:rPr>
              <a:t> – tyto investiční výdaje činí pro řadu podniků hlavní a nejdůležitější kapitálové výdaje, které jsou značně rizikové, které jsou velmi detailně hodnoceny.</a:t>
            </a:r>
          </a:p>
          <a:p>
            <a:pPr>
              <a:spcBef>
                <a:spcPct val="0"/>
              </a:spcBef>
            </a:pPr>
            <a:r>
              <a:rPr lang="cs-CZ" sz="800">
                <a:cs typeface="Times New Roman" pitchFamily="18" charset="0"/>
              </a:rPr>
              <a:t>h)</a:t>
            </a:r>
            <a:r>
              <a:rPr lang="cs-CZ" sz="800">
                <a:latin typeface="Times New Roman" pitchFamily="18" charset="0"/>
                <a:cs typeface="Times New Roman" pitchFamily="18" charset="0"/>
              </a:rPr>
              <a:t>      </a:t>
            </a:r>
            <a:r>
              <a:rPr lang="cs-CZ" sz="800" i="1">
                <a:cs typeface="Times New Roman" pitchFamily="18" charset="0"/>
              </a:rPr>
              <a:t>Dlouhodobé smlouvy</a:t>
            </a:r>
            <a:r>
              <a:rPr lang="cs-CZ" sz="800">
                <a:cs typeface="Times New Roman" pitchFamily="18" charset="0"/>
              </a:rPr>
              <a:t> – jedná se o smlouvy o dlouhodobém poskytování výrobků nebo služeb specifickým zákazníků, které přinášejí výnosy a vyžadují náklady po řadu let.</a:t>
            </a:r>
          </a:p>
          <a:p>
            <a:pPr>
              <a:spcBef>
                <a:spcPct val="0"/>
              </a:spcBef>
            </a:pPr>
            <a:r>
              <a:rPr lang="cs-CZ" sz="800">
                <a:cs typeface="Times New Roman" pitchFamily="18" charset="0"/>
              </a:rPr>
              <a:t>i)</a:t>
            </a:r>
            <a:r>
              <a:rPr lang="cs-CZ" sz="800">
                <a:latin typeface="Times New Roman" pitchFamily="18" charset="0"/>
                <a:cs typeface="Times New Roman" pitchFamily="18" charset="0"/>
              </a:rPr>
              <a:t>        </a:t>
            </a:r>
            <a:r>
              <a:rPr lang="cs-CZ" sz="800" i="1">
                <a:cs typeface="Times New Roman" pitchFamily="18" charset="0"/>
              </a:rPr>
              <a:t>Ostatní investiční projekty</a:t>
            </a:r>
            <a:r>
              <a:rPr lang="cs-CZ" sz="800">
                <a:cs typeface="Times New Roman" pitchFamily="18" charset="0"/>
              </a:rPr>
              <a:t> – zde patří všechny ostatní neklasifikované investice.</a:t>
            </a:r>
          </a:p>
          <a:p>
            <a:pPr>
              <a:spcBef>
                <a:spcPct val="0"/>
              </a:spcBef>
            </a:pPr>
            <a:endParaRPr lang="cs-CZ" sz="800"/>
          </a:p>
          <a:p>
            <a:pPr>
              <a:spcBef>
                <a:spcPct val="0"/>
              </a:spcBef>
            </a:pPr>
            <a:r>
              <a:rPr lang="cs-CZ" sz="800"/>
              <a:t>Při klasifikování inv. projektů je nutné si uvědomit rozdíl mezi vzájemně zaměnitelnými projekty a projekty nezaměnitelnými.</a:t>
            </a:r>
          </a:p>
          <a:p>
            <a:pPr>
              <a:spcBef>
                <a:spcPct val="0"/>
              </a:spcBef>
            </a:pPr>
            <a:r>
              <a:rPr lang="cs-CZ" sz="800"/>
              <a:t>Vzájemně zaměnitelné  - vzájemně se vylučují – můžeme vybrat jen jeden</a:t>
            </a:r>
          </a:p>
          <a:p>
            <a:pPr>
              <a:spcBef>
                <a:spcPct val="0"/>
              </a:spcBef>
            </a:pPr>
            <a:r>
              <a:rPr lang="cs-CZ" sz="800"/>
              <a:t>Vzájemně nezaměnitelné – můžeme uskutečnit všechny pokud na ně máme peníze</a:t>
            </a:r>
          </a:p>
          <a:p>
            <a:pPr>
              <a:spcBef>
                <a:spcPct val="0"/>
              </a:spcBef>
            </a:pPr>
            <a:endParaRPr lang="cs-CZ"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5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
        <p:nvSpPr>
          <p:cNvPr id="535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C8D20A5-6150-40CE-8F54-DF9701394F76}" type="slidenum">
              <a:rPr lang="cs-CZ">
                <a:latin typeface="Arial Unicode MS" pitchFamily="34" charset="-128"/>
              </a:rPr>
              <a:pPr fontAlgn="base">
                <a:spcBef>
                  <a:spcPct val="0"/>
                </a:spcBef>
                <a:spcAft>
                  <a:spcPct val="0"/>
                </a:spcAft>
              </a:pPr>
              <a:t>11</a:t>
            </a:fld>
            <a:endParaRPr lang="cs-CZ">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AA9660B-ECFA-4193-9963-7ED3D377C0D8}" type="slidenum">
              <a:rPr lang="cs-CZ">
                <a:latin typeface="Arial Unicode MS" pitchFamily="34" charset="-128"/>
              </a:rPr>
              <a:pPr fontAlgn="base">
                <a:spcBef>
                  <a:spcPct val="0"/>
                </a:spcBef>
                <a:spcAft>
                  <a:spcPct val="0"/>
                </a:spcAft>
              </a:pPr>
              <a:t>12</a:t>
            </a:fld>
            <a:endParaRPr lang="cs-CZ">
              <a:latin typeface="Arial Unicode MS" pitchFamily="34" charset="-128"/>
            </a:endParaRPr>
          </a:p>
        </p:txBody>
      </p:sp>
      <p:sp>
        <p:nvSpPr>
          <p:cNvPr id="536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6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76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
        <p:nvSpPr>
          <p:cNvPr id="5376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A15B31D-35E8-4A34-9570-077D99683BB3}" type="slidenum">
              <a:rPr lang="cs-CZ">
                <a:latin typeface="Arial Unicode MS" pitchFamily="34" charset="-128"/>
              </a:rPr>
              <a:pPr fontAlgn="base">
                <a:spcBef>
                  <a:spcPct val="0"/>
                </a:spcBef>
                <a:spcAft>
                  <a:spcPct val="0"/>
                </a:spcAft>
              </a:pPr>
              <a:t>13</a:t>
            </a:fld>
            <a:endParaRPr lang="cs-CZ">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4"/>
          </p:nvPr>
        </p:nvSpPr>
        <p:spPr/>
        <p:txBody>
          <a:bodyPr/>
          <a:lstStyle>
            <a:lvl1pPr>
              <a:defRPr/>
            </a:lvl1pPr>
          </a:lstStyle>
          <a:p>
            <a:pPr>
              <a:defRPr/>
            </a:pPr>
            <a:fld id="{319A668C-9EF3-4442-8F9A-BDA8B14B77C3}" type="datetimeFigureOut">
              <a:rPr lang="cs-CZ"/>
              <a:pPr>
                <a:defRPr/>
              </a:pPr>
              <a:t>16.03.2022</a:t>
            </a:fld>
            <a:endParaRPr lang="cs-CZ"/>
          </a:p>
        </p:txBody>
      </p:sp>
      <p:sp>
        <p:nvSpPr>
          <p:cNvPr id="6" name="Footer Placeholder 4"/>
          <p:cNvSpPr>
            <a:spLocks noGrp="1"/>
          </p:cNvSpPr>
          <p:nvPr>
            <p:ph type="ftr" sz="quarter" idx="15"/>
          </p:nvPr>
        </p:nvSpPr>
        <p:spPr/>
        <p:txBody>
          <a:bodyPr/>
          <a:lstStyle>
            <a:lvl1pPr>
              <a:defRPr/>
            </a:lvl1pPr>
          </a:lstStyle>
          <a:p>
            <a:pPr>
              <a:defRPr/>
            </a:pPr>
            <a:endParaRPr lang="cs-CZ"/>
          </a:p>
        </p:txBody>
      </p:sp>
      <p:sp>
        <p:nvSpPr>
          <p:cNvPr id="7" name="Slide Number Placeholder 5"/>
          <p:cNvSpPr>
            <a:spLocks noGrp="1"/>
          </p:cNvSpPr>
          <p:nvPr>
            <p:ph type="sldNum" sz="quarter" idx="16"/>
          </p:nvPr>
        </p:nvSpPr>
        <p:spPr/>
        <p:txBody>
          <a:bodyPr/>
          <a:lstStyle>
            <a:lvl1pPr>
              <a:defRPr/>
            </a:lvl1pPr>
          </a:lstStyle>
          <a:p>
            <a:pPr>
              <a:defRPr/>
            </a:pPr>
            <a:fld id="{B6F2BCCE-13F1-4244-A4AB-23284CB7EB1E}" type="slidenum">
              <a:rPr lang="cs-CZ"/>
              <a:pPr>
                <a:defRPr/>
              </a:pPr>
              <a:t>‹#›</a:t>
            </a:fld>
            <a:endParaRPr lang="cs-CZ"/>
          </a:p>
        </p:txBody>
      </p:sp>
    </p:spTree>
    <p:extLst>
      <p:ext uri="{BB962C8B-B14F-4D97-AF65-F5344CB8AC3E}">
        <p14:creationId xmlns:p14="http://schemas.microsoft.com/office/powerpoint/2010/main" val="313846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41763"/>
            <a:ext cx="4038600" cy="218916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78563"/>
            <a:ext cx="2133600" cy="457200"/>
          </a:xfrm>
        </p:spPr>
        <p:txBody>
          <a:bodyPr/>
          <a:lstStyle>
            <a:lvl1pPr>
              <a:defRPr/>
            </a:lvl1pPr>
          </a:lstStyle>
          <a:p>
            <a:pPr>
              <a:defRPr/>
            </a:pPr>
            <a:endParaRPr lang="cs-CZ"/>
          </a:p>
        </p:txBody>
      </p:sp>
      <p:sp>
        <p:nvSpPr>
          <p:cNvPr id="7" name="Zástupný symbol pro zápatí 6"/>
          <p:cNvSpPr>
            <a:spLocks noGrp="1"/>
          </p:cNvSpPr>
          <p:nvPr>
            <p:ph type="ftr" sz="quarter" idx="11"/>
          </p:nvPr>
        </p:nvSpPr>
        <p:spPr>
          <a:xfrm>
            <a:off x="3124200" y="6278563"/>
            <a:ext cx="2895600" cy="457200"/>
          </a:xfrm>
        </p:spPr>
        <p:txBody>
          <a:bodyPr/>
          <a:lstStyle>
            <a:lvl1pPr>
              <a:defRPr/>
            </a:lvl1pPr>
          </a:lstStyle>
          <a:p>
            <a:pPr>
              <a:defRPr/>
            </a:pPr>
            <a:endParaRPr lang="cs-CZ"/>
          </a:p>
        </p:txBody>
      </p:sp>
      <p:sp>
        <p:nvSpPr>
          <p:cNvPr id="8" name="Zástupný symbol pro číslo snímku 7"/>
          <p:cNvSpPr>
            <a:spLocks noGrp="1"/>
          </p:cNvSpPr>
          <p:nvPr>
            <p:ph type="sldNum" sz="quarter" idx="12"/>
          </p:nvPr>
        </p:nvSpPr>
        <p:spPr>
          <a:xfrm>
            <a:off x="6553200" y="6278563"/>
            <a:ext cx="2133600" cy="457200"/>
          </a:xfrm>
        </p:spPr>
        <p:txBody>
          <a:bodyPr/>
          <a:lstStyle>
            <a:lvl1pPr>
              <a:defRPr/>
            </a:lvl1pPr>
          </a:lstStyle>
          <a:p>
            <a:pPr>
              <a:defRPr/>
            </a:pPr>
            <a:fld id="{DEBDD5CF-1487-4FF2-9C86-47AAAE6095BE}" type="slidenum">
              <a:rPr lang="cs-CZ"/>
              <a:pPr>
                <a:defRPr/>
              </a:pPr>
              <a:t>‹#›</a:t>
            </a:fld>
            <a:endParaRPr lang="cs-CZ"/>
          </a:p>
        </p:txBody>
      </p:sp>
    </p:spTree>
    <p:extLst>
      <p:ext uri="{BB962C8B-B14F-4D97-AF65-F5344CB8AC3E}">
        <p14:creationId xmlns:p14="http://schemas.microsoft.com/office/powerpoint/2010/main" val="409872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cs-CZ"/>
              <a:t>Click to edit Master title style</a:t>
            </a:r>
            <a:endParaRPr lang="en-US"/>
          </a:p>
        </p:txBody>
      </p:sp>
      <p:sp>
        <p:nvSpPr>
          <p:cNvPr id="3" name="Content Placeholder 2"/>
          <p:cNvSpPr>
            <a:spLocks noGrp="1"/>
          </p:cNvSpPr>
          <p:nvPr>
            <p:ph idx="1"/>
          </p:nvPr>
        </p:nvSpPr>
        <p:spPr>
          <a:xfrm>
            <a:off x="457200" y="1731523"/>
            <a:ext cx="8229600" cy="4394640"/>
          </a:xfrm>
        </p:spPr>
        <p:txBody>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A04B1EB3-18E5-3B48-B1FD-09B9226D6C2A}"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5923"/>
            <a:ext cx="8229600" cy="1143000"/>
          </a:xfrm>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3/16/2022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wers.cz/doprava/auta01.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3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30.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1.wmf"/><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51" y="2470137"/>
            <a:ext cx="7858124" cy="1917726"/>
          </a:xfrm>
        </p:spPr>
        <p:txBody>
          <a:bodyPr lIns="0" tIns="0" rIns="0" bIns="0" anchor="t" anchorCtr="0">
            <a:normAutofit fontScale="90000"/>
          </a:bodyPr>
          <a:lstStyle/>
          <a:p>
            <a:br>
              <a:rPr lang="cs-CZ" sz="3200" b="1" dirty="0">
                <a:solidFill>
                  <a:srgbClr val="FF0000"/>
                </a:solidFill>
              </a:rPr>
            </a:br>
            <a:r>
              <a:rPr lang="cs-CZ" sz="4000" b="1" dirty="0">
                <a:solidFill>
                  <a:srgbClr val="FF0000"/>
                </a:solidFill>
              </a:rPr>
              <a:t>Podniková ekonomika 2</a:t>
            </a:r>
            <a:br>
              <a:rPr lang="cs-CZ" sz="3200" b="1" dirty="0">
                <a:solidFill>
                  <a:srgbClr val="FF0000"/>
                </a:solidFill>
              </a:rPr>
            </a:br>
            <a:r>
              <a:rPr lang="cs-CZ" sz="3200" dirty="0"/>
              <a:t>Investiční činnost</a:t>
            </a:r>
            <a:br>
              <a:rPr lang="cs-CZ" sz="3200" dirty="0"/>
            </a:br>
            <a:r>
              <a:rPr lang="cs-CZ" sz="3200" dirty="0"/>
              <a:t>Metody hodnocení investic</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07950" y="519113"/>
            <a:ext cx="9067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8255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fontAlgn="auto">
              <a:spcBef>
                <a:spcPts val="0"/>
              </a:spcBef>
              <a:spcAft>
                <a:spcPts val="0"/>
              </a:spcAft>
              <a:defRPr/>
            </a:pPr>
            <a:r>
              <a:rPr lang="cs-CZ" sz="2000" b="0" dirty="0">
                <a:latin typeface="Times New Roman" pitchFamily="18" charset="0"/>
              </a:rPr>
              <a:t>Investiční projekty lze klasifikovat do několika skupin:</a:t>
            </a:r>
          </a:p>
          <a:p>
            <a:pPr marL="425450" indent="-342900" algn="just" fontAlgn="auto">
              <a:spcBef>
                <a:spcPts val="0"/>
              </a:spcBef>
              <a:spcAft>
                <a:spcPts val="0"/>
              </a:spcAft>
              <a:buFont typeface="+mj-lt"/>
              <a:buAutoNum type="arabicPeriod"/>
              <a:defRPr/>
            </a:pPr>
            <a:r>
              <a:rPr lang="cs-CZ" sz="2000" dirty="0">
                <a:latin typeface="Times New Roman" pitchFamily="18" charset="0"/>
              </a:rPr>
              <a:t>Náhrada zařízení</a:t>
            </a:r>
            <a:r>
              <a:rPr lang="cs-CZ" sz="2000" b="0" dirty="0">
                <a:latin typeface="Times New Roman" pitchFamily="18" charset="0"/>
              </a:rPr>
              <a:t> – obvykle se jedná o nezbytnou náhradu opotřebovaného zařízení, provede se tedy bez zvláštních analýz a rozhodovacích procesů.</a:t>
            </a:r>
          </a:p>
          <a:p>
            <a:pPr marL="425450" indent="-342900" algn="just" fontAlgn="auto">
              <a:spcBef>
                <a:spcPts val="0"/>
              </a:spcBef>
              <a:spcAft>
                <a:spcPts val="0"/>
              </a:spcAft>
              <a:buFont typeface="+mj-lt"/>
              <a:buAutoNum type="arabicPeriod"/>
              <a:defRPr/>
            </a:pPr>
            <a:r>
              <a:rPr lang="cs-CZ" sz="2000" dirty="0">
                <a:latin typeface="Times New Roman" pitchFamily="18" charset="0"/>
              </a:rPr>
              <a:t>Výměna zařízení za účelem snížení nákladů</a:t>
            </a:r>
            <a:r>
              <a:rPr lang="cs-CZ" sz="2000" b="0" dirty="0">
                <a:latin typeface="Times New Roman" pitchFamily="18" charset="0"/>
              </a:rPr>
              <a:t> – jedná se o výměnu provozuschopného, ale zastaralého zařízení, na němž je výroba nákladná. Výměnu doprovází podrobnější analýza, která srovnává investiční náklady s úsporou výrobních nákladů.</a:t>
            </a:r>
          </a:p>
          <a:p>
            <a:pPr marL="425450" indent="-342900" algn="just" fontAlgn="auto">
              <a:spcBef>
                <a:spcPts val="0"/>
              </a:spcBef>
              <a:spcAft>
                <a:spcPts val="0"/>
              </a:spcAft>
              <a:buFont typeface="+mj-lt"/>
              <a:buAutoNum type="arabicPeriod"/>
              <a:defRPr/>
            </a:pPr>
            <a:r>
              <a:rPr lang="cs-CZ" sz="2000" dirty="0">
                <a:latin typeface="Times New Roman" pitchFamily="18" charset="0"/>
              </a:rPr>
              <a:t>Expanze dosavadního výrobku a rozšíření trhu</a:t>
            </a:r>
            <a:r>
              <a:rPr lang="cs-CZ" sz="2000" b="0" dirty="0">
                <a:latin typeface="Times New Roman" pitchFamily="18" charset="0"/>
              </a:rPr>
              <a:t> – v tomto případě je rozhodnutí více komplexní a vyžaduje i průzkum trhu.</a:t>
            </a:r>
          </a:p>
          <a:p>
            <a:pPr marL="425450" indent="-342900" algn="just" fontAlgn="auto">
              <a:spcBef>
                <a:spcPts val="0"/>
              </a:spcBef>
              <a:spcAft>
                <a:spcPts val="0"/>
              </a:spcAft>
              <a:buFont typeface="+mj-lt"/>
              <a:buAutoNum type="arabicPeriod"/>
              <a:defRPr/>
            </a:pPr>
            <a:r>
              <a:rPr lang="cs-CZ" sz="2000" dirty="0">
                <a:latin typeface="Times New Roman" pitchFamily="18" charset="0"/>
              </a:rPr>
              <a:t>Vývoj, výroba a prodej nového výrobku a expanze na nové trhy </a:t>
            </a:r>
            <a:r>
              <a:rPr lang="cs-CZ" sz="2000" b="0" dirty="0">
                <a:latin typeface="Times New Roman" pitchFamily="18" charset="0"/>
              </a:rPr>
              <a:t>– vývoj a zavedení nového výrobku je vysoce nákladné a rizikové, vyžaduje se proto detailní analýza a používají se náročné metody.</a:t>
            </a:r>
          </a:p>
          <a:p>
            <a:pPr marL="425450" indent="-342900" algn="just" fontAlgn="auto">
              <a:spcBef>
                <a:spcPts val="0"/>
              </a:spcBef>
              <a:spcAft>
                <a:spcPts val="0"/>
              </a:spcAft>
              <a:buFont typeface="+mj-lt"/>
              <a:buAutoNum type="arabicPeriod"/>
              <a:defRPr/>
            </a:pPr>
            <a:r>
              <a:rPr lang="cs-CZ" sz="2000" dirty="0">
                <a:latin typeface="Times New Roman" pitchFamily="18" charset="0"/>
              </a:rPr>
              <a:t>Investiční projekty v oblasti bezpečnosti práce, ekologie</a:t>
            </a:r>
            <a:r>
              <a:rPr lang="cs-CZ" sz="2000" b="0" dirty="0">
                <a:latin typeface="Times New Roman" pitchFamily="18" charset="0"/>
              </a:rPr>
              <a:t> – investiční projekty, které musí podnik provést, aby vyhověl různým nařízením a předpisům.</a:t>
            </a:r>
          </a:p>
          <a:p>
            <a:pPr marL="425450" indent="-342900" algn="just" fontAlgn="auto">
              <a:spcBef>
                <a:spcPts val="0"/>
              </a:spcBef>
              <a:spcAft>
                <a:spcPts val="0"/>
              </a:spcAft>
              <a:buFont typeface="+mj-lt"/>
              <a:buAutoNum type="arabicPeriod"/>
              <a:defRPr/>
            </a:pPr>
            <a:r>
              <a:rPr lang="cs-CZ" sz="2000" dirty="0">
                <a:latin typeface="Times New Roman" pitchFamily="18" charset="0"/>
              </a:rPr>
              <a:t>Výzkum a rozvoj </a:t>
            </a:r>
            <a:r>
              <a:rPr lang="cs-CZ" sz="2000" b="0" dirty="0">
                <a:latin typeface="Times New Roman" pitchFamily="18" charset="0"/>
              </a:rPr>
              <a:t>– pro řadu podniků hlavní a nejdůležitější kapitálové výdaje, které jsou značně rizikové, které jsou velmi detailně hodnoceny.</a:t>
            </a:r>
          </a:p>
          <a:p>
            <a:pPr marL="425450" indent="-342900" algn="just" fontAlgn="auto">
              <a:spcBef>
                <a:spcPts val="0"/>
              </a:spcBef>
              <a:spcAft>
                <a:spcPts val="0"/>
              </a:spcAft>
              <a:buFont typeface="+mj-lt"/>
              <a:buAutoNum type="arabicPeriod"/>
              <a:defRPr/>
            </a:pPr>
            <a:r>
              <a:rPr lang="cs-CZ" sz="2000" dirty="0">
                <a:latin typeface="Times New Roman" pitchFamily="18" charset="0"/>
              </a:rPr>
              <a:t>Dlouhodobé smlouvy </a:t>
            </a:r>
            <a:r>
              <a:rPr lang="cs-CZ" sz="2000" b="0" dirty="0">
                <a:latin typeface="Times New Roman" pitchFamily="18" charset="0"/>
              </a:rPr>
              <a:t>– jedná se o smlouvy o dlouhodobém poskytování výrobků nebo služeb specifickým zákazníků, které přinášejí výnosy a vyžadují náklady po řadu let.</a:t>
            </a:r>
          </a:p>
          <a:p>
            <a:pPr marL="425450" indent="-342900" algn="just" fontAlgn="auto">
              <a:spcBef>
                <a:spcPts val="0"/>
              </a:spcBef>
              <a:spcAft>
                <a:spcPts val="0"/>
              </a:spcAft>
              <a:buFont typeface="+mj-lt"/>
              <a:buAutoNum type="arabicPeriod"/>
              <a:defRPr/>
            </a:pPr>
            <a:r>
              <a:rPr lang="cs-CZ" sz="2000" dirty="0">
                <a:latin typeface="Times New Roman" pitchFamily="18" charset="0"/>
              </a:rPr>
              <a:t>Ostatní investiční projekty </a:t>
            </a:r>
            <a:r>
              <a:rPr lang="cs-CZ" sz="2000" b="0" dirty="0">
                <a:latin typeface="Times New Roman" pitchFamily="18" charset="0"/>
              </a:rPr>
              <a:t>– zde patří všechny ostatní neklasifikované investice.</a:t>
            </a:r>
          </a:p>
          <a:p>
            <a:pPr algn="just" fontAlgn="auto">
              <a:spcBef>
                <a:spcPts val="0"/>
              </a:spcBef>
              <a:spcAft>
                <a:spcPts val="0"/>
              </a:spcAft>
              <a:defRPr/>
            </a:pPr>
            <a:r>
              <a:rPr lang="cs-CZ" sz="2000" b="0" dirty="0">
                <a:latin typeface="Times New Roman" pitchFamily="18" charset="0"/>
              </a:rPr>
              <a:t>    </a:t>
            </a:r>
          </a:p>
        </p:txBody>
      </p:sp>
      <p:sp>
        <p:nvSpPr>
          <p:cNvPr id="283651" name="Text Box 3"/>
          <p:cNvSpPr txBox="1">
            <a:spLocks noChangeArrowheads="1"/>
          </p:cNvSpPr>
          <p:nvPr/>
        </p:nvSpPr>
        <p:spPr bwMode="auto">
          <a:xfrm>
            <a:off x="184150" y="0"/>
            <a:ext cx="8382000" cy="519113"/>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spcAft>
                <a:spcPct val="100000"/>
              </a:spcAft>
            </a:pPr>
            <a:r>
              <a:rPr lang="cs-CZ" sz="2800" b="1" i="1" u="sng" dirty="0">
                <a:latin typeface="Times New Roman" pitchFamily="18" charset="0"/>
                <a:cs typeface="Times New Roman" pitchFamily="18" charset="0"/>
              </a:rPr>
              <a:t>Klasifikace investičních projektů</a:t>
            </a:r>
            <a:endParaRPr lang="cs-CZ" sz="2800" b="1" i="1" u="sng" dirty="0">
              <a:latin typeface="Times New Roman"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3"/>
          <p:cNvSpPr txBox="1">
            <a:spLocks noChangeArrowheads="1"/>
          </p:cNvSpPr>
          <p:nvPr/>
        </p:nvSpPr>
        <p:spPr bwMode="auto">
          <a:xfrm>
            <a:off x="469900" y="188913"/>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cs typeface="Times New Roman" pitchFamily="18" charset="0"/>
              </a:rPr>
              <a:t>Klasifikace </a:t>
            </a:r>
            <a:r>
              <a:rPr lang="cs-CZ" sz="2800" b="1" i="1" u="sng" dirty="0">
                <a:latin typeface="Times New Roman" pitchFamily="18" charset="0"/>
              </a:rPr>
              <a:t>investic v podniku</a:t>
            </a:r>
          </a:p>
        </p:txBody>
      </p:sp>
      <p:sp>
        <p:nvSpPr>
          <p:cNvPr id="284675" name="Text Box 4"/>
          <p:cNvSpPr txBox="1">
            <a:spLocks noChangeArrowheads="1"/>
          </p:cNvSpPr>
          <p:nvPr/>
        </p:nvSpPr>
        <p:spPr bwMode="auto">
          <a:xfrm>
            <a:off x="179388" y="746125"/>
            <a:ext cx="66262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endParaRPr lang="cs-CZ" sz="2000" b="1">
              <a:latin typeface="Times New Roman" pitchFamily="18" charset="0"/>
            </a:endParaRPr>
          </a:p>
          <a:p>
            <a:pPr algn="just"/>
            <a:r>
              <a:rPr lang="cs-CZ" sz="2400" b="1">
                <a:latin typeface="Times New Roman" pitchFamily="18" charset="0"/>
              </a:rPr>
              <a:t>F</a:t>
            </a:r>
            <a:r>
              <a:rPr lang="cs-CZ" sz="2400" b="1">
                <a:latin typeface="Times New Roman" pitchFamily="18" charset="0"/>
                <a:cs typeface="Times New Roman" pitchFamily="18" charset="0"/>
              </a:rPr>
              <a:t>inanční investice – </a:t>
            </a:r>
            <a:r>
              <a:rPr lang="cs-CZ" sz="2400">
                <a:latin typeface="Times New Roman" pitchFamily="18" charset="0"/>
                <a:cs typeface="Times New Roman" pitchFamily="18" charset="0"/>
              </a:rPr>
              <a:t>nákup  dlouhodobých cenných papírů, vklady do investičních a jiných společností a jiné.</a:t>
            </a:r>
          </a:p>
          <a:p>
            <a:pPr algn="just"/>
            <a:endParaRPr lang="cs-CZ" sz="2400">
              <a:latin typeface="Times New Roman" pitchFamily="18" charset="0"/>
            </a:endParaRPr>
          </a:p>
          <a:p>
            <a:pPr algn="just"/>
            <a:endParaRPr lang="cs-CZ" sz="2400">
              <a:latin typeface="Times New Roman" pitchFamily="18" charset="0"/>
            </a:endParaRPr>
          </a:p>
          <a:p>
            <a:pPr algn="just"/>
            <a:r>
              <a:rPr lang="cs-CZ" sz="2400" b="1">
                <a:latin typeface="Times New Roman" pitchFamily="18" charset="0"/>
              </a:rPr>
              <a:t>H</a:t>
            </a:r>
            <a:r>
              <a:rPr lang="cs-CZ" sz="2400" b="1">
                <a:latin typeface="Times New Roman" pitchFamily="18" charset="0"/>
                <a:cs typeface="Times New Roman" pitchFamily="18" charset="0"/>
              </a:rPr>
              <a:t>motné investice – </a:t>
            </a:r>
            <a:r>
              <a:rPr lang="cs-CZ" sz="2400">
                <a:latin typeface="Times New Roman" pitchFamily="18" charset="0"/>
                <a:cs typeface="Times New Roman" pitchFamily="18" charset="0"/>
              </a:rPr>
              <a:t>vytvářejí nebo rozšiřují výrobní kapacitu podniku, jedná se o výstavbu nových budov, staveb, dopravních cest, nákup pozemků, stroje a jiné.</a:t>
            </a:r>
            <a:endParaRPr lang="cs-CZ" sz="2400">
              <a:latin typeface="Times New Roman" pitchFamily="18" charset="0"/>
            </a:endParaRPr>
          </a:p>
          <a:p>
            <a:pPr algn="just"/>
            <a:endParaRPr lang="cs-CZ" sz="2400">
              <a:latin typeface="Times New Roman" pitchFamily="18" charset="0"/>
            </a:endParaRPr>
          </a:p>
          <a:p>
            <a:pPr algn="just"/>
            <a:r>
              <a:rPr lang="cs-CZ" sz="2400" b="1">
                <a:latin typeface="Times New Roman" pitchFamily="18" charset="0"/>
              </a:rPr>
              <a:t>N</a:t>
            </a:r>
            <a:r>
              <a:rPr lang="cs-CZ" sz="2400" b="1">
                <a:latin typeface="Times New Roman" pitchFamily="18" charset="0"/>
                <a:cs typeface="Times New Roman" pitchFamily="18" charset="0"/>
              </a:rPr>
              <a:t>ehmotné investice – </a:t>
            </a:r>
            <a:r>
              <a:rPr lang="cs-CZ" sz="2400">
                <a:latin typeface="Times New Roman" pitchFamily="18" charset="0"/>
                <a:cs typeface="Times New Roman" pitchFamily="18" charset="0"/>
              </a:rPr>
              <a:t>nákup know-how, licencí, softwaru, autorských práv, jako jsou výdaje na výzkumné a podobné činnosti, na vzdělání, sociální rozvoj, výdaje na zřízení podniku aj.					</a:t>
            </a:r>
            <a:r>
              <a:rPr lang="cs-CZ" sz="2400">
                <a:latin typeface="Times New Roman" pitchFamily="18" charset="0"/>
              </a:rPr>
              <a:t> </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2284" t="2956" r="6790" b="9360"/>
          <a:stretch>
            <a:fillRect/>
          </a:stretch>
        </p:blipFill>
        <p:spPr bwMode="auto">
          <a:xfrm>
            <a:off x="6784975" y="908050"/>
            <a:ext cx="233838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auta01_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27350" b="5470"/>
          <a:stretch>
            <a:fillRect/>
          </a:stretch>
        </p:blipFill>
        <p:spPr bwMode="auto">
          <a:xfrm>
            <a:off x="6784975" y="2924175"/>
            <a:ext cx="23383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084763"/>
            <a:ext cx="160020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Dlouhodobý (investiční) majetek lze získat:</a:t>
            </a:r>
          </a:p>
        </p:txBody>
      </p:sp>
      <p:sp>
        <p:nvSpPr>
          <p:cNvPr id="285699" name="Text Box 3"/>
          <p:cNvSpPr txBox="1">
            <a:spLocks noChangeArrowheads="1"/>
          </p:cNvSpPr>
          <p:nvPr/>
        </p:nvSpPr>
        <p:spPr bwMode="auto">
          <a:xfrm>
            <a:off x="468313" y="1844675"/>
            <a:ext cx="80772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buFontTx/>
              <a:buAutoNum type="alphaLcParenR"/>
            </a:pPr>
            <a:endParaRPr lang="cs-CZ" sz="2000" b="1">
              <a:latin typeface="Times New Roman" pitchFamily="18" charset="0"/>
            </a:endParaRPr>
          </a:p>
          <a:p>
            <a:pPr algn="just">
              <a:buFontTx/>
              <a:buAutoNum type="alphaLcParenR"/>
            </a:pPr>
            <a:r>
              <a:rPr lang="cs-CZ" sz="2400" b="1">
                <a:latin typeface="Times New Roman" pitchFamily="18" charset="0"/>
              </a:rPr>
              <a:t>Nákupem </a:t>
            </a:r>
            <a:r>
              <a:rPr lang="cs-CZ" sz="2400">
                <a:latin typeface="Times New Roman" pitchFamily="18" charset="0"/>
              </a:rPr>
              <a:t>(stroje, výrobní zařízení, pozemky, dlouhodobé cenné papíry);</a:t>
            </a:r>
          </a:p>
          <a:p>
            <a:pPr algn="just">
              <a:buFontTx/>
              <a:buAutoNum type="alphaLcParenR"/>
            </a:pPr>
            <a:r>
              <a:rPr lang="cs-CZ" sz="2400" b="1">
                <a:latin typeface="Times New Roman" pitchFamily="18" charset="0"/>
              </a:rPr>
              <a:t>Investiční výstavbou </a:t>
            </a:r>
          </a:p>
          <a:p>
            <a:pPr algn="just"/>
            <a:r>
              <a:rPr lang="cs-CZ" sz="2400" b="1">
                <a:latin typeface="Times New Roman" pitchFamily="18" charset="0"/>
              </a:rPr>
              <a:t>                    - dodavatelským způsobem; </a:t>
            </a:r>
          </a:p>
          <a:p>
            <a:pPr algn="just"/>
            <a:r>
              <a:rPr lang="cs-CZ" sz="2400" b="1">
                <a:latin typeface="Times New Roman" pitchFamily="18" charset="0"/>
              </a:rPr>
              <a:t>                    - ve vlastní režii;</a:t>
            </a:r>
          </a:p>
          <a:p>
            <a:pPr algn="just">
              <a:buFontTx/>
              <a:buAutoNum type="alphaLcParenR" startAt="3"/>
            </a:pPr>
            <a:r>
              <a:rPr lang="cs-CZ" sz="2400" b="1">
                <a:latin typeface="Times New Roman" pitchFamily="18" charset="0"/>
              </a:rPr>
              <a:t>Bezúplatným nabytím na základě smlouvy o koupi najaté věci (finanční leasing);</a:t>
            </a:r>
          </a:p>
          <a:p>
            <a:pPr algn="just">
              <a:buFontTx/>
              <a:buAutoNum type="alphaLcParenR" startAt="3"/>
            </a:pPr>
            <a:r>
              <a:rPr lang="cs-CZ" sz="2400" b="1">
                <a:latin typeface="Times New Roman" pitchFamily="18" charset="0"/>
              </a:rPr>
              <a:t>Darováním.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533400" y="606425"/>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cs typeface="Times New Roman" pitchFamily="18" charset="0"/>
              </a:rPr>
              <a:t>Zdroje financování investic</a:t>
            </a:r>
            <a:r>
              <a:rPr lang="cs-CZ" sz="2800" b="1" i="1" u="sng">
                <a:latin typeface="Times New Roman" pitchFamily="18" charset="0"/>
              </a:rPr>
              <a:t> </a:t>
            </a:r>
          </a:p>
        </p:txBody>
      </p:sp>
      <p:sp>
        <p:nvSpPr>
          <p:cNvPr id="286723" name="Rectangle 3"/>
          <p:cNvSpPr>
            <a:spLocks noChangeArrowheads="1"/>
          </p:cNvSpPr>
          <p:nvPr/>
        </p:nvSpPr>
        <p:spPr bwMode="auto">
          <a:xfrm>
            <a:off x="495300" y="1268413"/>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spcBef>
                <a:spcPct val="30000"/>
              </a:spcBef>
            </a:pPr>
            <a:endParaRPr lang="cs-CZ" sz="2000">
              <a:latin typeface="Times New Roman" pitchFamily="18" charset="0"/>
            </a:endParaRPr>
          </a:p>
        </p:txBody>
      </p:sp>
      <p:sp>
        <p:nvSpPr>
          <p:cNvPr id="286724" name="Rectangle 4"/>
          <p:cNvSpPr>
            <a:spLocks noChangeArrowheads="1"/>
          </p:cNvSpPr>
          <p:nvPr/>
        </p:nvSpPr>
        <p:spPr bwMode="auto">
          <a:xfrm>
            <a:off x="250825" y="1268413"/>
            <a:ext cx="845820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just">
              <a:spcBef>
                <a:spcPct val="30000"/>
              </a:spcBef>
            </a:pPr>
            <a:r>
              <a:rPr lang="cs-CZ" sz="2400">
                <a:latin typeface="Times New Roman" pitchFamily="18" charset="0"/>
                <a:cs typeface="Times New Roman" pitchFamily="18" charset="0"/>
              </a:rPr>
              <a:t>Zdroje financování investic v podniku můžeme rozdělit na:</a:t>
            </a:r>
          </a:p>
          <a:p>
            <a:pPr algn="just">
              <a:lnSpc>
                <a:spcPct val="105000"/>
              </a:lnSpc>
              <a:spcBef>
                <a:spcPct val="30000"/>
              </a:spcBef>
            </a:pPr>
            <a:r>
              <a:rPr lang="cs-CZ" sz="2400" b="1">
                <a:latin typeface="Times New Roman" pitchFamily="18" charset="0"/>
                <a:cs typeface="Times New Roman" pitchFamily="18" charset="0"/>
              </a:rPr>
              <a:t> a)  interní zdroje</a:t>
            </a:r>
            <a:endParaRPr lang="cs-CZ" sz="2400" b="1">
              <a:latin typeface="Times New Roman" pitchFamily="18" charset="0"/>
            </a:endParaRPr>
          </a:p>
          <a:p>
            <a:pPr algn="just">
              <a:lnSpc>
                <a:spcPct val="105000"/>
              </a:lnSpc>
              <a:spcBef>
                <a:spcPct val="30000"/>
              </a:spcBef>
            </a:pPr>
            <a:r>
              <a:rPr lang="cs-CZ" sz="2400">
                <a:latin typeface="Times New Roman" pitchFamily="18" charset="0"/>
                <a:cs typeface="Times New Roman" pitchFamily="18" charset="0"/>
              </a:rPr>
              <a:t>vklady vlastníků nebo </a:t>
            </a:r>
            <a:r>
              <a:rPr lang="cs-CZ" sz="2400">
                <a:latin typeface="Times New Roman" pitchFamily="18" charset="0"/>
              </a:rPr>
              <a:t>  </a:t>
            </a:r>
            <a:r>
              <a:rPr lang="cs-CZ" sz="2400">
                <a:latin typeface="Times New Roman" pitchFamily="18" charset="0"/>
                <a:cs typeface="Times New Roman" pitchFamily="18" charset="0"/>
              </a:rPr>
              <a:t>společníků, odpisy</a:t>
            </a:r>
            <a:r>
              <a:rPr lang="cs-CZ" sz="2400">
                <a:latin typeface="Times New Roman" pitchFamily="18" charset="0"/>
              </a:rPr>
              <a:t>, </a:t>
            </a:r>
            <a:r>
              <a:rPr lang="cs-CZ" sz="2400">
                <a:latin typeface="Times New Roman" pitchFamily="18" charset="0"/>
                <a:cs typeface="Times New Roman" pitchFamily="18" charset="0"/>
              </a:rPr>
              <a:t>nerozdělený naakumulovaný zisk</a:t>
            </a:r>
            <a:r>
              <a:rPr lang="cs-CZ" sz="2400">
                <a:latin typeface="Times New Roman" pitchFamily="18" charset="0"/>
              </a:rPr>
              <a:t>, </a:t>
            </a:r>
            <a:r>
              <a:rPr lang="cs-CZ" sz="2400">
                <a:latin typeface="Times New Roman" pitchFamily="18" charset="0"/>
                <a:cs typeface="Times New Roman" pitchFamily="18" charset="0"/>
              </a:rPr>
              <a:t>rezervní fondy (např. investiční fond tvořený ze zisku)</a:t>
            </a:r>
            <a:r>
              <a:rPr lang="cs-CZ" sz="2400">
                <a:latin typeface="Times New Roman" pitchFamily="18" charset="0"/>
              </a:rPr>
              <a:t>, </a:t>
            </a:r>
          </a:p>
          <a:p>
            <a:pPr algn="just">
              <a:lnSpc>
                <a:spcPct val="105000"/>
              </a:lnSpc>
              <a:spcBef>
                <a:spcPct val="30000"/>
              </a:spcBef>
            </a:pPr>
            <a:r>
              <a:rPr lang="cs-CZ" sz="2400" b="1">
                <a:latin typeface="Times New Roman" pitchFamily="18" charset="0"/>
              </a:rPr>
              <a:t> b)  externí </a:t>
            </a:r>
            <a:r>
              <a:rPr lang="cs-CZ" sz="2400" b="1">
                <a:latin typeface="Times New Roman" pitchFamily="18" charset="0"/>
                <a:cs typeface="Times New Roman" pitchFamily="18" charset="0"/>
              </a:rPr>
              <a:t> zdroje</a:t>
            </a:r>
            <a:r>
              <a:rPr lang="cs-CZ" sz="2400" b="1">
                <a:latin typeface="Times New Roman" pitchFamily="18" charset="0"/>
              </a:rPr>
              <a:t> </a:t>
            </a:r>
          </a:p>
          <a:p>
            <a:pPr algn="just">
              <a:lnSpc>
                <a:spcPct val="105000"/>
              </a:lnSpc>
              <a:spcBef>
                <a:spcPct val="30000"/>
              </a:spcBef>
            </a:pPr>
            <a:r>
              <a:rPr lang="cs-CZ" sz="2400">
                <a:latin typeface="Times New Roman" pitchFamily="18" charset="0"/>
                <a:cs typeface="Times New Roman" pitchFamily="18" charset="0"/>
              </a:rPr>
              <a:t>investiční a dlouhodobé úvěry</a:t>
            </a:r>
            <a:r>
              <a:rPr lang="cs-CZ" sz="2400">
                <a:latin typeface="Times New Roman" pitchFamily="18" charset="0"/>
              </a:rPr>
              <a:t>, </a:t>
            </a:r>
            <a:r>
              <a:rPr lang="cs-CZ" sz="2400">
                <a:latin typeface="Times New Roman" pitchFamily="18" charset="0"/>
                <a:cs typeface="Times New Roman" pitchFamily="18" charset="0"/>
              </a:rPr>
              <a:t>krátkodobý úvěry</a:t>
            </a:r>
            <a:r>
              <a:rPr lang="cs-CZ" sz="2400">
                <a:latin typeface="Times New Roman" pitchFamily="18" charset="0"/>
              </a:rPr>
              <a:t>, </a:t>
            </a:r>
            <a:r>
              <a:rPr lang="cs-CZ" sz="2400">
                <a:latin typeface="Times New Roman" pitchFamily="18" charset="0"/>
                <a:cs typeface="Times New Roman" pitchFamily="18" charset="0"/>
              </a:rPr>
              <a:t>dlouhodobé</a:t>
            </a:r>
            <a:r>
              <a:rPr lang="cs-CZ" sz="2400">
                <a:latin typeface="Times New Roman" pitchFamily="18" charset="0"/>
              </a:rPr>
              <a:t> </a:t>
            </a:r>
            <a:r>
              <a:rPr lang="cs-CZ" sz="2400">
                <a:latin typeface="Times New Roman" pitchFamily="18" charset="0"/>
                <a:cs typeface="Times New Roman" pitchFamily="18" charset="0"/>
              </a:rPr>
              <a:t>rezervy</a:t>
            </a:r>
            <a:r>
              <a:rPr lang="cs-CZ" sz="2400">
                <a:latin typeface="Times New Roman" pitchFamily="18" charset="0"/>
              </a:rPr>
              <a:t>, </a:t>
            </a:r>
            <a:r>
              <a:rPr lang="cs-CZ" sz="2400">
                <a:latin typeface="Times New Roman" pitchFamily="18" charset="0"/>
                <a:cs typeface="Times New Roman" pitchFamily="18" charset="0"/>
              </a:rPr>
              <a:t>leasingové financování</a:t>
            </a:r>
            <a:endParaRPr lang="cs-CZ" sz="2400">
              <a:latin typeface="Times New Roman" pitchFamily="18" charset="0"/>
            </a:endParaRPr>
          </a:p>
          <a:p>
            <a:pPr algn="just">
              <a:lnSpc>
                <a:spcPct val="105000"/>
              </a:lnSpc>
              <a:spcBef>
                <a:spcPct val="30000"/>
              </a:spcBef>
            </a:pPr>
            <a:r>
              <a:rPr lang="cs-CZ" sz="2400" b="1">
                <a:latin typeface="Times New Roman" pitchFamily="18" charset="0"/>
              </a:rPr>
              <a:t> c)  </a:t>
            </a:r>
            <a:r>
              <a:rPr lang="cs-CZ" sz="2400" b="1">
                <a:latin typeface="Times New Roman" pitchFamily="18" charset="0"/>
                <a:cs typeface="Times New Roman" pitchFamily="18" charset="0"/>
              </a:rPr>
              <a:t>ostatní zdroje financování</a:t>
            </a:r>
            <a:endParaRPr lang="cs-CZ" sz="2400" b="1">
              <a:latin typeface="Times New Roman" pitchFamily="18" charset="0"/>
            </a:endParaRPr>
          </a:p>
          <a:p>
            <a:pPr algn="just">
              <a:lnSpc>
                <a:spcPct val="105000"/>
              </a:lnSpc>
              <a:spcBef>
                <a:spcPct val="30000"/>
              </a:spcBef>
            </a:pPr>
            <a:r>
              <a:rPr lang="cs-CZ" sz="2400">
                <a:latin typeface="Times New Roman" pitchFamily="18" charset="0"/>
              </a:rPr>
              <a:t>faktoring </a:t>
            </a:r>
            <a:r>
              <a:rPr lang="cs-CZ" sz="2400">
                <a:latin typeface="Times New Roman" pitchFamily="18" charset="0"/>
                <a:cs typeface="Times New Roman" pitchFamily="18" charset="0"/>
              </a:rPr>
              <a:t>a forfaiting</a:t>
            </a:r>
            <a:r>
              <a:rPr lang="cs-CZ" sz="2400">
                <a:latin typeface="Times New Roman" pitchFamily="18" charset="0"/>
              </a:rPr>
              <a:t>, </a:t>
            </a:r>
            <a:r>
              <a:rPr lang="cs-CZ" sz="2400">
                <a:latin typeface="Times New Roman" pitchFamily="18" charset="0"/>
                <a:cs typeface="Times New Roman" pitchFamily="18" charset="0"/>
              </a:rPr>
              <a:t>tiché společenství</a:t>
            </a:r>
            <a:r>
              <a:rPr lang="cs-CZ" sz="2400">
                <a:latin typeface="Times New Roman" pitchFamily="18" charset="0"/>
              </a:rPr>
              <a:t>, </a:t>
            </a:r>
            <a:r>
              <a:rPr lang="cs-CZ" sz="2400">
                <a:latin typeface="Times New Roman" pitchFamily="18" charset="0"/>
                <a:cs typeface="Times New Roman" pitchFamily="18" charset="0"/>
              </a:rPr>
              <a:t> </a:t>
            </a:r>
          </a:p>
          <a:p>
            <a:pPr algn="just">
              <a:lnSpc>
                <a:spcPct val="105000"/>
              </a:lnSpc>
              <a:spcBef>
                <a:spcPct val="30000"/>
              </a:spcBef>
            </a:pPr>
            <a:r>
              <a:rPr lang="cs-CZ" sz="2400">
                <a:latin typeface="Times New Roman" pitchFamily="18" charset="0"/>
                <a:cs typeface="Times New Roman" pitchFamily="18" charset="0"/>
              </a:rPr>
              <a:t>     </a:t>
            </a:r>
          </a:p>
          <a:p>
            <a:pPr algn="just">
              <a:spcBef>
                <a:spcPct val="30000"/>
              </a:spcBef>
            </a:pPr>
            <a:r>
              <a:rPr lang="cs-CZ" sz="2400">
                <a:latin typeface="Times New Roman" pitchFamily="18" charset="0"/>
                <a:cs typeface="Times New Roman" pitchFamily="18" charset="0"/>
              </a:rPr>
              <a:t>   </a:t>
            </a:r>
          </a:p>
          <a:p>
            <a:pPr>
              <a:spcBef>
                <a:spcPct val="30000"/>
              </a:spcBef>
            </a:pPr>
            <a:endParaRPr lang="cs-CZ" sz="2400">
              <a:latin typeface="Times New Roman"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Cizí kapitál</a:t>
            </a:r>
          </a:p>
        </p:txBody>
      </p:sp>
      <p:sp>
        <p:nvSpPr>
          <p:cNvPr id="287747" name="Text Box 3"/>
          <p:cNvSpPr txBox="1">
            <a:spLocks noChangeArrowheads="1"/>
          </p:cNvSpPr>
          <p:nvPr/>
        </p:nvSpPr>
        <p:spPr bwMode="auto">
          <a:xfrm>
            <a:off x="468313" y="2041525"/>
            <a:ext cx="8077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200" b="1">
                <a:latin typeface="Times New Roman" pitchFamily="18" charset="0"/>
              </a:rPr>
              <a:t>Důvody pro použití cizího kapitálu:</a:t>
            </a:r>
          </a:p>
          <a:p>
            <a:pPr algn="just">
              <a:buFontTx/>
              <a:buChar char="-"/>
            </a:pPr>
            <a:r>
              <a:rPr lang="cs-CZ" sz="2200">
                <a:latin typeface="Times New Roman" pitchFamily="18" charset="0"/>
              </a:rPr>
              <a:t>investor nedisponuje dostatečně velkým vlastním kapitálem;</a:t>
            </a:r>
          </a:p>
          <a:p>
            <a:pPr algn="just">
              <a:buFontTx/>
              <a:buChar char="-"/>
            </a:pPr>
            <a:r>
              <a:rPr lang="cs-CZ" sz="2200">
                <a:latin typeface="Times New Roman" pitchFamily="18" charset="0"/>
              </a:rPr>
              <a:t>použitím cizího kapitálu nevznikají jeho poskytovateli žádná práva;</a:t>
            </a:r>
          </a:p>
          <a:p>
            <a:pPr algn="just">
              <a:buFontTx/>
              <a:buChar char="-"/>
            </a:pPr>
            <a:r>
              <a:rPr lang="cs-CZ" sz="2200">
                <a:latin typeface="Times New Roman" pitchFamily="18" charset="0"/>
              </a:rPr>
              <a:t>cizí kapitál je všeobecně levnější než vlastní.</a:t>
            </a:r>
          </a:p>
          <a:p>
            <a:pPr algn="just"/>
            <a:endParaRPr lang="cs-CZ" sz="2200" b="1">
              <a:latin typeface="Times New Roman" pitchFamily="18" charset="0"/>
            </a:endParaRPr>
          </a:p>
          <a:p>
            <a:pPr algn="just"/>
            <a:endParaRPr lang="cs-CZ" sz="2200" b="1">
              <a:latin typeface="Times New Roman" pitchFamily="18" charset="0"/>
            </a:endParaRPr>
          </a:p>
          <a:p>
            <a:pPr algn="just"/>
            <a:r>
              <a:rPr lang="cs-CZ" sz="2200" b="1">
                <a:latin typeface="Times New Roman" pitchFamily="18" charset="0"/>
              </a:rPr>
              <a:t>Proti vyššímu zadlužení podniku stojí tyto skutečnosti:</a:t>
            </a:r>
          </a:p>
          <a:p>
            <a:pPr algn="just">
              <a:buFontTx/>
              <a:buChar char="-"/>
            </a:pPr>
            <a:r>
              <a:rPr lang="cs-CZ" sz="2200">
                <a:latin typeface="Times New Roman" pitchFamily="18" charset="0"/>
              </a:rPr>
              <a:t>cizí kapitál zvyšuje zadluženost podniku;</a:t>
            </a:r>
          </a:p>
          <a:p>
            <a:pPr algn="just">
              <a:buFontTx/>
              <a:buChar char="-"/>
            </a:pPr>
            <a:r>
              <a:rPr lang="cs-CZ" sz="2200">
                <a:latin typeface="Times New Roman" pitchFamily="18" charset="0"/>
              </a:rPr>
              <a:t>každý další dluh je dražší a je obtížnější ho získat;</a:t>
            </a:r>
          </a:p>
          <a:p>
            <a:pPr algn="just">
              <a:buFontTx/>
              <a:buChar char="-"/>
            </a:pPr>
            <a:r>
              <a:rPr lang="cs-CZ" sz="2200">
                <a:latin typeface="Times New Roman" pitchFamily="18" charset="0"/>
              </a:rPr>
              <a:t>pro některé obory je cizí kapitál obtížně dostupný vzhledem k charakteristice jejich činnosti.</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6230"/>
            <a:ext cx="8229600" cy="1341438"/>
          </a:xfrm>
        </p:spPr>
        <p:txBody>
          <a:bodyPr/>
          <a:lstStyle/>
          <a:p>
            <a:pPr fontAlgn="auto">
              <a:spcAft>
                <a:spcPts val="0"/>
              </a:spcAft>
              <a:defRPr/>
            </a:pPr>
            <a:r>
              <a:rPr lang="cs-CZ" dirty="0"/>
              <a:t>Cash </a:t>
            </a:r>
            <a:r>
              <a:rPr lang="cs-CZ" dirty="0" err="1"/>
              <a:t>Flow</a:t>
            </a:r>
            <a:r>
              <a:rPr lang="cs-CZ" dirty="0"/>
              <a:t> projektu</a:t>
            </a:r>
          </a:p>
        </p:txBody>
      </p:sp>
      <p:sp>
        <p:nvSpPr>
          <p:cNvPr id="288771" name="Zástupný symbol pro obsah 2"/>
          <p:cNvSpPr>
            <a:spLocks noGrp="1"/>
          </p:cNvSpPr>
          <p:nvPr>
            <p:ph sz="half" idx="4294967295"/>
          </p:nvPr>
        </p:nvSpPr>
        <p:spPr>
          <a:xfrm>
            <a:off x="179388" y="1628775"/>
            <a:ext cx="4537075" cy="4913313"/>
          </a:xfrm>
        </p:spPr>
        <p:txBody>
          <a:bodyPr/>
          <a:lstStyle/>
          <a:p>
            <a:r>
              <a:rPr lang="cs-CZ" sz="3200" b="1">
                <a:solidFill>
                  <a:schemeClr val="tx1"/>
                </a:solidFill>
              </a:rPr>
              <a:t>Kladné toky hotovosti</a:t>
            </a:r>
          </a:p>
          <a:p>
            <a:pPr lvl="1"/>
            <a:r>
              <a:rPr lang="cs-CZ" sz="2000">
                <a:solidFill>
                  <a:schemeClr val="tx1"/>
                </a:solidFill>
              </a:rPr>
              <a:t>výnosy z tržeb</a:t>
            </a:r>
          </a:p>
          <a:p>
            <a:pPr lvl="1"/>
            <a:r>
              <a:rPr lang="cs-CZ" sz="2000">
                <a:solidFill>
                  <a:schemeClr val="tx1"/>
                </a:solidFill>
              </a:rPr>
              <a:t>změna stavu zásob vlastní výroby</a:t>
            </a:r>
          </a:p>
          <a:p>
            <a:pPr lvl="1"/>
            <a:r>
              <a:rPr lang="cs-CZ" sz="2000">
                <a:solidFill>
                  <a:schemeClr val="tx1"/>
                </a:solidFill>
              </a:rPr>
              <a:t>ostatní výnosy</a:t>
            </a:r>
          </a:p>
          <a:p>
            <a:pPr lvl="1"/>
            <a:r>
              <a:rPr lang="cs-CZ" sz="2000">
                <a:solidFill>
                  <a:schemeClr val="tx1"/>
                </a:solidFill>
              </a:rPr>
              <a:t>čisté příjmy z likvidace projektu (prodejem před koncem životnosti)</a:t>
            </a:r>
          </a:p>
        </p:txBody>
      </p:sp>
      <p:sp>
        <p:nvSpPr>
          <p:cNvPr id="288772" name="Zástupný symbol pro obsah 3"/>
          <p:cNvSpPr>
            <a:spLocks noGrp="1"/>
          </p:cNvSpPr>
          <p:nvPr>
            <p:ph sz="half" idx="2"/>
          </p:nvPr>
        </p:nvSpPr>
        <p:spPr/>
        <p:txBody>
          <a:bodyPr/>
          <a:lstStyle/>
          <a:p>
            <a:r>
              <a:rPr lang="cs-CZ" sz="3200" b="1">
                <a:solidFill>
                  <a:schemeClr val="tx1"/>
                </a:solidFill>
              </a:rPr>
              <a:t>Záporné toky hotovosti</a:t>
            </a:r>
          </a:p>
          <a:p>
            <a:pPr lvl="1"/>
            <a:r>
              <a:rPr lang="cs-CZ" sz="2000">
                <a:solidFill>
                  <a:schemeClr val="tx1"/>
                </a:solidFill>
              </a:rPr>
              <a:t>investiční výdaje,</a:t>
            </a:r>
          </a:p>
          <a:p>
            <a:pPr lvl="1"/>
            <a:r>
              <a:rPr lang="cs-CZ" sz="2000">
                <a:solidFill>
                  <a:schemeClr val="tx1"/>
                </a:solidFill>
              </a:rPr>
              <a:t>náklady bez odpisů převzatých z výsledovky</a:t>
            </a:r>
          </a:p>
          <a:p>
            <a:pPr lvl="1"/>
            <a:r>
              <a:rPr lang="cs-CZ" sz="2000">
                <a:solidFill>
                  <a:schemeClr val="tx1"/>
                </a:solidFill>
              </a:rPr>
              <a:t>daně z příjmu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27054"/>
            <a:ext cx="8153400" cy="1219200"/>
          </a:xfrm>
        </p:spPr>
        <p:txBody>
          <a:bodyPr>
            <a:normAutofit/>
          </a:bodyPr>
          <a:lstStyle/>
          <a:p>
            <a:r>
              <a:rPr lang="cs-CZ" sz="3000" b="1" dirty="0"/>
              <a:t>Fungování investičních projektů a obrat peněžních prostředků</a:t>
            </a:r>
          </a:p>
        </p:txBody>
      </p:sp>
      <p:sp>
        <p:nvSpPr>
          <p:cNvPr id="52227" name="Rectangle 3" descr="Rectangle: Click to edit Master text styles&#10;Second level&#10;Third level&#10;Fourth level&#10;Fifth level"/>
          <p:cNvSpPr>
            <a:spLocks noGrp="1" noChangeArrowheads="1"/>
          </p:cNvSpPr>
          <p:nvPr>
            <p:ph type="body" idx="1"/>
          </p:nvPr>
        </p:nvSpPr>
        <p:spPr>
          <a:xfrm>
            <a:off x="685800" y="1676400"/>
            <a:ext cx="8305800" cy="4800600"/>
          </a:xfrm>
        </p:spPr>
        <p:txBody>
          <a:bodyPr/>
          <a:lstStyle/>
          <a:p>
            <a:pPr marL="0" indent="0">
              <a:buClr>
                <a:srgbClr val="EB662B"/>
              </a:buClr>
              <a:buFontTx/>
              <a:buNone/>
            </a:pPr>
            <a:endParaRPr lang="cs-CZ"/>
          </a:p>
          <a:p>
            <a:pPr marL="0" indent="0">
              <a:buClr>
                <a:srgbClr val="EB662B"/>
              </a:buClr>
              <a:buFontTx/>
              <a:buNone/>
            </a:pPr>
            <a:endParaRPr lang="cs-CZ"/>
          </a:p>
        </p:txBody>
      </p:sp>
      <p:sp>
        <p:nvSpPr>
          <p:cNvPr id="52228"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pic>
        <p:nvPicPr>
          <p:cNvPr id="522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6" y="980728"/>
            <a:ext cx="922881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1" name="AutoShape 7"/>
          <p:cNvSpPr>
            <a:spLocks noChangeArrowheads="1"/>
          </p:cNvSpPr>
          <p:nvPr/>
        </p:nvSpPr>
        <p:spPr bwMode="auto">
          <a:xfrm rot="-10319476">
            <a:off x="2362200" y="2652713"/>
            <a:ext cx="5481638" cy="3429000"/>
          </a:xfrm>
          <a:custGeom>
            <a:avLst/>
            <a:gdLst>
              <a:gd name="G0" fmla="+- -1862891 0 0"/>
              <a:gd name="G1" fmla="+- 162894 0 0"/>
              <a:gd name="G2" fmla="+- -1862891 0 162894"/>
              <a:gd name="G3" fmla="+- 10800 0 0"/>
              <a:gd name="G4" fmla="+- 0 0 -1862891"/>
              <a:gd name="T0" fmla="*/ 360 256 1"/>
              <a:gd name="T1" fmla="*/ 0 256 1"/>
              <a:gd name="G5" fmla="+- G2 T0 T1"/>
              <a:gd name="G6" fmla="?: G2 G2 G5"/>
              <a:gd name="G7" fmla="+- 0 0 G6"/>
              <a:gd name="G8" fmla="+- 9491 0 0"/>
              <a:gd name="G9" fmla="+- 0 0 162894"/>
              <a:gd name="G10" fmla="+- 9491 0 2700"/>
              <a:gd name="G11" fmla="cos G10 -1862891"/>
              <a:gd name="G12" fmla="sin G10 -1862891"/>
              <a:gd name="G13" fmla="cos 13500 -1862891"/>
              <a:gd name="G14" fmla="sin 13500 -1862891"/>
              <a:gd name="G15" fmla="+- G11 10800 0"/>
              <a:gd name="G16" fmla="+- G12 10800 0"/>
              <a:gd name="G17" fmla="+- G13 10800 0"/>
              <a:gd name="G18" fmla="+- G14 10800 0"/>
              <a:gd name="G19" fmla="*/ 9491 1 2"/>
              <a:gd name="G20" fmla="+- G19 5400 0"/>
              <a:gd name="G21" fmla="cos G20 -1862891"/>
              <a:gd name="G22" fmla="sin G20 -1862891"/>
              <a:gd name="G23" fmla="+- G21 10800 0"/>
              <a:gd name="G24" fmla="+- G12 G23 G22"/>
              <a:gd name="G25" fmla="+- G22 G23 G11"/>
              <a:gd name="G26" fmla="cos 10800 -1862891"/>
              <a:gd name="G27" fmla="sin 10800 -1862891"/>
              <a:gd name="G28" fmla="cos 9491 -1862891"/>
              <a:gd name="G29" fmla="sin 9491 -1862891"/>
              <a:gd name="G30" fmla="+- G26 10800 0"/>
              <a:gd name="G31" fmla="+- G27 10800 0"/>
              <a:gd name="G32" fmla="+- G28 10800 0"/>
              <a:gd name="G33" fmla="+- G29 10800 0"/>
              <a:gd name="G34" fmla="+- G19 5400 0"/>
              <a:gd name="G35" fmla="cos G34 162894"/>
              <a:gd name="G36" fmla="sin G34 162894"/>
              <a:gd name="G37" fmla="+/ 162894 -1862891 2"/>
              <a:gd name="T2" fmla="*/ 180 256 1"/>
              <a:gd name="T3" fmla="*/ 0 256 1"/>
              <a:gd name="G38" fmla="+- G37 T2 T3"/>
              <a:gd name="G39" fmla="?: G2 G37 G38"/>
              <a:gd name="G40" fmla="cos 10800 G39"/>
              <a:gd name="G41" fmla="sin 10800 G39"/>
              <a:gd name="G42" fmla="cos 9491 G39"/>
              <a:gd name="G43" fmla="sin 9491 G39"/>
              <a:gd name="G44" fmla="+- G40 10800 0"/>
              <a:gd name="G45" fmla="+- G41 10800 0"/>
              <a:gd name="G46" fmla="+- G42 10800 0"/>
              <a:gd name="G47" fmla="+- G43 10800 0"/>
              <a:gd name="G48" fmla="+- G35 10800 0"/>
              <a:gd name="G49" fmla="+- G36 10800 0"/>
              <a:gd name="T4" fmla="*/ 275 w 21600"/>
              <a:gd name="T5" fmla="*/ 13223 h 21600"/>
              <a:gd name="T6" fmla="*/ 20936 w 21600"/>
              <a:gd name="T7" fmla="*/ 11240 h 21600"/>
              <a:gd name="T8" fmla="*/ 1551 w 21600"/>
              <a:gd name="T9" fmla="*/ 12930 h 21600"/>
              <a:gd name="T10" fmla="*/ 22672 w 21600"/>
              <a:gd name="T11" fmla="*/ 4373 h 21600"/>
              <a:gd name="T12" fmla="*/ 21319 w 21600"/>
              <a:gd name="T13" fmla="*/ 8920 h 21600"/>
              <a:gd name="T14" fmla="*/ 16772 w 21600"/>
              <a:gd name="T15" fmla="*/ 75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46" y="6282"/>
                </a:moveTo>
                <a:cubicBezTo>
                  <a:pt x="17488" y="3218"/>
                  <a:pt x="14284" y="1309"/>
                  <a:pt x="10800" y="1309"/>
                </a:cubicBezTo>
                <a:cubicBezTo>
                  <a:pt x="5558" y="1309"/>
                  <a:pt x="1309" y="5558"/>
                  <a:pt x="1309" y="10800"/>
                </a:cubicBezTo>
                <a:cubicBezTo>
                  <a:pt x="1309" y="16041"/>
                  <a:pt x="5558" y="20291"/>
                  <a:pt x="10800" y="20291"/>
                </a:cubicBezTo>
                <a:cubicBezTo>
                  <a:pt x="15881" y="20291"/>
                  <a:pt x="20061" y="16288"/>
                  <a:pt x="20282" y="11211"/>
                </a:cubicBezTo>
                <a:lnTo>
                  <a:pt x="21589" y="11268"/>
                </a:lnTo>
                <a:cubicBezTo>
                  <a:pt x="21339" y="17045"/>
                  <a:pt x="16582" y="21599"/>
                  <a:pt x="10800" y="21600"/>
                </a:cubicBezTo>
                <a:cubicBezTo>
                  <a:pt x="4835" y="21600"/>
                  <a:pt x="0" y="16764"/>
                  <a:pt x="0" y="10800"/>
                </a:cubicBezTo>
                <a:cubicBezTo>
                  <a:pt x="0" y="4835"/>
                  <a:pt x="4835" y="0"/>
                  <a:pt x="10800" y="0"/>
                </a:cubicBezTo>
                <a:cubicBezTo>
                  <a:pt x="14764" y="-1"/>
                  <a:pt x="18410" y="2172"/>
                  <a:pt x="20297" y="5659"/>
                </a:cubicBezTo>
                <a:lnTo>
                  <a:pt x="22672" y="4373"/>
                </a:lnTo>
                <a:lnTo>
                  <a:pt x="21319" y="8920"/>
                </a:lnTo>
                <a:lnTo>
                  <a:pt x="16772" y="7567"/>
                </a:lnTo>
                <a:lnTo>
                  <a:pt x="19146" y="6282"/>
                </a:lnTo>
                <a:close/>
              </a:path>
            </a:pathLst>
          </a:custGeom>
          <a:solidFill>
            <a:srgbClr val="FFFF99">
              <a:alpha val="50000"/>
            </a:srgbClr>
          </a:solidFill>
          <a:ln w="158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403945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0-#ppt_w/2"/>
                                          </p:val>
                                        </p:tav>
                                        <p:tav tm="100000">
                                          <p:val>
                                            <p:strVal val="#ppt_x"/>
                                          </p:val>
                                        </p:tav>
                                      </p:tavLst>
                                    </p:anim>
                                    <p:anim calcmode="lin" valueType="num">
                                      <p:cBhvr additive="base">
                                        <p:cTn id="8"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975"/>
          </a:xfrm>
        </p:spPr>
        <p:txBody>
          <a:bodyPr/>
          <a:lstStyle/>
          <a:p>
            <a:pPr fontAlgn="auto">
              <a:spcAft>
                <a:spcPts val="0"/>
              </a:spcAft>
              <a:defRPr/>
            </a:pPr>
            <a:endParaRPr lang="cs-CZ" dirty="0"/>
          </a:p>
        </p:txBody>
      </p:sp>
      <p:pic>
        <p:nvPicPr>
          <p:cNvPr id="28979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2576" y="0"/>
            <a:ext cx="9426576"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50825" y="545307"/>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Hodnocení efektivnosti investic</a:t>
            </a:r>
          </a:p>
        </p:txBody>
      </p:sp>
      <p:sp>
        <p:nvSpPr>
          <p:cNvPr id="290819" name="Rectangle 3"/>
          <p:cNvSpPr>
            <a:spLocks noChangeArrowheads="1"/>
          </p:cNvSpPr>
          <p:nvPr/>
        </p:nvSpPr>
        <p:spPr bwMode="auto">
          <a:xfrm>
            <a:off x="457200" y="1981200"/>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spcBef>
                <a:spcPct val="30000"/>
              </a:spcBef>
            </a:pPr>
            <a:endParaRPr lang="cs-CZ" sz="2000">
              <a:latin typeface="Times New Roman" pitchFamily="18" charset="0"/>
            </a:endParaRPr>
          </a:p>
        </p:txBody>
      </p:sp>
      <p:sp>
        <p:nvSpPr>
          <p:cNvPr id="290820" name="Rectangle 4"/>
          <p:cNvSpPr>
            <a:spLocks noChangeArrowheads="1"/>
          </p:cNvSpPr>
          <p:nvPr/>
        </p:nvSpPr>
        <p:spPr bwMode="auto">
          <a:xfrm>
            <a:off x="250825" y="1196975"/>
            <a:ext cx="866457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101600" indent="-101600" algn="just">
              <a:spcBef>
                <a:spcPct val="30000"/>
              </a:spcBef>
            </a:pPr>
            <a:r>
              <a:rPr lang="cs-CZ" sz="2200" b="1">
                <a:latin typeface="Times New Roman" pitchFamily="18" charset="0"/>
                <a:cs typeface="Times New Roman" pitchFamily="18" charset="0"/>
              </a:rPr>
              <a:t>Rozhodujícími kritérii pro posuzování investice jsou:</a:t>
            </a:r>
          </a:p>
          <a:p>
            <a:pPr marL="101600" indent="-101600" algn="just">
              <a:spcBef>
                <a:spcPct val="30000"/>
              </a:spcBef>
            </a:pPr>
            <a:r>
              <a:rPr lang="cs-CZ" sz="2200">
                <a:latin typeface="Times New Roman" pitchFamily="18" charset="0"/>
              </a:rPr>
              <a:t> a) </a:t>
            </a:r>
            <a:r>
              <a:rPr lang="cs-CZ" sz="2200" b="1">
                <a:latin typeface="Times New Roman" pitchFamily="18" charset="0"/>
                <a:cs typeface="Times New Roman" pitchFamily="18" charset="0"/>
              </a:rPr>
              <a:t>výnosnost</a:t>
            </a:r>
            <a:r>
              <a:rPr lang="cs-CZ" sz="2200">
                <a:latin typeface="Times New Roman" pitchFamily="18" charset="0"/>
                <a:cs typeface="Times New Roman" pitchFamily="18" charset="0"/>
              </a:rPr>
              <a:t> (vztah mezi výnosy, které investice přinese a náklady, které pořízení stojí)</a:t>
            </a:r>
            <a:endParaRPr lang="cs-CZ" sz="2200">
              <a:latin typeface="Times New Roman" pitchFamily="18" charset="0"/>
            </a:endParaRPr>
          </a:p>
          <a:p>
            <a:pPr marL="101600" indent="-101600" algn="just">
              <a:spcBef>
                <a:spcPct val="30000"/>
              </a:spcBef>
            </a:pPr>
            <a:r>
              <a:rPr lang="cs-CZ" sz="2200">
                <a:latin typeface="Times New Roman" pitchFamily="18" charset="0"/>
              </a:rPr>
              <a:t> b</a:t>
            </a:r>
            <a:r>
              <a:rPr lang="cs-CZ" sz="2200">
                <a:latin typeface="Times New Roman" pitchFamily="18" charset="0"/>
                <a:cs typeface="Times New Roman" pitchFamily="18" charset="0"/>
              </a:rPr>
              <a:t>)</a:t>
            </a:r>
            <a:r>
              <a:rPr lang="cs-CZ" sz="2200">
                <a:latin typeface="Times New Roman" pitchFamily="18" charset="0"/>
              </a:rPr>
              <a:t> </a:t>
            </a:r>
            <a:r>
              <a:rPr lang="cs-CZ" sz="2200" b="1">
                <a:latin typeface="Times New Roman" pitchFamily="18" charset="0"/>
                <a:cs typeface="Times New Roman" pitchFamily="18" charset="0"/>
              </a:rPr>
              <a:t>rizikovost</a:t>
            </a:r>
            <a:r>
              <a:rPr lang="cs-CZ" sz="2200">
                <a:latin typeface="Times New Roman" pitchFamily="18" charset="0"/>
                <a:cs typeface="Times New Roman" pitchFamily="18" charset="0"/>
              </a:rPr>
              <a:t> (stupeň nebezpečí, že nebude dosaženo očekávaných výnosů)</a:t>
            </a:r>
            <a:endParaRPr lang="cs-CZ" sz="2200">
              <a:latin typeface="Times New Roman" pitchFamily="18" charset="0"/>
            </a:endParaRPr>
          </a:p>
          <a:p>
            <a:pPr marL="101600" indent="-101600" algn="just">
              <a:spcBef>
                <a:spcPct val="30000"/>
              </a:spcBef>
            </a:pPr>
            <a:r>
              <a:rPr lang="cs-CZ" sz="2200">
                <a:latin typeface="Times New Roman" pitchFamily="18" charset="0"/>
              </a:rPr>
              <a:t> c) </a:t>
            </a:r>
            <a:r>
              <a:rPr lang="cs-CZ" sz="2200" b="1">
                <a:latin typeface="Times New Roman" pitchFamily="18" charset="0"/>
                <a:cs typeface="Times New Roman" pitchFamily="18" charset="0"/>
              </a:rPr>
              <a:t>doba splacení</a:t>
            </a:r>
            <a:r>
              <a:rPr lang="cs-CZ" sz="2200" b="1">
                <a:latin typeface="Times New Roman" pitchFamily="18" charset="0"/>
              </a:rPr>
              <a:t> </a:t>
            </a:r>
            <a:r>
              <a:rPr lang="cs-CZ" sz="2200">
                <a:latin typeface="Times New Roman" pitchFamily="18" charset="0"/>
              </a:rPr>
              <a:t>– stupeň likvidity investice </a:t>
            </a:r>
            <a:r>
              <a:rPr lang="cs-CZ" sz="2200">
                <a:latin typeface="Times New Roman" pitchFamily="18" charset="0"/>
                <a:cs typeface="Times New Roman" pitchFamily="18" charset="0"/>
              </a:rPr>
              <a:t>(doba přeměny investice zpět do peněžní formy)</a:t>
            </a:r>
          </a:p>
          <a:p>
            <a:pPr marL="101600" indent="-101600" algn="just">
              <a:spcBef>
                <a:spcPct val="30000"/>
              </a:spcBef>
            </a:pPr>
            <a:endParaRPr lang="cs-CZ" sz="2200">
              <a:latin typeface="Times New Roman" pitchFamily="18" charset="0"/>
            </a:endParaRPr>
          </a:p>
          <a:p>
            <a:pPr marL="101600" indent="-101600" algn="just">
              <a:spcBef>
                <a:spcPct val="30000"/>
              </a:spcBef>
            </a:pPr>
            <a:r>
              <a:rPr lang="cs-CZ" sz="2200" b="1">
                <a:latin typeface="Times New Roman" pitchFamily="18" charset="0"/>
                <a:cs typeface="Times New Roman" pitchFamily="18" charset="0"/>
              </a:rPr>
              <a:t> </a:t>
            </a:r>
            <a:r>
              <a:rPr lang="cs-CZ" sz="2200" b="1">
                <a:latin typeface="Times New Roman" pitchFamily="18" charset="0"/>
              </a:rPr>
              <a:t>Ideální investice je taková, která má vysokou výnosnost, je bez rizika a co  nejdříve se zaplatí.</a:t>
            </a:r>
          </a:p>
          <a:p>
            <a:pPr marL="101600" indent="-101600">
              <a:spcBef>
                <a:spcPct val="30000"/>
              </a:spcBef>
            </a:pPr>
            <a:endParaRPr lang="cs-CZ" sz="2200">
              <a:latin typeface="Times New Roman"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500063" y="469356"/>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fontAlgn="auto">
              <a:spcBef>
                <a:spcPts val="0"/>
              </a:spcBef>
              <a:spcAft>
                <a:spcPts val="0"/>
              </a:spcAft>
              <a:defRPr/>
            </a:pPr>
            <a:r>
              <a:rPr lang="cs-CZ" sz="3600" dirty="0">
                <a:solidFill>
                  <a:schemeClr val="tx2"/>
                </a:solidFill>
                <a:effectLst>
                  <a:outerShdw blurRad="63500" dist="38100" dir="5400000" algn="t" rotWithShape="0">
                    <a:prstClr val="black">
                      <a:alpha val="25000"/>
                    </a:prstClr>
                  </a:outerShdw>
                </a:effectLst>
                <a:latin typeface="+mn-lt"/>
                <a:ea typeface="+mj-ea"/>
                <a:cs typeface="+mj-cs"/>
              </a:rPr>
              <a:t>Postup hodnocení investic</a:t>
            </a:r>
          </a:p>
        </p:txBody>
      </p:sp>
      <p:sp>
        <p:nvSpPr>
          <p:cNvPr id="291843" name="Text Box 3"/>
          <p:cNvSpPr txBox="1">
            <a:spLocks noChangeArrowheads="1"/>
          </p:cNvSpPr>
          <p:nvPr/>
        </p:nvSpPr>
        <p:spPr bwMode="auto">
          <a:xfrm>
            <a:off x="468313" y="1196975"/>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200" b="1">
                <a:latin typeface="Times New Roman" pitchFamily="18" charset="0"/>
              </a:rPr>
              <a:t>    1. </a:t>
            </a:r>
            <a:r>
              <a:rPr lang="cs-CZ" sz="2400" b="1">
                <a:latin typeface="Times New Roman" pitchFamily="18" charset="0"/>
              </a:rPr>
              <a:t>P</a:t>
            </a:r>
            <a:r>
              <a:rPr lang="cs-CZ" sz="2400" b="1">
                <a:latin typeface="Times New Roman" pitchFamily="18" charset="0"/>
                <a:cs typeface="Times New Roman" pitchFamily="18" charset="0"/>
              </a:rPr>
              <a:t>osouzení finanční situace podniku (finanční analýza podniku)</a:t>
            </a:r>
            <a:r>
              <a:rPr lang="cs-CZ" sz="2400" b="1">
                <a:latin typeface="Times New Roman" pitchFamily="18" charset="0"/>
              </a:rPr>
              <a:t> </a:t>
            </a:r>
          </a:p>
          <a:p>
            <a:pPr algn="just"/>
            <a:endParaRPr lang="cs-CZ" sz="2400" b="1">
              <a:latin typeface="Times New Roman" pitchFamily="18" charset="0"/>
            </a:endParaRPr>
          </a:p>
          <a:p>
            <a:pPr algn="just"/>
            <a:r>
              <a:rPr lang="cs-CZ" sz="2400" b="1">
                <a:latin typeface="Times New Roman" pitchFamily="18" charset="0"/>
              </a:rPr>
              <a:t>    2. U</a:t>
            </a:r>
            <a:r>
              <a:rPr lang="cs-CZ" sz="2400" b="1">
                <a:latin typeface="Times New Roman" pitchFamily="18" charset="0"/>
                <a:cs typeface="Times New Roman" pitchFamily="18" charset="0"/>
              </a:rPr>
              <a:t>rčení kapitálových výdajů na investici</a:t>
            </a:r>
            <a:endParaRPr lang="cs-CZ" sz="2400" b="1">
              <a:latin typeface="Times New Roman" pitchFamily="18" charset="0"/>
            </a:endParaRPr>
          </a:p>
          <a:p>
            <a:pPr algn="just"/>
            <a:endParaRPr lang="cs-CZ" sz="2400" b="1">
              <a:latin typeface="Times New Roman" pitchFamily="18" charset="0"/>
            </a:endParaRPr>
          </a:p>
          <a:p>
            <a:pPr algn="just"/>
            <a:r>
              <a:rPr lang="cs-CZ" sz="2400" b="1">
                <a:latin typeface="Times New Roman" pitchFamily="18" charset="0"/>
              </a:rPr>
              <a:t>    3. O</a:t>
            </a:r>
            <a:r>
              <a:rPr lang="cs-CZ" sz="2400" b="1">
                <a:latin typeface="Times New Roman" pitchFamily="18" charset="0"/>
                <a:cs typeface="Times New Roman" pitchFamily="18" charset="0"/>
              </a:rPr>
              <a:t>dhadnutí budoucích čistých peněžních příjmů, které investice přinese</a:t>
            </a:r>
            <a:endParaRPr lang="cs-CZ" sz="2400" b="1">
              <a:latin typeface="Times New Roman" pitchFamily="18" charset="0"/>
            </a:endParaRPr>
          </a:p>
          <a:p>
            <a:pPr algn="just"/>
            <a:endParaRPr lang="cs-CZ" sz="2400" b="1">
              <a:latin typeface="Times New Roman" pitchFamily="18" charset="0"/>
            </a:endParaRPr>
          </a:p>
          <a:p>
            <a:pPr algn="just"/>
            <a:r>
              <a:rPr lang="cs-CZ" sz="2400" b="1">
                <a:latin typeface="Times New Roman" pitchFamily="18" charset="0"/>
              </a:rPr>
              <a:t>    4. Určení podnikové diskontní míry</a:t>
            </a:r>
          </a:p>
          <a:p>
            <a:pPr algn="just"/>
            <a:endParaRPr lang="cs-CZ" sz="2400" b="1">
              <a:latin typeface="Times New Roman" pitchFamily="18" charset="0"/>
            </a:endParaRPr>
          </a:p>
          <a:p>
            <a:pPr algn="just"/>
            <a:r>
              <a:rPr lang="cs-CZ" sz="2400" b="1">
                <a:latin typeface="Times New Roman" pitchFamily="18" charset="0"/>
              </a:rPr>
              <a:t>    5. V</a:t>
            </a:r>
            <a:r>
              <a:rPr lang="cs-CZ" sz="2400" b="1">
                <a:latin typeface="Times New Roman" pitchFamily="18" charset="0"/>
                <a:cs typeface="Times New Roman" pitchFamily="18" charset="0"/>
              </a:rPr>
              <a:t>ýpočet současné hodnoty očekávaných výnosů a srovnání s kapitálovými výdaji</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2"/>
          <p:cNvSpPr txBox="1">
            <a:spLocks noChangeArrowheads="1"/>
          </p:cNvSpPr>
          <p:nvPr/>
        </p:nvSpPr>
        <p:spPr bwMode="auto">
          <a:xfrm>
            <a:off x="720725" y="2349500"/>
            <a:ext cx="769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fontAlgn="auto">
              <a:spcBef>
                <a:spcPts val="0"/>
              </a:spcBef>
              <a:spcAft>
                <a:spcPts val="0"/>
              </a:spcAft>
              <a:defRPr/>
            </a:pPr>
            <a:r>
              <a:rPr lang="cs-CZ" sz="7200" dirty="0">
                <a:solidFill>
                  <a:schemeClr val="tx2"/>
                </a:solidFill>
                <a:effectLst>
                  <a:outerShdw blurRad="63500" dist="38100" dir="5400000" algn="t" rotWithShape="0">
                    <a:prstClr val="black">
                      <a:alpha val="25000"/>
                    </a:prstClr>
                  </a:outerShdw>
                </a:effectLst>
                <a:latin typeface="+mn-lt"/>
                <a:ea typeface="+mj-ea"/>
                <a:cs typeface="+mj-cs"/>
              </a:rPr>
              <a:t>Investiční činnost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179388" y="542608"/>
            <a:ext cx="8353425" cy="1143000"/>
          </a:xfrm>
        </p:spPr>
        <p:txBody>
          <a:bodyPr>
            <a:normAutofit/>
          </a:bodyPr>
          <a:lstStyle/>
          <a:p>
            <a:pPr fontAlgn="auto">
              <a:lnSpc>
                <a:spcPts val="3000"/>
              </a:lnSpc>
              <a:spcAft>
                <a:spcPts val="0"/>
              </a:spcAft>
              <a:defRPr/>
            </a:pPr>
            <a:r>
              <a:rPr lang="cs-CZ" sz="2800" b="1" dirty="0"/>
              <a:t>Odhad nákladů spojených s použitým kapitálem (</a:t>
            </a:r>
            <a:r>
              <a:rPr lang="cs-CZ" sz="2800" b="1" dirty="0" err="1"/>
              <a:t>disk.sazba</a:t>
            </a:r>
            <a:r>
              <a:rPr lang="cs-CZ" sz="2800" b="1" dirty="0"/>
              <a:t>)</a:t>
            </a:r>
          </a:p>
        </p:txBody>
      </p:sp>
      <p:sp>
        <p:nvSpPr>
          <p:cNvPr id="292867" name="Rectangle 3"/>
          <p:cNvSpPr>
            <a:spLocks noGrp="1" noChangeArrowheads="1"/>
          </p:cNvSpPr>
          <p:nvPr>
            <p:ph type="body" idx="1"/>
          </p:nvPr>
        </p:nvSpPr>
        <p:spPr>
          <a:xfrm>
            <a:off x="179388" y="1772694"/>
            <a:ext cx="8569325" cy="5111750"/>
          </a:xfrm>
        </p:spPr>
        <p:txBody>
          <a:bodyPr>
            <a:normAutofit/>
          </a:bodyPr>
          <a:lstStyle/>
          <a:p>
            <a:pPr algn="just">
              <a:lnSpc>
                <a:spcPct val="90000"/>
              </a:lnSpc>
            </a:pPr>
            <a:r>
              <a:rPr lang="cs-CZ" sz="2600" dirty="0">
                <a:latin typeface="Times New Roman" pitchFamily="18" charset="0"/>
                <a:cs typeface="Times New Roman" pitchFamily="18" charset="0"/>
              </a:rPr>
              <a:t>Kapitálové náklady investice představují veličinu, která je velmi často používaná jako tzv. diskontní sazba. </a:t>
            </a:r>
          </a:p>
          <a:p>
            <a:pPr algn="just">
              <a:lnSpc>
                <a:spcPct val="90000"/>
              </a:lnSpc>
            </a:pPr>
            <a:r>
              <a:rPr lang="cs-CZ" sz="2600" dirty="0">
                <a:latin typeface="Times New Roman" pitchFamily="18" charset="0"/>
                <a:cs typeface="Times New Roman" pitchFamily="18" charset="0"/>
              </a:rPr>
              <a:t>V případě, že investice je financována ze stejných zdrojů jako celý podnik a je stejně riziková, pak lze za tuto hodnotu dosadit podnikové kapitálové náklady (WACC). Obecně se </a:t>
            </a:r>
            <a:r>
              <a:rPr lang="cs-CZ" sz="2600" b="1" dirty="0">
                <a:solidFill>
                  <a:srgbClr val="FF6600"/>
                </a:solidFill>
                <a:latin typeface="Times New Roman" pitchFamily="18" charset="0"/>
                <a:cs typeface="Times New Roman" pitchFamily="18" charset="0"/>
              </a:rPr>
              <a:t>rizikovost odráží v nákladech</a:t>
            </a:r>
            <a:r>
              <a:rPr lang="cs-CZ" sz="2600" dirty="0">
                <a:latin typeface="Times New Roman" pitchFamily="18" charset="0"/>
                <a:cs typeface="Times New Roman" pitchFamily="18" charset="0"/>
              </a:rPr>
              <a:t> jednotlivých složek kapitálu, ze kterých je investice financována. </a:t>
            </a:r>
          </a:p>
          <a:p>
            <a:pPr algn="just">
              <a:lnSpc>
                <a:spcPct val="90000"/>
              </a:lnSpc>
            </a:pPr>
            <a:r>
              <a:rPr lang="cs-CZ" sz="2600" dirty="0">
                <a:latin typeface="Times New Roman" pitchFamily="18" charset="0"/>
                <a:cs typeface="Times New Roman" pitchFamily="18" charset="0"/>
              </a:rPr>
              <a:t>Jako diskontní míra nemusí být použity pouze kapitálové náklady,  například lze použít požadovanou míru výnosnosti vlastního kapitálu, oportunitní náklady, či jiné veličiny odrážející riziko i faktor času.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838200" y="405357"/>
            <a:ext cx="7467600" cy="1143000"/>
          </a:xfrm>
        </p:spPr>
        <p:txBody>
          <a:bodyPr/>
          <a:lstStyle/>
          <a:p>
            <a:pPr fontAlgn="auto">
              <a:spcAft>
                <a:spcPts val="0"/>
              </a:spcAft>
              <a:defRPr/>
            </a:pPr>
            <a:r>
              <a:rPr lang="cs-CZ" sz="4000" b="1" dirty="0">
                <a:solidFill>
                  <a:schemeClr val="tx1"/>
                </a:solidFill>
              </a:rPr>
              <a:t>Časová hodnota peněz</a:t>
            </a:r>
          </a:p>
        </p:txBody>
      </p:sp>
      <p:sp>
        <p:nvSpPr>
          <p:cNvPr id="731139" name="Rectangle 3"/>
          <p:cNvSpPr>
            <a:spLocks noGrp="1" noChangeArrowheads="1"/>
          </p:cNvSpPr>
          <p:nvPr>
            <p:ph type="body" idx="1"/>
          </p:nvPr>
        </p:nvSpPr>
        <p:spPr>
          <a:xfrm>
            <a:off x="250825" y="1368425"/>
            <a:ext cx="8893175" cy="4940300"/>
          </a:xfrm>
        </p:spPr>
        <p:txBody>
          <a:bodyPr rtlCol="0">
            <a:normAutofit lnSpcReduction="10000"/>
          </a:bodyPr>
          <a:lstStyle/>
          <a:p>
            <a:pPr fontAlgn="auto">
              <a:spcAft>
                <a:spcPts val="0"/>
              </a:spcAft>
              <a:defRPr/>
            </a:pPr>
            <a:r>
              <a:rPr lang="cs-CZ" sz="2600" dirty="0">
                <a:solidFill>
                  <a:schemeClr val="hlink"/>
                </a:solidFill>
                <a:latin typeface="Times New Roman" pitchFamily="18" charset="0"/>
                <a:cs typeface="Times New Roman" pitchFamily="18" charset="0"/>
              </a:rPr>
              <a:t>Časová hodnota peněz</a:t>
            </a:r>
            <a:r>
              <a:rPr lang="cs-CZ" sz="2600" dirty="0">
                <a:latin typeface="Times New Roman" pitchFamily="18" charset="0"/>
                <a:cs typeface="Times New Roman" pitchFamily="18" charset="0"/>
              </a:rPr>
              <a:t> – finanční metoda sloužící ke srovnání dvou a více peněžních částek v různých časových obdobích.</a:t>
            </a:r>
          </a:p>
          <a:p>
            <a:pPr marL="0" indent="0" fontAlgn="auto">
              <a:spcAft>
                <a:spcPts val="0"/>
              </a:spcAft>
              <a:buFont typeface="Arial" pitchFamily="34" charset="0"/>
              <a:buNone/>
              <a:defRPr/>
            </a:pPr>
            <a:r>
              <a:rPr lang="cs-CZ" sz="2600" b="1" dirty="0">
                <a:latin typeface="Times New Roman" pitchFamily="18" charset="0"/>
                <a:cs typeface="Times New Roman" pitchFamily="18" charset="0"/>
              </a:rPr>
              <a:t>Základní předpoklad časové hodnoty peněz:</a:t>
            </a:r>
          </a:p>
          <a:p>
            <a:pPr fontAlgn="auto">
              <a:spcAft>
                <a:spcPts val="0"/>
              </a:spcAft>
              <a:defRPr/>
            </a:pPr>
            <a:r>
              <a:rPr lang="cs-CZ" sz="2600" b="1" dirty="0">
                <a:solidFill>
                  <a:srgbClr val="FF6600"/>
                </a:solidFill>
                <a:latin typeface="Times New Roman" pitchFamily="18" charset="0"/>
                <a:cs typeface="Times New Roman" pitchFamily="18" charset="0"/>
              </a:rPr>
              <a:t>Stejné nominální částky mají v různých obdobích různou hodnotu</a:t>
            </a:r>
            <a:r>
              <a:rPr lang="cs-CZ" sz="2600" b="1" dirty="0">
                <a:latin typeface="Times New Roman" pitchFamily="18" charset="0"/>
                <a:cs typeface="Times New Roman" pitchFamily="18" charset="0"/>
              </a:rPr>
              <a:t>. </a:t>
            </a:r>
            <a:r>
              <a:rPr lang="cs-CZ" sz="2600" i="1" dirty="0">
                <a:latin typeface="Times New Roman" pitchFamily="18" charset="0"/>
                <a:cs typeface="Times New Roman" pitchFamily="18" charset="0"/>
              </a:rPr>
              <a:t>(Koruna získaná dnes má jinou hodnotu než koruna získaná zítra)</a:t>
            </a:r>
            <a:endParaRPr lang="cs-CZ" sz="2600" dirty="0">
              <a:latin typeface="Times New Roman" pitchFamily="18" charset="0"/>
              <a:cs typeface="Times New Roman" pitchFamily="18" charset="0"/>
            </a:endParaRPr>
          </a:p>
          <a:p>
            <a:pPr fontAlgn="auto">
              <a:spcAft>
                <a:spcPts val="0"/>
              </a:spcAft>
              <a:defRPr/>
            </a:pPr>
            <a:r>
              <a:rPr lang="cs-CZ" sz="2600" dirty="0">
                <a:latin typeface="Times New Roman" pitchFamily="18" charset="0"/>
                <a:cs typeface="Times New Roman" pitchFamily="18" charset="0"/>
              </a:rPr>
              <a:t>Z časové hodnoty peněz vyplývá fakt, že peněžní částky lze za určitých podmínek během doby zhodnocovat (zvyšovat jejich hodnotu). Pokud se o jejich zhodnocování nesnažíme, dochází vlastně k jejich znehodnocování a měli bychom je přenechat někomu (bance, podniku, investičnímu fondu, atd.), kdo je zhodnotit dokáže.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2452011"/>
            <a:ext cx="3856038"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915" name="Text Box 5"/>
          <p:cNvSpPr txBox="1">
            <a:spLocks noChangeArrowheads="1"/>
          </p:cNvSpPr>
          <p:nvPr/>
        </p:nvSpPr>
        <p:spPr bwMode="auto">
          <a:xfrm>
            <a:off x="4803775" y="3106061"/>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2012</a:t>
            </a:r>
          </a:p>
        </p:txBody>
      </p:sp>
      <p:sp>
        <p:nvSpPr>
          <p:cNvPr id="294916" name="Text Box 6"/>
          <p:cNvSpPr txBox="1">
            <a:spLocks noChangeArrowheads="1"/>
          </p:cNvSpPr>
          <p:nvPr/>
        </p:nvSpPr>
        <p:spPr bwMode="auto">
          <a:xfrm>
            <a:off x="5149850" y="3569611"/>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2013</a:t>
            </a:r>
          </a:p>
        </p:txBody>
      </p:sp>
      <p:sp>
        <p:nvSpPr>
          <p:cNvPr id="294917" name="Text Box 7"/>
          <p:cNvSpPr txBox="1">
            <a:spLocks noChangeArrowheads="1"/>
          </p:cNvSpPr>
          <p:nvPr/>
        </p:nvSpPr>
        <p:spPr bwMode="auto">
          <a:xfrm>
            <a:off x="5262563" y="4149049"/>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2014</a:t>
            </a:r>
          </a:p>
        </p:txBody>
      </p:sp>
      <p:sp>
        <p:nvSpPr>
          <p:cNvPr id="294918" name="Text Box 8"/>
          <p:cNvSpPr txBox="1">
            <a:spLocks noChangeArrowheads="1"/>
          </p:cNvSpPr>
          <p:nvPr/>
        </p:nvSpPr>
        <p:spPr bwMode="auto">
          <a:xfrm>
            <a:off x="5089525" y="4682449"/>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2015</a:t>
            </a:r>
          </a:p>
        </p:txBody>
      </p:sp>
      <p:sp>
        <p:nvSpPr>
          <p:cNvPr id="294919" name="Text Box 9"/>
          <p:cNvSpPr txBox="1">
            <a:spLocks noChangeArrowheads="1"/>
          </p:cNvSpPr>
          <p:nvPr/>
        </p:nvSpPr>
        <p:spPr bwMode="auto">
          <a:xfrm>
            <a:off x="4852988" y="5160286"/>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2016</a:t>
            </a:r>
          </a:p>
        </p:txBody>
      </p:sp>
      <p:sp>
        <p:nvSpPr>
          <p:cNvPr id="294920" name="Text Box 10"/>
          <p:cNvSpPr txBox="1">
            <a:spLocks noChangeArrowheads="1"/>
          </p:cNvSpPr>
          <p:nvPr/>
        </p:nvSpPr>
        <p:spPr bwMode="auto">
          <a:xfrm>
            <a:off x="4279900" y="5455561"/>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2017</a:t>
            </a:r>
          </a:p>
        </p:txBody>
      </p:sp>
      <p:sp>
        <p:nvSpPr>
          <p:cNvPr id="294921" name="Text Box 11"/>
          <p:cNvSpPr txBox="1">
            <a:spLocks noChangeArrowheads="1"/>
          </p:cNvSpPr>
          <p:nvPr/>
        </p:nvSpPr>
        <p:spPr bwMode="auto">
          <a:xfrm>
            <a:off x="3727450" y="5166636"/>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2018</a:t>
            </a:r>
          </a:p>
        </p:txBody>
      </p:sp>
      <p:sp>
        <p:nvSpPr>
          <p:cNvPr id="294922" name="Text Box 12"/>
          <p:cNvSpPr txBox="1">
            <a:spLocks noChangeArrowheads="1"/>
          </p:cNvSpPr>
          <p:nvPr/>
        </p:nvSpPr>
        <p:spPr bwMode="auto">
          <a:xfrm>
            <a:off x="3465513" y="4715786"/>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2019</a:t>
            </a:r>
          </a:p>
        </p:txBody>
      </p:sp>
      <p:sp>
        <p:nvSpPr>
          <p:cNvPr id="294923" name="Text Box 13"/>
          <p:cNvSpPr txBox="1">
            <a:spLocks noChangeArrowheads="1"/>
          </p:cNvSpPr>
          <p:nvPr/>
        </p:nvSpPr>
        <p:spPr bwMode="auto">
          <a:xfrm>
            <a:off x="3248025" y="4150636"/>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2020</a:t>
            </a:r>
          </a:p>
        </p:txBody>
      </p:sp>
      <p:sp>
        <p:nvSpPr>
          <p:cNvPr id="294924" name="Text Box 14"/>
          <p:cNvSpPr txBox="1">
            <a:spLocks noChangeArrowheads="1"/>
          </p:cNvSpPr>
          <p:nvPr/>
        </p:nvSpPr>
        <p:spPr bwMode="auto">
          <a:xfrm>
            <a:off x="3438525" y="3612474"/>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2021</a:t>
            </a:r>
          </a:p>
        </p:txBody>
      </p:sp>
      <p:sp>
        <p:nvSpPr>
          <p:cNvPr id="294925" name="Text Box 15"/>
          <p:cNvSpPr txBox="1">
            <a:spLocks noChangeArrowheads="1"/>
          </p:cNvSpPr>
          <p:nvPr/>
        </p:nvSpPr>
        <p:spPr bwMode="auto">
          <a:xfrm>
            <a:off x="3684588" y="3206074"/>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2022</a:t>
            </a:r>
          </a:p>
        </p:txBody>
      </p:sp>
      <p:sp>
        <p:nvSpPr>
          <p:cNvPr id="294926" name="Text Box 16"/>
          <p:cNvSpPr txBox="1">
            <a:spLocks noChangeArrowheads="1"/>
          </p:cNvSpPr>
          <p:nvPr/>
        </p:nvSpPr>
        <p:spPr bwMode="auto">
          <a:xfrm>
            <a:off x="4262438" y="2842536"/>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b="1">
                <a:solidFill>
                  <a:schemeClr val="bg2"/>
                </a:solidFill>
              </a:rPr>
              <a:t>2023</a:t>
            </a:r>
          </a:p>
        </p:txBody>
      </p:sp>
      <p:pic>
        <p:nvPicPr>
          <p:cNvPr id="781329" name="Picture 17"/>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5367338" y="2393274"/>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1" name="Picture 19"/>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046788" y="3233061"/>
            <a:ext cx="11826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2" name="Picture 20"/>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323013" y="4045861"/>
            <a:ext cx="11826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3" name="Picture 21"/>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061075" y="4915811"/>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4" name="Picture 22"/>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5351463" y="5657174"/>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5" name="Picture 23"/>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3525" y="5990549"/>
            <a:ext cx="11826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6" name="Picture 24"/>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2781300" y="568733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7" name="Picture 25"/>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2057400" y="5018999"/>
            <a:ext cx="11826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2" name="Picture 30"/>
          <p:cNvPicPr>
            <a:picLocks noChangeAspect="1" noChangeArrowheads="1"/>
          </p:cNvPicPr>
          <p:nvPr/>
        </p:nvPicPr>
        <p:blipFill>
          <a:blip r:embed="rId3">
            <a:extLst>
              <a:ext uri="{28A0092B-C50C-407E-A947-70E740481C1C}">
                <a14:useLocalDpi xmlns:a14="http://schemas.microsoft.com/office/drawing/2010/main" val="0"/>
              </a:ext>
            </a:extLst>
          </a:blip>
          <a:srcRect t="49887" r="52365" b="25717"/>
          <a:stretch>
            <a:fillRect/>
          </a:stretch>
        </p:blipFill>
        <p:spPr bwMode="auto">
          <a:xfrm>
            <a:off x="6169025" y="3450549"/>
            <a:ext cx="120173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3" name="Picture 31"/>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6392863" y="4239536"/>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4" name="Picture 32"/>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6172200" y="5093611"/>
            <a:ext cx="12017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5" name="Picture 33"/>
          <p:cNvPicPr>
            <a:picLocks noChangeAspect="1" noChangeArrowheads="1"/>
          </p:cNvPicPr>
          <p:nvPr/>
        </p:nvPicPr>
        <p:blipFill>
          <a:blip r:embed="rId3">
            <a:extLst>
              <a:ext uri="{28A0092B-C50C-407E-A947-70E740481C1C}">
                <a14:useLocalDpi xmlns:a14="http://schemas.microsoft.com/office/drawing/2010/main" val="0"/>
              </a:ext>
            </a:extLst>
          </a:blip>
          <a:srcRect t="49887" r="52365" b="25717"/>
          <a:stretch>
            <a:fillRect/>
          </a:stretch>
        </p:blipFill>
        <p:spPr bwMode="auto">
          <a:xfrm>
            <a:off x="6281738" y="5290461"/>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6" name="Picture 34"/>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5491163" y="5861961"/>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7" name="Picture 35"/>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5576888" y="6122311"/>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8" name="Picture 36"/>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4141788" y="6192161"/>
            <a:ext cx="12430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9" name="Picture 37"/>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2660650" y="5871486"/>
            <a:ext cx="12430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0" name="Picture 38"/>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2571750" y="6077861"/>
            <a:ext cx="12017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1" name="Picture 39"/>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1971675" y="520473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5" name="Picture 43"/>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1708150" y="4052211"/>
            <a:ext cx="13128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6" name="Picture 44"/>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1630363" y="4245886"/>
            <a:ext cx="12430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7" name="Picture 45"/>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1836738" y="3077486"/>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8" name="Picture 46"/>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2532063" y="2307549"/>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9" name="Picture 47"/>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1747838" y="3288624"/>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0" name="Picture 48"/>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2459038" y="2525036"/>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2" name="Picture 50"/>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17248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3" name="Picture 51"/>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38838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4" name="Picture 52"/>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60428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5" name="Picture 53"/>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82018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6" name="Picture 54"/>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2036086"/>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1367" name="Rectangle 55"/>
          <p:cNvSpPr>
            <a:spLocks noGrp="1" noChangeArrowheads="1"/>
          </p:cNvSpPr>
          <p:nvPr>
            <p:ph type="title"/>
          </p:nvPr>
        </p:nvSpPr>
        <p:spPr>
          <a:xfrm>
            <a:off x="1293744" y="179100"/>
            <a:ext cx="6256338" cy="549275"/>
          </a:xfrm>
          <a:solidFill>
            <a:schemeClr val="bg1"/>
          </a:solidFill>
        </p:spPr>
        <p:txBody>
          <a:bodyPr>
            <a:normAutofit fontScale="90000"/>
          </a:bodyPr>
          <a:lstStyle/>
          <a:p>
            <a:pPr fontAlgn="auto">
              <a:spcAft>
                <a:spcPts val="0"/>
              </a:spcAft>
              <a:defRPr/>
            </a:pPr>
            <a:r>
              <a:rPr lang="cs-CZ" b="1" dirty="0">
                <a:solidFill>
                  <a:schemeClr val="tx1"/>
                </a:solidFill>
              </a:rPr>
              <a:t>Časová hodnota peněz</a:t>
            </a:r>
          </a:p>
        </p:txBody>
      </p:sp>
      <p:sp>
        <p:nvSpPr>
          <p:cNvPr id="781368" name="Text Box 56"/>
          <p:cNvSpPr txBox="1">
            <a:spLocks noChangeArrowheads="1"/>
          </p:cNvSpPr>
          <p:nvPr/>
        </p:nvSpPr>
        <p:spPr bwMode="auto">
          <a:xfrm>
            <a:off x="7023100" y="1378861"/>
            <a:ext cx="682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3600"/>
              <a:t>=</a:t>
            </a:r>
          </a:p>
        </p:txBody>
      </p:sp>
      <p:sp>
        <p:nvSpPr>
          <p:cNvPr id="781369" name="Line 57"/>
          <p:cNvSpPr>
            <a:spLocks noChangeShapeType="1"/>
          </p:cNvSpPr>
          <p:nvPr/>
        </p:nvSpPr>
        <p:spPr bwMode="auto">
          <a:xfrm flipH="1">
            <a:off x="7185025" y="1509036"/>
            <a:ext cx="188913" cy="465138"/>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81370" name="Text Box 58"/>
          <p:cNvSpPr txBox="1">
            <a:spLocks noChangeArrowheads="1"/>
          </p:cNvSpPr>
          <p:nvPr/>
        </p:nvSpPr>
        <p:spPr bwMode="auto">
          <a:xfrm>
            <a:off x="7386638" y="988336"/>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sz="1200"/>
              <a:t>1 000 Kč, které získám v roce 2012</a:t>
            </a:r>
          </a:p>
        </p:txBody>
      </p:sp>
      <p:sp>
        <p:nvSpPr>
          <p:cNvPr id="781371" name="Text Box 59"/>
          <p:cNvSpPr txBox="1">
            <a:spLocks noChangeArrowheads="1"/>
          </p:cNvSpPr>
          <p:nvPr/>
        </p:nvSpPr>
        <p:spPr bwMode="auto">
          <a:xfrm>
            <a:off x="5456238" y="999449"/>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sz="1200"/>
              <a:t>1 000 Kč, které získám v roce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1329"/>
                                        </p:tgtEl>
                                        <p:attrNameLst>
                                          <p:attrName>style.visibility</p:attrName>
                                        </p:attrNameLst>
                                      </p:cBhvr>
                                      <p:to>
                                        <p:strVal val="visible"/>
                                      </p:to>
                                    </p:set>
                                    <p:animEffect transition="in" filter="dissolve">
                                      <p:cBhvr>
                                        <p:cTn id="7" dur="500"/>
                                        <p:tgtEl>
                                          <p:spTgt spid="78132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81331"/>
                                        </p:tgtEl>
                                        <p:attrNameLst>
                                          <p:attrName>style.visibility</p:attrName>
                                        </p:attrNameLst>
                                      </p:cBhvr>
                                      <p:to>
                                        <p:strVal val="visible"/>
                                      </p:to>
                                    </p:set>
                                    <p:animEffect transition="in" filter="dissolve">
                                      <p:cBhvr>
                                        <p:cTn id="11" dur="1000"/>
                                        <p:tgtEl>
                                          <p:spTgt spid="781331"/>
                                        </p:tgtEl>
                                      </p:cBhvr>
                                    </p:animEffect>
                                  </p:childTnLst>
                                </p:cTn>
                              </p:par>
                              <p:par>
                                <p:cTn id="12" presetID="9" presetClass="entr" presetSubtype="0" fill="hold" nodeType="withEffect">
                                  <p:stCondLst>
                                    <p:cond delay="0"/>
                                  </p:stCondLst>
                                  <p:childTnLst>
                                    <p:set>
                                      <p:cBhvr>
                                        <p:cTn id="13" dur="1" fill="hold">
                                          <p:stCondLst>
                                            <p:cond delay="0"/>
                                          </p:stCondLst>
                                        </p:cTn>
                                        <p:tgtEl>
                                          <p:spTgt spid="781342"/>
                                        </p:tgtEl>
                                        <p:attrNameLst>
                                          <p:attrName>style.visibility</p:attrName>
                                        </p:attrNameLst>
                                      </p:cBhvr>
                                      <p:to>
                                        <p:strVal val="visible"/>
                                      </p:to>
                                    </p:set>
                                    <p:animEffect transition="in" filter="dissolve">
                                      <p:cBhvr>
                                        <p:cTn id="14" dur="1000"/>
                                        <p:tgtEl>
                                          <p:spTgt spid="781342"/>
                                        </p:tgtEl>
                                      </p:cBhvr>
                                    </p:animEffect>
                                  </p:childTnLst>
                                </p:cTn>
                              </p:par>
                            </p:childTnLst>
                          </p:cTn>
                        </p:par>
                        <p:par>
                          <p:cTn id="15" fill="hold" nodeType="afterGroup">
                            <p:stCondLst>
                              <p:cond delay="1500"/>
                            </p:stCondLst>
                            <p:childTnLst>
                              <p:par>
                                <p:cTn id="16" presetID="9" presetClass="entr" presetSubtype="0" fill="hold" nodeType="afterEffect">
                                  <p:stCondLst>
                                    <p:cond delay="0"/>
                                  </p:stCondLst>
                                  <p:childTnLst>
                                    <p:set>
                                      <p:cBhvr>
                                        <p:cTn id="17" dur="1" fill="hold">
                                          <p:stCondLst>
                                            <p:cond delay="0"/>
                                          </p:stCondLst>
                                        </p:cTn>
                                        <p:tgtEl>
                                          <p:spTgt spid="781332"/>
                                        </p:tgtEl>
                                        <p:attrNameLst>
                                          <p:attrName>style.visibility</p:attrName>
                                        </p:attrNameLst>
                                      </p:cBhvr>
                                      <p:to>
                                        <p:strVal val="visible"/>
                                      </p:to>
                                    </p:set>
                                    <p:animEffect transition="in" filter="dissolve">
                                      <p:cBhvr>
                                        <p:cTn id="18" dur="1000"/>
                                        <p:tgtEl>
                                          <p:spTgt spid="781332"/>
                                        </p:tgtEl>
                                      </p:cBhvr>
                                    </p:animEffect>
                                  </p:childTnLst>
                                </p:cTn>
                              </p:par>
                              <p:par>
                                <p:cTn id="19" presetID="9" presetClass="entr" presetSubtype="0" fill="hold" nodeType="withEffect">
                                  <p:stCondLst>
                                    <p:cond delay="0"/>
                                  </p:stCondLst>
                                  <p:childTnLst>
                                    <p:set>
                                      <p:cBhvr>
                                        <p:cTn id="20" dur="1" fill="hold">
                                          <p:stCondLst>
                                            <p:cond delay="0"/>
                                          </p:stCondLst>
                                        </p:cTn>
                                        <p:tgtEl>
                                          <p:spTgt spid="781343"/>
                                        </p:tgtEl>
                                        <p:attrNameLst>
                                          <p:attrName>style.visibility</p:attrName>
                                        </p:attrNameLst>
                                      </p:cBhvr>
                                      <p:to>
                                        <p:strVal val="visible"/>
                                      </p:to>
                                    </p:set>
                                    <p:animEffect transition="in" filter="dissolve">
                                      <p:cBhvr>
                                        <p:cTn id="21" dur="1000"/>
                                        <p:tgtEl>
                                          <p:spTgt spid="781343"/>
                                        </p:tgtEl>
                                      </p:cBhvr>
                                    </p:animEffect>
                                  </p:childTnLst>
                                </p:cTn>
                              </p:par>
                            </p:childTnLst>
                          </p:cTn>
                        </p:par>
                        <p:par>
                          <p:cTn id="22" fill="hold" nodeType="afterGroup">
                            <p:stCondLst>
                              <p:cond delay="2500"/>
                            </p:stCondLst>
                            <p:childTnLst>
                              <p:par>
                                <p:cTn id="23" presetID="9" presetClass="entr" presetSubtype="0" fill="hold" nodeType="afterEffect">
                                  <p:stCondLst>
                                    <p:cond delay="0"/>
                                  </p:stCondLst>
                                  <p:childTnLst>
                                    <p:set>
                                      <p:cBhvr>
                                        <p:cTn id="24" dur="1" fill="hold">
                                          <p:stCondLst>
                                            <p:cond delay="0"/>
                                          </p:stCondLst>
                                        </p:cTn>
                                        <p:tgtEl>
                                          <p:spTgt spid="781333"/>
                                        </p:tgtEl>
                                        <p:attrNameLst>
                                          <p:attrName>style.visibility</p:attrName>
                                        </p:attrNameLst>
                                      </p:cBhvr>
                                      <p:to>
                                        <p:strVal val="visible"/>
                                      </p:to>
                                    </p:set>
                                    <p:animEffect transition="in" filter="dissolve">
                                      <p:cBhvr>
                                        <p:cTn id="25" dur="1000"/>
                                        <p:tgtEl>
                                          <p:spTgt spid="781333"/>
                                        </p:tgtEl>
                                      </p:cBhvr>
                                    </p:animEffect>
                                  </p:childTnLst>
                                </p:cTn>
                              </p:par>
                              <p:par>
                                <p:cTn id="26" presetID="9" presetClass="entr" presetSubtype="0" fill="hold" nodeType="withEffect">
                                  <p:stCondLst>
                                    <p:cond delay="0"/>
                                  </p:stCondLst>
                                  <p:childTnLst>
                                    <p:set>
                                      <p:cBhvr>
                                        <p:cTn id="27" dur="1" fill="hold">
                                          <p:stCondLst>
                                            <p:cond delay="0"/>
                                          </p:stCondLst>
                                        </p:cTn>
                                        <p:tgtEl>
                                          <p:spTgt spid="781344"/>
                                        </p:tgtEl>
                                        <p:attrNameLst>
                                          <p:attrName>style.visibility</p:attrName>
                                        </p:attrNameLst>
                                      </p:cBhvr>
                                      <p:to>
                                        <p:strVal val="visible"/>
                                      </p:to>
                                    </p:set>
                                    <p:animEffect transition="in" filter="dissolve">
                                      <p:cBhvr>
                                        <p:cTn id="28" dur="1000"/>
                                        <p:tgtEl>
                                          <p:spTgt spid="781344"/>
                                        </p:tgtEl>
                                      </p:cBhvr>
                                    </p:animEffect>
                                  </p:childTnLst>
                                </p:cTn>
                              </p:par>
                              <p:par>
                                <p:cTn id="29" presetID="9" presetClass="entr" presetSubtype="0" fill="hold" nodeType="withEffect">
                                  <p:stCondLst>
                                    <p:cond delay="0"/>
                                  </p:stCondLst>
                                  <p:childTnLst>
                                    <p:set>
                                      <p:cBhvr>
                                        <p:cTn id="30" dur="1" fill="hold">
                                          <p:stCondLst>
                                            <p:cond delay="0"/>
                                          </p:stCondLst>
                                        </p:cTn>
                                        <p:tgtEl>
                                          <p:spTgt spid="781345"/>
                                        </p:tgtEl>
                                        <p:attrNameLst>
                                          <p:attrName>style.visibility</p:attrName>
                                        </p:attrNameLst>
                                      </p:cBhvr>
                                      <p:to>
                                        <p:strVal val="visible"/>
                                      </p:to>
                                    </p:set>
                                    <p:animEffect transition="in" filter="dissolve">
                                      <p:cBhvr>
                                        <p:cTn id="31" dur="1000"/>
                                        <p:tgtEl>
                                          <p:spTgt spid="78134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781334"/>
                                        </p:tgtEl>
                                        <p:attrNameLst>
                                          <p:attrName>style.visibility</p:attrName>
                                        </p:attrNameLst>
                                      </p:cBhvr>
                                      <p:to>
                                        <p:strVal val="visible"/>
                                      </p:to>
                                    </p:set>
                                    <p:animEffect transition="in" filter="dissolve">
                                      <p:cBhvr>
                                        <p:cTn id="35" dur="1000"/>
                                        <p:tgtEl>
                                          <p:spTgt spid="781334"/>
                                        </p:tgtEl>
                                      </p:cBhvr>
                                    </p:animEffect>
                                  </p:childTnLst>
                                </p:cTn>
                              </p:par>
                              <p:par>
                                <p:cTn id="36" presetID="9" presetClass="entr" presetSubtype="0" fill="hold" nodeType="withEffect">
                                  <p:stCondLst>
                                    <p:cond delay="0"/>
                                  </p:stCondLst>
                                  <p:childTnLst>
                                    <p:set>
                                      <p:cBhvr>
                                        <p:cTn id="37" dur="1" fill="hold">
                                          <p:stCondLst>
                                            <p:cond delay="0"/>
                                          </p:stCondLst>
                                        </p:cTn>
                                        <p:tgtEl>
                                          <p:spTgt spid="781346"/>
                                        </p:tgtEl>
                                        <p:attrNameLst>
                                          <p:attrName>style.visibility</p:attrName>
                                        </p:attrNameLst>
                                      </p:cBhvr>
                                      <p:to>
                                        <p:strVal val="visible"/>
                                      </p:to>
                                    </p:set>
                                    <p:animEffect transition="in" filter="dissolve">
                                      <p:cBhvr>
                                        <p:cTn id="38" dur="1000"/>
                                        <p:tgtEl>
                                          <p:spTgt spid="781346"/>
                                        </p:tgtEl>
                                      </p:cBhvr>
                                    </p:animEffect>
                                  </p:childTnLst>
                                </p:cTn>
                              </p:par>
                              <p:par>
                                <p:cTn id="39" presetID="9" presetClass="entr" presetSubtype="0" fill="hold" nodeType="withEffect">
                                  <p:stCondLst>
                                    <p:cond delay="0"/>
                                  </p:stCondLst>
                                  <p:childTnLst>
                                    <p:set>
                                      <p:cBhvr>
                                        <p:cTn id="40" dur="1" fill="hold">
                                          <p:stCondLst>
                                            <p:cond delay="0"/>
                                          </p:stCondLst>
                                        </p:cTn>
                                        <p:tgtEl>
                                          <p:spTgt spid="781347"/>
                                        </p:tgtEl>
                                        <p:attrNameLst>
                                          <p:attrName>style.visibility</p:attrName>
                                        </p:attrNameLst>
                                      </p:cBhvr>
                                      <p:to>
                                        <p:strVal val="visible"/>
                                      </p:to>
                                    </p:set>
                                    <p:animEffect transition="in" filter="dissolve">
                                      <p:cBhvr>
                                        <p:cTn id="41" dur="1000"/>
                                        <p:tgtEl>
                                          <p:spTgt spid="781347"/>
                                        </p:tgtEl>
                                      </p:cBhvr>
                                    </p:animEffect>
                                  </p:childTnLst>
                                </p:cTn>
                              </p:par>
                            </p:childTnLst>
                          </p:cTn>
                        </p:par>
                        <p:par>
                          <p:cTn id="42" fill="hold" nodeType="afterGroup">
                            <p:stCondLst>
                              <p:cond delay="4500"/>
                            </p:stCondLst>
                            <p:childTnLst>
                              <p:par>
                                <p:cTn id="43" presetID="9" presetClass="entr" presetSubtype="0" fill="hold" nodeType="afterEffect">
                                  <p:stCondLst>
                                    <p:cond delay="0"/>
                                  </p:stCondLst>
                                  <p:childTnLst>
                                    <p:set>
                                      <p:cBhvr>
                                        <p:cTn id="44" dur="1" fill="hold">
                                          <p:stCondLst>
                                            <p:cond delay="0"/>
                                          </p:stCondLst>
                                        </p:cTn>
                                        <p:tgtEl>
                                          <p:spTgt spid="781335"/>
                                        </p:tgtEl>
                                        <p:attrNameLst>
                                          <p:attrName>style.visibility</p:attrName>
                                        </p:attrNameLst>
                                      </p:cBhvr>
                                      <p:to>
                                        <p:strVal val="visible"/>
                                      </p:to>
                                    </p:set>
                                    <p:animEffect transition="in" filter="dissolve">
                                      <p:cBhvr>
                                        <p:cTn id="45" dur="1000"/>
                                        <p:tgtEl>
                                          <p:spTgt spid="781335"/>
                                        </p:tgtEl>
                                      </p:cBhvr>
                                    </p:animEffect>
                                  </p:childTnLst>
                                </p:cTn>
                              </p:par>
                              <p:par>
                                <p:cTn id="46" presetID="9" presetClass="entr" presetSubtype="0" fill="hold" nodeType="withEffect">
                                  <p:stCondLst>
                                    <p:cond delay="0"/>
                                  </p:stCondLst>
                                  <p:childTnLst>
                                    <p:set>
                                      <p:cBhvr>
                                        <p:cTn id="47" dur="1" fill="hold">
                                          <p:stCondLst>
                                            <p:cond delay="0"/>
                                          </p:stCondLst>
                                        </p:cTn>
                                        <p:tgtEl>
                                          <p:spTgt spid="781348"/>
                                        </p:tgtEl>
                                        <p:attrNameLst>
                                          <p:attrName>style.visibility</p:attrName>
                                        </p:attrNameLst>
                                      </p:cBhvr>
                                      <p:to>
                                        <p:strVal val="visible"/>
                                      </p:to>
                                    </p:set>
                                    <p:animEffect transition="in" filter="dissolve">
                                      <p:cBhvr>
                                        <p:cTn id="48" dur="1000"/>
                                        <p:tgtEl>
                                          <p:spTgt spid="781348"/>
                                        </p:tgtEl>
                                      </p:cBhvr>
                                    </p:animEffect>
                                  </p:childTnLst>
                                </p:cTn>
                              </p:par>
                            </p:childTnLst>
                          </p:cTn>
                        </p:par>
                        <p:par>
                          <p:cTn id="49" fill="hold" nodeType="afterGroup">
                            <p:stCondLst>
                              <p:cond delay="5500"/>
                            </p:stCondLst>
                            <p:childTnLst>
                              <p:par>
                                <p:cTn id="50" presetID="9" presetClass="entr" presetSubtype="0" fill="hold" nodeType="afterEffect">
                                  <p:stCondLst>
                                    <p:cond delay="0"/>
                                  </p:stCondLst>
                                  <p:childTnLst>
                                    <p:set>
                                      <p:cBhvr>
                                        <p:cTn id="51" dur="1" fill="hold">
                                          <p:stCondLst>
                                            <p:cond delay="0"/>
                                          </p:stCondLst>
                                        </p:cTn>
                                        <p:tgtEl>
                                          <p:spTgt spid="781336"/>
                                        </p:tgtEl>
                                        <p:attrNameLst>
                                          <p:attrName>style.visibility</p:attrName>
                                        </p:attrNameLst>
                                      </p:cBhvr>
                                      <p:to>
                                        <p:strVal val="visible"/>
                                      </p:to>
                                    </p:set>
                                    <p:animEffect transition="in" filter="dissolve">
                                      <p:cBhvr>
                                        <p:cTn id="52" dur="1000"/>
                                        <p:tgtEl>
                                          <p:spTgt spid="781336"/>
                                        </p:tgtEl>
                                      </p:cBhvr>
                                    </p:animEffect>
                                  </p:childTnLst>
                                </p:cTn>
                              </p:par>
                              <p:par>
                                <p:cTn id="53" presetID="9" presetClass="entr" presetSubtype="0" fill="hold" nodeType="withEffect">
                                  <p:stCondLst>
                                    <p:cond delay="0"/>
                                  </p:stCondLst>
                                  <p:childTnLst>
                                    <p:set>
                                      <p:cBhvr>
                                        <p:cTn id="54" dur="1" fill="hold">
                                          <p:stCondLst>
                                            <p:cond delay="0"/>
                                          </p:stCondLst>
                                        </p:cTn>
                                        <p:tgtEl>
                                          <p:spTgt spid="781349"/>
                                        </p:tgtEl>
                                        <p:attrNameLst>
                                          <p:attrName>style.visibility</p:attrName>
                                        </p:attrNameLst>
                                      </p:cBhvr>
                                      <p:to>
                                        <p:strVal val="visible"/>
                                      </p:to>
                                    </p:set>
                                    <p:animEffect transition="in" filter="dissolve">
                                      <p:cBhvr>
                                        <p:cTn id="55" dur="1000"/>
                                        <p:tgtEl>
                                          <p:spTgt spid="781349"/>
                                        </p:tgtEl>
                                      </p:cBhvr>
                                    </p:animEffect>
                                  </p:childTnLst>
                                </p:cTn>
                              </p:par>
                              <p:par>
                                <p:cTn id="56" presetID="9" presetClass="entr" presetSubtype="0" fill="hold" nodeType="withEffect">
                                  <p:stCondLst>
                                    <p:cond delay="0"/>
                                  </p:stCondLst>
                                  <p:childTnLst>
                                    <p:set>
                                      <p:cBhvr>
                                        <p:cTn id="57" dur="1" fill="hold">
                                          <p:stCondLst>
                                            <p:cond delay="0"/>
                                          </p:stCondLst>
                                        </p:cTn>
                                        <p:tgtEl>
                                          <p:spTgt spid="781350"/>
                                        </p:tgtEl>
                                        <p:attrNameLst>
                                          <p:attrName>style.visibility</p:attrName>
                                        </p:attrNameLst>
                                      </p:cBhvr>
                                      <p:to>
                                        <p:strVal val="visible"/>
                                      </p:to>
                                    </p:set>
                                    <p:animEffect transition="in" filter="dissolve">
                                      <p:cBhvr>
                                        <p:cTn id="58" dur="1000"/>
                                        <p:tgtEl>
                                          <p:spTgt spid="781350"/>
                                        </p:tgtEl>
                                      </p:cBhvr>
                                    </p:animEffect>
                                  </p:childTnLst>
                                </p:cTn>
                              </p:par>
                            </p:childTnLst>
                          </p:cTn>
                        </p:par>
                        <p:par>
                          <p:cTn id="59" fill="hold" nodeType="afterGroup">
                            <p:stCondLst>
                              <p:cond delay="6500"/>
                            </p:stCondLst>
                            <p:childTnLst>
                              <p:par>
                                <p:cTn id="60" presetID="9" presetClass="entr" presetSubtype="0" fill="hold" nodeType="afterEffect">
                                  <p:stCondLst>
                                    <p:cond delay="0"/>
                                  </p:stCondLst>
                                  <p:childTnLst>
                                    <p:set>
                                      <p:cBhvr>
                                        <p:cTn id="61" dur="1" fill="hold">
                                          <p:stCondLst>
                                            <p:cond delay="0"/>
                                          </p:stCondLst>
                                        </p:cTn>
                                        <p:tgtEl>
                                          <p:spTgt spid="781337"/>
                                        </p:tgtEl>
                                        <p:attrNameLst>
                                          <p:attrName>style.visibility</p:attrName>
                                        </p:attrNameLst>
                                      </p:cBhvr>
                                      <p:to>
                                        <p:strVal val="visible"/>
                                      </p:to>
                                    </p:set>
                                    <p:animEffect transition="in" filter="dissolve">
                                      <p:cBhvr>
                                        <p:cTn id="62" dur="1000"/>
                                        <p:tgtEl>
                                          <p:spTgt spid="781337"/>
                                        </p:tgtEl>
                                      </p:cBhvr>
                                    </p:animEffect>
                                  </p:childTnLst>
                                </p:cTn>
                              </p:par>
                              <p:par>
                                <p:cTn id="63" presetID="9" presetClass="entr" presetSubtype="0" fill="hold" nodeType="withEffect">
                                  <p:stCondLst>
                                    <p:cond delay="0"/>
                                  </p:stCondLst>
                                  <p:childTnLst>
                                    <p:set>
                                      <p:cBhvr>
                                        <p:cTn id="64" dur="1" fill="hold">
                                          <p:stCondLst>
                                            <p:cond delay="0"/>
                                          </p:stCondLst>
                                        </p:cTn>
                                        <p:tgtEl>
                                          <p:spTgt spid="781351"/>
                                        </p:tgtEl>
                                        <p:attrNameLst>
                                          <p:attrName>style.visibility</p:attrName>
                                        </p:attrNameLst>
                                      </p:cBhvr>
                                      <p:to>
                                        <p:strVal val="visible"/>
                                      </p:to>
                                    </p:set>
                                    <p:animEffect transition="in" filter="dissolve">
                                      <p:cBhvr>
                                        <p:cTn id="65" dur="1000"/>
                                        <p:tgtEl>
                                          <p:spTgt spid="781351"/>
                                        </p:tgtEl>
                                      </p:cBhvr>
                                    </p:animEffect>
                                  </p:childTnLst>
                                </p:cTn>
                              </p:par>
                            </p:childTnLst>
                          </p:cTn>
                        </p:par>
                        <p:par>
                          <p:cTn id="66" fill="hold" nodeType="afterGroup">
                            <p:stCondLst>
                              <p:cond delay="7500"/>
                            </p:stCondLst>
                            <p:childTnLst>
                              <p:par>
                                <p:cTn id="67" presetID="9" presetClass="entr" presetSubtype="0" fill="hold" nodeType="afterEffect">
                                  <p:stCondLst>
                                    <p:cond delay="0"/>
                                  </p:stCondLst>
                                  <p:childTnLst>
                                    <p:set>
                                      <p:cBhvr>
                                        <p:cTn id="68" dur="1" fill="hold">
                                          <p:stCondLst>
                                            <p:cond delay="0"/>
                                          </p:stCondLst>
                                        </p:cTn>
                                        <p:tgtEl>
                                          <p:spTgt spid="781355"/>
                                        </p:tgtEl>
                                        <p:attrNameLst>
                                          <p:attrName>style.visibility</p:attrName>
                                        </p:attrNameLst>
                                      </p:cBhvr>
                                      <p:to>
                                        <p:strVal val="visible"/>
                                      </p:to>
                                    </p:set>
                                    <p:animEffect transition="in" filter="dissolve">
                                      <p:cBhvr>
                                        <p:cTn id="69" dur="1000"/>
                                        <p:tgtEl>
                                          <p:spTgt spid="781355"/>
                                        </p:tgtEl>
                                      </p:cBhvr>
                                    </p:animEffect>
                                  </p:childTnLst>
                                </p:cTn>
                              </p:par>
                              <p:par>
                                <p:cTn id="70" presetID="9" presetClass="entr" presetSubtype="0" fill="hold" nodeType="withEffect">
                                  <p:stCondLst>
                                    <p:cond delay="0"/>
                                  </p:stCondLst>
                                  <p:childTnLst>
                                    <p:set>
                                      <p:cBhvr>
                                        <p:cTn id="71" dur="1" fill="hold">
                                          <p:stCondLst>
                                            <p:cond delay="0"/>
                                          </p:stCondLst>
                                        </p:cTn>
                                        <p:tgtEl>
                                          <p:spTgt spid="781356"/>
                                        </p:tgtEl>
                                        <p:attrNameLst>
                                          <p:attrName>style.visibility</p:attrName>
                                        </p:attrNameLst>
                                      </p:cBhvr>
                                      <p:to>
                                        <p:strVal val="visible"/>
                                      </p:to>
                                    </p:set>
                                    <p:animEffect transition="in" filter="dissolve">
                                      <p:cBhvr>
                                        <p:cTn id="72" dur="1000"/>
                                        <p:tgtEl>
                                          <p:spTgt spid="781356"/>
                                        </p:tgtEl>
                                      </p:cBhvr>
                                    </p:animEffect>
                                  </p:childTnLst>
                                </p:cTn>
                              </p:par>
                            </p:childTnLst>
                          </p:cTn>
                        </p:par>
                        <p:par>
                          <p:cTn id="73" fill="hold" nodeType="afterGroup">
                            <p:stCondLst>
                              <p:cond delay="8500"/>
                            </p:stCondLst>
                            <p:childTnLst>
                              <p:par>
                                <p:cTn id="74" presetID="9" presetClass="entr" presetSubtype="0" fill="hold" nodeType="afterEffect">
                                  <p:stCondLst>
                                    <p:cond delay="0"/>
                                  </p:stCondLst>
                                  <p:childTnLst>
                                    <p:set>
                                      <p:cBhvr>
                                        <p:cTn id="75" dur="1" fill="hold">
                                          <p:stCondLst>
                                            <p:cond delay="0"/>
                                          </p:stCondLst>
                                        </p:cTn>
                                        <p:tgtEl>
                                          <p:spTgt spid="781357"/>
                                        </p:tgtEl>
                                        <p:attrNameLst>
                                          <p:attrName>style.visibility</p:attrName>
                                        </p:attrNameLst>
                                      </p:cBhvr>
                                      <p:to>
                                        <p:strVal val="visible"/>
                                      </p:to>
                                    </p:set>
                                    <p:animEffect transition="in" filter="dissolve">
                                      <p:cBhvr>
                                        <p:cTn id="76" dur="1000"/>
                                        <p:tgtEl>
                                          <p:spTgt spid="781357"/>
                                        </p:tgtEl>
                                      </p:cBhvr>
                                    </p:animEffect>
                                  </p:childTnLst>
                                </p:cTn>
                              </p:par>
                              <p:par>
                                <p:cTn id="77" presetID="9" presetClass="entr" presetSubtype="0" fill="hold" nodeType="withEffect">
                                  <p:stCondLst>
                                    <p:cond delay="0"/>
                                  </p:stCondLst>
                                  <p:childTnLst>
                                    <p:set>
                                      <p:cBhvr>
                                        <p:cTn id="78" dur="1" fill="hold">
                                          <p:stCondLst>
                                            <p:cond delay="0"/>
                                          </p:stCondLst>
                                        </p:cTn>
                                        <p:tgtEl>
                                          <p:spTgt spid="781359"/>
                                        </p:tgtEl>
                                        <p:attrNameLst>
                                          <p:attrName>style.visibility</p:attrName>
                                        </p:attrNameLst>
                                      </p:cBhvr>
                                      <p:to>
                                        <p:strVal val="visible"/>
                                      </p:to>
                                    </p:set>
                                    <p:animEffect transition="in" filter="dissolve">
                                      <p:cBhvr>
                                        <p:cTn id="79" dur="1000"/>
                                        <p:tgtEl>
                                          <p:spTgt spid="781359"/>
                                        </p:tgtEl>
                                      </p:cBhvr>
                                    </p:animEffect>
                                  </p:childTnLst>
                                </p:cTn>
                              </p:par>
                            </p:childTnLst>
                          </p:cTn>
                        </p:par>
                        <p:par>
                          <p:cTn id="80" fill="hold" nodeType="afterGroup">
                            <p:stCondLst>
                              <p:cond delay="9500"/>
                            </p:stCondLst>
                            <p:childTnLst>
                              <p:par>
                                <p:cTn id="81" presetID="9" presetClass="entr" presetSubtype="0" fill="hold" nodeType="afterEffect">
                                  <p:stCondLst>
                                    <p:cond delay="0"/>
                                  </p:stCondLst>
                                  <p:childTnLst>
                                    <p:set>
                                      <p:cBhvr>
                                        <p:cTn id="82" dur="1" fill="hold">
                                          <p:stCondLst>
                                            <p:cond delay="0"/>
                                          </p:stCondLst>
                                        </p:cTn>
                                        <p:tgtEl>
                                          <p:spTgt spid="781360"/>
                                        </p:tgtEl>
                                        <p:attrNameLst>
                                          <p:attrName>style.visibility</p:attrName>
                                        </p:attrNameLst>
                                      </p:cBhvr>
                                      <p:to>
                                        <p:strVal val="visible"/>
                                      </p:to>
                                    </p:set>
                                    <p:animEffect transition="in" filter="dissolve">
                                      <p:cBhvr>
                                        <p:cTn id="83" dur="1000"/>
                                        <p:tgtEl>
                                          <p:spTgt spid="781360"/>
                                        </p:tgtEl>
                                      </p:cBhvr>
                                    </p:animEffect>
                                  </p:childTnLst>
                                </p:cTn>
                              </p:par>
                              <p:par>
                                <p:cTn id="84" presetID="9" presetClass="entr" presetSubtype="0" fill="hold" nodeType="withEffect">
                                  <p:stCondLst>
                                    <p:cond delay="0"/>
                                  </p:stCondLst>
                                  <p:childTnLst>
                                    <p:set>
                                      <p:cBhvr>
                                        <p:cTn id="85" dur="1" fill="hold">
                                          <p:stCondLst>
                                            <p:cond delay="0"/>
                                          </p:stCondLst>
                                        </p:cTn>
                                        <p:tgtEl>
                                          <p:spTgt spid="781358"/>
                                        </p:tgtEl>
                                        <p:attrNameLst>
                                          <p:attrName>style.visibility</p:attrName>
                                        </p:attrNameLst>
                                      </p:cBhvr>
                                      <p:to>
                                        <p:strVal val="visible"/>
                                      </p:to>
                                    </p:set>
                                    <p:animEffect transition="in" filter="dissolve">
                                      <p:cBhvr>
                                        <p:cTn id="86" dur="1000"/>
                                        <p:tgtEl>
                                          <p:spTgt spid="781358"/>
                                        </p:tgtEl>
                                      </p:cBhvr>
                                    </p:animEffect>
                                  </p:childTnLst>
                                </p:cTn>
                              </p:par>
                            </p:childTnLst>
                          </p:cTn>
                        </p:par>
                        <p:par>
                          <p:cTn id="87" fill="hold" nodeType="afterGroup">
                            <p:stCondLst>
                              <p:cond delay="10500"/>
                            </p:stCondLst>
                            <p:childTnLst>
                              <p:par>
                                <p:cTn id="88" presetID="9" presetClass="entr" presetSubtype="0" fill="hold" nodeType="afterEffect">
                                  <p:stCondLst>
                                    <p:cond delay="0"/>
                                  </p:stCondLst>
                                  <p:childTnLst>
                                    <p:set>
                                      <p:cBhvr>
                                        <p:cTn id="89" dur="1" fill="hold">
                                          <p:stCondLst>
                                            <p:cond delay="0"/>
                                          </p:stCondLst>
                                        </p:cTn>
                                        <p:tgtEl>
                                          <p:spTgt spid="781362"/>
                                        </p:tgtEl>
                                        <p:attrNameLst>
                                          <p:attrName>style.visibility</p:attrName>
                                        </p:attrNameLst>
                                      </p:cBhvr>
                                      <p:to>
                                        <p:strVal val="visible"/>
                                      </p:to>
                                    </p:set>
                                    <p:animEffect transition="in" filter="dissolve">
                                      <p:cBhvr>
                                        <p:cTn id="90" dur="1000"/>
                                        <p:tgtEl>
                                          <p:spTgt spid="781362"/>
                                        </p:tgtEl>
                                      </p:cBhvr>
                                    </p:animEffect>
                                  </p:childTnLst>
                                </p:cTn>
                              </p:par>
                              <p:par>
                                <p:cTn id="91" presetID="9" presetClass="entr" presetSubtype="0" fill="hold" nodeType="withEffect">
                                  <p:stCondLst>
                                    <p:cond delay="0"/>
                                  </p:stCondLst>
                                  <p:childTnLst>
                                    <p:set>
                                      <p:cBhvr>
                                        <p:cTn id="92" dur="1" fill="hold">
                                          <p:stCondLst>
                                            <p:cond delay="0"/>
                                          </p:stCondLst>
                                        </p:cTn>
                                        <p:tgtEl>
                                          <p:spTgt spid="781363"/>
                                        </p:tgtEl>
                                        <p:attrNameLst>
                                          <p:attrName>style.visibility</p:attrName>
                                        </p:attrNameLst>
                                      </p:cBhvr>
                                      <p:to>
                                        <p:strVal val="visible"/>
                                      </p:to>
                                    </p:set>
                                    <p:animEffect transition="in" filter="dissolve">
                                      <p:cBhvr>
                                        <p:cTn id="93" dur="1000"/>
                                        <p:tgtEl>
                                          <p:spTgt spid="781363"/>
                                        </p:tgtEl>
                                      </p:cBhvr>
                                    </p:animEffect>
                                  </p:childTnLst>
                                </p:cTn>
                              </p:par>
                              <p:par>
                                <p:cTn id="94" presetID="9" presetClass="entr" presetSubtype="0" fill="hold" nodeType="withEffect">
                                  <p:stCondLst>
                                    <p:cond delay="0"/>
                                  </p:stCondLst>
                                  <p:childTnLst>
                                    <p:set>
                                      <p:cBhvr>
                                        <p:cTn id="95" dur="1" fill="hold">
                                          <p:stCondLst>
                                            <p:cond delay="0"/>
                                          </p:stCondLst>
                                        </p:cTn>
                                        <p:tgtEl>
                                          <p:spTgt spid="781364"/>
                                        </p:tgtEl>
                                        <p:attrNameLst>
                                          <p:attrName>style.visibility</p:attrName>
                                        </p:attrNameLst>
                                      </p:cBhvr>
                                      <p:to>
                                        <p:strVal val="visible"/>
                                      </p:to>
                                    </p:set>
                                    <p:animEffect transition="in" filter="dissolve">
                                      <p:cBhvr>
                                        <p:cTn id="96" dur="1000"/>
                                        <p:tgtEl>
                                          <p:spTgt spid="781364"/>
                                        </p:tgtEl>
                                      </p:cBhvr>
                                    </p:animEffect>
                                  </p:childTnLst>
                                </p:cTn>
                              </p:par>
                              <p:par>
                                <p:cTn id="97" presetID="9" presetClass="entr" presetSubtype="0" fill="hold" nodeType="withEffect">
                                  <p:stCondLst>
                                    <p:cond delay="0"/>
                                  </p:stCondLst>
                                  <p:childTnLst>
                                    <p:set>
                                      <p:cBhvr>
                                        <p:cTn id="98" dur="1" fill="hold">
                                          <p:stCondLst>
                                            <p:cond delay="0"/>
                                          </p:stCondLst>
                                        </p:cTn>
                                        <p:tgtEl>
                                          <p:spTgt spid="781365"/>
                                        </p:tgtEl>
                                        <p:attrNameLst>
                                          <p:attrName>style.visibility</p:attrName>
                                        </p:attrNameLst>
                                      </p:cBhvr>
                                      <p:to>
                                        <p:strVal val="visible"/>
                                      </p:to>
                                    </p:set>
                                    <p:animEffect transition="in" filter="dissolve">
                                      <p:cBhvr>
                                        <p:cTn id="99" dur="1000"/>
                                        <p:tgtEl>
                                          <p:spTgt spid="781365"/>
                                        </p:tgtEl>
                                      </p:cBhvr>
                                    </p:animEffect>
                                  </p:childTnLst>
                                </p:cTn>
                              </p:par>
                              <p:par>
                                <p:cTn id="100" presetID="9" presetClass="entr" presetSubtype="0" fill="hold" nodeType="withEffect">
                                  <p:stCondLst>
                                    <p:cond delay="0"/>
                                  </p:stCondLst>
                                  <p:childTnLst>
                                    <p:set>
                                      <p:cBhvr>
                                        <p:cTn id="101" dur="1" fill="hold">
                                          <p:stCondLst>
                                            <p:cond delay="0"/>
                                          </p:stCondLst>
                                        </p:cTn>
                                        <p:tgtEl>
                                          <p:spTgt spid="781366"/>
                                        </p:tgtEl>
                                        <p:attrNameLst>
                                          <p:attrName>style.visibility</p:attrName>
                                        </p:attrNameLst>
                                      </p:cBhvr>
                                      <p:to>
                                        <p:strVal val="visible"/>
                                      </p:to>
                                    </p:set>
                                    <p:animEffect transition="in" filter="dissolve">
                                      <p:cBhvr>
                                        <p:cTn id="102" dur="1000"/>
                                        <p:tgtEl>
                                          <p:spTgt spid="78136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1.94444E-6 2.89017E-7 L 0.2507 -0.13757 " pathEditMode="relative" ptsTypes="AA">
                                      <p:cBhvr>
                                        <p:cTn id="106" dur="5000" fill="hold"/>
                                        <p:tgtEl>
                                          <p:spTgt spid="781329"/>
                                        </p:tgtEl>
                                        <p:attrNameLst>
                                          <p:attrName>ppt_x</p:attrName>
                                          <p:attrName>ppt_y</p:attrName>
                                        </p:attrNameLst>
                                      </p:cBhvr>
                                    </p:animMotion>
                                  </p:childTnLst>
                                </p:cTn>
                              </p:par>
                              <p:par>
                                <p:cTn id="107" presetID="0" presetClass="path" presetSubtype="0" accel="50000" decel="50000" fill="hold" nodeType="withEffect">
                                  <p:stCondLst>
                                    <p:cond delay="0"/>
                                  </p:stCondLst>
                                  <p:childTnLst>
                                    <p:animMotion origin="layout" path="M -0.00017 0.00092 L 0.18229 -0.08347 " pathEditMode="relative" rAng="0" ptsTypes="AA">
                                      <p:cBhvr>
                                        <p:cTn id="108" dur="5000" fill="hold"/>
                                        <p:tgtEl>
                                          <p:spTgt spid="781366"/>
                                        </p:tgtEl>
                                        <p:attrNameLst>
                                          <p:attrName>ppt_x</p:attrName>
                                          <p:attrName>ppt_y</p:attrName>
                                        </p:attrNameLst>
                                      </p:cBhvr>
                                      <p:rCtr x="9115" y="-4231"/>
                                    </p:animMotion>
                                  </p:childTnLst>
                                </p:cTn>
                              </p:par>
                            </p:childTnLst>
                          </p:cTn>
                        </p:par>
                        <p:par>
                          <p:cTn id="109" fill="hold" nodeType="afterGroup">
                            <p:stCondLst>
                              <p:cond delay="5000"/>
                            </p:stCondLst>
                            <p:childTnLst>
                              <p:par>
                                <p:cTn id="110" presetID="22" presetClass="entr" presetSubtype="8" fill="hold" grpId="0" nodeType="afterEffect">
                                  <p:stCondLst>
                                    <p:cond delay="0"/>
                                  </p:stCondLst>
                                  <p:childTnLst>
                                    <p:set>
                                      <p:cBhvr>
                                        <p:cTn id="111" dur="1" fill="hold">
                                          <p:stCondLst>
                                            <p:cond delay="0"/>
                                          </p:stCondLst>
                                        </p:cTn>
                                        <p:tgtEl>
                                          <p:spTgt spid="781368"/>
                                        </p:tgtEl>
                                        <p:attrNameLst>
                                          <p:attrName>style.visibility</p:attrName>
                                        </p:attrNameLst>
                                      </p:cBhvr>
                                      <p:to>
                                        <p:strVal val="visible"/>
                                      </p:to>
                                    </p:set>
                                    <p:animEffect transition="in" filter="wipe(left)">
                                      <p:cBhvr>
                                        <p:cTn id="112" dur="500"/>
                                        <p:tgtEl>
                                          <p:spTgt spid="781368"/>
                                        </p:tgtEl>
                                      </p:cBhvr>
                                    </p:animEffect>
                                  </p:childTnLst>
                                </p:cTn>
                              </p:par>
                            </p:childTnLst>
                          </p:cTn>
                        </p:par>
                        <p:par>
                          <p:cTn id="113" fill="hold" nodeType="afterGroup">
                            <p:stCondLst>
                              <p:cond delay="5500"/>
                            </p:stCondLst>
                            <p:childTnLst>
                              <p:par>
                                <p:cTn id="114" presetID="22" presetClass="entr" presetSubtype="1" fill="hold" grpId="0" nodeType="afterEffect">
                                  <p:stCondLst>
                                    <p:cond delay="0"/>
                                  </p:stCondLst>
                                  <p:childTnLst>
                                    <p:set>
                                      <p:cBhvr>
                                        <p:cTn id="115" dur="1" fill="hold">
                                          <p:stCondLst>
                                            <p:cond delay="0"/>
                                          </p:stCondLst>
                                        </p:cTn>
                                        <p:tgtEl>
                                          <p:spTgt spid="781369"/>
                                        </p:tgtEl>
                                        <p:attrNameLst>
                                          <p:attrName>style.visibility</p:attrName>
                                        </p:attrNameLst>
                                      </p:cBhvr>
                                      <p:to>
                                        <p:strVal val="visible"/>
                                      </p:to>
                                    </p:set>
                                    <p:animEffect transition="in" filter="wipe(up)">
                                      <p:cBhvr>
                                        <p:cTn id="116" dur="500"/>
                                        <p:tgtEl>
                                          <p:spTgt spid="781369"/>
                                        </p:tgtEl>
                                      </p:cBhvr>
                                    </p:animEffect>
                                  </p:childTnLst>
                                </p:cTn>
                              </p:par>
                            </p:childTnLst>
                          </p:cTn>
                        </p:par>
                        <p:par>
                          <p:cTn id="117" fill="hold" nodeType="afterGroup">
                            <p:stCondLst>
                              <p:cond delay="6000"/>
                            </p:stCondLst>
                            <p:childTnLst>
                              <p:par>
                                <p:cTn id="118" presetID="9" presetClass="entr" presetSubtype="0" fill="hold" grpId="0" nodeType="afterEffect">
                                  <p:stCondLst>
                                    <p:cond delay="0"/>
                                  </p:stCondLst>
                                  <p:childTnLst>
                                    <p:set>
                                      <p:cBhvr>
                                        <p:cTn id="119" dur="1" fill="hold">
                                          <p:stCondLst>
                                            <p:cond delay="0"/>
                                          </p:stCondLst>
                                        </p:cTn>
                                        <p:tgtEl>
                                          <p:spTgt spid="781371"/>
                                        </p:tgtEl>
                                        <p:attrNameLst>
                                          <p:attrName>style.visibility</p:attrName>
                                        </p:attrNameLst>
                                      </p:cBhvr>
                                      <p:to>
                                        <p:strVal val="visible"/>
                                      </p:to>
                                    </p:set>
                                    <p:animEffect transition="in" filter="dissolve">
                                      <p:cBhvr>
                                        <p:cTn id="120" dur="500"/>
                                        <p:tgtEl>
                                          <p:spTgt spid="78137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781370"/>
                                        </p:tgtEl>
                                        <p:attrNameLst>
                                          <p:attrName>style.visibility</p:attrName>
                                        </p:attrNameLst>
                                      </p:cBhvr>
                                      <p:to>
                                        <p:strVal val="visible"/>
                                      </p:to>
                                    </p:set>
                                    <p:animEffect transition="in" filter="dissolve">
                                      <p:cBhvr>
                                        <p:cTn id="123" dur="500"/>
                                        <p:tgtEl>
                                          <p:spTgt spid="78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68" grpId="0"/>
      <p:bldP spid="781369" grpId="0" animBg="1"/>
      <p:bldP spid="781370" grpId="0"/>
      <p:bldP spid="7813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738505" y="374468"/>
            <a:ext cx="7467600" cy="1143000"/>
          </a:xfrm>
        </p:spPr>
        <p:txBody>
          <a:bodyPr/>
          <a:lstStyle/>
          <a:p>
            <a:pPr fontAlgn="auto">
              <a:spcAft>
                <a:spcPts val="0"/>
              </a:spcAft>
              <a:defRPr/>
            </a:pPr>
            <a:r>
              <a:rPr lang="cs-CZ" altLang="zh-CN" b="1" dirty="0">
                <a:solidFill>
                  <a:schemeClr val="tx1"/>
                </a:solidFill>
              </a:rPr>
              <a:t>Časová hodnota peněz</a:t>
            </a:r>
            <a:endParaRPr lang="cs-CZ" b="1" dirty="0">
              <a:solidFill>
                <a:schemeClr val="tx1"/>
              </a:solidFill>
            </a:endParaRPr>
          </a:p>
        </p:txBody>
      </p:sp>
      <p:sp>
        <p:nvSpPr>
          <p:cNvPr id="295939" name="Rectangle 3"/>
          <p:cNvSpPr>
            <a:spLocks noGrp="1" noChangeArrowheads="1"/>
          </p:cNvSpPr>
          <p:nvPr>
            <p:ph type="body" idx="1"/>
          </p:nvPr>
        </p:nvSpPr>
        <p:spPr>
          <a:xfrm>
            <a:off x="250825" y="1628775"/>
            <a:ext cx="8569325" cy="5229225"/>
          </a:xfrm>
        </p:spPr>
        <p:txBody>
          <a:bodyPr/>
          <a:lstStyle/>
          <a:p>
            <a:pPr algn="just">
              <a:lnSpc>
                <a:spcPct val="90000"/>
              </a:lnSpc>
              <a:buFont typeface="Wingdings" pitchFamily="2" charset="2"/>
              <a:buNone/>
            </a:pPr>
            <a:r>
              <a:rPr lang="cs-CZ" altLang="zh-CN" b="1">
                <a:solidFill>
                  <a:schemeClr val="hlink"/>
                </a:solidFill>
                <a:latin typeface="Times New Roman" pitchFamily="18" charset="0"/>
                <a:cs typeface="Times New Roman" pitchFamily="18" charset="0"/>
              </a:rPr>
              <a:t>Budoucí hodnota peněz (BH)</a:t>
            </a:r>
          </a:p>
          <a:p>
            <a:pPr algn="just">
              <a:lnSpc>
                <a:spcPct val="90000"/>
              </a:lnSpc>
            </a:pPr>
            <a:r>
              <a:rPr lang="cs-CZ" altLang="zh-CN">
                <a:latin typeface="Times New Roman" pitchFamily="18" charset="0"/>
                <a:cs typeface="Times New Roman" pitchFamily="18" charset="0"/>
              </a:rPr>
              <a:t>BH představuje částku, kterou budeme mít za určitou dobu v budoucnu, jestliže do něčeho vložíme své peníze. </a:t>
            </a:r>
          </a:p>
          <a:p>
            <a:pPr algn="just">
              <a:lnSpc>
                <a:spcPct val="90000"/>
              </a:lnSpc>
            </a:pPr>
            <a:r>
              <a:rPr lang="cs-CZ" altLang="zh-CN">
                <a:latin typeface="Times New Roman" pitchFamily="18" charset="0"/>
                <a:cs typeface="Times New Roman" pitchFamily="18" charset="0"/>
              </a:rPr>
              <a:t>Příklad – o exklusivitu na celoroční služby naší bezpečnostní agentury mají zájem 2 zákazníci. 1. nabízí v hotovosti ihned 2 000 000 Kč, 2. zájemce nabízí 1 000 000 ihned a 1 050 000 Kč po dodávce služeb na konci roku. Utržené peníze můžeme uložit na termínovaný účet s úrokovou mírou 5 % p.a. Koho zvolíme?</a:t>
            </a:r>
            <a:endParaRPr lang="cs-CZ">
              <a:latin typeface="Times New Roman" pitchFamily="18" charset="0"/>
              <a:ea typeface="宋体"/>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457200" y="346075"/>
            <a:ext cx="8229600" cy="1196975"/>
          </a:xfrm>
        </p:spPr>
        <p:txBody>
          <a:bodyPr/>
          <a:lstStyle/>
          <a:p>
            <a:pPr fontAlgn="auto">
              <a:spcAft>
                <a:spcPts val="0"/>
              </a:spcAft>
              <a:defRPr/>
            </a:pPr>
            <a:r>
              <a:rPr lang="cs-CZ" b="1" dirty="0"/>
              <a:t>Budoucí hodnota peněz</a:t>
            </a:r>
          </a:p>
        </p:txBody>
      </p:sp>
      <p:sp>
        <p:nvSpPr>
          <p:cNvPr id="770051" name="Text Box 3"/>
          <p:cNvSpPr txBox="1">
            <a:spLocks noChangeArrowheads="1"/>
          </p:cNvSpPr>
          <p:nvPr/>
        </p:nvSpPr>
        <p:spPr bwMode="auto">
          <a:xfrm>
            <a:off x="3722688" y="4287838"/>
            <a:ext cx="796925" cy="573087"/>
          </a:xfrm>
          <a:prstGeom prst="rect">
            <a:avLst/>
          </a:prstGeom>
          <a:solidFill>
            <a:srgbClr val="CCFFCC"/>
          </a:solidFill>
          <a:ln w="9525">
            <a:solidFill>
              <a:srgbClr val="000000"/>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1</a:t>
            </a:r>
          </a:p>
          <a:p>
            <a:pPr algn="ctr"/>
            <a:r>
              <a:rPr kumimoji="1" lang="cs-CZ" sz="1400">
                <a:solidFill>
                  <a:srgbClr val="1F4081"/>
                </a:solidFill>
                <a:latin typeface="Comic Sans MS" pitchFamily="66" charset="0"/>
              </a:rPr>
              <a:t>110</a:t>
            </a:r>
          </a:p>
        </p:txBody>
      </p:sp>
      <p:sp>
        <p:nvSpPr>
          <p:cNvPr id="770052" name="Text Box 4"/>
          <p:cNvSpPr txBox="1">
            <a:spLocks noChangeArrowheads="1"/>
          </p:cNvSpPr>
          <p:nvPr/>
        </p:nvSpPr>
        <p:spPr bwMode="auto">
          <a:xfrm>
            <a:off x="4689475" y="4083050"/>
            <a:ext cx="793750" cy="588963"/>
          </a:xfrm>
          <a:prstGeom prst="rect">
            <a:avLst/>
          </a:prstGeom>
          <a:solidFill>
            <a:srgbClr val="CCFFCC"/>
          </a:solidFill>
          <a:ln w="9525">
            <a:solidFill>
              <a:srgbClr val="000000"/>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2</a:t>
            </a:r>
          </a:p>
          <a:p>
            <a:pPr algn="ctr"/>
            <a:r>
              <a:rPr kumimoji="1" lang="cs-CZ" sz="1400">
                <a:solidFill>
                  <a:srgbClr val="1F4081"/>
                </a:solidFill>
                <a:latin typeface="Comic Sans MS" pitchFamily="66" charset="0"/>
              </a:rPr>
              <a:t>121</a:t>
            </a:r>
          </a:p>
        </p:txBody>
      </p:sp>
      <p:sp>
        <p:nvSpPr>
          <p:cNvPr id="770053" name="Text Box 5"/>
          <p:cNvSpPr txBox="1">
            <a:spLocks noChangeArrowheads="1"/>
          </p:cNvSpPr>
          <p:nvPr/>
        </p:nvSpPr>
        <p:spPr bwMode="auto">
          <a:xfrm>
            <a:off x="5595938" y="3943350"/>
            <a:ext cx="793750" cy="615950"/>
          </a:xfrm>
          <a:prstGeom prst="rect">
            <a:avLst/>
          </a:prstGeom>
          <a:solidFill>
            <a:srgbClr val="CCFFCC"/>
          </a:solidFill>
          <a:ln w="9525">
            <a:solidFill>
              <a:srgbClr val="000000"/>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3</a:t>
            </a:r>
          </a:p>
          <a:p>
            <a:pPr algn="ctr"/>
            <a:r>
              <a:rPr kumimoji="1" lang="cs-CZ" sz="1400">
                <a:solidFill>
                  <a:srgbClr val="1F4081"/>
                </a:solidFill>
                <a:latin typeface="Comic Sans MS" pitchFamily="66" charset="0"/>
              </a:rPr>
              <a:t>133,1</a:t>
            </a:r>
          </a:p>
        </p:txBody>
      </p:sp>
      <p:sp>
        <p:nvSpPr>
          <p:cNvPr id="770054" name="Text Box 6"/>
          <p:cNvSpPr txBox="1">
            <a:spLocks noChangeArrowheads="1"/>
          </p:cNvSpPr>
          <p:nvPr/>
        </p:nvSpPr>
        <p:spPr bwMode="auto">
          <a:xfrm>
            <a:off x="6532563" y="3781425"/>
            <a:ext cx="825500" cy="617538"/>
          </a:xfrm>
          <a:prstGeom prst="rect">
            <a:avLst/>
          </a:prstGeom>
          <a:solidFill>
            <a:srgbClr val="CCFFCC"/>
          </a:solidFill>
          <a:ln w="9525">
            <a:solidFill>
              <a:srgbClr val="000000"/>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4</a:t>
            </a:r>
          </a:p>
          <a:p>
            <a:pPr algn="ctr"/>
            <a:r>
              <a:rPr kumimoji="1" lang="cs-CZ" sz="1400">
                <a:solidFill>
                  <a:srgbClr val="1F4081"/>
                </a:solidFill>
                <a:latin typeface="Comic Sans MS" pitchFamily="66" charset="0"/>
              </a:rPr>
              <a:t>146,41</a:t>
            </a:r>
          </a:p>
        </p:txBody>
      </p:sp>
      <p:sp>
        <p:nvSpPr>
          <p:cNvPr id="296967" name="Line 7"/>
          <p:cNvSpPr>
            <a:spLocks noChangeShapeType="1"/>
          </p:cNvSpPr>
          <p:nvPr/>
        </p:nvSpPr>
        <p:spPr bwMode="auto">
          <a:xfrm>
            <a:off x="755650" y="5649913"/>
            <a:ext cx="663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6968" name="Line 8"/>
          <p:cNvSpPr>
            <a:spLocks noChangeShapeType="1"/>
          </p:cNvSpPr>
          <p:nvPr/>
        </p:nvSpPr>
        <p:spPr bwMode="auto">
          <a:xfrm flipV="1">
            <a:off x="1308100" y="1784350"/>
            <a:ext cx="0" cy="4862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6969" name="Text Box 9"/>
          <p:cNvSpPr txBox="1">
            <a:spLocks noChangeArrowheads="1"/>
          </p:cNvSpPr>
          <p:nvPr/>
        </p:nvSpPr>
        <p:spPr bwMode="auto">
          <a:xfrm>
            <a:off x="2051050" y="5805488"/>
            <a:ext cx="54086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          2010          2011         2012         2013        2014	       čas</a:t>
            </a:r>
          </a:p>
        </p:txBody>
      </p:sp>
      <p:sp>
        <p:nvSpPr>
          <p:cNvPr id="296970" name="Text Box 10"/>
          <p:cNvSpPr txBox="1">
            <a:spLocks noChangeArrowheads="1"/>
          </p:cNvSpPr>
          <p:nvPr/>
        </p:nvSpPr>
        <p:spPr bwMode="auto">
          <a:xfrm>
            <a:off x="755650" y="1700213"/>
            <a:ext cx="6143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Kč</a:t>
            </a:r>
          </a:p>
        </p:txBody>
      </p:sp>
      <p:sp>
        <p:nvSpPr>
          <p:cNvPr id="296971" name="Text Box 11"/>
          <p:cNvSpPr txBox="1">
            <a:spLocks noChangeArrowheads="1"/>
          </p:cNvSpPr>
          <p:nvPr/>
        </p:nvSpPr>
        <p:spPr bwMode="auto">
          <a:xfrm>
            <a:off x="833438" y="4198938"/>
            <a:ext cx="4302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sp>
        <p:nvSpPr>
          <p:cNvPr id="296972" name="Text Box 12"/>
          <p:cNvSpPr txBox="1">
            <a:spLocks noChangeArrowheads="1"/>
          </p:cNvSpPr>
          <p:nvPr/>
        </p:nvSpPr>
        <p:spPr bwMode="auto">
          <a:xfrm>
            <a:off x="3046413" y="1552575"/>
            <a:ext cx="593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kumimoji="1" lang="cs-CZ" sz="1400">
                <a:latin typeface="Comic Sans MS" pitchFamily="66" charset="0"/>
              </a:rPr>
              <a:t>úroková míra (nejlepší dostupná míra zhodnocení peněz)  = 10 % p.a.</a:t>
            </a:r>
          </a:p>
        </p:txBody>
      </p:sp>
      <p:sp>
        <p:nvSpPr>
          <p:cNvPr id="770061" name="Text Box 13"/>
          <p:cNvSpPr txBox="1">
            <a:spLocks noChangeArrowheads="1"/>
          </p:cNvSpPr>
          <p:nvPr/>
        </p:nvSpPr>
        <p:spPr bwMode="auto">
          <a:xfrm>
            <a:off x="3276600" y="3311525"/>
            <a:ext cx="1331913" cy="909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BHCF</a:t>
            </a:r>
            <a:r>
              <a:rPr kumimoji="1" lang="cs-CZ" sz="1400" baseline="-25000">
                <a:latin typeface="Times New Roman" pitchFamily="18" charset="0"/>
              </a:rPr>
              <a:t>1</a:t>
            </a:r>
            <a:r>
              <a:rPr kumimoji="1" lang="cs-CZ" sz="1400">
                <a:latin typeface="Times New Roman" pitchFamily="18" charset="0"/>
              </a:rPr>
              <a:t> = </a:t>
            </a:r>
          </a:p>
          <a:p>
            <a:pPr algn="ctr"/>
            <a:r>
              <a:rPr kumimoji="1" lang="cs-CZ" sz="1400">
                <a:latin typeface="Times New Roman" pitchFamily="18" charset="0"/>
              </a:rPr>
              <a:t>100 + 100 * 0,1 = 100 * 1,1 =</a:t>
            </a:r>
          </a:p>
          <a:p>
            <a:pPr algn="ctr"/>
            <a:r>
              <a:rPr kumimoji="1" lang="cs-CZ" sz="1400" b="1">
                <a:solidFill>
                  <a:srgbClr val="FF0000"/>
                </a:solidFill>
                <a:latin typeface="Times New Roman" pitchFamily="18" charset="0"/>
              </a:rPr>
              <a:t>100 * (1+0,1)</a:t>
            </a:r>
            <a:r>
              <a:rPr kumimoji="1" lang="cs-CZ" sz="1400" b="1" baseline="30000">
                <a:solidFill>
                  <a:srgbClr val="FF0000"/>
                </a:solidFill>
                <a:latin typeface="Times New Roman" pitchFamily="18" charset="0"/>
              </a:rPr>
              <a:t>1</a:t>
            </a:r>
          </a:p>
        </p:txBody>
      </p:sp>
      <p:sp>
        <p:nvSpPr>
          <p:cNvPr id="770062" name="Text Box 14"/>
          <p:cNvSpPr txBox="1">
            <a:spLocks noChangeArrowheads="1"/>
          </p:cNvSpPr>
          <p:nvPr/>
        </p:nvSpPr>
        <p:spPr bwMode="auto">
          <a:xfrm>
            <a:off x="4418013" y="2647950"/>
            <a:ext cx="1244600" cy="1184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BHCF</a:t>
            </a:r>
            <a:r>
              <a:rPr kumimoji="1" lang="cs-CZ" sz="1400" baseline="-25000">
                <a:latin typeface="Times New Roman" pitchFamily="18" charset="0"/>
              </a:rPr>
              <a:t>2</a:t>
            </a:r>
            <a:r>
              <a:rPr kumimoji="1" lang="cs-CZ" sz="1400">
                <a:latin typeface="Times New Roman" pitchFamily="18" charset="0"/>
              </a:rPr>
              <a:t> = </a:t>
            </a:r>
          </a:p>
          <a:p>
            <a:pPr algn="ctr"/>
            <a:r>
              <a:rPr kumimoji="1" lang="cs-CZ" sz="1400">
                <a:latin typeface="Times New Roman" pitchFamily="18" charset="0"/>
              </a:rPr>
              <a:t>100 *1,1 *1,1 = 100 * 1,1</a:t>
            </a:r>
            <a:r>
              <a:rPr kumimoji="1" lang="cs-CZ" sz="1400" baseline="30000">
                <a:latin typeface="Times New Roman" pitchFamily="18" charset="0"/>
              </a:rPr>
              <a:t>2</a:t>
            </a:r>
            <a:r>
              <a:rPr kumimoji="1" lang="cs-CZ" sz="1400">
                <a:latin typeface="Times New Roman" pitchFamily="18" charset="0"/>
              </a:rPr>
              <a:t> = </a:t>
            </a:r>
            <a:r>
              <a:rPr kumimoji="1" lang="cs-CZ" sz="1400" b="1">
                <a:solidFill>
                  <a:srgbClr val="FF0000"/>
                </a:solidFill>
                <a:latin typeface="Times New Roman" pitchFamily="18" charset="0"/>
              </a:rPr>
              <a:t>100 * (1+0,1)</a:t>
            </a:r>
            <a:r>
              <a:rPr kumimoji="1" lang="cs-CZ" sz="1400" b="1" baseline="30000">
                <a:solidFill>
                  <a:srgbClr val="FF0000"/>
                </a:solidFill>
                <a:latin typeface="Times New Roman" pitchFamily="18" charset="0"/>
              </a:rPr>
              <a:t>2</a:t>
            </a:r>
          </a:p>
        </p:txBody>
      </p:sp>
      <p:sp>
        <p:nvSpPr>
          <p:cNvPr id="770063" name="Text Box 15"/>
          <p:cNvSpPr txBox="1">
            <a:spLocks noChangeArrowheads="1"/>
          </p:cNvSpPr>
          <p:nvPr/>
        </p:nvSpPr>
        <p:spPr bwMode="auto">
          <a:xfrm>
            <a:off x="5086350" y="2222500"/>
            <a:ext cx="2006600" cy="8620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BHCF</a:t>
            </a:r>
            <a:r>
              <a:rPr kumimoji="1" lang="cs-CZ" sz="1400" baseline="-25000">
                <a:latin typeface="Times New Roman" pitchFamily="18" charset="0"/>
              </a:rPr>
              <a:t>3</a:t>
            </a:r>
            <a:r>
              <a:rPr kumimoji="1" lang="cs-CZ" sz="1400">
                <a:latin typeface="Times New Roman" pitchFamily="18" charset="0"/>
              </a:rPr>
              <a:t> =</a:t>
            </a:r>
          </a:p>
          <a:p>
            <a:pPr algn="ctr"/>
            <a:r>
              <a:rPr kumimoji="1" lang="cs-CZ" sz="1400">
                <a:latin typeface="Times New Roman" pitchFamily="18" charset="0"/>
              </a:rPr>
              <a:t>100 * 1,1 * 1,1 * 1,1 = 100 * 1,1</a:t>
            </a:r>
            <a:r>
              <a:rPr kumimoji="1" lang="cs-CZ" sz="1400" baseline="30000">
                <a:latin typeface="Times New Roman" pitchFamily="18" charset="0"/>
              </a:rPr>
              <a:t>3</a:t>
            </a:r>
            <a:r>
              <a:rPr kumimoji="1" lang="cs-CZ" sz="1400">
                <a:latin typeface="Times New Roman" pitchFamily="18" charset="0"/>
              </a:rPr>
              <a:t> = </a:t>
            </a:r>
          </a:p>
          <a:p>
            <a:pPr algn="ctr"/>
            <a:r>
              <a:rPr kumimoji="1" lang="cs-CZ" sz="1400" b="1">
                <a:solidFill>
                  <a:srgbClr val="FF0000"/>
                </a:solidFill>
                <a:latin typeface="Times New Roman" pitchFamily="18" charset="0"/>
              </a:rPr>
              <a:t>100 * (1+0,1)</a:t>
            </a:r>
            <a:r>
              <a:rPr kumimoji="1" lang="cs-CZ" sz="1400" b="1" baseline="30000">
                <a:solidFill>
                  <a:srgbClr val="FF0000"/>
                </a:solidFill>
                <a:latin typeface="Times New Roman" pitchFamily="18" charset="0"/>
              </a:rPr>
              <a:t>3</a:t>
            </a:r>
          </a:p>
        </p:txBody>
      </p:sp>
      <p:sp>
        <p:nvSpPr>
          <p:cNvPr id="770064" name="Text Box 16"/>
          <p:cNvSpPr txBox="1">
            <a:spLocks noChangeArrowheads="1"/>
          </p:cNvSpPr>
          <p:nvPr/>
        </p:nvSpPr>
        <p:spPr bwMode="auto">
          <a:xfrm>
            <a:off x="6532563" y="2060575"/>
            <a:ext cx="2217737" cy="10239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BHCF</a:t>
            </a:r>
            <a:r>
              <a:rPr kumimoji="1" lang="cs-CZ" sz="1400" baseline="-25000">
                <a:latin typeface="Times New Roman" pitchFamily="18" charset="0"/>
              </a:rPr>
              <a:t>4</a:t>
            </a:r>
            <a:r>
              <a:rPr kumimoji="1" lang="cs-CZ" sz="1400">
                <a:latin typeface="Times New Roman" pitchFamily="18" charset="0"/>
              </a:rPr>
              <a:t> =</a:t>
            </a:r>
          </a:p>
          <a:p>
            <a:pPr algn="ctr"/>
            <a:r>
              <a:rPr kumimoji="1" lang="cs-CZ" sz="1400">
                <a:latin typeface="Times New Roman" pitchFamily="18" charset="0"/>
              </a:rPr>
              <a:t>100 * 1,1 * 1,1 * 1,1 * 1,1 =</a:t>
            </a:r>
          </a:p>
          <a:p>
            <a:pPr algn="ctr"/>
            <a:r>
              <a:rPr kumimoji="1" lang="cs-CZ" sz="1400">
                <a:latin typeface="Times New Roman" pitchFamily="18" charset="0"/>
              </a:rPr>
              <a:t>100 * 1,1</a:t>
            </a:r>
            <a:r>
              <a:rPr kumimoji="1" lang="cs-CZ" sz="1400" baseline="30000">
                <a:latin typeface="Times New Roman" pitchFamily="18" charset="0"/>
              </a:rPr>
              <a:t>4</a:t>
            </a:r>
            <a:r>
              <a:rPr kumimoji="1" lang="cs-CZ" sz="1400">
                <a:latin typeface="Times New Roman" pitchFamily="18" charset="0"/>
              </a:rPr>
              <a:t> = </a:t>
            </a:r>
          </a:p>
          <a:p>
            <a:pPr algn="ctr"/>
            <a:r>
              <a:rPr kumimoji="1" lang="cs-CZ" sz="1400" b="1">
                <a:solidFill>
                  <a:srgbClr val="FF0000"/>
                </a:solidFill>
                <a:latin typeface="Times New Roman" pitchFamily="18" charset="0"/>
              </a:rPr>
              <a:t>100 * (1+0,1)</a:t>
            </a:r>
            <a:r>
              <a:rPr kumimoji="1" lang="cs-CZ" sz="1400" b="1" baseline="30000">
                <a:solidFill>
                  <a:srgbClr val="FF0000"/>
                </a:solidFill>
                <a:latin typeface="Times New Roman" pitchFamily="18" charset="0"/>
              </a:rPr>
              <a:t>4</a:t>
            </a:r>
          </a:p>
        </p:txBody>
      </p:sp>
      <p:sp>
        <p:nvSpPr>
          <p:cNvPr id="770065" name="Text Box 17"/>
          <p:cNvSpPr txBox="1">
            <a:spLocks noChangeArrowheads="1"/>
          </p:cNvSpPr>
          <p:nvPr/>
        </p:nvSpPr>
        <p:spPr bwMode="auto">
          <a:xfrm>
            <a:off x="2706688" y="4459288"/>
            <a:ext cx="779462" cy="587375"/>
          </a:xfrm>
          <a:prstGeom prst="rect">
            <a:avLst/>
          </a:prstGeom>
          <a:solidFill>
            <a:srgbClr val="CCFFCC"/>
          </a:solidFill>
          <a:ln w="9525">
            <a:solidFill>
              <a:srgbClr val="000000"/>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solidFill>
                  <a:srgbClr val="1F4081"/>
                </a:solidFill>
                <a:latin typeface="Comic Sans MS" pitchFamily="66" charset="0"/>
              </a:rPr>
              <a:t>SHCF</a:t>
            </a:r>
            <a:r>
              <a:rPr kumimoji="1" lang="cs-CZ" sz="1400" baseline="-25000">
                <a:solidFill>
                  <a:srgbClr val="1F4081"/>
                </a:solidFill>
                <a:latin typeface="Comic Sans MS" pitchFamily="66" charset="0"/>
              </a:rPr>
              <a:t>0</a:t>
            </a:r>
          </a:p>
          <a:p>
            <a:pPr algn="ctr"/>
            <a:r>
              <a:rPr kumimoji="1" lang="cs-CZ" sz="1400">
                <a:solidFill>
                  <a:srgbClr val="1F4081"/>
                </a:solidFill>
                <a:latin typeface="Comic Sans MS" pitchFamily="66" charset="0"/>
              </a:rPr>
              <a:t>100</a:t>
            </a:r>
          </a:p>
        </p:txBody>
      </p:sp>
      <p:pic>
        <p:nvPicPr>
          <p:cNvPr id="770066" name="Picture 18"/>
          <p:cNvPicPr>
            <a:picLocks noChangeAspect="1" noChangeArrowheads="1"/>
          </p:cNvPicPr>
          <p:nvPr/>
        </p:nvPicPr>
        <p:blipFill>
          <a:blip r:embed="rId2">
            <a:extLst>
              <a:ext uri="{28A0092B-C50C-407E-A947-70E740481C1C}">
                <a14:useLocalDpi xmlns:a14="http://schemas.microsoft.com/office/drawing/2010/main" val="0"/>
              </a:ext>
            </a:extLst>
          </a:blip>
          <a:srcRect l="1009" t="7875" r="8379" b="6615"/>
          <a:stretch>
            <a:fillRect/>
          </a:stretch>
        </p:blipFill>
        <p:spPr bwMode="auto">
          <a:xfrm>
            <a:off x="2716213" y="5054600"/>
            <a:ext cx="7524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l="1009" t="7875" r="8379" b="6615"/>
          <a:stretch>
            <a:fillRect/>
          </a:stretch>
        </p:blipFill>
        <p:spPr bwMode="auto">
          <a:xfrm>
            <a:off x="3743325" y="4867275"/>
            <a:ext cx="7683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8" name="Picture 20"/>
          <p:cNvPicPr>
            <a:picLocks noChangeAspect="1" noChangeArrowheads="1"/>
          </p:cNvPicPr>
          <p:nvPr/>
        </p:nvPicPr>
        <p:blipFill>
          <a:blip r:embed="rId4">
            <a:extLst>
              <a:ext uri="{28A0092B-C50C-407E-A947-70E740481C1C}">
                <a14:useLocalDpi xmlns:a14="http://schemas.microsoft.com/office/drawing/2010/main" val="0"/>
              </a:ext>
            </a:extLst>
          </a:blip>
          <a:srcRect l="1009" t="7875" r="8379" b="6615"/>
          <a:stretch>
            <a:fillRect/>
          </a:stretch>
        </p:blipFill>
        <p:spPr bwMode="auto">
          <a:xfrm>
            <a:off x="4700588" y="4678363"/>
            <a:ext cx="7683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9" name="Picture 21"/>
          <p:cNvPicPr>
            <a:picLocks noChangeAspect="1" noChangeArrowheads="1"/>
          </p:cNvPicPr>
          <p:nvPr/>
        </p:nvPicPr>
        <p:blipFill>
          <a:blip r:embed="rId5">
            <a:extLst>
              <a:ext uri="{28A0092B-C50C-407E-A947-70E740481C1C}">
                <a14:useLocalDpi xmlns:a14="http://schemas.microsoft.com/office/drawing/2010/main" val="0"/>
              </a:ext>
            </a:extLst>
          </a:blip>
          <a:srcRect l="1009" t="7875" r="8379" b="6615"/>
          <a:stretch>
            <a:fillRect/>
          </a:stretch>
        </p:blipFill>
        <p:spPr bwMode="auto">
          <a:xfrm>
            <a:off x="5613400" y="4576763"/>
            <a:ext cx="7683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70" name="Picture 22"/>
          <p:cNvPicPr>
            <a:picLocks noChangeAspect="1" noChangeArrowheads="1"/>
          </p:cNvPicPr>
          <p:nvPr/>
        </p:nvPicPr>
        <p:blipFill>
          <a:blip r:embed="rId6">
            <a:extLst>
              <a:ext uri="{28A0092B-C50C-407E-A947-70E740481C1C}">
                <a14:useLocalDpi xmlns:a14="http://schemas.microsoft.com/office/drawing/2010/main" val="0"/>
              </a:ext>
            </a:extLst>
          </a:blip>
          <a:srcRect l="1009" t="7875" r="8379" b="6615"/>
          <a:stretch>
            <a:fillRect/>
          </a:stretch>
        </p:blipFill>
        <p:spPr bwMode="auto">
          <a:xfrm>
            <a:off x="6542088" y="4419600"/>
            <a:ext cx="7969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70066"/>
                                        </p:tgtEl>
                                        <p:attrNameLst>
                                          <p:attrName>style.visibility</p:attrName>
                                        </p:attrNameLst>
                                      </p:cBhvr>
                                      <p:to>
                                        <p:strVal val="visible"/>
                                      </p:to>
                                    </p:set>
                                    <p:animEffect transition="in" filter="slide(fromBottom)">
                                      <p:cBhvr>
                                        <p:cTn id="7" dur="1000"/>
                                        <p:tgtEl>
                                          <p:spTgt spid="770066"/>
                                        </p:tgtEl>
                                      </p:cBhvr>
                                    </p:animEffect>
                                  </p:child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770065"/>
                                        </p:tgtEl>
                                        <p:attrNameLst>
                                          <p:attrName>style.visibility</p:attrName>
                                        </p:attrNameLst>
                                      </p:cBhvr>
                                      <p:to>
                                        <p:strVal val="visible"/>
                                      </p:to>
                                    </p:set>
                                    <p:anim calcmode="lin" valueType="num">
                                      <p:cBhvr>
                                        <p:cTn id="11" dur="500" fill="hold"/>
                                        <p:tgtEl>
                                          <p:spTgt spid="770065"/>
                                        </p:tgtEl>
                                        <p:attrNameLst>
                                          <p:attrName>ppt_w</p:attrName>
                                        </p:attrNameLst>
                                      </p:cBhvr>
                                      <p:tavLst>
                                        <p:tav tm="0">
                                          <p:val>
                                            <p:fltVal val="0"/>
                                          </p:val>
                                        </p:tav>
                                        <p:tav tm="100000">
                                          <p:val>
                                            <p:strVal val="#ppt_w"/>
                                          </p:val>
                                        </p:tav>
                                      </p:tavLst>
                                    </p:anim>
                                    <p:anim calcmode="lin" valueType="num">
                                      <p:cBhvr>
                                        <p:cTn id="12" dur="500" fill="hold"/>
                                        <p:tgtEl>
                                          <p:spTgt spid="770065"/>
                                        </p:tgtEl>
                                        <p:attrNameLst>
                                          <p:attrName>ppt_h</p:attrName>
                                        </p:attrNameLst>
                                      </p:cBhvr>
                                      <p:tavLst>
                                        <p:tav tm="0">
                                          <p:val>
                                            <p:fltVal val="0"/>
                                          </p:val>
                                        </p:tav>
                                        <p:tav tm="100000">
                                          <p:val>
                                            <p:strVal val="#ppt_h"/>
                                          </p:val>
                                        </p:tav>
                                      </p:tavLst>
                                    </p:anim>
                                    <p:animEffect transition="in" filter="fade">
                                      <p:cBhvr>
                                        <p:cTn id="13" dur="500"/>
                                        <p:tgtEl>
                                          <p:spTgt spid="7700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0.00017 -4.68208E-6 L 0.11424 -4.68208E-6 " pathEditMode="relative" ptsTypes="AA">
                                      <p:cBhvr>
                                        <p:cTn id="17" dur="2000" fill="hold"/>
                                        <p:tgtEl>
                                          <p:spTgt spid="770066"/>
                                        </p:tgtEl>
                                        <p:attrNameLst>
                                          <p:attrName>ppt_x</p:attrName>
                                          <p:attrName>ppt_y</p:attrName>
                                        </p:attrNameLst>
                                      </p:cBhvr>
                                    </p:animMotion>
                                  </p:childTnLst>
                                </p:cTn>
                              </p:par>
                              <p:par>
                                <p:cTn id="18" presetID="10" presetClass="exit" presetSubtype="0" fill="hold" grpId="1" nodeType="withEffect">
                                  <p:stCondLst>
                                    <p:cond delay="0"/>
                                  </p:stCondLst>
                                  <p:childTnLst>
                                    <p:animEffect transition="out" filter="fade">
                                      <p:cBhvr>
                                        <p:cTn id="19" dur="1000"/>
                                        <p:tgtEl>
                                          <p:spTgt spid="770065"/>
                                        </p:tgtEl>
                                      </p:cBhvr>
                                    </p:animEffect>
                                    <p:set>
                                      <p:cBhvr>
                                        <p:cTn id="20" dur="1" fill="hold">
                                          <p:stCondLst>
                                            <p:cond delay="999"/>
                                          </p:stCondLst>
                                        </p:cTn>
                                        <p:tgtEl>
                                          <p:spTgt spid="770065"/>
                                        </p:tgtEl>
                                        <p:attrNameLst>
                                          <p:attrName>style.visibility</p:attrName>
                                        </p:attrNameLst>
                                      </p:cBhvr>
                                      <p:to>
                                        <p:strVal val="hidden"/>
                                      </p:to>
                                    </p:se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770067"/>
                                        </p:tgtEl>
                                        <p:attrNameLst>
                                          <p:attrName>style.visibility</p:attrName>
                                        </p:attrNameLst>
                                      </p:cBhvr>
                                      <p:to>
                                        <p:strVal val="visible"/>
                                      </p:to>
                                    </p:set>
                                    <p:animEffect transition="in" filter="dissolve">
                                      <p:cBhvr>
                                        <p:cTn id="24" dur="1000"/>
                                        <p:tgtEl>
                                          <p:spTgt spid="770067"/>
                                        </p:tgtEl>
                                      </p:cBhvr>
                                    </p:animEffect>
                                  </p:childTnLst>
                                </p:cTn>
                              </p:par>
                              <p:par>
                                <p:cTn id="25" presetID="9" presetClass="exit" presetSubtype="0" fill="hold" nodeType="withEffect">
                                  <p:stCondLst>
                                    <p:cond delay="0"/>
                                  </p:stCondLst>
                                  <p:childTnLst>
                                    <p:animEffect transition="out" filter="dissolve">
                                      <p:cBhvr>
                                        <p:cTn id="26" dur="500"/>
                                        <p:tgtEl>
                                          <p:spTgt spid="770066"/>
                                        </p:tgtEl>
                                      </p:cBhvr>
                                    </p:animEffect>
                                    <p:set>
                                      <p:cBhvr>
                                        <p:cTn id="27" dur="1" fill="hold">
                                          <p:stCondLst>
                                            <p:cond delay="499"/>
                                          </p:stCondLst>
                                        </p:cTn>
                                        <p:tgtEl>
                                          <p:spTgt spid="770066"/>
                                        </p:tgtEl>
                                        <p:attrNameLst>
                                          <p:attrName>style.visibility</p:attrName>
                                        </p:attrNameLst>
                                      </p:cBhvr>
                                      <p:to>
                                        <p:strVal val="hidden"/>
                                      </p:to>
                                    </p:set>
                                  </p:childTnLst>
                                </p:cTn>
                              </p:par>
                              <p:par>
                                <p:cTn id="28" presetID="55" presetClass="entr" presetSubtype="0" fill="hold" grpId="0" nodeType="withEffect">
                                  <p:stCondLst>
                                    <p:cond delay="0"/>
                                  </p:stCondLst>
                                  <p:childTnLst>
                                    <p:set>
                                      <p:cBhvr>
                                        <p:cTn id="29" dur="1" fill="hold">
                                          <p:stCondLst>
                                            <p:cond delay="0"/>
                                          </p:stCondLst>
                                        </p:cTn>
                                        <p:tgtEl>
                                          <p:spTgt spid="770051"/>
                                        </p:tgtEl>
                                        <p:attrNameLst>
                                          <p:attrName>style.visibility</p:attrName>
                                        </p:attrNameLst>
                                      </p:cBhvr>
                                      <p:to>
                                        <p:strVal val="visible"/>
                                      </p:to>
                                    </p:set>
                                    <p:anim calcmode="lin" valueType="num">
                                      <p:cBhvr>
                                        <p:cTn id="30" dur="1000" fill="hold"/>
                                        <p:tgtEl>
                                          <p:spTgt spid="770051"/>
                                        </p:tgtEl>
                                        <p:attrNameLst>
                                          <p:attrName>ppt_w</p:attrName>
                                        </p:attrNameLst>
                                      </p:cBhvr>
                                      <p:tavLst>
                                        <p:tav tm="0">
                                          <p:val>
                                            <p:strVal val="#ppt_w*0.70"/>
                                          </p:val>
                                        </p:tav>
                                        <p:tav tm="100000">
                                          <p:val>
                                            <p:strVal val="#ppt_w"/>
                                          </p:val>
                                        </p:tav>
                                      </p:tavLst>
                                    </p:anim>
                                    <p:anim calcmode="lin" valueType="num">
                                      <p:cBhvr>
                                        <p:cTn id="31" dur="1000" fill="hold"/>
                                        <p:tgtEl>
                                          <p:spTgt spid="770051"/>
                                        </p:tgtEl>
                                        <p:attrNameLst>
                                          <p:attrName>ppt_h</p:attrName>
                                        </p:attrNameLst>
                                      </p:cBhvr>
                                      <p:tavLst>
                                        <p:tav tm="0">
                                          <p:val>
                                            <p:strVal val="#ppt_h"/>
                                          </p:val>
                                        </p:tav>
                                        <p:tav tm="100000">
                                          <p:val>
                                            <p:strVal val="#ppt_h"/>
                                          </p:val>
                                        </p:tav>
                                      </p:tavLst>
                                    </p:anim>
                                    <p:animEffect transition="in" filter="fade">
                                      <p:cBhvr>
                                        <p:cTn id="32" dur="1000"/>
                                        <p:tgtEl>
                                          <p:spTgt spid="770051"/>
                                        </p:tgtEl>
                                      </p:cBhvr>
                                    </p:animEffect>
                                  </p:childTnLst>
                                </p:cTn>
                              </p:par>
                            </p:childTnLst>
                          </p:cTn>
                        </p:par>
                        <p:par>
                          <p:cTn id="33" fill="hold" nodeType="afterGroup">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770061"/>
                                        </p:tgtEl>
                                        <p:attrNameLst>
                                          <p:attrName>style.visibility</p:attrName>
                                        </p:attrNameLst>
                                      </p:cBhvr>
                                      <p:to>
                                        <p:strVal val="visible"/>
                                      </p:to>
                                    </p:set>
                                    <p:anim calcmode="lin" valueType="num">
                                      <p:cBhvr>
                                        <p:cTn id="36" dur="1000" fill="hold"/>
                                        <p:tgtEl>
                                          <p:spTgt spid="770061"/>
                                        </p:tgtEl>
                                        <p:attrNameLst>
                                          <p:attrName>ppt_w</p:attrName>
                                        </p:attrNameLst>
                                      </p:cBhvr>
                                      <p:tavLst>
                                        <p:tav tm="0">
                                          <p:val>
                                            <p:strVal val="#ppt_w*0.70"/>
                                          </p:val>
                                        </p:tav>
                                        <p:tav tm="100000">
                                          <p:val>
                                            <p:strVal val="#ppt_w"/>
                                          </p:val>
                                        </p:tav>
                                      </p:tavLst>
                                    </p:anim>
                                    <p:anim calcmode="lin" valueType="num">
                                      <p:cBhvr>
                                        <p:cTn id="37" dur="1000" fill="hold"/>
                                        <p:tgtEl>
                                          <p:spTgt spid="770061"/>
                                        </p:tgtEl>
                                        <p:attrNameLst>
                                          <p:attrName>ppt_h</p:attrName>
                                        </p:attrNameLst>
                                      </p:cBhvr>
                                      <p:tavLst>
                                        <p:tav tm="0">
                                          <p:val>
                                            <p:strVal val="#ppt_h"/>
                                          </p:val>
                                        </p:tav>
                                        <p:tav tm="100000">
                                          <p:val>
                                            <p:strVal val="#ppt_h"/>
                                          </p:val>
                                        </p:tav>
                                      </p:tavLst>
                                    </p:anim>
                                    <p:animEffect transition="in" filter="fade">
                                      <p:cBhvr>
                                        <p:cTn id="38" dur="1000"/>
                                        <p:tgtEl>
                                          <p:spTgt spid="7700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500"/>
                                        <p:tgtEl>
                                          <p:spTgt spid="770061"/>
                                        </p:tgtEl>
                                      </p:cBhvr>
                                    </p:animEffect>
                                    <p:set>
                                      <p:cBhvr>
                                        <p:cTn id="43" dur="1" fill="hold">
                                          <p:stCondLst>
                                            <p:cond delay="499"/>
                                          </p:stCondLst>
                                        </p:cTn>
                                        <p:tgtEl>
                                          <p:spTgt spid="77006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70051"/>
                                        </p:tgtEl>
                                      </p:cBhvr>
                                    </p:animEffect>
                                    <p:set>
                                      <p:cBhvr>
                                        <p:cTn id="46" dur="1" fill="hold">
                                          <p:stCondLst>
                                            <p:cond delay="999"/>
                                          </p:stCondLst>
                                        </p:cTn>
                                        <p:tgtEl>
                                          <p:spTgt spid="770051"/>
                                        </p:tgtEl>
                                        <p:attrNameLst>
                                          <p:attrName>style.visibility</p:attrName>
                                        </p:attrNameLst>
                                      </p:cBhvr>
                                      <p:to>
                                        <p:strVal val="hidden"/>
                                      </p:to>
                                    </p:set>
                                  </p:childTnLst>
                                </p:cTn>
                              </p:par>
                            </p:childTnLst>
                          </p:cTn>
                        </p:par>
                        <p:par>
                          <p:cTn id="47" fill="hold" nodeType="afterGroup">
                            <p:stCondLst>
                              <p:cond delay="1000"/>
                            </p:stCondLst>
                            <p:childTnLst>
                              <p:par>
                                <p:cTn id="48" presetID="0" presetClass="path" presetSubtype="0" accel="50000" decel="50000" fill="hold" nodeType="afterEffect">
                                  <p:stCondLst>
                                    <p:cond delay="0"/>
                                  </p:stCondLst>
                                  <p:childTnLst>
                                    <p:animMotion origin="layout" path="M 8.33333E-7 -5.54913E-6 L 0.10625 -5.54913E-6 " pathEditMode="relative" ptsTypes="AA">
                                      <p:cBhvr>
                                        <p:cTn id="49" dur="2000" fill="hold"/>
                                        <p:tgtEl>
                                          <p:spTgt spid="770067"/>
                                        </p:tgtEl>
                                        <p:attrNameLst>
                                          <p:attrName>ppt_x</p:attrName>
                                          <p:attrName>ppt_y</p:attrName>
                                        </p:attrNameLst>
                                      </p:cBhvr>
                                    </p:animMotion>
                                  </p:childTnLst>
                                </p:cTn>
                              </p:par>
                            </p:childTnLst>
                          </p:cTn>
                        </p:par>
                        <p:par>
                          <p:cTn id="50" fill="hold" nodeType="afterGroup">
                            <p:stCondLst>
                              <p:cond delay="3000"/>
                            </p:stCondLst>
                            <p:childTnLst>
                              <p:par>
                                <p:cTn id="51" presetID="9" presetClass="entr" presetSubtype="0" fill="hold" nodeType="afterEffect">
                                  <p:stCondLst>
                                    <p:cond delay="0"/>
                                  </p:stCondLst>
                                  <p:childTnLst>
                                    <p:set>
                                      <p:cBhvr>
                                        <p:cTn id="52" dur="1" fill="hold">
                                          <p:stCondLst>
                                            <p:cond delay="0"/>
                                          </p:stCondLst>
                                        </p:cTn>
                                        <p:tgtEl>
                                          <p:spTgt spid="770068"/>
                                        </p:tgtEl>
                                        <p:attrNameLst>
                                          <p:attrName>style.visibility</p:attrName>
                                        </p:attrNameLst>
                                      </p:cBhvr>
                                      <p:to>
                                        <p:strVal val="visible"/>
                                      </p:to>
                                    </p:set>
                                    <p:animEffect transition="in" filter="dissolve">
                                      <p:cBhvr>
                                        <p:cTn id="53" dur="1000"/>
                                        <p:tgtEl>
                                          <p:spTgt spid="770068"/>
                                        </p:tgtEl>
                                      </p:cBhvr>
                                    </p:animEffect>
                                  </p:childTnLst>
                                </p:cTn>
                              </p:par>
                              <p:par>
                                <p:cTn id="54" presetID="9" presetClass="exit" presetSubtype="0" fill="hold" nodeType="withEffect">
                                  <p:stCondLst>
                                    <p:cond delay="0"/>
                                  </p:stCondLst>
                                  <p:childTnLst>
                                    <p:animEffect transition="out" filter="dissolve">
                                      <p:cBhvr>
                                        <p:cTn id="55" dur="500"/>
                                        <p:tgtEl>
                                          <p:spTgt spid="770067"/>
                                        </p:tgtEl>
                                      </p:cBhvr>
                                    </p:animEffect>
                                    <p:set>
                                      <p:cBhvr>
                                        <p:cTn id="56" dur="1" fill="hold">
                                          <p:stCondLst>
                                            <p:cond delay="499"/>
                                          </p:stCondLst>
                                        </p:cTn>
                                        <p:tgtEl>
                                          <p:spTgt spid="770067"/>
                                        </p:tgtEl>
                                        <p:attrNameLst>
                                          <p:attrName>style.visibility</p:attrName>
                                        </p:attrNameLst>
                                      </p:cBhvr>
                                      <p:to>
                                        <p:strVal val="hidden"/>
                                      </p:to>
                                    </p:set>
                                  </p:childTnLst>
                                </p:cTn>
                              </p:par>
                            </p:childTnLst>
                          </p:cTn>
                        </p:par>
                        <p:par>
                          <p:cTn id="57" fill="hold" nodeType="afterGroup">
                            <p:stCondLst>
                              <p:cond delay="4000"/>
                            </p:stCondLst>
                            <p:childTnLst>
                              <p:par>
                                <p:cTn id="58" presetID="55" presetClass="entr" presetSubtype="0" fill="hold" grpId="0" nodeType="afterEffect">
                                  <p:stCondLst>
                                    <p:cond delay="0"/>
                                  </p:stCondLst>
                                  <p:childTnLst>
                                    <p:set>
                                      <p:cBhvr>
                                        <p:cTn id="59" dur="1" fill="hold">
                                          <p:stCondLst>
                                            <p:cond delay="0"/>
                                          </p:stCondLst>
                                        </p:cTn>
                                        <p:tgtEl>
                                          <p:spTgt spid="770052"/>
                                        </p:tgtEl>
                                        <p:attrNameLst>
                                          <p:attrName>style.visibility</p:attrName>
                                        </p:attrNameLst>
                                      </p:cBhvr>
                                      <p:to>
                                        <p:strVal val="visible"/>
                                      </p:to>
                                    </p:set>
                                    <p:anim calcmode="lin" valueType="num">
                                      <p:cBhvr>
                                        <p:cTn id="60" dur="1000" fill="hold"/>
                                        <p:tgtEl>
                                          <p:spTgt spid="770052"/>
                                        </p:tgtEl>
                                        <p:attrNameLst>
                                          <p:attrName>ppt_w</p:attrName>
                                        </p:attrNameLst>
                                      </p:cBhvr>
                                      <p:tavLst>
                                        <p:tav tm="0">
                                          <p:val>
                                            <p:strVal val="#ppt_w*0.70"/>
                                          </p:val>
                                        </p:tav>
                                        <p:tav tm="100000">
                                          <p:val>
                                            <p:strVal val="#ppt_w"/>
                                          </p:val>
                                        </p:tav>
                                      </p:tavLst>
                                    </p:anim>
                                    <p:anim calcmode="lin" valueType="num">
                                      <p:cBhvr>
                                        <p:cTn id="61" dur="1000" fill="hold"/>
                                        <p:tgtEl>
                                          <p:spTgt spid="770052"/>
                                        </p:tgtEl>
                                        <p:attrNameLst>
                                          <p:attrName>ppt_h</p:attrName>
                                        </p:attrNameLst>
                                      </p:cBhvr>
                                      <p:tavLst>
                                        <p:tav tm="0">
                                          <p:val>
                                            <p:strVal val="#ppt_h"/>
                                          </p:val>
                                        </p:tav>
                                        <p:tav tm="100000">
                                          <p:val>
                                            <p:strVal val="#ppt_h"/>
                                          </p:val>
                                        </p:tav>
                                      </p:tavLst>
                                    </p:anim>
                                    <p:animEffect transition="in" filter="fade">
                                      <p:cBhvr>
                                        <p:cTn id="62" dur="1000"/>
                                        <p:tgtEl>
                                          <p:spTgt spid="770052"/>
                                        </p:tgtEl>
                                      </p:cBhvr>
                                    </p:animEffect>
                                  </p:childTnLst>
                                </p:cTn>
                              </p:par>
                            </p:childTnLst>
                          </p:cTn>
                        </p:par>
                        <p:par>
                          <p:cTn id="63" fill="hold" nodeType="afterGroup">
                            <p:stCondLst>
                              <p:cond delay="5000"/>
                            </p:stCondLst>
                            <p:childTnLst>
                              <p:par>
                                <p:cTn id="64" presetID="55" presetClass="entr" presetSubtype="0" fill="hold" grpId="0" nodeType="afterEffect">
                                  <p:stCondLst>
                                    <p:cond delay="0"/>
                                  </p:stCondLst>
                                  <p:childTnLst>
                                    <p:set>
                                      <p:cBhvr>
                                        <p:cTn id="65" dur="1" fill="hold">
                                          <p:stCondLst>
                                            <p:cond delay="0"/>
                                          </p:stCondLst>
                                        </p:cTn>
                                        <p:tgtEl>
                                          <p:spTgt spid="770062"/>
                                        </p:tgtEl>
                                        <p:attrNameLst>
                                          <p:attrName>style.visibility</p:attrName>
                                        </p:attrNameLst>
                                      </p:cBhvr>
                                      <p:to>
                                        <p:strVal val="visible"/>
                                      </p:to>
                                    </p:set>
                                    <p:anim calcmode="lin" valueType="num">
                                      <p:cBhvr>
                                        <p:cTn id="66" dur="1000" fill="hold"/>
                                        <p:tgtEl>
                                          <p:spTgt spid="770062"/>
                                        </p:tgtEl>
                                        <p:attrNameLst>
                                          <p:attrName>ppt_w</p:attrName>
                                        </p:attrNameLst>
                                      </p:cBhvr>
                                      <p:tavLst>
                                        <p:tav tm="0">
                                          <p:val>
                                            <p:strVal val="#ppt_w*0.70"/>
                                          </p:val>
                                        </p:tav>
                                        <p:tav tm="100000">
                                          <p:val>
                                            <p:strVal val="#ppt_w"/>
                                          </p:val>
                                        </p:tav>
                                      </p:tavLst>
                                    </p:anim>
                                    <p:anim calcmode="lin" valueType="num">
                                      <p:cBhvr>
                                        <p:cTn id="67" dur="1000" fill="hold"/>
                                        <p:tgtEl>
                                          <p:spTgt spid="770062"/>
                                        </p:tgtEl>
                                        <p:attrNameLst>
                                          <p:attrName>ppt_h</p:attrName>
                                        </p:attrNameLst>
                                      </p:cBhvr>
                                      <p:tavLst>
                                        <p:tav tm="0">
                                          <p:val>
                                            <p:strVal val="#ppt_h"/>
                                          </p:val>
                                        </p:tav>
                                        <p:tav tm="100000">
                                          <p:val>
                                            <p:strVal val="#ppt_h"/>
                                          </p:val>
                                        </p:tav>
                                      </p:tavLst>
                                    </p:anim>
                                    <p:animEffect transition="in" filter="fade">
                                      <p:cBhvr>
                                        <p:cTn id="68" dur="1000"/>
                                        <p:tgtEl>
                                          <p:spTgt spid="77006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500"/>
                                        <p:tgtEl>
                                          <p:spTgt spid="770062"/>
                                        </p:tgtEl>
                                      </p:cBhvr>
                                    </p:animEffect>
                                    <p:set>
                                      <p:cBhvr>
                                        <p:cTn id="73" dur="1" fill="hold">
                                          <p:stCondLst>
                                            <p:cond delay="499"/>
                                          </p:stCondLst>
                                        </p:cTn>
                                        <p:tgtEl>
                                          <p:spTgt spid="77006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1000"/>
                                        <p:tgtEl>
                                          <p:spTgt spid="770052"/>
                                        </p:tgtEl>
                                      </p:cBhvr>
                                    </p:animEffect>
                                    <p:set>
                                      <p:cBhvr>
                                        <p:cTn id="76" dur="1" fill="hold">
                                          <p:stCondLst>
                                            <p:cond delay="999"/>
                                          </p:stCondLst>
                                        </p:cTn>
                                        <p:tgtEl>
                                          <p:spTgt spid="770052"/>
                                        </p:tgtEl>
                                        <p:attrNameLst>
                                          <p:attrName>style.visibility</p:attrName>
                                        </p:attrNameLst>
                                      </p:cBhvr>
                                      <p:to>
                                        <p:strVal val="hidden"/>
                                      </p:to>
                                    </p:set>
                                  </p:childTnLst>
                                </p:cTn>
                              </p:par>
                            </p:childTnLst>
                          </p:cTn>
                        </p:par>
                        <p:par>
                          <p:cTn id="77" fill="hold" nodeType="afterGroup">
                            <p:stCondLst>
                              <p:cond delay="1000"/>
                            </p:stCondLst>
                            <p:childTnLst>
                              <p:par>
                                <p:cTn id="78" presetID="0" presetClass="path" presetSubtype="0" accel="50000" decel="50000" fill="hold" nodeType="afterEffect">
                                  <p:stCondLst>
                                    <p:cond delay="0"/>
                                  </p:stCondLst>
                                  <p:childTnLst>
                                    <p:animMotion origin="layout" path="M -1.66667E-6 1.21387E-6 L 0.1 1.21387E-6 " pathEditMode="relative" ptsTypes="AA">
                                      <p:cBhvr>
                                        <p:cTn id="79" dur="2000" fill="hold"/>
                                        <p:tgtEl>
                                          <p:spTgt spid="770068"/>
                                        </p:tgtEl>
                                        <p:attrNameLst>
                                          <p:attrName>ppt_x</p:attrName>
                                          <p:attrName>ppt_y</p:attrName>
                                        </p:attrNameLst>
                                      </p:cBhvr>
                                    </p:animMotion>
                                  </p:childTnLst>
                                </p:cTn>
                              </p:par>
                            </p:childTnLst>
                          </p:cTn>
                        </p:par>
                        <p:par>
                          <p:cTn id="80" fill="hold" nodeType="afterGroup">
                            <p:stCondLst>
                              <p:cond delay="3000"/>
                            </p:stCondLst>
                            <p:childTnLst>
                              <p:par>
                                <p:cTn id="81" presetID="9" presetClass="entr" presetSubtype="0" fill="hold" nodeType="afterEffect">
                                  <p:stCondLst>
                                    <p:cond delay="0"/>
                                  </p:stCondLst>
                                  <p:childTnLst>
                                    <p:set>
                                      <p:cBhvr>
                                        <p:cTn id="82" dur="1" fill="hold">
                                          <p:stCondLst>
                                            <p:cond delay="0"/>
                                          </p:stCondLst>
                                        </p:cTn>
                                        <p:tgtEl>
                                          <p:spTgt spid="770069"/>
                                        </p:tgtEl>
                                        <p:attrNameLst>
                                          <p:attrName>style.visibility</p:attrName>
                                        </p:attrNameLst>
                                      </p:cBhvr>
                                      <p:to>
                                        <p:strVal val="visible"/>
                                      </p:to>
                                    </p:set>
                                    <p:animEffect transition="in" filter="dissolve">
                                      <p:cBhvr>
                                        <p:cTn id="83" dur="1000"/>
                                        <p:tgtEl>
                                          <p:spTgt spid="770069"/>
                                        </p:tgtEl>
                                      </p:cBhvr>
                                    </p:animEffect>
                                  </p:childTnLst>
                                </p:cTn>
                              </p:par>
                              <p:par>
                                <p:cTn id="84" presetID="9" presetClass="exit" presetSubtype="0" fill="hold" nodeType="withEffect">
                                  <p:stCondLst>
                                    <p:cond delay="0"/>
                                  </p:stCondLst>
                                  <p:childTnLst>
                                    <p:animEffect transition="out" filter="dissolve">
                                      <p:cBhvr>
                                        <p:cTn id="85" dur="500"/>
                                        <p:tgtEl>
                                          <p:spTgt spid="770068"/>
                                        </p:tgtEl>
                                      </p:cBhvr>
                                    </p:animEffect>
                                    <p:set>
                                      <p:cBhvr>
                                        <p:cTn id="86" dur="1" fill="hold">
                                          <p:stCondLst>
                                            <p:cond delay="499"/>
                                          </p:stCondLst>
                                        </p:cTn>
                                        <p:tgtEl>
                                          <p:spTgt spid="770068"/>
                                        </p:tgtEl>
                                        <p:attrNameLst>
                                          <p:attrName>style.visibility</p:attrName>
                                        </p:attrNameLst>
                                      </p:cBhvr>
                                      <p:to>
                                        <p:strVal val="hidden"/>
                                      </p:to>
                                    </p:set>
                                  </p:childTnLst>
                                </p:cTn>
                              </p:par>
                            </p:childTnLst>
                          </p:cTn>
                        </p:par>
                        <p:par>
                          <p:cTn id="87" fill="hold" nodeType="afterGroup">
                            <p:stCondLst>
                              <p:cond delay="4000"/>
                            </p:stCondLst>
                            <p:childTnLst>
                              <p:par>
                                <p:cTn id="88" presetID="55" presetClass="entr" presetSubtype="0" fill="hold" grpId="0" nodeType="afterEffect">
                                  <p:stCondLst>
                                    <p:cond delay="0"/>
                                  </p:stCondLst>
                                  <p:childTnLst>
                                    <p:set>
                                      <p:cBhvr>
                                        <p:cTn id="89" dur="1" fill="hold">
                                          <p:stCondLst>
                                            <p:cond delay="0"/>
                                          </p:stCondLst>
                                        </p:cTn>
                                        <p:tgtEl>
                                          <p:spTgt spid="770053"/>
                                        </p:tgtEl>
                                        <p:attrNameLst>
                                          <p:attrName>style.visibility</p:attrName>
                                        </p:attrNameLst>
                                      </p:cBhvr>
                                      <p:to>
                                        <p:strVal val="visible"/>
                                      </p:to>
                                    </p:set>
                                    <p:anim calcmode="lin" valueType="num">
                                      <p:cBhvr>
                                        <p:cTn id="90" dur="1000" fill="hold"/>
                                        <p:tgtEl>
                                          <p:spTgt spid="770053"/>
                                        </p:tgtEl>
                                        <p:attrNameLst>
                                          <p:attrName>ppt_w</p:attrName>
                                        </p:attrNameLst>
                                      </p:cBhvr>
                                      <p:tavLst>
                                        <p:tav tm="0">
                                          <p:val>
                                            <p:strVal val="#ppt_w*0.70"/>
                                          </p:val>
                                        </p:tav>
                                        <p:tav tm="100000">
                                          <p:val>
                                            <p:strVal val="#ppt_w"/>
                                          </p:val>
                                        </p:tav>
                                      </p:tavLst>
                                    </p:anim>
                                    <p:anim calcmode="lin" valueType="num">
                                      <p:cBhvr>
                                        <p:cTn id="91" dur="1000" fill="hold"/>
                                        <p:tgtEl>
                                          <p:spTgt spid="770053"/>
                                        </p:tgtEl>
                                        <p:attrNameLst>
                                          <p:attrName>ppt_h</p:attrName>
                                        </p:attrNameLst>
                                      </p:cBhvr>
                                      <p:tavLst>
                                        <p:tav tm="0">
                                          <p:val>
                                            <p:strVal val="#ppt_h"/>
                                          </p:val>
                                        </p:tav>
                                        <p:tav tm="100000">
                                          <p:val>
                                            <p:strVal val="#ppt_h"/>
                                          </p:val>
                                        </p:tav>
                                      </p:tavLst>
                                    </p:anim>
                                    <p:animEffect transition="in" filter="fade">
                                      <p:cBhvr>
                                        <p:cTn id="92" dur="1000"/>
                                        <p:tgtEl>
                                          <p:spTgt spid="770053"/>
                                        </p:tgtEl>
                                      </p:cBhvr>
                                    </p:animEffect>
                                  </p:childTnLst>
                                </p:cTn>
                              </p:par>
                            </p:childTnLst>
                          </p:cTn>
                        </p:par>
                        <p:par>
                          <p:cTn id="93" fill="hold" nodeType="afterGroup">
                            <p:stCondLst>
                              <p:cond delay="5000"/>
                            </p:stCondLst>
                            <p:childTnLst>
                              <p:par>
                                <p:cTn id="94" presetID="55" presetClass="entr" presetSubtype="0" fill="hold" grpId="0" nodeType="afterEffect">
                                  <p:stCondLst>
                                    <p:cond delay="0"/>
                                  </p:stCondLst>
                                  <p:childTnLst>
                                    <p:set>
                                      <p:cBhvr>
                                        <p:cTn id="95" dur="1" fill="hold">
                                          <p:stCondLst>
                                            <p:cond delay="0"/>
                                          </p:stCondLst>
                                        </p:cTn>
                                        <p:tgtEl>
                                          <p:spTgt spid="770063"/>
                                        </p:tgtEl>
                                        <p:attrNameLst>
                                          <p:attrName>style.visibility</p:attrName>
                                        </p:attrNameLst>
                                      </p:cBhvr>
                                      <p:to>
                                        <p:strVal val="visible"/>
                                      </p:to>
                                    </p:set>
                                    <p:anim calcmode="lin" valueType="num">
                                      <p:cBhvr>
                                        <p:cTn id="96" dur="1000" fill="hold"/>
                                        <p:tgtEl>
                                          <p:spTgt spid="770063"/>
                                        </p:tgtEl>
                                        <p:attrNameLst>
                                          <p:attrName>ppt_w</p:attrName>
                                        </p:attrNameLst>
                                      </p:cBhvr>
                                      <p:tavLst>
                                        <p:tav tm="0">
                                          <p:val>
                                            <p:strVal val="#ppt_w*0.70"/>
                                          </p:val>
                                        </p:tav>
                                        <p:tav tm="100000">
                                          <p:val>
                                            <p:strVal val="#ppt_w"/>
                                          </p:val>
                                        </p:tav>
                                      </p:tavLst>
                                    </p:anim>
                                    <p:anim calcmode="lin" valueType="num">
                                      <p:cBhvr>
                                        <p:cTn id="97" dur="1000" fill="hold"/>
                                        <p:tgtEl>
                                          <p:spTgt spid="770063"/>
                                        </p:tgtEl>
                                        <p:attrNameLst>
                                          <p:attrName>ppt_h</p:attrName>
                                        </p:attrNameLst>
                                      </p:cBhvr>
                                      <p:tavLst>
                                        <p:tav tm="0">
                                          <p:val>
                                            <p:strVal val="#ppt_h"/>
                                          </p:val>
                                        </p:tav>
                                        <p:tav tm="100000">
                                          <p:val>
                                            <p:strVal val="#ppt_h"/>
                                          </p:val>
                                        </p:tav>
                                      </p:tavLst>
                                    </p:anim>
                                    <p:animEffect transition="in" filter="fade">
                                      <p:cBhvr>
                                        <p:cTn id="98" dur="1000"/>
                                        <p:tgtEl>
                                          <p:spTgt spid="77006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xit" presetSubtype="0" fill="hold" grpId="1" nodeType="clickEffect">
                                  <p:stCondLst>
                                    <p:cond delay="0"/>
                                  </p:stCondLst>
                                  <p:childTnLst>
                                    <p:animEffect transition="out" filter="fade">
                                      <p:cBhvr>
                                        <p:cTn id="102" dur="500"/>
                                        <p:tgtEl>
                                          <p:spTgt spid="770063"/>
                                        </p:tgtEl>
                                      </p:cBhvr>
                                    </p:animEffect>
                                    <p:set>
                                      <p:cBhvr>
                                        <p:cTn id="103" dur="1" fill="hold">
                                          <p:stCondLst>
                                            <p:cond delay="499"/>
                                          </p:stCondLst>
                                        </p:cTn>
                                        <p:tgtEl>
                                          <p:spTgt spid="770063"/>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770053"/>
                                        </p:tgtEl>
                                      </p:cBhvr>
                                    </p:animEffect>
                                    <p:set>
                                      <p:cBhvr>
                                        <p:cTn id="106" dur="1" fill="hold">
                                          <p:stCondLst>
                                            <p:cond delay="999"/>
                                          </p:stCondLst>
                                        </p:cTn>
                                        <p:tgtEl>
                                          <p:spTgt spid="770053"/>
                                        </p:tgtEl>
                                        <p:attrNameLst>
                                          <p:attrName>style.visibility</p:attrName>
                                        </p:attrNameLst>
                                      </p:cBhvr>
                                      <p:to>
                                        <p:strVal val="hidden"/>
                                      </p:to>
                                    </p:set>
                                  </p:childTnLst>
                                </p:cTn>
                              </p:par>
                            </p:childTnLst>
                          </p:cTn>
                        </p:par>
                        <p:par>
                          <p:cTn id="107" fill="hold" nodeType="afterGroup">
                            <p:stCondLst>
                              <p:cond delay="1000"/>
                            </p:stCondLst>
                            <p:childTnLst>
                              <p:par>
                                <p:cTn id="108" presetID="0" presetClass="path" presetSubtype="0" accel="50000" decel="50000" fill="hold" nodeType="afterEffect">
                                  <p:stCondLst>
                                    <p:cond delay="0"/>
                                  </p:stCondLst>
                                  <p:childTnLst>
                                    <p:animMotion origin="layout" path="M 4.72222E-6 6.35838E-6 L 0.10312 6.35838E-6 " pathEditMode="relative" ptsTypes="AA">
                                      <p:cBhvr>
                                        <p:cTn id="109" dur="2000" fill="hold"/>
                                        <p:tgtEl>
                                          <p:spTgt spid="770069"/>
                                        </p:tgtEl>
                                        <p:attrNameLst>
                                          <p:attrName>ppt_x</p:attrName>
                                          <p:attrName>ppt_y</p:attrName>
                                        </p:attrNameLst>
                                      </p:cBhvr>
                                    </p:animMotion>
                                  </p:childTnLst>
                                </p:cTn>
                              </p:par>
                            </p:childTnLst>
                          </p:cTn>
                        </p:par>
                        <p:par>
                          <p:cTn id="110" fill="hold" nodeType="afterGroup">
                            <p:stCondLst>
                              <p:cond delay="3000"/>
                            </p:stCondLst>
                            <p:childTnLst>
                              <p:par>
                                <p:cTn id="111" presetID="9" presetClass="entr" presetSubtype="0" fill="hold" nodeType="afterEffect">
                                  <p:stCondLst>
                                    <p:cond delay="0"/>
                                  </p:stCondLst>
                                  <p:childTnLst>
                                    <p:set>
                                      <p:cBhvr>
                                        <p:cTn id="112" dur="1" fill="hold">
                                          <p:stCondLst>
                                            <p:cond delay="0"/>
                                          </p:stCondLst>
                                        </p:cTn>
                                        <p:tgtEl>
                                          <p:spTgt spid="770070"/>
                                        </p:tgtEl>
                                        <p:attrNameLst>
                                          <p:attrName>style.visibility</p:attrName>
                                        </p:attrNameLst>
                                      </p:cBhvr>
                                      <p:to>
                                        <p:strVal val="visible"/>
                                      </p:to>
                                    </p:set>
                                    <p:animEffect transition="in" filter="dissolve">
                                      <p:cBhvr>
                                        <p:cTn id="113" dur="1000"/>
                                        <p:tgtEl>
                                          <p:spTgt spid="770070"/>
                                        </p:tgtEl>
                                      </p:cBhvr>
                                    </p:animEffect>
                                  </p:childTnLst>
                                </p:cTn>
                              </p:par>
                              <p:par>
                                <p:cTn id="114" presetID="9" presetClass="exit" presetSubtype="0" fill="hold" nodeType="withEffect">
                                  <p:stCondLst>
                                    <p:cond delay="0"/>
                                  </p:stCondLst>
                                  <p:childTnLst>
                                    <p:animEffect transition="out" filter="dissolve">
                                      <p:cBhvr>
                                        <p:cTn id="115" dur="500"/>
                                        <p:tgtEl>
                                          <p:spTgt spid="770069"/>
                                        </p:tgtEl>
                                      </p:cBhvr>
                                    </p:animEffect>
                                    <p:set>
                                      <p:cBhvr>
                                        <p:cTn id="116" dur="1" fill="hold">
                                          <p:stCondLst>
                                            <p:cond delay="499"/>
                                          </p:stCondLst>
                                        </p:cTn>
                                        <p:tgtEl>
                                          <p:spTgt spid="770069"/>
                                        </p:tgtEl>
                                        <p:attrNameLst>
                                          <p:attrName>style.visibility</p:attrName>
                                        </p:attrNameLst>
                                      </p:cBhvr>
                                      <p:to>
                                        <p:strVal val="hidden"/>
                                      </p:to>
                                    </p:set>
                                  </p:childTnLst>
                                </p:cTn>
                              </p:par>
                            </p:childTnLst>
                          </p:cTn>
                        </p:par>
                        <p:par>
                          <p:cTn id="117" fill="hold" nodeType="afterGroup">
                            <p:stCondLst>
                              <p:cond delay="4000"/>
                            </p:stCondLst>
                            <p:childTnLst>
                              <p:par>
                                <p:cTn id="118" presetID="55" presetClass="entr" presetSubtype="0" fill="hold" grpId="0" nodeType="afterEffect">
                                  <p:stCondLst>
                                    <p:cond delay="0"/>
                                  </p:stCondLst>
                                  <p:childTnLst>
                                    <p:set>
                                      <p:cBhvr>
                                        <p:cTn id="119" dur="1" fill="hold">
                                          <p:stCondLst>
                                            <p:cond delay="0"/>
                                          </p:stCondLst>
                                        </p:cTn>
                                        <p:tgtEl>
                                          <p:spTgt spid="770054"/>
                                        </p:tgtEl>
                                        <p:attrNameLst>
                                          <p:attrName>style.visibility</p:attrName>
                                        </p:attrNameLst>
                                      </p:cBhvr>
                                      <p:to>
                                        <p:strVal val="visible"/>
                                      </p:to>
                                    </p:set>
                                    <p:anim calcmode="lin" valueType="num">
                                      <p:cBhvr>
                                        <p:cTn id="120" dur="1000" fill="hold"/>
                                        <p:tgtEl>
                                          <p:spTgt spid="770054"/>
                                        </p:tgtEl>
                                        <p:attrNameLst>
                                          <p:attrName>ppt_w</p:attrName>
                                        </p:attrNameLst>
                                      </p:cBhvr>
                                      <p:tavLst>
                                        <p:tav tm="0">
                                          <p:val>
                                            <p:strVal val="#ppt_w*0.70"/>
                                          </p:val>
                                        </p:tav>
                                        <p:tav tm="100000">
                                          <p:val>
                                            <p:strVal val="#ppt_w"/>
                                          </p:val>
                                        </p:tav>
                                      </p:tavLst>
                                    </p:anim>
                                    <p:anim calcmode="lin" valueType="num">
                                      <p:cBhvr>
                                        <p:cTn id="121" dur="1000" fill="hold"/>
                                        <p:tgtEl>
                                          <p:spTgt spid="770054"/>
                                        </p:tgtEl>
                                        <p:attrNameLst>
                                          <p:attrName>ppt_h</p:attrName>
                                        </p:attrNameLst>
                                      </p:cBhvr>
                                      <p:tavLst>
                                        <p:tav tm="0">
                                          <p:val>
                                            <p:strVal val="#ppt_h"/>
                                          </p:val>
                                        </p:tav>
                                        <p:tav tm="100000">
                                          <p:val>
                                            <p:strVal val="#ppt_h"/>
                                          </p:val>
                                        </p:tav>
                                      </p:tavLst>
                                    </p:anim>
                                    <p:animEffect transition="in" filter="fade">
                                      <p:cBhvr>
                                        <p:cTn id="122" dur="1000"/>
                                        <p:tgtEl>
                                          <p:spTgt spid="770054"/>
                                        </p:tgtEl>
                                      </p:cBhvr>
                                    </p:animEffect>
                                  </p:childTnLst>
                                </p:cTn>
                              </p:par>
                            </p:childTnLst>
                          </p:cTn>
                        </p:par>
                        <p:par>
                          <p:cTn id="123" fill="hold" nodeType="afterGroup">
                            <p:stCondLst>
                              <p:cond delay="5000"/>
                            </p:stCondLst>
                            <p:childTnLst>
                              <p:par>
                                <p:cTn id="124" presetID="55" presetClass="entr" presetSubtype="0" fill="hold" grpId="0" nodeType="afterEffect">
                                  <p:stCondLst>
                                    <p:cond delay="0"/>
                                  </p:stCondLst>
                                  <p:childTnLst>
                                    <p:set>
                                      <p:cBhvr>
                                        <p:cTn id="125" dur="1" fill="hold">
                                          <p:stCondLst>
                                            <p:cond delay="0"/>
                                          </p:stCondLst>
                                        </p:cTn>
                                        <p:tgtEl>
                                          <p:spTgt spid="770064"/>
                                        </p:tgtEl>
                                        <p:attrNameLst>
                                          <p:attrName>style.visibility</p:attrName>
                                        </p:attrNameLst>
                                      </p:cBhvr>
                                      <p:to>
                                        <p:strVal val="visible"/>
                                      </p:to>
                                    </p:set>
                                    <p:anim calcmode="lin" valueType="num">
                                      <p:cBhvr>
                                        <p:cTn id="126" dur="1000" fill="hold"/>
                                        <p:tgtEl>
                                          <p:spTgt spid="770064"/>
                                        </p:tgtEl>
                                        <p:attrNameLst>
                                          <p:attrName>ppt_w</p:attrName>
                                        </p:attrNameLst>
                                      </p:cBhvr>
                                      <p:tavLst>
                                        <p:tav tm="0">
                                          <p:val>
                                            <p:strVal val="#ppt_w*0.70"/>
                                          </p:val>
                                        </p:tav>
                                        <p:tav tm="100000">
                                          <p:val>
                                            <p:strVal val="#ppt_w"/>
                                          </p:val>
                                        </p:tav>
                                      </p:tavLst>
                                    </p:anim>
                                    <p:anim calcmode="lin" valueType="num">
                                      <p:cBhvr>
                                        <p:cTn id="127" dur="1000" fill="hold"/>
                                        <p:tgtEl>
                                          <p:spTgt spid="770064"/>
                                        </p:tgtEl>
                                        <p:attrNameLst>
                                          <p:attrName>ppt_h</p:attrName>
                                        </p:attrNameLst>
                                      </p:cBhvr>
                                      <p:tavLst>
                                        <p:tav tm="0">
                                          <p:val>
                                            <p:strVal val="#ppt_h"/>
                                          </p:val>
                                        </p:tav>
                                        <p:tav tm="100000">
                                          <p:val>
                                            <p:strVal val="#ppt_h"/>
                                          </p:val>
                                        </p:tav>
                                      </p:tavLst>
                                    </p:anim>
                                    <p:animEffect transition="in" filter="fade">
                                      <p:cBhvr>
                                        <p:cTn id="128" dur="1000"/>
                                        <p:tgtEl>
                                          <p:spTgt spid="77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animBg="1"/>
      <p:bldP spid="770051" grpId="1" animBg="1"/>
      <p:bldP spid="770052" grpId="0" animBg="1"/>
      <p:bldP spid="770052" grpId="1" animBg="1"/>
      <p:bldP spid="770053" grpId="0" animBg="1"/>
      <p:bldP spid="770053" grpId="1" animBg="1"/>
      <p:bldP spid="770054" grpId="0" animBg="1"/>
      <p:bldP spid="770061" grpId="0" animBg="1"/>
      <p:bldP spid="770061" grpId="1" animBg="1"/>
      <p:bldP spid="770062" grpId="0" animBg="1"/>
      <p:bldP spid="770062" grpId="1" animBg="1"/>
      <p:bldP spid="770063" grpId="0" animBg="1"/>
      <p:bldP spid="770063" grpId="1" animBg="1"/>
      <p:bldP spid="770064" grpId="0" animBg="1"/>
      <p:bldP spid="770065" grpId="0" animBg="1"/>
      <p:bldP spid="77006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838200" y="438106"/>
            <a:ext cx="7467600" cy="1143000"/>
          </a:xfrm>
        </p:spPr>
        <p:txBody>
          <a:bodyPr/>
          <a:lstStyle/>
          <a:p>
            <a:pPr fontAlgn="auto">
              <a:spcAft>
                <a:spcPts val="0"/>
              </a:spcAft>
              <a:defRPr/>
            </a:pPr>
            <a:r>
              <a:rPr lang="cs-CZ" altLang="zh-CN" b="1" dirty="0">
                <a:solidFill>
                  <a:schemeClr val="tx1"/>
                </a:solidFill>
              </a:rPr>
              <a:t>Časová hodnota peněz</a:t>
            </a:r>
            <a:endParaRPr lang="cs-CZ" b="1" dirty="0">
              <a:solidFill>
                <a:schemeClr val="tx1"/>
              </a:solidFill>
            </a:endParaRPr>
          </a:p>
        </p:txBody>
      </p:sp>
      <p:sp>
        <p:nvSpPr>
          <p:cNvPr id="297987" name="Rectangle 3"/>
          <p:cNvSpPr>
            <a:spLocks noGrp="1" noChangeArrowheads="1"/>
          </p:cNvSpPr>
          <p:nvPr>
            <p:ph type="body" idx="1"/>
          </p:nvPr>
        </p:nvSpPr>
        <p:spPr>
          <a:xfrm>
            <a:off x="250825" y="1412875"/>
            <a:ext cx="8893175" cy="5445125"/>
          </a:xfrm>
        </p:spPr>
        <p:txBody>
          <a:bodyPr/>
          <a:lstStyle/>
          <a:p>
            <a:pPr>
              <a:buFont typeface="Wingdings" pitchFamily="2" charset="2"/>
              <a:buNone/>
            </a:pPr>
            <a:r>
              <a:rPr lang="cs-CZ" altLang="zh-CN" b="1">
                <a:solidFill>
                  <a:schemeClr val="hlink"/>
                </a:solidFill>
                <a:latin typeface="Times New Roman" pitchFamily="18" charset="0"/>
                <a:cs typeface="Times New Roman" pitchFamily="18" charset="0"/>
              </a:rPr>
              <a:t>Současná hodnota peněz (SH)</a:t>
            </a:r>
          </a:p>
          <a:p>
            <a:r>
              <a:rPr lang="cs-CZ" altLang="zh-CN">
                <a:latin typeface="Times New Roman" pitchFamily="18" charset="0"/>
                <a:cs typeface="Times New Roman" pitchFamily="18" charset="0"/>
              </a:rPr>
              <a:t>SH říká, kolik bychom měli dnes investovat, jestliže chceme v budoucnu získat z této investice přesně danou částku. </a:t>
            </a:r>
          </a:p>
          <a:p>
            <a:r>
              <a:rPr lang="cs-CZ" altLang="zh-CN">
                <a:latin typeface="Times New Roman" pitchFamily="18" charset="0"/>
                <a:cs typeface="Times New Roman" pitchFamily="18" charset="0"/>
              </a:rPr>
              <a:t>SH využijeme tehdy, když potřebujeme vědět, kolik máme dnes uložit do banky, abychom v ní např. za 5 let měli 100 000 Kč.</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80" name="Rectangle 8"/>
          <p:cNvSpPr>
            <a:spLocks noGrp="1" noChangeArrowheads="1"/>
          </p:cNvSpPr>
          <p:nvPr>
            <p:ph type="title"/>
          </p:nvPr>
        </p:nvSpPr>
        <p:spPr>
          <a:xfrm>
            <a:off x="223044" y="269875"/>
            <a:ext cx="8229600" cy="1143000"/>
          </a:xfrm>
        </p:spPr>
        <p:txBody>
          <a:bodyPr/>
          <a:lstStyle/>
          <a:p>
            <a:pPr fontAlgn="auto">
              <a:spcAft>
                <a:spcPts val="0"/>
              </a:spcAft>
              <a:defRPr/>
            </a:pPr>
            <a:r>
              <a:rPr lang="cs-CZ" sz="4000" b="1" dirty="0">
                <a:solidFill>
                  <a:schemeClr val="tx1"/>
                </a:solidFill>
              </a:rPr>
              <a:t>Současná hodnota peněz</a:t>
            </a:r>
          </a:p>
        </p:txBody>
      </p:sp>
      <p:sp>
        <p:nvSpPr>
          <p:cNvPr id="299011" name="Rectangle 3"/>
          <p:cNvSpPr>
            <a:spLocks noGrp="1" noChangeArrowheads="1"/>
          </p:cNvSpPr>
          <p:nvPr>
            <p:ph type="body" sz="half" idx="1"/>
          </p:nvPr>
        </p:nvSpPr>
        <p:spPr>
          <a:xfrm>
            <a:off x="0" y="1412875"/>
            <a:ext cx="8675688" cy="4895850"/>
          </a:xfrm>
        </p:spPr>
        <p:txBody>
          <a:bodyPr>
            <a:normAutofit fontScale="85000" lnSpcReduction="20000"/>
          </a:bodyPr>
          <a:lstStyle/>
          <a:p>
            <a:pPr>
              <a:lnSpc>
                <a:spcPct val="90000"/>
              </a:lnSpc>
            </a:pPr>
            <a:r>
              <a:rPr lang="cs-CZ">
                <a:solidFill>
                  <a:schemeClr val="tx1"/>
                </a:solidFill>
                <a:latin typeface="Times New Roman" pitchFamily="18" charset="0"/>
                <a:cs typeface="Times New Roman" pitchFamily="18" charset="0"/>
              </a:rPr>
              <a:t>Podobně můžeme zpětně zjistit jakou má pro nás dnes (tedy v současnosti) hodnotu určitá budoucí peněžní částka. Použijeme k tomu odúročitele:</a:t>
            </a:r>
          </a:p>
          <a:p>
            <a:pPr>
              <a:lnSpc>
                <a:spcPct val="90000"/>
              </a:lnSpc>
              <a:buFont typeface="Wingdings" pitchFamily="2" charset="2"/>
              <a:buNone/>
            </a:pPr>
            <a:endParaRPr lang="cs-CZ">
              <a:solidFill>
                <a:schemeClr val="tx1"/>
              </a:solidFill>
              <a:latin typeface="Times New Roman" pitchFamily="18" charset="0"/>
              <a:cs typeface="Times New Roman" pitchFamily="18" charset="0"/>
            </a:endParaRPr>
          </a:p>
          <a:p>
            <a:pPr>
              <a:lnSpc>
                <a:spcPct val="90000"/>
              </a:lnSpc>
              <a:buFont typeface="Wingdings" pitchFamily="2" charset="2"/>
              <a:buNone/>
            </a:pPr>
            <a:endParaRPr lang="cs-CZ">
              <a:solidFill>
                <a:schemeClr val="tx1"/>
              </a:solidFill>
              <a:latin typeface="Times New Roman" pitchFamily="18" charset="0"/>
              <a:cs typeface="Times New Roman" pitchFamily="18" charset="0"/>
            </a:endParaRPr>
          </a:p>
          <a:p>
            <a:pPr>
              <a:lnSpc>
                <a:spcPct val="90000"/>
              </a:lnSpc>
              <a:buFont typeface="Wingdings" pitchFamily="2" charset="2"/>
              <a:buNone/>
            </a:pPr>
            <a:endParaRPr lang="cs-CZ">
              <a:solidFill>
                <a:schemeClr val="tx1"/>
              </a:solidFill>
              <a:latin typeface="Times New Roman" pitchFamily="18" charset="0"/>
              <a:cs typeface="Times New Roman" pitchFamily="18" charset="0"/>
            </a:endParaRPr>
          </a:p>
          <a:p>
            <a:pPr>
              <a:lnSpc>
                <a:spcPct val="90000"/>
              </a:lnSpc>
            </a:pPr>
            <a:endParaRPr lang="cs-CZ" b="1">
              <a:solidFill>
                <a:schemeClr val="tx1"/>
              </a:solidFill>
              <a:latin typeface="Times New Roman" pitchFamily="18" charset="0"/>
              <a:cs typeface="Times New Roman" pitchFamily="18" charset="0"/>
            </a:endParaRPr>
          </a:p>
          <a:p>
            <a:pPr>
              <a:lnSpc>
                <a:spcPct val="90000"/>
              </a:lnSpc>
            </a:pPr>
            <a:endParaRPr lang="cs-CZ" b="1">
              <a:solidFill>
                <a:schemeClr val="tx1"/>
              </a:solidFill>
              <a:latin typeface="Times New Roman" pitchFamily="18" charset="0"/>
              <a:cs typeface="Times New Roman" pitchFamily="18" charset="0"/>
            </a:endParaRPr>
          </a:p>
          <a:p>
            <a:pPr>
              <a:lnSpc>
                <a:spcPct val="90000"/>
              </a:lnSpc>
            </a:pPr>
            <a:r>
              <a:rPr lang="cs-CZ" b="1">
                <a:solidFill>
                  <a:schemeClr val="tx1"/>
                </a:solidFill>
                <a:latin typeface="Times New Roman" pitchFamily="18" charset="0"/>
                <a:cs typeface="Times New Roman" pitchFamily="18" charset="0"/>
              </a:rPr>
              <a:t>Úročitel</a:t>
            </a:r>
            <a:r>
              <a:rPr lang="cs-CZ">
                <a:solidFill>
                  <a:schemeClr val="tx1"/>
                </a:solidFill>
                <a:latin typeface="Times New Roman" pitchFamily="18" charset="0"/>
                <a:cs typeface="Times New Roman" pitchFamily="18" charset="0"/>
              </a:rPr>
              <a:t> – budoucí hodnota jednorázové platby jednotkové po uplynutí n úrokovacích období při úrokové míře i</a:t>
            </a:r>
            <a:endParaRPr lang="cs-CZ" b="1">
              <a:solidFill>
                <a:schemeClr val="tx1"/>
              </a:solidFill>
              <a:latin typeface="Times New Roman" pitchFamily="18" charset="0"/>
              <a:cs typeface="Times New Roman" pitchFamily="18" charset="0"/>
            </a:endParaRPr>
          </a:p>
          <a:p>
            <a:pPr>
              <a:lnSpc>
                <a:spcPct val="90000"/>
              </a:lnSpc>
            </a:pPr>
            <a:r>
              <a:rPr lang="cs-CZ" b="1">
                <a:solidFill>
                  <a:schemeClr val="tx1"/>
                </a:solidFill>
                <a:latin typeface="Times New Roman" pitchFamily="18" charset="0"/>
                <a:cs typeface="Times New Roman" pitchFamily="18" charset="0"/>
              </a:rPr>
              <a:t>Odúročitel</a:t>
            </a:r>
            <a:r>
              <a:rPr lang="cs-CZ">
                <a:solidFill>
                  <a:schemeClr val="tx1"/>
                </a:solidFill>
                <a:latin typeface="Times New Roman" pitchFamily="18" charset="0"/>
                <a:cs typeface="Times New Roman" pitchFamily="18" charset="0"/>
              </a:rPr>
              <a:t> – současná hodnota jednorázové platby jednotkové placené po uplynutí n úrokovacích období při úrokové míře i</a:t>
            </a:r>
          </a:p>
        </p:txBody>
      </p:sp>
      <p:graphicFrame>
        <p:nvGraphicFramePr>
          <p:cNvPr id="299012" name="Object 4"/>
          <p:cNvGraphicFramePr>
            <a:graphicFrameLocks noGrp="1" noChangeAspect="1"/>
          </p:cNvGraphicFramePr>
          <p:nvPr>
            <p:ph sz="quarter" idx="2"/>
          </p:nvPr>
        </p:nvGraphicFramePr>
        <p:xfrm>
          <a:off x="2268538" y="2708275"/>
          <a:ext cx="3287712" cy="654050"/>
        </p:xfrm>
        <a:graphic>
          <a:graphicData uri="http://schemas.openxmlformats.org/presentationml/2006/ole">
            <mc:AlternateContent xmlns:mc="http://schemas.openxmlformats.org/markup-compatibility/2006">
              <mc:Choice xmlns:v="urn:schemas-microsoft-com:vml" Requires="v">
                <p:oleObj spid="_x0000_s184358" name="Editor rovnic 3.0" r:id="rId3" imgW="1955800" imgH="431800" progId="Equation.3">
                  <p:embed/>
                </p:oleObj>
              </mc:Choice>
              <mc:Fallback>
                <p:oleObj name="Editor rovnic 3.0" r:id="rId3" imgW="1955800" imgH="431800" progId="Equation.3">
                  <p:embed/>
                  <p:pic>
                    <p:nvPicPr>
                      <p:cNvPr id="29901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3287712" cy="65405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9013" name="Object 7"/>
          <p:cNvGraphicFramePr>
            <a:graphicFrameLocks noGrp="1" noChangeAspect="1"/>
          </p:cNvGraphicFramePr>
          <p:nvPr>
            <p:ph sz="quarter" idx="3"/>
          </p:nvPr>
        </p:nvGraphicFramePr>
        <p:xfrm>
          <a:off x="2339975" y="3644900"/>
          <a:ext cx="3168650" cy="431800"/>
        </p:xfrm>
        <a:graphic>
          <a:graphicData uri="http://schemas.openxmlformats.org/presentationml/2006/ole">
            <mc:AlternateContent xmlns:mc="http://schemas.openxmlformats.org/markup-compatibility/2006">
              <mc:Choice xmlns:v="urn:schemas-microsoft-com:vml" Requires="v">
                <p:oleObj spid="_x0000_s184359" name="Editor rovnic 3.0" r:id="rId5" imgW="1600200" imgH="241300" progId="Equation.3">
                  <p:embed/>
                </p:oleObj>
              </mc:Choice>
              <mc:Fallback>
                <p:oleObj name="Editor rovnic 3.0" r:id="rId5" imgW="1600200" imgH="241300" progId="Equation.3">
                  <p:embed/>
                  <p:pic>
                    <p:nvPicPr>
                      <p:cNvPr id="299013"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3644900"/>
                        <a:ext cx="3168650" cy="4318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6435725" y="4397375"/>
            <a:ext cx="909638" cy="955675"/>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Times New Roman" pitchFamily="18" charset="0"/>
              </a:rPr>
              <a:t>CF</a:t>
            </a:r>
            <a:r>
              <a:rPr kumimoji="1" lang="cs-CZ" sz="1600" baseline="-25000">
                <a:latin typeface="Times New Roman" pitchFamily="18" charset="0"/>
              </a:rPr>
              <a:t>4</a:t>
            </a:r>
          </a:p>
          <a:p>
            <a:pPr algn="ctr"/>
            <a:r>
              <a:rPr kumimoji="1" lang="cs-CZ" sz="1600">
                <a:latin typeface="Times New Roman" pitchFamily="18" charset="0"/>
              </a:rPr>
              <a:t>120</a:t>
            </a:r>
          </a:p>
        </p:txBody>
      </p:sp>
      <p:sp>
        <p:nvSpPr>
          <p:cNvPr id="771075" name="Text Box 3"/>
          <p:cNvSpPr txBox="1">
            <a:spLocks noChangeArrowheads="1"/>
          </p:cNvSpPr>
          <p:nvPr/>
        </p:nvSpPr>
        <p:spPr bwMode="auto">
          <a:xfrm>
            <a:off x="5510213" y="4392613"/>
            <a:ext cx="909637" cy="957262"/>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Times New Roman" pitchFamily="18" charset="0"/>
              </a:rPr>
              <a:t>CF</a:t>
            </a:r>
            <a:r>
              <a:rPr kumimoji="1" lang="cs-CZ" sz="1600" baseline="-25000">
                <a:latin typeface="Times New Roman" pitchFamily="18" charset="0"/>
              </a:rPr>
              <a:t>3</a:t>
            </a:r>
          </a:p>
          <a:p>
            <a:pPr algn="ctr"/>
            <a:r>
              <a:rPr kumimoji="1" lang="cs-CZ" sz="1600">
                <a:latin typeface="Times New Roman" pitchFamily="18" charset="0"/>
              </a:rPr>
              <a:t>120</a:t>
            </a:r>
          </a:p>
        </p:txBody>
      </p:sp>
      <p:sp>
        <p:nvSpPr>
          <p:cNvPr id="771076" name="Text Box 4"/>
          <p:cNvSpPr txBox="1">
            <a:spLocks noChangeArrowheads="1"/>
          </p:cNvSpPr>
          <p:nvPr/>
        </p:nvSpPr>
        <p:spPr bwMode="auto">
          <a:xfrm>
            <a:off x="3660775" y="4421188"/>
            <a:ext cx="909638" cy="936625"/>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Times New Roman" pitchFamily="18" charset="0"/>
              </a:rPr>
              <a:t>CF</a:t>
            </a:r>
            <a:r>
              <a:rPr kumimoji="1" lang="cs-CZ" sz="1600" baseline="-25000">
                <a:latin typeface="Times New Roman" pitchFamily="18" charset="0"/>
              </a:rPr>
              <a:t>1</a:t>
            </a:r>
          </a:p>
          <a:p>
            <a:pPr algn="ctr"/>
            <a:r>
              <a:rPr kumimoji="1" lang="cs-CZ" sz="1600">
                <a:latin typeface="Times New Roman" pitchFamily="18" charset="0"/>
              </a:rPr>
              <a:t>120</a:t>
            </a:r>
          </a:p>
        </p:txBody>
      </p:sp>
      <p:sp>
        <p:nvSpPr>
          <p:cNvPr id="771077" name="Text Box 5"/>
          <p:cNvSpPr txBox="1">
            <a:spLocks noChangeArrowheads="1"/>
          </p:cNvSpPr>
          <p:nvPr/>
        </p:nvSpPr>
        <p:spPr bwMode="auto">
          <a:xfrm>
            <a:off x="4594225" y="4425950"/>
            <a:ext cx="896938" cy="925513"/>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Times New Roman" pitchFamily="18" charset="0"/>
              </a:rPr>
              <a:t>CF</a:t>
            </a:r>
            <a:r>
              <a:rPr kumimoji="1" lang="cs-CZ" sz="1600" baseline="-25000">
                <a:latin typeface="Times New Roman" pitchFamily="18" charset="0"/>
              </a:rPr>
              <a:t>2</a:t>
            </a:r>
          </a:p>
          <a:p>
            <a:pPr algn="ctr"/>
            <a:r>
              <a:rPr kumimoji="1" lang="cs-CZ" sz="1600">
                <a:latin typeface="Times New Roman" pitchFamily="18" charset="0"/>
              </a:rPr>
              <a:t>120</a:t>
            </a:r>
          </a:p>
        </p:txBody>
      </p:sp>
      <p:sp>
        <p:nvSpPr>
          <p:cNvPr id="771078" name="Text Box 6"/>
          <p:cNvSpPr txBox="1">
            <a:spLocks noChangeArrowheads="1"/>
          </p:cNvSpPr>
          <p:nvPr/>
        </p:nvSpPr>
        <p:spPr bwMode="auto">
          <a:xfrm>
            <a:off x="3665538" y="4389438"/>
            <a:ext cx="927100" cy="968375"/>
          </a:xfrm>
          <a:prstGeom prst="rect">
            <a:avLst/>
          </a:prstGeom>
          <a:blipFill dpi="0" rotWithShape="1">
            <a:blip r:embed="rId2"/>
            <a:srcRect/>
            <a:stretch>
              <a:fillRect/>
            </a:stretch>
          </a:blipFill>
          <a:ln w="9525">
            <a:solidFill>
              <a:srgbClr val="000000"/>
            </a:solidFill>
            <a:miter lim="800000"/>
            <a:headEnd/>
            <a:tailEnd/>
          </a:ln>
        </p:spPr>
        <p:txBody>
          <a:bodyPr/>
          <a:lstStyle/>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1</a:t>
            </a:r>
          </a:p>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79" name="Rectangle 7"/>
          <p:cNvSpPr>
            <a:spLocks noGrp="1" noChangeArrowheads="1"/>
          </p:cNvSpPr>
          <p:nvPr>
            <p:ph type="title"/>
          </p:nvPr>
        </p:nvSpPr>
        <p:spPr>
          <a:xfrm>
            <a:off x="755650" y="363538"/>
            <a:ext cx="7467600" cy="1143000"/>
          </a:xfrm>
        </p:spPr>
        <p:txBody>
          <a:bodyPr/>
          <a:lstStyle/>
          <a:p>
            <a:pPr fontAlgn="auto">
              <a:spcAft>
                <a:spcPts val="0"/>
              </a:spcAft>
              <a:defRPr/>
            </a:pPr>
            <a:r>
              <a:rPr lang="cs-CZ" b="1" dirty="0">
                <a:solidFill>
                  <a:schemeClr val="tx1"/>
                </a:solidFill>
              </a:rPr>
              <a:t>Současná hodnota peněz</a:t>
            </a:r>
          </a:p>
        </p:txBody>
      </p:sp>
      <p:sp>
        <p:nvSpPr>
          <p:cNvPr id="771080" name="Text Box 8"/>
          <p:cNvSpPr txBox="1">
            <a:spLocks noChangeArrowheads="1"/>
          </p:cNvSpPr>
          <p:nvPr/>
        </p:nvSpPr>
        <p:spPr bwMode="auto">
          <a:xfrm>
            <a:off x="2574925" y="4591050"/>
            <a:ext cx="860425" cy="765175"/>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Comic Sans MS" pitchFamily="66" charset="0"/>
              </a:rPr>
              <a:t>SHCF</a:t>
            </a:r>
            <a:r>
              <a:rPr kumimoji="1" lang="cs-CZ" sz="1600" baseline="-25000">
                <a:latin typeface="Comic Sans MS" pitchFamily="66" charset="0"/>
              </a:rPr>
              <a:t>1</a:t>
            </a:r>
          </a:p>
          <a:p>
            <a:pPr algn="ctr"/>
            <a:r>
              <a:rPr kumimoji="1" lang="cs-CZ" sz="1600">
                <a:latin typeface="Comic Sans MS" pitchFamily="66" charset="0"/>
              </a:rPr>
              <a:t>109,09</a:t>
            </a:r>
          </a:p>
        </p:txBody>
      </p:sp>
      <p:sp>
        <p:nvSpPr>
          <p:cNvPr id="771081" name="Text Box 9" descr="stacks-of-money"/>
          <p:cNvSpPr txBox="1">
            <a:spLocks noChangeArrowheads="1"/>
          </p:cNvSpPr>
          <p:nvPr/>
        </p:nvSpPr>
        <p:spPr bwMode="auto">
          <a:xfrm>
            <a:off x="4587875" y="4387850"/>
            <a:ext cx="925513" cy="969963"/>
          </a:xfrm>
          <a:prstGeom prst="rect">
            <a:avLst/>
          </a:prstGeom>
          <a:blipFill dpi="0" rotWithShape="1">
            <a:blip r:embed="rId2"/>
            <a:srcRect/>
            <a:stretch>
              <a:fillRect/>
            </a:stretch>
          </a:blipFill>
          <a:ln w="9525">
            <a:solidFill>
              <a:srgbClr val="000000"/>
            </a:solidFill>
            <a:miter lim="800000"/>
            <a:headEnd/>
            <a:tailEnd/>
          </a:ln>
        </p:spPr>
        <p:txBody>
          <a:bodyPr/>
          <a:lstStyle/>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2</a:t>
            </a:r>
          </a:p>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82" name="Text Box 10" descr="stacks-of-money"/>
          <p:cNvSpPr txBox="1">
            <a:spLocks noChangeArrowheads="1"/>
          </p:cNvSpPr>
          <p:nvPr/>
        </p:nvSpPr>
        <p:spPr bwMode="auto">
          <a:xfrm>
            <a:off x="5510213" y="4379913"/>
            <a:ext cx="925512" cy="977900"/>
          </a:xfrm>
          <a:prstGeom prst="rect">
            <a:avLst/>
          </a:prstGeom>
          <a:blipFill dpi="0" rotWithShape="1">
            <a:blip r:embed="rId2"/>
            <a:srcRect/>
            <a:stretch>
              <a:fillRect/>
            </a:stretch>
          </a:blipFill>
          <a:ln w="9525">
            <a:solidFill>
              <a:srgbClr val="000000"/>
            </a:solidFill>
            <a:miter lim="800000"/>
            <a:headEnd/>
            <a:tailEnd/>
          </a:ln>
        </p:spPr>
        <p:txBody>
          <a:bodyPr/>
          <a:lstStyle/>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3</a:t>
            </a:r>
          </a:p>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83" name="Text Box 11" descr="stacks-of-money"/>
          <p:cNvSpPr txBox="1">
            <a:spLocks noChangeArrowheads="1"/>
          </p:cNvSpPr>
          <p:nvPr/>
        </p:nvSpPr>
        <p:spPr bwMode="auto">
          <a:xfrm>
            <a:off x="6430963" y="4389438"/>
            <a:ext cx="927100" cy="968375"/>
          </a:xfrm>
          <a:prstGeom prst="rect">
            <a:avLst/>
          </a:prstGeom>
          <a:blipFill dpi="0" rotWithShape="1">
            <a:blip r:embed="rId2"/>
            <a:srcRect/>
            <a:stretch>
              <a:fillRect/>
            </a:stretch>
          </a:blipFill>
          <a:ln w="9525">
            <a:solidFill>
              <a:srgbClr val="000000"/>
            </a:solidFill>
            <a:miter lim="800000"/>
            <a:headEnd/>
            <a:tailEnd/>
          </a:ln>
        </p:spPr>
        <p:txBody>
          <a:bodyPr/>
          <a:lstStyle/>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4</a:t>
            </a:r>
          </a:p>
          <a:p>
            <a:pPr algn="ctr" fontAlgn="auto">
              <a:spcBef>
                <a:spcPts val="0"/>
              </a:spcBef>
              <a:spcAft>
                <a:spcPts val="0"/>
              </a:spcAft>
              <a:defRPr/>
            </a:pPr>
            <a:r>
              <a:rPr kumimoji="1" lang="cs-CZ" sz="1600" b="1">
                <a:solidFill>
                  <a:srgbClr val="A50021"/>
                </a:solidFill>
                <a:effectLst>
                  <a:outerShdw blurRad="38100" dist="38100" dir="2700000" algn="tl">
                    <a:srgbClr val="000000"/>
                  </a:outerShdw>
                </a:effectLst>
                <a:latin typeface="Comic Sans MS" pitchFamily="66" charset="0"/>
              </a:rPr>
              <a:t>120</a:t>
            </a:r>
          </a:p>
        </p:txBody>
      </p:sp>
      <p:grpSp>
        <p:nvGrpSpPr>
          <p:cNvPr id="771084" name="Group 12"/>
          <p:cNvGrpSpPr>
            <a:grpSpLocks/>
          </p:cNvGrpSpPr>
          <p:nvPr/>
        </p:nvGrpSpPr>
        <p:grpSpPr bwMode="auto">
          <a:xfrm>
            <a:off x="755650" y="2165350"/>
            <a:ext cx="6704013" cy="4692650"/>
            <a:chOff x="476" y="1071"/>
            <a:chExt cx="4223" cy="2956"/>
          </a:xfrm>
        </p:grpSpPr>
        <p:sp>
          <p:nvSpPr>
            <p:cNvPr id="300055" name="Line 13"/>
            <p:cNvSpPr>
              <a:spLocks noChangeShapeType="1"/>
            </p:cNvSpPr>
            <p:nvPr/>
          </p:nvSpPr>
          <p:spPr bwMode="auto">
            <a:xfrm>
              <a:off x="476" y="3082"/>
              <a:ext cx="418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0056" name="Line 14"/>
            <p:cNvSpPr>
              <a:spLocks noChangeShapeType="1"/>
            </p:cNvSpPr>
            <p:nvPr/>
          </p:nvSpPr>
          <p:spPr bwMode="auto">
            <a:xfrm flipV="1">
              <a:off x="824" y="1124"/>
              <a:ext cx="0" cy="27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0057" name="Text Box 15"/>
            <p:cNvSpPr txBox="1">
              <a:spLocks noChangeArrowheads="1"/>
            </p:cNvSpPr>
            <p:nvPr/>
          </p:nvSpPr>
          <p:spPr bwMode="auto">
            <a:xfrm>
              <a:off x="1292" y="3657"/>
              <a:ext cx="340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         </a:t>
              </a:r>
              <a:r>
                <a:rPr kumimoji="1" lang="cs-CZ"/>
                <a:t>2012        2013      2014      2015      2016 </a:t>
              </a:r>
              <a:r>
                <a:rPr kumimoji="1" lang="cs-CZ">
                  <a:latin typeface="Times New Roman" pitchFamily="18" charset="0"/>
                </a:rPr>
                <a:t>	 čas</a:t>
              </a:r>
            </a:p>
          </p:txBody>
        </p:sp>
        <p:sp>
          <p:nvSpPr>
            <p:cNvPr id="300058" name="Text Box 16"/>
            <p:cNvSpPr txBox="1">
              <a:spLocks noChangeArrowheads="1"/>
            </p:cNvSpPr>
            <p:nvPr/>
          </p:nvSpPr>
          <p:spPr bwMode="auto">
            <a:xfrm>
              <a:off x="476" y="1071"/>
              <a:ext cx="38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Kč</a:t>
              </a:r>
            </a:p>
          </p:txBody>
        </p:sp>
        <p:sp>
          <p:nvSpPr>
            <p:cNvPr id="300059" name="Text Box 17"/>
            <p:cNvSpPr txBox="1">
              <a:spLocks noChangeArrowheads="1"/>
            </p:cNvSpPr>
            <p:nvPr/>
          </p:nvSpPr>
          <p:spPr bwMode="auto">
            <a:xfrm>
              <a:off x="553" y="2288"/>
              <a:ext cx="271"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grpSp>
      <p:sp>
        <p:nvSpPr>
          <p:cNvPr id="771090" name="Text Box 18"/>
          <p:cNvSpPr txBox="1">
            <a:spLocks noChangeArrowheads="1"/>
          </p:cNvSpPr>
          <p:nvPr/>
        </p:nvSpPr>
        <p:spPr bwMode="auto">
          <a:xfrm>
            <a:off x="2573338" y="3910013"/>
            <a:ext cx="865187" cy="677862"/>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Comic Sans MS" pitchFamily="66" charset="0"/>
              </a:rPr>
              <a:t>SHCF</a:t>
            </a:r>
            <a:r>
              <a:rPr kumimoji="1" lang="cs-CZ" sz="1600" baseline="-25000">
                <a:latin typeface="Comic Sans MS" pitchFamily="66" charset="0"/>
              </a:rPr>
              <a:t>2</a:t>
            </a:r>
          </a:p>
          <a:p>
            <a:pPr algn="ctr"/>
            <a:r>
              <a:rPr kumimoji="1" lang="cs-CZ" sz="1600">
                <a:latin typeface="Comic Sans MS" pitchFamily="66" charset="0"/>
              </a:rPr>
              <a:t>99,17</a:t>
            </a:r>
          </a:p>
        </p:txBody>
      </p:sp>
      <p:sp>
        <p:nvSpPr>
          <p:cNvPr id="771091" name="Text Box 19"/>
          <p:cNvSpPr txBox="1">
            <a:spLocks noChangeArrowheads="1"/>
          </p:cNvSpPr>
          <p:nvPr/>
        </p:nvSpPr>
        <p:spPr bwMode="auto">
          <a:xfrm>
            <a:off x="2574925" y="3309938"/>
            <a:ext cx="860425" cy="60325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Comic Sans MS" pitchFamily="66" charset="0"/>
              </a:rPr>
              <a:t>SHCF</a:t>
            </a:r>
            <a:r>
              <a:rPr kumimoji="1" lang="cs-CZ" sz="1600" baseline="-25000">
                <a:latin typeface="Comic Sans MS" pitchFamily="66" charset="0"/>
              </a:rPr>
              <a:t>3</a:t>
            </a:r>
            <a:r>
              <a:rPr kumimoji="1" lang="cs-CZ" sz="1600">
                <a:latin typeface="Comic Sans MS" pitchFamily="66" charset="0"/>
              </a:rPr>
              <a:t> 90,15</a:t>
            </a:r>
          </a:p>
        </p:txBody>
      </p:sp>
      <p:sp>
        <p:nvSpPr>
          <p:cNvPr id="771092" name="Text Box 20"/>
          <p:cNvSpPr txBox="1">
            <a:spLocks noChangeArrowheads="1"/>
          </p:cNvSpPr>
          <p:nvPr/>
        </p:nvSpPr>
        <p:spPr bwMode="auto">
          <a:xfrm>
            <a:off x="2574925" y="2705100"/>
            <a:ext cx="860425" cy="60325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600">
                <a:latin typeface="Comic Sans MS" pitchFamily="66" charset="0"/>
              </a:rPr>
              <a:t>SHCF</a:t>
            </a:r>
            <a:r>
              <a:rPr kumimoji="1" lang="cs-CZ" sz="1600" baseline="-25000">
                <a:latin typeface="Comic Sans MS" pitchFamily="66" charset="0"/>
              </a:rPr>
              <a:t>4</a:t>
            </a:r>
            <a:r>
              <a:rPr kumimoji="1" lang="cs-CZ" sz="1600">
                <a:latin typeface="Comic Sans MS" pitchFamily="66" charset="0"/>
              </a:rPr>
              <a:t> 81,96</a:t>
            </a:r>
          </a:p>
        </p:txBody>
      </p:sp>
      <p:sp>
        <p:nvSpPr>
          <p:cNvPr id="771093" name="Text Box 21"/>
          <p:cNvSpPr txBox="1">
            <a:spLocks noChangeArrowheads="1"/>
          </p:cNvSpPr>
          <p:nvPr/>
        </p:nvSpPr>
        <p:spPr bwMode="auto">
          <a:xfrm>
            <a:off x="6665913" y="1552575"/>
            <a:ext cx="24780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kumimoji="1" lang="cs-CZ" sz="1400">
                <a:latin typeface="Comic Sans MS" pitchFamily="66" charset="0"/>
              </a:rPr>
              <a:t>Diskontní míra (nejlepší dostupná míra zhodnocení peněz) = 10 % p.a.</a:t>
            </a:r>
          </a:p>
        </p:txBody>
      </p:sp>
      <p:sp>
        <p:nvSpPr>
          <p:cNvPr id="771094" name="Text Box 22"/>
          <p:cNvSpPr txBox="1">
            <a:spLocks noChangeArrowheads="1"/>
          </p:cNvSpPr>
          <p:nvPr/>
        </p:nvSpPr>
        <p:spPr bwMode="auto">
          <a:xfrm>
            <a:off x="3519488" y="544988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1</a:t>
            </a:r>
          </a:p>
        </p:txBody>
      </p:sp>
      <p:sp>
        <p:nvSpPr>
          <p:cNvPr id="771095" name="Text Box 23"/>
          <p:cNvSpPr txBox="1">
            <a:spLocks noChangeArrowheads="1"/>
          </p:cNvSpPr>
          <p:nvPr/>
        </p:nvSpPr>
        <p:spPr bwMode="auto">
          <a:xfrm>
            <a:off x="4448175" y="5464175"/>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2</a:t>
            </a:r>
          </a:p>
        </p:txBody>
      </p:sp>
      <p:sp>
        <p:nvSpPr>
          <p:cNvPr id="771096" name="Text Box 24"/>
          <p:cNvSpPr txBox="1">
            <a:spLocks noChangeArrowheads="1"/>
          </p:cNvSpPr>
          <p:nvPr/>
        </p:nvSpPr>
        <p:spPr bwMode="auto">
          <a:xfrm>
            <a:off x="5375275" y="5448300"/>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3</a:t>
            </a:r>
          </a:p>
        </p:txBody>
      </p:sp>
      <p:sp>
        <p:nvSpPr>
          <p:cNvPr id="771097" name="Text Box 25"/>
          <p:cNvSpPr txBox="1">
            <a:spLocks noChangeArrowheads="1"/>
          </p:cNvSpPr>
          <p:nvPr/>
        </p:nvSpPr>
        <p:spPr bwMode="auto">
          <a:xfrm>
            <a:off x="6300788" y="5414963"/>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4</a:t>
            </a:r>
          </a:p>
        </p:txBody>
      </p:sp>
      <p:sp>
        <p:nvSpPr>
          <p:cNvPr id="771098" name="Rectangle 26" descr="01-money-exchange"/>
          <p:cNvSpPr>
            <a:spLocks noChangeArrowheads="1"/>
          </p:cNvSpPr>
          <p:nvPr/>
        </p:nvSpPr>
        <p:spPr bwMode="auto">
          <a:xfrm>
            <a:off x="2568575" y="2686050"/>
            <a:ext cx="885825" cy="2655888"/>
          </a:xfrm>
          <a:prstGeom prst="rect">
            <a:avLst/>
          </a:prstGeom>
          <a:blipFill dpi="0" rotWithShape="1">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l-GR" sz="2400">
                <a:solidFill>
                  <a:srgbClr val="FF0000"/>
                </a:solidFill>
                <a:effectLst>
                  <a:outerShdw blurRad="38100" dist="38100" dir="2700000" algn="tl">
                    <a:srgbClr val="000000"/>
                  </a:outerShdw>
                </a:effectLst>
                <a:latin typeface="Comic Sans MS" pitchFamily="66" charset="0"/>
              </a:rPr>
              <a:t>Σ</a:t>
            </a:r>
            <a:r>
              <a:rPr lang="cs-CZ">
                <a:solidFill>
                  <a:srgbClr val="FF0000"/>
                </a:solidFill>
                <a:effectLst>
                  <a:outerShdw blurRad="38100" dist="38100" dir="2700000" algn="tl">
                    <a:srgbClr val="000000"/>
                  </a:outerShdw>
                </a:effectLst>
                <a:latin typeface="Comic Sans MS" pitchFamily="66" charset="0"/>
              </a:rPr>
              <a:t> </a:t>
            </a:r>
          </a:p>
          <a:p>
            <a:pPr algn="ctr" fontAlgn="auto">
              <a:spcBef>
                <a:spcPts val="0"/>
              </a:spcBef>
              <a:spcAft>
                <a:spcPts val="0"/>
              </a:spcAft>
              <a:defRPr/>
            </a:pPr>
            <a:r>
              <a:rPr lang="cs-CZ">
                <a:solidFill>
                  <a:srgbClr val="FF0000"/>
                </a:solidFill>
                <a:effectLst>
                  <a:outerShdw blurRad="38100" dist="38100" dir="2700000" algn="tl">
                    <a:srgbClr val="000000"/>
                  </a:outerShdw>
                </a:effectLst>
                <a:latin typeface="Comic Sans MS" pitchFamily="66" charset="0"/>
              </a:rPr>
              <a:t>= </a:t>
            </a:r>
          </a:p>
          <a:p>
            <a:pPr algn="ctr" fontAlgn="auto">
              <a:spcBef>
                <a:spcPts val="0"/>
              </a:spcBef>
              <a:spcAft>
                <a:spcPts val="0"/>
              </a:spcAft>
              <a:defRPr/>
            </a:pPr>
            <a:r>
              <a:rPr lang="cs-CZ">
                <a:solidFill>
                  <a:srgbClr val="FF0000"/>
                </a:solidFill>
                <a:effectLst>
                  <a:outerShdw blurRad="38100" dist="38100" dir="2700000" algn="tl">
                    <a:srgbClr val="000000"/>
                  </a:outerShdw>
                </a:effectLst>
                <a:latin typeface="Comic Sans MS" pitchFamily="66" charset="0"/>
              </a:rPr>
              <a:t>380,37</a:t>
            </a:r>
          </a:p>
        </p:txBody>
      </p:sp>
      <p:sp>
        <p:nvSpPr>
          <p:cNvPr id="300054" name="Text Box 27"/>
          <p:cNvSpPr txBox="1">
            <a:spLocks noChangeArrowheads="1"/>
          </p:cNvSpPr>
          <p:nvPr/>
        </p:nvSpPr>
        <p:spPr bwMode="auto">
          <a:xfrm>
            <a:off x="1581150" y="1400175"/>
            <a:ext cx="5010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a:t>Jaká je současná hodnota (v roce 2012) čtyřech stejných částek, které budou vypláceny po čtyři po sobě jdoucí období?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1084"/>
                                        </p:tgtEl>
                                        <p:attrNameLst>
                                          <p:attrName>style.visibility</p:attrName>
                                        </p:attrNameLst>
                                      </p:cBhvr>
                                      <p:to>
                                        <p:strVal val="visible"/>
                                      </p:to>
                                    </p:set>
                                    <p:anim calcmode="lin" valueType="num">
                                      <p:cBhvr>
                                        <p:cTn id="7" dur="500" fill="hold"/>
                                        <p:tgtEl>
                                          <p:spTgt spid="771084"/>
                                        </p:tgtEl>
                                        <p:attrNameLst>
                                          <p:attrName>ppt_w</p:attrName>
                                        </p:attrNameLst>
                                      </p:cBhvr>
                                      <p:tavLst>
                                        <p:tav tm="0">
                                          <p:val>
                                            <p:fltVal val="0"/>
                                          </p:val>
                                        </p:tav>
                                        <p:tav tm="100000">
                                          <p:val>
                                            <p:strVal val="#ppt_w"/>
                                          </p:val>
                                        </p:tav>
                                      </p:tavLst>
                                    </p:anim>
                                    <p:anim calcmode="lin" valueType="num">
                                      <p:cBhvr>
                                        <p:cTn id="8" dur="500" fill="hold"/>
                                        <p:tgtEl>
                                          <p:spTgt spid="771084"/>
                                        </p:tgtEl>
                                        <p:attrNameLst>
                                          <p:attrName>ppt_h</p:attrName>
                                        </p:attrNameLst>
                                      </p:cBhvr>
                                      <p:tavLst>
                                        <p:tav tm="0">
                                          <p:val>
                                            <p:fltVal val="0"/>
                                          </p:val>
                                        </p:tav>
                                        <p:tav tm="100000">
                                          <p:val>
                                            <p:strVal val="#ppt_h"/>
                                          </p:val>
                                        </p:tav>
                                      </p:tavLst>
                                    </p:anim>
                                    <p:animEffect transition="in" filter="fade">
                                      <p:cBhvr>
                                        <p:cTn id="9" dur="500"/>
                                        <p:tgtEl>
                                          <p:spTgt spid="7710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71078"/>
                                        </p:tgtEl>
                                        <p:attrNameLst>
                                          <p:attrName>style.visibility</p:attrName>
                                        </p:attrNameLst>
                                      </p:cBhvr>
                                      <p:to>
                                        <p:strVal val="visible"/>
                                      </p:to>
                                    </p:set>
                                    <p:animEffect transition="in" filter="wipe(down)">
                                      <p:cBhvr>
                                        <p:cTn id="14" dur="2000"/>
                                        <p:tgtEl>
                                          <p:spTgt spid="77107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71076"/>
                                        </p:tgtEl>
                                        <p:attrNameLst>
                                          <p:attrName>style.visibility</p:attrName>
                                        </p:attrNameLst>
                                      </p:cBhvr>
                                      <p:to>
                                        <p:strVal val="visible"/>
                                      </p:to>
                                    </p:set>
                                    <p:animEffect transition="in" filter="wipe(down)">
                                      <p:cBhvr>
                                        <p:cTn id="17" dur="2000"/>
                                        <p:tgtEl>
                                          <p:spTgt spid="771076"/>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771081"/>
                                        </p:tgtEl>
                                        <p:attrNameLst>
                                          <p:attrName>style.visibility</p:attrName>
                                        </p:attrNameLst>
                                      </p:cBhvr>
                                      <p:to>
                                        <p:strVal val="visible"/>
                                      </p:to>
                                    </p:set>
                                    <p:animEffect transition="in" filter="wipe(down)">
                                      <p:cBhvr>
                                        <p:cTn id="21" dur="2000"/>
                                        <p:tgtEl>
                                          <p:spTgt spid="77108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71077"/>
                                        </p:tgtEl>
                                        <p:attrNameLst>
                                          <p:attrName>style.visibility</p:attrName>
                                        </p:attrNameLst>
                                      </p:cBhvr>
                                      <p:to>
                                        <p:strVal val="visible"/>
                                      </p:to>
                                    </p:set>
                                    <p:animEffect transition="in" filter="wipe(down)">
                                      <p:cBhvr>
                                        <p:cTn id="24" dur="2000"/>
                                        <p:tgtEl>
                                          <p:spTgt spid="771077"/>
                                        </p:tgtEl>
                                      </p:cBhvr>
                                    </p:animEffect>
                                  </p:childTnLst>
                                </p:cTn>
                              </p:par>
                            </p:childTnLst>
                          </p:cTn>
                        </p:par>
                        <p:par>
                          <p:cTn id="25" fill="hold" nodeType="afterGroup">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771082"/>
                                        </p:tgtEl>
                                        <p:attrNameLst>
                                          <p:attrName>style.visibility</p:attrName>
                                        </p:attrNameLst>
                                      </p:cBhvr>
                                      <p:to>
                                        <p:strVal val="visible"/>
                                      </p:to>
                                    </p:set>
                                    <p:animEffect transition="in" filter="wipe(down)">
                                      <p:cBhvr>
                                        <p:cTn id="28" dur="2000"/>
                                        <p:tgtEl>
                                          <p:spTgt spid="77108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71075"/>
                                        </p:tgtEl>
                                        <p:attrNameLst>
                                          <p:attrName>style.visibility</p:attrName>
                                        </p:attrNameLst>
                                      </p:cBhvr>
                                      <p:to>
                                        <p:strVal val="visible"/>
                                      </p:to>
                                    </p:set>
                                    <p:animEffect transition="in" filter="wipe(down)">
                                      <p:cBhvr>
                                        <p:cTn id="31" dur="2000"/>
                                        <p:tgtEl>
                                          <p:spTgt spid="771075"/>
                                        </p:tgtEl>
                                      </p:cBhvr>
                                    </p:animEffect>
                                  </p:childTnLst>
                                </p:cTn>
                              </p:par>
                            </p:childTnLst>
                          </p:cTn>
                        </p:par>
                        <p:par>
                          <p:cTn id="32" fill="hold" nodeType="afterGroup">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771083"/>
                                        </p:tgtEl>
                                        <p:attrNameLst>
                                          <p:attrName>style.visibility</p:attrName>
                                        </p:attrNameLst>
                                      </p:cBhvr>
                                      <p:to>
                                        <p:strVal val="visible"/>
                                      </p:to>
                                    </p:set>
                                    <p:animEffect transition="in" filter="wipe(down)">
                                      <p:cBhvr>
                                        <p:cTn id="35" dur="2000"/>
                                        <p:tgtEl>
                                          <p:spTgt spid="77108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71074"/>
                                        </p:tgtEl>
                                        <p:attrNameLst>
                                          <p:attrName>style.visibility</p:attrName>
                                        </p:attrNameLst>
                                      </p:cBhvr>
                                      <p:to>
                                        <p:strVal val="visible"/>
                                      </p:to>
                                    </p:set>
                                    <p:animEffect transition="in" filter="wipe(down)">
                                      <p:cBhvr>
                                        <p:cTn id="38" dur="2000"/>
                                        <p:tgtEl>
                                          <p:spTgt spid="77107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71093"/>
                                        </p:tgtEl>
                                        <p:attrNameLst>
                                          <p:attrName>style.visibility</p:attrName>
                                        </p:attrNameLst>
                                      </p:cBhvr>
                                      <p:to>
                                        <p:strVal val="visible"/>
                                      </p:to>
                                    </p:set>
                                    <p:anim calcmode="lin" valueType="num">
                                      <p:cBhvr>
                                        <p:cTn id="43" dur="1000" fill="hold"/>
                                        <p:tgtEl>
                                          <p:spTgt spid="771093"/>
                                        </p:tgtEl>
                                        <p:attrNameLst>
                                          <p:attrName>ppt_w</p:attrName>
                                        </p:attrNameLst>
                                      </p:cBhvr>
                                      <p:tavLst>
                                        <p:tav tm="0">
                                          <p:val>
                                            <p:strVal val="#ppt_w*0.70"/>
                                          </p:val>
                                        </p:tav>
                                        <p:tav tm="100000">
                                          <p:val>
                                            <p:strVal val="#ppt_w"/>
                                          </p:val>
                                        </p:tav>
                                      </p:tavLst>
                                    </p:anim>
                                    <p:anim calcmode="lin" valueType="num">
                                      <p:cBhvr>
                                        <p:cTn id="44" dur="1000" fill="hold"/>
                                        <p:tgtEl>
                                          <p:spTgt spid="771093"/>
                                        </p:tgtEl>
                                        <p:attrNameLst>
                                          <p:attrName>ppt_h</p:attrName>
                                        </p:attrNameLst>
                                      </p:cBhvr>
                                      <p:tavLst>
                                        <p:tav tm="0">
                                          <p:val>
                                            <p:strVal val="#ppt_h"/>
                                          </p:val>
                                        </p:tav>
                                        <p:tav tm="100000">
                                          <p:val>
                                            <p:strVal val="#ppt_h"/>
                                          </p:val>
                                        </p:tav>
                                      </p:tavLst>
                                    </p:anim>
                                    <p:animEffect transition="in" filter="fade">
                                      <p:cBhvr>
                                        <p:cTn id="45" dur="1000"/>
                                        <p:tgtEl>
                                          <p:spTgt spid="7710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771094"/>
                                        </p:tgtEl>
                                        <p:attrNameLst>
                                          <p:attrName>style.visibility</p:attrName>
                                        </p:attrNameLst>
                                      </p:cBhvr>
                                      <p:to>
                                        <p:strVal val="visible"/>
                                      </p:to>
                                    </p:set>
                                    <p:anim calcmode="lin" valueType="num">
                                      <p:cBhvr>
                                        <p:cTn id="50" dur="1000" fill="hold"/>
                                        <p:tgtEl>
                                          <p:spTgt spid="771094"/>
                                        </p:tgtEl>
                                        <p:attrNameLst>
                                          <p:attrName>ppt_w</p:attrName>
                                        </p:attrNameLst>
                                      </p:cBhvr>
                                      <p:tavLst>
                                        <p:tav tm="0">
                                          <p:val>
                                            <p:strVal val="#ppt_w*0.70"/>
                                          </p:val>
                                        </p:tav>
                                        <p:tav tm="100000">
                                          <p:val>
                                            <p:strVal val="#ppt_w"/>
                                          </p:val>
                                        </p:tav>
                                      </p:tavLst>
                                    </p:anim>
                                    <p:anim calcmode="lin" valueType="num">
                                      <p:cBhvr>
                                        <p:cTn id="51" dur="1000" fill="hold"/>
                                        <p:tgtEl>
                                          <p:spTgt spid="771094"/>
                                        </p:tgtEl>
                                        <p:attrNameLst>
                                          <p:attrName>ppt_h</p:attrName>
                                        </p:attrNameLst>
                                      </p:cBhvr>
                                      <p:tavLst>
                                        <p:tav tm="0">
                                          <p:val>
                                            <p:strVal val="#ppt_h"/>
                                          </p:val>
                                        </p:tav>
                                        <p:tav tm="100000">
                                          <p:val>
                                            <p:strVal val="#ppt_h"/>
                                          </p:val>
                                        </p:tav>
                                      </p:tavLst>
                                    </p:anim>
                                    <p:animEffect transition="in" filter="fade">
                                      <p:cBhvr>
                                        <p:cTn id="52" dur="1000"/>
                                        <p:tgtEl>
                                          <p:spTgt spid="7710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0 0.0 L -0.12222 0.0 " pathEditMode="relative" ptsTypes="AA">
                                      <p:cBhvr>
                                        <p:cTn id="56" dur="2000" fill="hold"/>
                                        <p:tgtEl>
                                          <p:spTgt spid="771078"/>
                                        </p:tgtEl>
                                        <p:attrNameLst>
                                          <p:attrName>ppt_x</p:attrName>
                                          <p:attrName>ppt_y</p:attrName>
                                        </p:attrNameLst>
                                      </p:cBhvr>
                                    </p:animMotion>
                                  </p:childTnLst>
                                </p:cTn>
                              </p:par>
                            </p:childTnLst>
                          </p:cTn>
                        </p:par>
                        <p:par>
                          <p:cTn id="57" fill="hold" nodeType="afterGroup">
                            <p:stCondLst>
                              <p:cond delay="2000"/>
                            </p:stCondLst>
                            <p:childTnLst>
                              <p:par>
                                <p:cTn id="58" presetID="10" presetClass="exit" presetSubtype="0" fill="hold" grpId="2" nodeType="afterEffect">
                                  <p:stCondLst>
                                    <p:cond delay="0"/>
                                  </p:stCondLst>
                                  <p:childTnLst>
                                    <p:animEffect transition="out" filter="fade">
                                      <p:cBhvr>
                                        <p:cTn id="59" dur="2000"/>
                                        <p:tgtEl>
                                          <p:spTgt spid="771078"/>
                                        </p:tgtEl>
                                      </p:cBhvr>
                                    </p:animEffect>
                                    <p:set>
                                      <p:cBhvr>
                                        <p:cTn id="60" dur="1" fill="hold">
                                          <p:stCondLst>
                                            <p:cond delay="1999"/>
                                          </p:stCondLst>
                                        </p:cTn>
                                        <p:tgtEl>
                                          <p:spTgt spid="771078"/>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771080"/>
                                        </p:tgtEl>
                                        <p:attrNameLst>
                                          <p:attrName>style.visibility</p:attrName>
                                        </p:attrNameLst>
                                      </p:cBhvr>
                                      <p:to>
                                        <p:strVal val="visible"/>
                                      </p:to>
                                    </p:set>
                                    <p:anim calcmode="lin" valueType="num">
                                      <p:cBhvr>
                                        <p:cTn id="63" dur="1000" fill="hold"/>
                                        <p:tgtEl>
                                          <p:spTgt spid="771080"/>
                                        </p:tgtEl>
                                        <p:attrNameLst>
                                          <p:attrName>ppt_w</p:attrName>
                                        </p:attrNameLst>
                                      </p:cBhvr>
                                      <p:tavLst>
                                        <p:tav tm="0">
                                          <p:val>
                                            <p:strVal val="#ppt_w*0.70"/>
                                          </p:val>
                                        </p:tav>
                                        <p:tav tm="100000">
                                          <p:val>
                                            <p:strVal val="#ppt_w"/>
                                          </p:val>
                                        </p:tav>
                                      </p:tavLst>
                                    </p:anim>
                                    <p:anim calcmode="lin" valueType="num">
                                      <p:cBhvr>
                                        <p:cTn id="64" dur="1000" fill="hold"/>
                                        <p:tgtEl>
                                          <p:spTgt spid="771080"/>
                                        </p:tgtEl>
                                        <p:attrNameLst>
                                          <p:attrName>ppt_h</p:attrName>
                                        </p:attrNameLst>
                                      </p:cBhvr>
                                      <p:tavLst>
                                        <p:tav tm="0">
                                          <p:val>
                                            <p:strVal val="#ppt_h"/>
                                          </p:val>
                                        </p:tav>
                                        <p:tav tm="100000">
                                          <p:val>
                                            <p:strVal val="#ppt_h"/>
                                          </p:val>
                                        </p:tav>
                                      </p:tavLst>
                                    </p:anim>
                                    <p:animEffect transition="in" filter="fade">
                                      <p:cBhvr>
                                        <p:cTn id="65" dur="1000"/>
                                        <p:tgtEl>
                                          <p:spTgt spid="77108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500"/>
                                        <p:tgtEl>
                                          <p:spTgt spid="771094"/>
                                        </p:tgtEl>
                                      </p:cBhvr>
                                    </p:animEffect>
                                    <p:set>
                                      <p:cBhvr>
                                        <p:cTn id="70" dur="1" fill="hold">
                                          <p:stCondLst>
                                            <p:cond delay="499"/>
                                          </p:stCondLst>
                                        </p:cTn>
                                        <p:tgtEl>
                                          <p:spTgt spid="771094"/>
                                        </p:tgtEl>
                                        <p:attrNameLst>
                                          <p:attrName>style.visibility</p:attrName>
                                        </p:attrNameLst>
                                      </p:cBhvr>
                                      <p:to>
                                        <p:strVal val="hidden"/>
                                      </p:to>
                                    </p:set>
                                  </p:childTnLst>
                                </p:cTn>
                              </p:par>
                            </p:childTnLst>
                          </p:cTn>
                        </p:par>
                        <p:par>
                          <p:cTn id="71" fill="hold" nodeType="afterGroup">
                            <p:stCondLst>
                              <p:cond delay="500"/>
                            </p:stCondLst>
                            <p:childTnLst>
                              <p:par>
                                <p:cTn id="72" presetID="55" presetClass="entr" presetSubtype="0" fill="hold" grpId="0" nodeType="afterEffect">
                                  <p:stCondLst>
                                    <p:cond delay="0"/>
                                  </p:stCondLst>
                                  <p:childTnLst>
                                    <p:set>
                                      <p:cBhvr>
                                        <p:cTn id="73" dur="1" fill="hold">
                                          <p:stCondLst>
                                            <p:cond delay="0"/>
                                          </p:stCondLst>
                                        </p:cTn>
                                        <p:tgtEl>
                                          <p:spTgt spid="771095"/>
                                        </p:tgtEl>
                                        <p:attrNameLst>
                                          <p:attrName>style.visibility</p:attrName>
                                        </p:attrNameLst>
                                      </p:cBhvr>
                                      <p:to>
                                        <p:strVal val="visible"/>
                                      </p:to>
                                    </p:set>
                                    <p:anim calcmode="lin" valueType="num">
                                      <p:cBhvr>
                                        <p:cTn id="74" dur="1000" fill="hold"/>
                                        <p:tgtEl>
                                          <p:spTgt spid="771095"/>
                                        </p:tgtEl>
                                        <p:attrNameLst>
                                          <p:attrName>ppt_w</p:attrName>
                                        </p:attrNameLst>
                                      </p:cBhvr>
                                      <p:tavLst>
                                        <p:tav tm="0">
                                          <p:val>
                                            <p:strVal val="#ppt_w*0.70"/>
                                          </p:val>
                                        </p:tav>
                                        <p:tav tm="100000">
                                          <p:val>
                                            <p:strVal val="#ppt_w"/>
                                          </p:val>
                                        </p:tav>
                                      </p:tavLst>
                                    </p:anim>
                                    <p:anim calcmode="lin" valueType="num">
                                      <p:cBhvr>
                                        <p:cTn id="75" dur="1000" fill="hold"/>
                                        <p:tgtEl>
                                          <p:spTgt spid="771095"/>
                                        </p:tgtEl>
                                        <p:attrNameLst>
                                          <p:attrName>ppt_h</p:attrName>
                                        </p:attrNameLst>
                                      </p:cBhvr>
                                      <p:tavLst>
                                        <p:tav tm="0">
                                          <p:val>
                                            <p:strVal val="#ppt_h"/>
                                          </p:val>
                                        </p:tav>
                                        <p:tav tm="100000">
                                          <p:val>
                                            <p:strVal val="#ppt_h"/>
                                          </p:val>
                                        </p:tav>
                                      </p:tavLst>
                                    </p:anim>
                                    <p:animEffect transition="in" filter="fade">
                                      <p:cBhvr>
                                        <p:cTn id="76" dur="1000"/>
                                        <p:tgtEl>
                                          <p:spTgt spid="77109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grpId="1" nodeType="clickEffect">
                                  <p:stCondLst>
                                    <p:cond delay="0"/>
                                  </p:stCondLst>
                                  <p:childTnLst>
                                    <p:animMotion origin="layout" path="M 0.0 0.0 L -0.22378 -0.10774 " pathEditMode="relative" ptsTypes="AA">
                                      <p:cBhvr>
                                        <p:cTn id="80" dur="2000" fill="hold"/>
                                        <p:tgtEl>
                                          <p:spTgt spid="771081"/>
                                        </p:tgtEl>
                                        <p:attrNameLst>
                                          <p:attrName>ppt_x</p:attrName>
                                          <p:attrName>ppt_y</p:attrName>
                                        </p:attrNameLst>
                                      </p:cBhvr>
                                    </p:animMotion>
                                  </p:childTnLst>
                                </p:cTn>
                              </p:par>
                            </p:childTnLst>
                          </p:cTn>
                        </p:par>
                        <p:par>
                          <p:cTn id="81" fill="hold" nodeType="afterGroup">
                            <p:stCondLst>
                              <p:cond delay="2000"/>
                            </p:stCondLst>
                            <p:childTnLst>
                              <p:par>
                                <p:cTn id="82" presetID="10" presetClass="exit" presetSubtype="0" fill="hold" grpId="2" nodeType="afterEffect">
                                  <p:stCondLst>
                                    <p:cond delay="0"/>
                                  </p:stCondLst>
                                  <p:childTnLst>
                                    <p:animEffect transition="out" filter="fade">
                                      <p:cBhvr>
                                        <p:cTn id="83" dur="2000"/>
                                        <p:tgtEl>
                                          <p:spTgt spid="771081"/>
                                        </p:tgtEl>
                                      </p:cBhvr>
                                    </p:animEffect>
                                    <p:set>
                                      <p:cBhvr>
                                        <p:cTn id="84" dur="1" fill="hold">
                                          <p:stCondLst>
                                            <p:cond delay="1999"/>
                                          </p:stCondLst>
                                        </p:cTn>
                                        <p:tgtEl>
                                          <p:spTgt spid="771081"/>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771090"/>
                                        </p:tgtEl>
                                        <p:attrNameLst>
                                          <p:attrName>style.visibility</p:attrName>
                                        </p:attrNameLst>
                                      </p:cBhvr>
                                      <p:to>
                                        <p:strVal val="visible"/>
                                      </p:to>
                                    </p:set>
                                    <p:anim calcmode="lin" valueType="num">
                                      <p:cBhvr>
                                        <p:cTn id="87" dur="1000" fill="hold"/>
                                        <p:tgtEl>
                                          <p:spTgt spid="771090"/>
                                        </p:tgtEl>
                                        <p:attrNameLst>
                                          <p:attrName>ppt_w</p:attrName>
                                        </p:attrNameLst>
                                      </p:cBhvr>
                                      <p:tavLst>
                                        <p:tav tm="0">
                                          <p:val>
                                            <p:strVal val="#ppt_w*0.70"/>
                                          </p:val>
                                        </p:tav>
                                        <p:tav tm="100000">
                                          <p:val>
                                            <p:strVal val="#ppt_w"/>
                                          </p:val>
                                        </p:tav>
                                      </p:tavLst>
                                    </p:anim>
                                    <p:anim calcmode="lin" valueType="num">
                                      <p:cBhvr>
                                        <p:cTn id="88" dur="1000" fill="hold"/>
                                        <p:tgtEl>
                                          <p:spTgt spid="771090"/>
                                        </p:tgtEl>
                                        <p:attrNameLst>
                                          <p:attrName>ppt_h</p:attrName>
                                        </p:attrNameLst>
                                      </p:cBhvr>
                                      <p:tavLst>
                                        <p:tav tm="0">
                                          <p:val>
                                            <p:strVal val="#ppt_h"/>
                                          </p:val>
                                        </p:tav>
                                        <p:tav tm="100000">
                                          <p:val>
                                            <p:strVal val="#ppt_h"/>
                                          </p:val>
                                        </p:tav>
                                      </p:tavLst>
                                    </p:anim>
                                    <p:animEffect transition="in" filter="fade">
                                      <p:cBhvr>
                                        <p:cTn id="89" dur="1000"/>
                                        <p:tgtEl>
                                          <p:spTgt spid="7710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500"/>
                                        <p:tgtEl>
                                          <p:spTgt spid="771095"/>
                                        </p:tgtEl>
                                      </p:cBhvr>
                                    </p:animEffect>
                                    <p:set>
                                      <p:cBhvr>
                                        <p:cTn id="94" dur="1" fill="hold">
                                          <p:stCondLst>
                                            <p:cond delay="499"/>
                                          </p:stCondLst>
                                        </p:cTn>
                                        <p:tgtEl>
                                          <p:spTgt spid="771095"/>
                                        </p:tgtEl>
                                        <p:attrNameLst>
                                          <p:attrName>style.visibility</p:attrName>
                                        </p:attrNameLst>
                                      </p:cBhvr>
                                      <p:to>
                                        <p:strVal val="hidden"/>
                                      </p:to>
                                    </p:set>
                                  </p:childTnLst>
                                </p:cTn>
                              </p:par>
                            </p:childTnLst>
                          </p:cTn>
                        </p:par>
                        <p:par>
                          <p:cTn id="95" fill="hold" nodeType="afterGroup">
                            <p:stCondLst>
                              <p:cond delay="500"/>
                            </p:stCondLst>
                            <p:childTnLst>
                              <p:par>
                                <p:cTn id="96" presetID="55" presetClass="entr" presetSubtype="0" fill="hold" grpId="0" nodeType="afterEffect">
                                  <p:stCondLst>
                                    <p:cond delay="0"/>
                                  </p:stCondLst>
                                  <p:childTnLst>
                                    <p:set>
                                      <p:cBhvr>
                                        <p:cTn id="97" dur="1" fill="hold">
                                          <p:stCondLst>
                                            <p:cond delay="0"/>
                                          </p:stCondLst>
                                        </p:cTn>
                                        <p:tgtEl>
                                          <p:spTgt spid="771096"/>
                                        </p:tgtEl>
                                        <p:attrNameLst>
                                          <p:attrName>style.visibility</p:attrName>
                                        </p:attrNameLst>
                                      </p:cBhvr>
                                      <p:to>
                                        <p:strVal val="visible"/>
                                      </p:to>
                                    </p:set>
                                    <p:anim calcmode="lin" valueType="num">
                                      <p:cBhvr>
                                        <p:cTn id="98" dur="1000" fill="hold"/>
                                        <p:tgtEl>
                                          <p:spTgt spid="771096"/>
                                        </p:tgtEl>
                                        <p:attrNameLst>
                                          <p:attrName>ppt_w</p:attrName>
                                        </p:attrNameLst>
                                      </p:cBhvr>
                                      <p:tavLst>
                                        <p:tav tm="0">
                                          <p:val>
                                            <p:strVal val="#ppt_w*0.70"/>
                                          </p:val>
                                        </p:tav>
                                        <p:tav tm="100000">
                                          <p:val>
                                            <p:strVal val="#ppt_w"/>
                                          </p:val>
                                        </p:tav>
                                      </p:tavLst>
                                    </p:anim>
                                    <p:anim calcmode="lin" valueType="num">
                                      <p:cBhvr>
                                        <p:cTn id="99" dur="1000" fill="hold"/>
                                        <p:tgtEl>
                                          <p:spTgt spid="771096"/>
                                        </p:tgtEl>
                                        <p:attrNameLst>
                                          <p:attrName>ppt_h</p:attrName>
                                        </p:attrNameLst>
                                      </p:cBhvr>
                                      <p:tavLst>
                                        <p:tav tm="0">
                                          <p:val>
                                            <p:strVal val="#ppt_h"/>
                                          </p:val>
                                        </p:tav>
                                        <p:tav tm="100000">
                                          <p:val>
                                            <p:strVal val="#ppt_h"/>
                                          </p:val>
                                        </p:tav>
                                      </p:tavLst>
                                    </p:anim>
                                    <p:animEffect transition="in" filter="fade">
                                      <p:cBhvr>
                                        <p:cTn id="100" dur="1000"/>
                                        <p:tgtEl>
                                          <p:spTgt spid="77109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grpId="1" nodeType="clickEffect">
                                  <p:stCondLst>
                                    <p:cond delay="0"/>
                                  </p:stCondLst>
                                  <p:childTnLst>
                                    <p:animMotion origin="layout" path="M 0.0 0.0 L -0.32378 -0.19653 " pathEditMode="relative" ptsTypes="AA">
                                      <p:cBhvr>
                                        <p:cTn id="104" dur="2000" fill="hold"/>
                                        <p:tgtEl>
                                          <p:spTgt spid="771082"/>
                                        </p:tgtEl>
                                        <p:attrNameLst>
                                          <p:attrName>ppt_x</p:attrName>
                                          <p:attrName>ppt_y</p:attrName>
                                        </p:attrNameLst>
                                      </p:cBhvr>
                                    </p:animMotion>
                                  </p:childTnLst>
                                </p:cTn>
                              </p:par>
                            </p:childTnLst>
                          </p:cTn>
                        </p:par>
                        <p:par>
                          <p:cTn id="105" fill="hold" nodeType="afterGroup">
                            <p:stCondLst>
                              <p:cond delay="2000"/>
                            </p:stCondLst>
                            <p:childTnLst>
                              <p:par>
                                <p:cTn id="106" presetID="10" presetClass="exit" presetSubtype="0" fill="hold" grpId="2" nodeType="afterEffect">
                                  <p:stCondLst>
                                    <p:cond delay="0"/>
                                  </p:stCondLst>
                                  <p:childTnLst>
                                    <p:animEffect transition="out" filter="fade">
                                      <p:cBhvr>
                                        <p:cTn id="107" dur="2000"/>
                                        <p:tgtEl>
                                          <p:spTgt spid="771082"/>
                                        </p:tgtEl>
                                      </p:cBhvr>
                                    </p:animEffect>
                                    <p:set>
                                      <p:cBhvr>
                                        <p:cTn id="108" dur="1" fill="hold">
                                          <p:stCondLst>
                                            <p:cond delay="1999"/>
                                          </p:stCondLst>
                                        </p:cTn>
                                        <p:tgtEl>
                                          <p:spTgt spid="771082"/>
                                        </p:tgtEl>
                                        <p:attrNameLst>
                                          <p:attrName>style.visibility</p:attrName>
                                        </p:attrNameLst>
                                      </p:cBhvr>
                                      <p:to>
                                        <p:strVal val="hidden"/>
                                      </p:to>
                                    </p:set>
                                  </p:childTnLst>
                                </p:cTn>
                              </p:par>
                              <p:par>
                                <p:cTn id="109" presetID="55" presetClass="entr" presetSubtype="0" fill="hold" grpId="0" nodeType="withEffect">
                                  <p:stCondLst>
                                    <p:cond delay="0"/>
                                  </p:stCondLst>
                                  <p:childTnLst>
                                    <p:set>
                                      <p:cBhvr>
                                        <p:cTn id="110" dur="1" fill="hold">
                                          <p:stCondLst>
                                            <p:cond delay="0"/>
                                          </p:stCondLst>
                                        </p:cTn>
                                        <p:tgtEl>
                                          <p:spTgt spid="771091"/>
                                        </p:tgtEl>
                                        <p:attrNameLst>
                                          <p:attrName>style.visibility</p:attrName>
                                        </p:attrNameLst>
                                      </p:cBhvr>
                                      <p:to>
                                        <p:strVal val="visible"/>
                                      </p:to>
                                    </p:set>
                                    <p:anim calcmode="lin" valueType="num">
                                      <p:cBhvr>
                                        <p:cTn id="111" dur="1000" fill="hold"/>
                                        <p:tgtEl>
                                          <p:spTgt spid="771091"/>
                                        </p:tgtEl>
                                        <p:attrNameLst>
                                          <p:attrName>ppt_w</p:attrName>
                                        </p:attrNameLst>
                                      </p:cBhvr>
                                      <p:tavLst>
                                        <p:tav tm="0">
                                          <p:val>
                                            <p:strVal val="#ppt_w*0.70"/>
                                          </p:val>
                                        </p:tav>
                                        <p:tav tm="100000">
                                          <p:val>
                                            <p:strVal val="#ppt_w"/>
                                          </p:val>
                                        </p:tav>
                                      </p:tavLst>
                                    </p:anim>
                                    <p:anim calcmode="lin" valueType="num">
                                      <p:cBhvr>
                                        <p:cTn id="112" dur="1000" fill="hold"/>
                                        <p:tgtEl>
                                          <p:spTgt spid="771091"/>
                                        </p:tgtEl>
                                        <p:attrNameLst>
                                          <p:attrName>ppt_h</p:attrName>
                                        </p:attrNameLst>
                                      </p:cBhvr>
                                      <p:tavLst>
                                        <p:tav tm="0">
                                          <p:val>
                                            <p:strVal val="#ppt_h"/>
                                          </p:val>
                                        </p:tav>
                                        <p:tav tm="100000">
                                          <p:val>
                                            <p:strVal val="#ppt_h"/>
                                          </p:val>
                                        </p:tav>
                                      </p:tavLst>
                                    </p:anim>
                                    <p:animEffect transition="in" filter="fade">
                                      <p:cBhvr>
                                        <p:cTn id="113" dur="1000"/>
                                        <p:tgtEl>
                                          <p:spTgt spid="77109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500"/>
                                        <p:tgtEl>
                                          <p:spTgt spid="771096"/>
                                        </p:tgtEl>
                                      </p:cBhvr>
                                    </p:animEffect>
                                    <p:set>
                                      <p:cBhvr>
                                        <p:cTn id="118" dur="1" fill="hold">
                                          <p:stCondLst>
                                            <p:cond delay="499"/>
                                          </p:stCondLst>
                                        </p:cTn>
                                        <p:tgtEl>
                                          <p:spTgt spid="771096"/>
                                        </p:tgtEl>
                                        <p:attrNameLst>
                                          <p:attrName>style.visibility</p:attrName>
                                        </p:attrNameLst>
                                      </p:cBhvr>
                                      <p:to>
                                        <p:strVal val="hidden"/>
                                      </p:to>
                                    </p:set>
                                  </p:childTnLst>
                                </p:cTn>
                              </p:par>
                            </p:childTnLst>
                          </p:cTn>
                        </p:par>
                        <p:par>
                          <p:cTn id="119" fill="hold" nodeType="afterGroup">
                            <p:stCondLst>
                              <p:cond delay="500"/>
                            </p:stCondLst>
                            <p:childTnLst>
                              <p:par>
                                <p:cTn id="120" presetID="55" presetClass="entr" presetSubtype="0" fill="hold" grpId="0" nodeType="afterEffect">
                                  <p:stCondLst>
                                    <p:cond delay="0"/>
                                  </p:stCondLst>
                                  <p:iterate type="lt">
                                    <p:tmPct val="0"/>
                                  </p:iterate>
                                  <p:childTnLst>
                                    <p:set>
                                      <p:cBhvr>
                                        <p:cTn id="121" dur="1" fill="hold">
                                          <p:stCondLst>
                                            <p:cond delay="0"/>
                                          </p:stCondLst>
                                        </p:cTn>
                                        <p:tgtEl>
                                          <p:spTgt spid="771097"/>
                                        </p:tgtEl>
                                        <p:attrNameLst>
                                          <p:attrName>style.visibility</p:attrName>
                                        </p:attrNameLst>
                                      </p:cBhvr>
                                      <p:to>
                                        <p:strVal val="visible"/>
                                      </p:to>
                                    </p:set>
                                    <p:anim calcmode="lin" valueType="num">
                                      <p:cBhvr>
                                        <p:cTn id="122" dur="1000" fill="hold"/>
                                        <p:tgtEl>
                                          <p:spTgt spid="771097"/>
                                        </p:tgtEl>
                                        <p:attrNameLst>
                                          <p:attrName>ppt_w</p:attrName>
                                        </p:attrNameLst>
                                      </p:cBhvr>
                                      <p:tavLst>
                                        <p:tav tm="0">
                                          <p:val>
                                            <p:strVal val="#ppt_w*0.70"/>
                                          </p:val>
                                        </p:tav>
                                        <p:tav tm="100000">
                                          <p:val>
                                            <p:strVal val="#ppt_w"/>
                                          </p:val>
                                        </p:tav>
                                      </p:tavLst>
                                    </p:anim>
                                    <p:anim calcmode="lin" valueType="num">
                                      <p:cBhvr>
                                        <p:cTn id="123" dur="1000" fill="hold"/>
                                        <p:tgtEl>
                                          <p:spTgt spid="771097"/>
                                        </p:tgtEl>
                                        <p:attrNameLst>
                                          <p:attrName>ppt_h</p:attrName>
                                        </p:attrNameLst>
                                      </p:cBhvr>
                                      <p:tavLst>
                                        <p:tav tm="0">
                                          <p:val>
                                            <p:strVal val="#ppt_h"/>
                                          </p:val>
                                        </p:tav>
                                        <p:tav tm="100000">
                                          <p:val>
                                            <p:strVal val="#ppt_h"/>
                                          </p:val>
                                        </p:tav>
                                      </p:tavLst>
                                    </p:anim>
                                    <p:animEffect transition="in" filter="fade">
                                      <p:cBhvr>
                                        <p:cTn id="124" dur="1000"/>
                                        <p:tgtEl>
                                          <p:spTgt spid="77109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0" presetClass="path" presetSubtype="0" accel="50000" decel="50000" fill="hold" grpId="1" nodeType="clickEffect">
                                  <p:stCondLst>
                                    <p:cond delay="0"/>
                                  </p:stCondLst>
                                  <p:childTnLst>
                                    <p:animMotion origin="layout" path="M 0.0 0.0 L -0.42379 -0.28116 " pathEditMode="relative" ptsTypes="AA">
                                      <p:cBhvr>
                                        <p:cTn id="128" dur="2000" fill="hold"/>
                                        <p:tgtEl>
                                          <p:spTgt spid="771083"/>
                                        </p:tgtEl>
                                        <p:attrNameLst>
                                          <p:attrName>ppt_x</p:attrName>
                                          <p:attrName>ppt_y</p:attrName>
                                        </p:attrNameLst>
                                      </p:cBhvr>
                                    </p:animMotion>
                                  </p:childTnLst>
                                </p:cTn>
                              </p:par>
                            </p:childTnLst>
                          </p:cTn>
                        </p:par>
                        <p:par>
                          <p:cTn id="129" fill="hold" nodeType="afterGroup">
                            <p:stCondLst>
                              <p:cond delay="2000"/>
                            </p:stCondLst>
                            <p:childTnLst>
                              <p:par>
                                <p:cTn id="130" presetID="10" presetClass="exit" presetSubtype="0" fill="hold" grpId="2" nodeType="afterEffect">
                                  <p:stCondLst>
                                    <p:cond delay="0"/>
                                  </p:stCondLst>
                                  <p:childTnLst>
                                    <p:animEffect transition="out" filter="fade">
                                      <p:cBhvr>
                                        <p:cTn id="131" dur="2000"/>
                                        <p:tgtEl>
                                          <p:spTgt spid="771083"/>
                                        </p:tgtEl>
                                      </p:cBhvr>
                                    </p:animEffect>
                                    <p:set>
                                      <p:cBhvr>
                                        <p:cTn id="132" dur="1" fill="hold">
                                          <p:stCondLst>
                                            <p:cond delay="1999"/>
                                          </p:stCondLst>
                                        </p:cTn>
                                        <p:tgtEl>
                                          <p:spTgt spid="771083"/>
                                        </p:tgtEl>
                                        <p:attrNameLst>
                                          <p:attrName>style.visibility</p:attrName>
                                        </p:attrNameLst>
                                      </p:cBhvr>
                                      <p:to>
                                        <p:strVal val="hidden"/>
                                      </p:to>
                                    </p:set>
                                  </p:childTnLst>
                                </p:cTn>
                              </p:par>
                              <p:par>
                                <p:cTn id="133" presetID="55" presetClass="entr" presetSubtype="0" fill="hold" grpId="0" nodeType="withEffect">
                                  <p:stCondLst>
                                    <p:cond delay="0"/>
                                  </p:stCondLst>
                                  <p:childTnLst>
                                    <p:set>
                                      <p:cBhvr>
                                        <p:cTn id="134" dur="1" fill="hold">
                                          <p:stCondLst>
                                            <p:cond delay="0"/>
                                          </p:stCondLst>
                                        </p:cTn>
                                        <p:tgtEl>
                                          <p:spTgt spid="771092"/>
                                        </p:tgtEl>
                                        <p:attrNameLst>
                                          <p:attrName>style.visibility</p:attrName>
                                        </p:attrNameLst>
                                      </p:cBhvr>
                                      <p:to>
                                        <p:strVal val="visible"/>
                                      </p:to>
                                    </p:set>
                                    <p:anim calcmode="lin" valueType="num">
                                      <p:cBhvr>
                                        <p:cTn id="135" dur="1000" fill="hold"/>
                                        <p:tgtEl>
                                          <p:spTgt spid="771092"/>
                                        </p:tgtEl>
                                        <p:attrNameLst>
                                          <p:attrName>ppt_w</p:attrName>
                                        </p:attrNameLst>
                                      </p:cBhvr>
                                      <p:tavLst>
                                        <p:tav tm="0">
                                          <p:val>
                                            <p:strVal val="#ppt_w*0.70"/>
                                          </p:val>
                                        </p:tav>
                                        <p:tav tm="100000">
                                          <p:val>
                                            <p:strVal val="#ppt_w"/>
                                          </p:val>
                                        </p:tav>
                                      </p:tavLst>
                                    </p:anim>
                                    <p:anim calcmode="lin" valueType="num">
                                      <p:cBhvr>
                                        <p:cTn id="136" dur="1000" fill="hold"/>
                                        <p:tgtEl>
                                          <p:spTgt spid="771092"/>
                                        </p:tgtEl>
                                        <p:attrNameLst>
                                          <p:attrName>ppt_h</p:attrName>
                                        </p:attrNameLst>
                                      </p:cBhvr>
                                      <p:tavLst>
                                        <p:tav tm="0">
                                          <p:val>
                                            <p:strVal val="#ppt_h"/>
                                          </p:val>
                                        </p:tav>
                                        <p:tav tm="100000">
                                          <p:val>
                                            <p:strVal val="#ppt_h"/>
                                          </p:val>
                                        </p:tav>
                                      </p:tavLst>
                                    </p:anim>
                                    <p:animEffect transition="in" filter="fade">
                                      <p:cBhvr>
                                        <p:cTn id="137" dur="1000"/>
                                        <p:tgtEl>
                                          <p:spTgt spid="77109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771098"/>
                                        </p:tgtEl>
                                        <p:attrNameLst>
                                          <p:attrName>style.visibility</p:attrName>
                                        </p:attrNameLst>
                                      </p:cBhvr>
                                      <p:to>
                                        <p:strVal val="visible"/>
                                      </p:to>
                                    </p:set>
                                    <p:animEffect transition="in" filter="dissolve">
                                      <p:cBhvr>
                                        <p:cTn id="142" dur="500"/>
                                        <p:tgtEl>
                                          <p:spTgt spid="771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4" grpId="0" animBg="1"/>
      <p:bldP spid="771075" grpId="0" animBg="1"/>
      <p:bldP spid="771076" grpId="0" animBg="1"/>
      <p:bldP spid="771077" grpId="0" animBg="1"/>
      <p:bldP spid="771078" grpId="0" animBg="1"/>
      <p:bldP spid="771078" grpId="1" animBg="1"/>
      <p:bldP spid="771078" grpId="2" animBg="1"/>
      <p:bldP spid="771080" grpId="0" animBg="1"/>
      <p:bldP spid="771081" grpId="0" animBg="1"/>
      <p:bldP spid="771081" grpId="1" animBg="1"/>
      <p:bldP spid="771081" grpId="2" animBg="1"/>
      <p:bldP spid="771082" grpId="0" animBg="1"/>
      <p:bldP spid="771082" grpId="1" animBg="1"/>
      <p:bldP spid="771082" grpId="2" animBg="1"/>
      <p:bldP spid="771083" grpId="0" animBg="1"/>
      <p:bldP spid="771083" grpId="1" animBg="1"/>
      <p:bldP spid="771083" grpId="2" animBg="1"/>
      <p:bldP spid="771090" grpId="0" animBg="1"/>
      <p:bldP spid="771091" grpId="0" animBg="1"/>
      <p:bldP spid="771092" grpId="0" animBg="1"/>
      <p:bldP spid="771093" grpId="0"/>
      <p:bldP spid="771094" grpId="0"/>
      <p:bldP spid="771094" grpId="1"/>
      <p:bldP spid="771095" grpId="0"/>
      <p:bldP spid="771095" grpId="1"/>
      <p:bldP spid="771096" grpId="0"/>
      <p:bldP spid="771096" grpId="1"/>
      <p:bldP spid="771097" grpId="0"/>
      <p:bldP spid="7710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2"/>
          <p:cNvGraphicFramePr>
            <a:graphicFrameLocks noGrp="1"/>
          </p:cNvGraphicFramePr>
          <p:nvPr>
            <p:ph sz="half" idx="2"/>
          </p:nvPr>
        </p:nvGraphicFramePr>
        <p:xfrm>
          <a:off x="508000" y="2997200"/>
          <a:ext cx="8267700" cy="3557670"/>
        </p:xfrm>
        <a:graphic>
          <a:graphicData uri="http://schemas.openxmlformats.org/drawingml/2006/table">
            <a:tbl>
              <a:tblPr>
                <a:tableStyleId>{5C22544A-7EE6-4342-B048-85BDC9FD1C3A}</a:tableStyleId>
              </a:tblPr>
              <a:tblGrid>
                <a:gridCol w="1514694">
                  <a:extLst>
                    <a:ext uri="{9D8B030D-6E8A-4147-A177-3AD203B41FA5}">
                      <a16:colId xmlns:a16="http://schemas.microsoft.com/office/drawing/2014/main" val="20000"/>
                    </a:ext>
                  </a:extLst>
                </a:gridCol>
                <a:gridCol w="3534283">
                  <a:extLst>
                    <a:ext uri="{9D8B030D-6E8A-4147-A177-3AD203B41FA5}">
                      <a16:colId xmlns:a16="http://schemas.microsoft.com/office/drawing/2014/main" val="20001"/>
                    </a:ext>
                  </a:extLst>
                </a:gridCol>
                <a:gridCol w="3218723">
                  <a:extLst>
                    <a:ext uri="{9D8B030D-6E8A-4147-A177-3AD203B41FA5}">
                      <a16:colId xmlns:a16="http://schemas.microsoft.com/office/drawing/2014/main" val="20002"/>
                    </a:ext>
                  </a:extLst>
                </a:gridCol>
              </a:tblGrid>
              <a:tr h="314240">
                <a:tc>
                  <a:txBody>
                    <a:bodyPr/>
                    <a:lstStyle/>
                    <a:p>
                      <a:pPr algn="ctr" fontAlgn="b"/>
                      <a:r>
                        <a:rPr lang="cs-CZ" sz="2000" b="1" u="none" strike="noStrike" dirty="0">
                          <a:effectLst/>
                        </a:rPr>
                        <a:t>Roky</a:t>
                      </a:r>
                      <a:endParaRPr lang="cs-CZ" sz="2000" b="1" i="0" u="none" strike="noStrike" dirty="0">
                        <a:solidFill>
                          <a:srgbClr val="000000"/>
                        </a:solidFill>
                        <a:effectLst/>
                        <a:latin typeface="Calibri"/>
                      </a:endParaRPr>
                    </a:p>
                  </a:txBody>
                  <a:tcPr marL="9525" marR="9525" marT="9522" marB="0" anchor="b"/>
                </a:tc>
                <a:tc>
                  <a:txBody>
                    <a:bodyPr/>
                    <a:lstStyle/>
                    <a:p>
                      <a:pPr algn="ctr" fontAlgn="b"/>
                      <a:r>
                        <a:rPr lang="cs-CZ" sz="2000" b="1" u="none" strike="noStrike" dirty="0">
                          <a:effectLst/>
                        </a:rPr>
                        <a:t>Budoucí hodnota</a:t>
                      </a:r>
                      <a:endParaRPr lang="cs-CZ" sz="2000" b="1" i="0" u="none" strike="noStrike" dirty="0">
                        <a:solidFill>
                          <a:srgbClr val="000000"/>
                        </a:solidFill>
                        <a:effectLst/>
                        <a:latin typeface="Calibri"/>
                      </a:endParaRPr>
                    </a:p>
                  </a:txBody>
                  <a:tcPr marL="9525" marR="9525" marT="9522" marB="0" anchor="b"/>
                </a:tc>
                <a:tc>
                  <a:txBody>
                    <a:bodyPr/>
                    <a:lstStyle/>
                    <a:p>
                      <a:pPr algn="ctr" fontAlgn="b"/>
                      <a:r>
                        <a:rPr lang="cs-CZ" sz="2000" b="1" u="none" strike="noStrike" dirty="0">
                          <a:effectLst/>
                        </a:rPr>
                        <a:t>Současná hodnota</a:t>
                      </a:r>
                      <a:endParaRPr lang="cs-CZ" sz="2000" b="1" i="0" u="none" strike="noStrike" dirty="0">
                        <a:solidFill>
                          <a:srgbClr val="000000"/>
                        </a:solidFill>
                        <a:effectLst/>
                        <a:latin typeface="Calibri"/>
                      </a:endParaRPr>
                    </a:p>
                  </a:txBody>
                  <a:tcPr marL="9525" marR="9525" marT="9522" marB="0" anchor="b"/>
                </a:tc>
                <a:extLst>
                  <a:ext uri="{0D108BD9-81ED-4DB2-BD59-A6C34878D82A}">
                    <a16:rowId xmlns:a16="http://schemas.microsoft.com/office/drawing/2014/main" val="10000"/>
                  </a:ext>
                </a:extLst>
              </a:tr>
              <a:tr h="540558">
                <a:tc>
                  <a:txBody>
                    <a:bodyPr/>
                    <a:lstStyle/>
                    <a:p>
                      <a:pPr algn="ctr" fontAlgn="b"/>
                      <a:r>
                        <a:rPr lang="cs-CZ" sz="2000" b="1" u="none" strike="noStrike" dirty="0">
                          <a:effectLst/>
                        </a:rPr>
                        <a:t>1</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970 873,79 Kč</a:t>
                      </a:r>
                      <a:endParaRPr lang="cs-CZ" sz="2000" b="0" i="0" u="none" strike="noStrike">
                        <a:solidFill>
                          <a:srgbClr val="000000"/>
                        </a:solidFill>
                        <a:effectLst/>
                        <a:latin typeface="Calibri"/>
                      </a:endParaRPr>
                    </a:p>
                  </a:txBody>
                  <a:tcPr marL="9525" marR="9525" marT="9522" marB="0" anchor="b"/>
                </a:tc>
                <a:extLst>
                  <a:ext uri="{0D108BD9-81ED-4DB2-BD59-A6C34878D82A}">
                    <a16:rowId xmlns:a16="http://schemas.microsoft.com/office/drawing/2014/main" val="10001"/>
                  </a:ext>
                </a:extLst>
              </a:tr>
              <a:tr h="540558">
                <a:tc>
                  <a:txBody>
                    <a:bodyPr/>
                    <a:lstStyle/>
                    <a:p>
                      <a:pPr algn="ctr" fontAlgn="b"/>
                      <a:r>
                        <a:rPr lang="cs-CZ" sz="2000" b="1" u="none" strike="noStrike" dirty="0">
                          <a:effectLst/>
                        </a:rPr>
                        <a:t>2</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2" marB="0" anchor="b"/>
                </a:tc>
                <a:tc>
                  <a:txBody>
                    <a:bodyPr/>
                    <a:lstStyle/>
                    <a:p>
                      <a:pPr algn="r" fontAlgn="b"/>
                      <a:r>
                        <a:rPr lang="cs-CZ" sz="2000" u="none" strike="noStrike">
                          <a:effectLst/>
                        </a:rPr>
                        <a:t>942 595,91 Kč</a:t>
                      </a:r>
                      <a:endParaRPr lang="cs-CZ" sz="2000" b="0" i="0" u="none" strike="noStrike">
                        <a:solidFill>
                          <a:srgbClr val="000000"/>
                        </a:solidFill>
                        <a:effectLst/>
                        <a:latin typeface="Calibri"/>
                      </a:endParaRPr>
                    </a:p>
                  </a:txBody>
                  <a:tcPr marL="9525" marR="9525" marT="9522" marB="0" anchor="b"/>
                </a:tc>
                <a:extLst>
                  <a:ext uri="{0D108BD9-81ED-4DB2-BD59-A6C34878D82A}">
                    <a16:rowId xmlns:a16="http://schemas.microsoft.com/office/drawing/2014/main" val="10002"/>
                  </a:ext>
                </a:extLst>
              </a:tr>
              <a:tr h="540558">
                <a:tc>
                  <a:txBody>
                    <a:bodyPr/>
                    <a:lstStyle/>
                    <a:p>
                      <a:pPr algn="ctr" fontAlgn="b"/>
                      <a:r>
                        <a:rPr lang="cs-CZ" sz="2000" b="1" u="none" strike="noStrike" dirty="0">
                          <a:effectLst/>
                        </a:rPr>
                        <a:t>3</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2" marB="0" anchor="b"/>
                </a:tc>
                <a:tc>
                  <a:txBody>
                    <a:bodyPr/>
                    <a:lstStyle/>
                    <a:p>
                      <a:pPr algn="r" fontAlgn="b"/>
                      <a:r>
                        <a:rPr lang="cs-CZ" sz="2000" u="none" strike="noStrike">
                          <a:effectLst/>
                        </a:rPr>
                        <a:t>915 141,66 Kč</a:t>
                      </a:r>
                      <a:endParaRPr lang="cs-CZ" sz="2000" b="0" i="0" u="none" strike="noStrike">
                        <a:solidFill>
                          <a:srgbClr val="000000"/>
                        </a:solidFill>
                        <a:effectLst/>
                        <a:latin typeface="Calibri"/>
                      </a:endParaRPr>
                    </a:p>
                  </a:txBody>
                  <a:tcPr marL="9525" marR="9525" marT="9522" marB="0" anchor="b"/>
                </a:tc>
                <a:extLst>
                  <a:ext uri="{0D108BD9-81ED-4DB2-BD59-A6C34878D82A}">
                    <a16:rowId xmlns:a16="http://schemas.microsoft.com/office/drawing/2014/main" val="10003"/>
                  </a:ext>
                </a:extLst>
              </a:tr>
              <a:tr h="540558">
                <a:tc>
                  <a:txBody>
                    <a:bodyPr/>
                    <a:lstStyle/>
                    <a:p>
                      <a:pPr algn="ctr" fontAlgn="b"/>
                      <a:r>
                        <a:rPr lang="cs-CZ" sz="2000" b="1" u="none" strike="noStrike" dirty="0">
                          <a:effectLst/>
                        </a:rPr>
                        <a:t>4</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2" marB="0" anchor="b"/>
                </a:tc>
                <a:tc>
                  <a:txBody>
                    <a:bodyPr/>
                    <a:lstStyle/>
                    <a:p>
                      <a:pPr algn="r" fontAlgn="b"/>
                      <a:r>
                        <a:rPr lang="cs-CZ" sz="2000" u="none" strike="noStrike">
                          <a:effectLst/>
                        </a:rPr>
                        <a:t>888 487,05 Kč</a:t>
                      </a:r>
                      <a:endParaRPr lang="cs-CZ" sz="2000" b="0" i="0" u="none" strike="noStrike">
                        <a:solidFill>
                          <a:srgbClr val="000000"/>
                        </a:solidFill>
                        <a:effectLst/>
                        <a:latin typeface="Calibri"/>
                      </a:endParaRPr>
                    </a:p>
                  </a:txBody>
                  <a:tcPr marL="9525" marR="9525" marT="9522" marB="0" anchor="b"/>
                </a:tc>
                <a:extLst>
                  <a:ext uri="{0D108BD9-81ED-4DB2-BD59-A6C34878D82A}">
                    <a16:rowId xmlns:a16="http://schemas.microsoft.com/office/drawing/2014/main" val="10004"/>
                  </a:ext>
                </a:extLst>
              </a:tr>
              <a:tr h="540558">
                <a:tc>
                  <a:txBody>
                    <a:bodyPr/>
                    <a:lstStyle/>
                    <a:p>
                      <a:pPr algn="ctr" fontAlgn="b"/>
                      <a:r>
                        <a:rPr lang="cs-CZ" sz="2000" b="1" u="none" strike="noStrike" dirty="0">
                          <a:effectLst/>
                        </a:rPr>
                        <a:t>5</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862 608,78 Kč</a:t>
                      </a:r>
                      <a:endParaRPr lang="cs-CZ" sz="2000" b="0" i="0" u="none" strike="noStrike" dirty="0">
                        <a:solidFill>
                          <a:srgbClr val="000000"/>
                        </a:solidFill>
                        <a:effectLst/>
                        <a:latin typeface="Calibri"/>
                      </a:endParaRPr>
                    </a:p>
                  </a:txBody>
                  <a:tcPr marL="9525" marR="9525" marT="9522" marB="0" anchor="b"/>
                </a:tc>
                <a:extLst>
                  <a:ext uri="{0D108BD9-81ED-4DB2-BD59-A6C34878D82A}">
                    <a16:rowId xmlns:a16="http://schemas.microsoft.com/office/drawing/2014/main" val="10005"/>
                  </a:ext>
                </a:extLst>
              </a:tr>
              <a:tr h="540558">
                <a:tc>
                  <a:txBody>
                    <a:bodyPr/>
                    <a:lstStyle/>
                    <a:p>
                      <a:pPr algn="ctr" fontAlgn="b"/>
                      <a:r>
                        <a:rPr lang="cs-CZ" sz="2000" b="1" u="none" strike="noStrike" dirty="0">
                          <a:effectLst/>
                        </a:rPr>
                        <a:t>Celkem</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b="1" u="none" strike="noStrike" dirty="0">
                          <a:effectLst/>
                        </a:rPr>
                        <a:t>5 000 000 Kč</a:t>
                      </a:r>
                      <a:endParaRPr lang="cs-CZ" sz="2000" b="1" i="0" u="none" strike="noStrike" dirty="0">
                        <a:solidFill>
                          <a:srgbClr val="000000"/>
                        </a:solidFill>
                        <a:effectLst/>
                        <a:latin typeface="Calibri"/>
                      </a:endParaRPr>
                    </a:p>
                  </a:txBody>
                  <a:tcPr marL="9525" marR="9525" marT="9522" marB="0" anchor="b"/>
                </a:tc>
                <a:tc>
                  <a:txBody>
                    <a:bodyPr/>
                    <a:lstStyle/>
                    <a:p>
                      <a:pPr algn="r" fontAlgn="b"/>
                      <a:endParaRPr lang="cs-CZ" sz="2000" b="1" i="0" u="none" strike="noStrike" dirty="0">
                        <a:solidFill>
                          <a:srgbClr val="000000"/>
                        </a:solidFill>
                        <a:effectLst/>
                        <a:latin typeface="Calibri"/>
                      </a:endParaRPr>
                    </a:p>
                  </a:txBody>
                  <a:tcPr marL="9525" marR="9525" marT="9522" marB="0" anchor="b"/>
                </a:tc>
                <a:extLst>
                  <a:ext uri="{0D108BD9-81ED-4DB2-BD59-A6C34878D82A}">
                    <a16:rowId xmlns:a16="http://schemas.microsoft.com/office/drawing/2014/main" val="10006"/>
                  </a:ext>
                </a:extLst>
              </a:tr>
            </a:tbl>
          </a:graphicData>
        </a:graphic>
      </p:graphicFrame>
      <p:sp>
        <p:nvSpPr>
          <p:cNvPr id="774147" name="Rectangle 3"/>
          <p:cNvSpPr>
            <a:spLocks noGrp="1" noChangeArrowheads="1"/>
          </p:cNvSpPr>
          <p:nvPr>
            <p:ph type="title"/>
          </p:nvPr>
        </p:nvSpPr>
        <p:spPr>
          <a:xfrm>
            <a:off x="323850" y="379276"/>
            <a:ext cx="8229600" cy="1143000"/>
          </a:xfrm>
        </p:spPr>
        <p:txBody>
          <a:bodyPr/>
          <a:lstStyle/>
          <a:p>
            <a:pPr fontAlgn="auto">
              <a:spcAft>
                <a:spcPts val="0"/>
              </a:spcAft>
              <a:defRPr/>
            </a:pPr>
            <a:r>
              <a:rPr lang="cs-CZ" b="1" dirty="0">
                <a:solidFill>
                  <a:schemeClr val="tx1">
                    <a:lumMod val="95000"/>
                    <a:lumOff val="5000"/>
                  </a:schemeClr>
                </a:solidFill>
              </a:rPr>
              <a:t>Příklad</a:t>
            </a:r>
          </a:p>
        </p:txBody>
      </p:sp>
      <p:sp>
        <p:nvSpPr>
          <p:cNvPr id="774148" name="Rectangle 4"/>
          <p:cNvSpPr>
            <a:spLocks noGrp="1" noChangeArrowheads="1"/>
          </p:cNvSpPr>
          <p:nvPr>
            <p:ph type="body" sz="half" idx="1"/>
          </p:nvPr>
        </p:nvSpPr>
        <p:spPr>
          <a:xfrm>
            <a:off x="0" y="1412875"/>
            <a:ext cx="8604250" cy="1439863"/>
          </a:xfrm>
        </p:spPr>
        <p:txBody>
          <a:bodyPr rtlCol="0">
            <a:normAutofit fontScale="85000" lnSpcReduction="20000"/>
          </a:bodyPr>
          <a:lstStyle/>
          <a:p>
            <a:pPr fontAlgn="auto">
              <a:spcAft>
                <a:spcPts val="0"/>
              </a:spcAft>
              <a:defRPr/>
            </a:pPr>
            <a:r>
              <a:rPr lang="cs-CZ" dirty="0">
                <a:solidFill>
                  <a:schemeClr val="tx1"/>
                </a:solidFill>
              </a:rPr>
              <a:t>Vyhráli jste v loterii 5 milionů splatných po 1 milionu po příštích 5 let. Máte možnost namísto toho dostat 4,5 milionu ihned. Přijmete nabídku? (Běžná míra zhodnocení peněz je 3 %.)</a:t>
            </a:r>
          </a:p>
        </p:txBody>
      </p:sp>
      <p:sp>
        <p:nvSpPr>
          <p:cNvPr id="774149" name="Text Box 5"/>
          <p:cNvSpPr txBox="1">
            <a:spLocks noChangeArrowheads="1"/>
          </p:cNvSpPr>
          <p:nvPr/>
        </p:nvSpPr>
        <p:spPr bwMode="auto">
          <a:xfrm>
            <a:off x="5940425" y="3398838"/>
            <a:ext cx="2833688" cy="431800"/>
          </a:xfrm>
          <a:prstGeom prst="rect">
            <a:avLst/>
          </a:prstGeom>
          <a:solidFill>
            <a:schemeClr val="accent1">
              <a:lumMod val="20000"/>
              <a:lumOff val="80000"/>
            </a:schemeClr>
          </a:solidFill>
          <a:ln>
            <a:noFill/>
          </a:ln>
          <a:effec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ct val="50000"/>
              </a:spcBef>
              <a:spcAft>
                <a:spcPts val="0"/>
              </a:spcAft>
              <a:defRPr/>
            </a:pPr>
            <a:r>
              <a:rPr kumimoji="1" lang="cs-CZ" sz="2200" b="1" dirty="0">
                <a:latin typeface="Times New Roman" pitchFamily="18" charset="0"/>
              </a:rPr>
              <a:t>1 000 000 / (1+0,03)</a:t>
            </a:r>
            <a:r>
              <a:rPr kumimoji="1" lang="cs-CZ" sz="2200" b="1" baseline="30000" dirty="0">
                <a:latin typeface="Times New Roman" pitchFamily="18" charset="0"/>
              </a:rPr>
              <a:t>1</a:t>
            </a:r>
          </a:p>
        </p:txBody>
      </p:sp>
      <p:sp>
        <p:nvSpPr>
          <p:cNvPr id="774150" name="Text Box 6"/>
          <p:cNvSpPr txBox="1">
            <a:spLocks noChangeArrowheads="1"/>
          </p:cNvSpPr>
          <p:nvPr/>
        </p:nvSpPr>
        <p:spPr bwMode="auto">
          <a:xfrm>
            <a:off x="5940425" y="4064000"/>
            <a:ext cx="2846388" cy="430213"/>
          </a:xfrm>
          <a:prstGeom prst="rect">
            <a:avLst/>
          </a:prstGeom>
          <a:solidFill>
            <a:schemeClr val="accent1">
              <a:lumMod val="20000"/>
              <a:lumOff val="80000"/>
            </a:schemeClr>
          </a:solid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pPr fontAlgn="auto">
              <a:spcAft>
                <a:spcPts val="0"/>
              </a:spcAft>
              <a:defRPr/>
            </a:pPr>
            <a:r>
              <a:rPr lang="cs-CZ" sz="2200" dirty="0"/>
              <a:t>1 000 000 / (1+0,03)</a:t>
            </a:r>
            <a:r>
              <a:rPr lang="cs-CZ" sz="2200" baseline="30000" dirty="0"/>
              <a:t>2</a:t>
            </a:r>
          </a:p>
        </p:txBody>
      </p:sp>
      <p:pic>
        <p:nvPicPr>
          <p:cNvPr id="774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14300"/>
            <a:ext cx="17176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6046788" y="6165850"/>
            <a:ext cx="2846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r" fontAlgn="b"/>
            <a:r>
              <a:rPr kumimoji="1" lang="cs-CZ" sz="2400" b="1">
                <a:latin typeface="Times New Roman" pitchFamily="18" charset="0"/>
              </a:rPr>
              <a:t>4 579 707,19 Kč</a:t>
            </a:r>
            <a:endParaRPr kumimoji="1" lang="cs-CZ" sz="2400" b="1">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4158"/>
                                        </p:tgtEl>
                                        <p:attrNameLst>
                                          <p:attrName>style.visibility</p:attrName>
                                        </p:attrNameLst>
                                      </p:cBhvr>
                                      <p:to>
                                        <p:strVal val="visible"/>
                                      </p:to>
                                    </p:set>
                                    <p:animEffect transition="in" filter="dissolve">
                                      <p:cBhvr>
                                        <p:cTn id="7" dur="500"/>
                                        <p:tgtEl>
                                          <p:spTgt spid="774158"/>
                                        </p:tgtEl>
                                      </p:cBhvr>
                                    </p:animEffect>
                                  </p:childTnLst>
                                </p:cTn>
                              </p:par>
                            </p:childTnLst>
                          </p:cTn>
                        </p:par>
                        <p:par>
                          <p:cTn id="8" fill="hold" nodeType="afterGroup">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774149"/>
                                        </p:tgtEl>
                                        <p:attrNameLst>
                                          <p:attrName>style.visibility</p:attrName>
                                        </p:attrNameLst>
                                      </p:cBhvr>
                                      <p:to>
                                        <p:strVal val="visible"/>
                                      </p:to>
                                    </p:set>
                                    <p:animEffect transition="in" filter="dissolve">
                                      <p:cBhvr>
                                        <p:cTn id="11" dur="500"/>
                                        <p:tgtEl>
                                          <p:spTgt spid="774149"/>
                                        </p:tgtEl>
                                      </p:cBhvr>
                                    </p:animEffect>
                                  </p:childTnLst>
                                </p:cTn>
                              </p:par>
                              <p:par>
                                <p:cTn id="12" presetID="9" presetClass="entr" presetSubtype="0" fill="hold" grpId="1" nodeType="withEffect">
                                  <p:stCondLst>
                                    <p:cond delay="0"/>
                                  </p:stCondLst>
                                  <p:childTnLst>
                                    <p:set>
                                      <p:cBhvr>
                                        <p:cTn id="13" dur="1" fill="hold">
                                          <p:stCondLst>
                                            <p:cond delay="0"/>
                                          </p:stCondLst>
                                        </p:cTn>
                                        <p:tgtEl>
                                          <p:spTgt spid="774150"/>
                                        </p:tgtEl>
                                        <p:attrNameLst>
                                          <p:attrName>style.visibility</p:attrName>
                                        </p:attrNameLst>
                                      </p:cBhvr>
                                      <p:to>
                                        <p:strVal val="visible"/>
                                      </p:to>
                                    </p:set>
                                    <p:animEffect transition="in" filter="dissolve">
                                      <p:cBhvr>
                                        <p:cTn id="14" dur="500"/>
                                        <p:tgtEl>
                                          <p:spTgt spid="774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774149"/>
                                        </p:tgtEl>
                                      </p:cBhvr>
                                    </p:animEffect>
                                    <p:set>
                                      <p:cBhvr>
                                        <p:cTn id="19" dur="1" fill="hold">
                                          <p:stCondLst>
                                            <p:cond delay="499"/>
                                          </p:stCondLst>
                                        </p:cTn>
                                        <p:tgtEl>
                                          <p:spTgt spid="7741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0" nodeType="clickEffect">
                                  <p:stCondLst>
                                    <p:cond delay="0"/>
                                  </p:stCondLst>
                                  <p:childTnLst>
                                    <p:animEffect transition="out" filter="dissolve">
                                      <p:cBhvr>
                                        <p:cTn id="23" dur="500"/>
                                        <p:tgtEl>
                                          <p:spTgt spid="774150"/>
                                        </p:tgtEl>
                                      </p:cBhvr>
                                    </p:animEffect>
                                    <p:set>
                                      <p:cBhvr>
                                        <p:cTn id="24" dur="1" fill="hold">
                                          <p:stCondLst>
                                            <p:cond delay="499"/>
                                          </p:stCondLst>
                                        </p:cTn>
                                        <p:tgtEl>
                                          <p:spTgt spid="774150"/>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9" grpId="0" animBg="1"/>
      <p:bldP spid="774149" grpId="1" animBg="1"/>
      <p:bldP spid="774150" grpId="0" animBg="1"/>
      <p:bldP spid="774150" grpId="1"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2"/>
          <p:cNvGraphicFramePr>
            <a:graphicFrameLocks noGrp="1"/>
          </p:cNvGraphicFramePr>
          <p:nvPr>
            <p:ph sz="half" idx="2"/>
          </p:nvPr>
        </p:nvGraphicFramePr>
        <p:xfrm>
          <a:off x="508000" y="2997200"/>
          <a:ext cx="8267700" cy="3557670"/>
        </p:xfrm>
        <a:graphic>
          <a:graphicData uri="http://schemas.openxmlformats.org/drawingml/2006/table">
            <a:tbl>
              <a:tblPr>
                <a:tableStyleId>{5C22544A-7EE6-4342-B048-85BDC9FD1C3A}</a:tableStyleId>
              </a:tblPr>
              <a:tblGrid>
                <a:gridCol w="1514694">
                  <a:extLst>
                    <a:ext uri="{9D8B030D-6E8A-4147-A177-3AD203B41FA5}">
                      <a16:colId xmlns:a16="http://schemas.microsoft.com/office/drawing/2014/main" val="20000"/>
                    </a:ext>
                  </a:extLst>
                </a:gridCol>
                <a:gridCol w="3534283">
                  <a:extLst>
                    <a:ext uri="{9D8B030D-6E8A-4147-A177-3AD203B41FA5}">
                      <a16:colId xmlns:a16="http://schemas.microsoft.com/office/drawing/2014/main" val="20001"/>
                    </a:ext>
                  </a:extLst>
                </a:gridCol>
                <a:gridCol w="3218723">
                  <a:extLst>
                    <a:ext uri="{9D8B030D-6E8A-4147-A177-3AD203B41FA5}">
                      <a16:colId xmlns:a16="http://schemas.microsoft.com/office/drawing/2014/main" val="20002"/>
                    </a:ext>
                  </a:extLst>
                </a:gridCol>
              </a:tblGrid>
              <a:tr h="314240">
                <a:tc>
                  <a:txBody>
                    <a:bodyPr/>
                    <a:lstStyle/>
                    <a:p>
                      <a:pPr algn="ctr" fontAlgn="b"/>
                      <a:r>
                        <a:rPr lang="cs-CZ" sz="2000" b="1" u="none" strike="noStrike" dirty="0">
                          <a:effectLst/>
                        </a:rPr>
                        <a:t>Roky</a:t>
                      </a:r>
                      <a:endParaRPr lang="cs-CZ" sz="2000" b="1" i="0" u="none" strike="noStrike" dirty="0">
                        <a:solidFill>
                          <a:srgbClr val="000000"/>
                        </a:solidFill>
                        <a:effectLst/>
                        <a:latin typeface="Calibri"/>
                      </a:endParaRPr>
                    </a:p>
                  </a:txBody>
                  <a:tcPr marL="9525" marR="9525" marT="9522" marB="0" anchor="b"/>
                </a:tc>
                <a:tc>
                  <a:txBody>
                    <a:bodyPr/>
                    <a:lstStyle/>
                    <a:p>
                      <a:pPr algn="ctr" fontAlgn="b"/>
                      <a:r>
                        <a:rPr lang="cs-CZ" sz="2000" b="1" u="none" strike="noStrike" dirty="0">
                          <a:effectLst/>
                        </a:rPr>
                        <a:t>Budoucí hodnota</a:t>
                      </a:r>
                      <a:endParaRPr lang="cs-CZ" sz="2000" b="1" i="0" u="none" strike="noStrike" dirty="0">
                        <a:solidFill>
                          <a:srgbClr val="000000"/>
                        </a:solidFill>
                        <a:effectLst/>
                        <a:latin typeface="Calibri"/>
                      </a:endParaRPr>
                    </a:p>
                  </a:txBody>
                  <a:tcPr marL="9525" marR="9525" marT="9522" marB="0" anchor="b"/>
                </a:tc>
                <a:tc>
                  <a:txBody>
                    <a:bodyPr/>
                    <a:lstStyle/>
                    <a:p>
                      <a:pPr algn="ctr" fontAlgn="b"/>
                      <a:r>
                        <a:rPr lang="cs-CZ" sz="2000" b="1" u="none" strike="noStrike" dirty="0">
                          <a:effectLst/>
                        </a:rPr>
                        <a:t>Současná hodnota</a:t>
                      </a:r>
                      <a:endParaRPr lang="cs-CZ" sz="2000" b="1" i="0" u="none" strike="noStrike" dirty="0">
                        <a:solidFill>
                          <a:srgbClr val="000000"/>
                        </a:solidFill>
                        <a:effectLst/>
                        <a:latin typeface="Calibri"/>
                      </a:endParaRPr>
                    </a:p>
                  </a:txBody>
                  <a:tcPr marL="9525" marR="9525" marT="9522" marB="0" anchor="b"/>
                </a:tc>
                <a:extLst>
                  <a:ext uri="{0D108BD9-81ED-4DB2-BD59-A6C34878D82A}">
                    <a16:rowId xmlns:a16="http://schemas.microsoft.com/office/drawing/2014/main" val="10000"/>
                  </a:ext>
                </a:extLst>
              </a:tr>
              <a:tr h="540558">
                <a:tc>
                  <a:txBody>
                    <a:bodyPr/>
                    <a:lstStyle/>
                    <a:p>
                      <a:pPr algn="ctr" fontAlgn="b"/>
                      <a:r>
                        <a:rPr lang="cs-CZ" sz="2000" b="1" u="none" strike="noStrike" dirty="0">
                          <a:effectLst/>
                        </a:rPr>
                        <a:t>1</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2" marB="0" anchor="b"/>
                </a:tc>
                <a:tc>
                  <a:txBody>
                    <a:bodyPr/>
                    <a:lstStyle/>
                    <a:p>
                      <a:pPr algn="r" fontAlgn="b"/>
                      <a:r>
                        <a:rPr kumimoji="0" lang="cs-CZ" sz="2200" u="none" strike="noStrike" kern="1200">
                          <a:solidFill>
                            <a:schemeClr val="dk1"/>
                          </a:solidFill>
                          <a:effectLst/>
                          <a:latin typeface="+mn-lt"/>
                          <a:ea typeface="+mn-ea"/>
                          <a:cs typeface="+mn-cs"/>
                        </a:rPr>
                        <a:t>952 380,95 Kč</a:t>
                      </a:r>
                    </a:p>
                  </a:txBody>
                  <a:tcPr marL="9525" marR="9525" marT="9522" marB="0" anchor="b"/>
                </a:tc>
                <a:extLst>
                  <a:ext uri="{0D108BD9-81ED-4DB2-BD59-A6C34878D82A}">
                    <a16:rowId xmlns:a16="http://schemas.microsoft.com/office/drawing/2014/main" val="10001"/>
                  </a:ext>
                </a:extLst>
              </a:tr>
              <a:tr h="540558">
                <a:tc>
                  <a:txBody>
                    <a:bodyPr/>
                    <a:lstStyle/>
                    <a:p>
                      <a:pPr algn="ctr" fontAlgn="b"/>
                      <a:r>
                        <a:rPr lang="cs-CZ" sz="2000" b="1" u="none" strike="noStrike" dirty="0">
                          <a:effectLst/>
                        </a:rPr>
                        <a:t>2</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2" marB="0" anchor="b"/>
                </a:tc>
                <a:tc>
                  <a:txBody>
                    <a:bodyPr/>
                    <a:lstStyle/>
                    <a:p>
                      <a:pPr algn="r" fontAlgn="b"/>
                      <a:r>
                        <a:rPr kumimoji="0" lang="cs-CZ" sz="2200" u="none" strike="noStrike" kern="1200">
                          <a:solidFill>
                            <a:schemeClr val="dk1"/>
                          </a:solidFill>
                          <a:effectLst/>
                          <a:latin typeface="+mn-lt"/>
                          <a:ea typeface="+mn-ea"/>
                          <a:cs typeface="+mn-cs"/>
                        </a:rPr>
                        <a:t>907 029,48 Kč</a:t>
                      </a:r>
                    </a:p>
                  </a:txBody>
                  <a:tcPr marL="9525" marR="9525" marT="9522" marB="0" anchor="b"/>
                </a:tc>
                <a:extLst>
                  <a:ext uri="{0D108BD9-81ED-4DB2-BD59-A6C34878D82A}">
                    <a16:rowId xmlns:a16="http://schemas.microsoft.com/office/drawing/2014/main" val="10002"/>
                  </a:ext>
                </a:extLst>
              </a:tr>
              <a:tr h="540558">
                <a:tc>
                  <a:txBody>
                    <a:bodyPr/>
                    <a:lstStyle/>
                    <a:p>
                      <a:pPr algn="ctr" fontAlgn="b"/>
                      <a:r>
                        <a:rPr lang="cs-CZ" sz="2000" b="1" u="none" strike="noStrike" dirty="0">
                          <a:effectLst/>
                        </a:rPr>
                        <a:t>3</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2" marB="0" anchor="b"/>
                </a:tc>
                <a:tc>
                  <a:txBody>
                    <a:bodyPr/>
                    <a:lstStyle/>
                    <a:p>
                      <a:pPr algn="r" fontAlgn="b"/>
                      <a:r>
                        <a:rPr kumimoji="0" lang="cs-CZ" sz="2200" u="none" strike="noStrike" kern="1200" dirty="0">
                          <a:solidFill>
                            <a:schemeClr val="dk1"/>
                          </a:solidFill>
                          <a:effectLst/>
                          <a:latin typeface="+mn-lt"/>
                          <a:ea typeface="+mn-ea"/>
                          <a:cs typeface="+mn-cs"/>
                        </a:rPr>
                        <a:t>863 837,60 Kč</a:t>
                      </a:r>
                    </a:p>
                  </a:txBody>
                  <a:tcPr marL="9525" marR="9525" marT="9522" marB="0" anchor="b"/>
                </a:tc>
                <a:extLst>
                  <a:ext uri="{0D108BD9-81ED-4DB2-BD59-A6C34878D82A}">
                    <a16:rowId xmlns:a16="http://schemas.microsoft.com/office/drawing/2014/main" val="10003"/>
                  </a:ext>
                </a:extLst>
              </a:tr>
              <a:tr h="540558">
                <a:tc>
                  <a:txBody>
                    <a:bodyPr/>
                    <a:lstStyle/>
                    <a:p>
                      <a:pPr algn="ctr" fontAlgn="b"/>
                      <a:r>
                        <a:rPr lang="cs-CZ" sz="2000" b="1" u="none" strike="noStrike" dirty="0">
                          <a:effectLst/>
                        </a:rPr>
                        <a:t>4</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2" marB="0" anchor="b"/>
                </a:tc>
                <a:tc>
                  <a:txBody>
                    <a:bodyPr/>
                    <a:lstStyle/>
                    <a:p>
                      <a:pPr algn="r" fontAlgn="b"/>
                      <a:r>
                        <a:rPr kumimoji="0" lang="cs-CZ" sz="2200" u="none" strike="noStrike" kern="1200">
                          <a:solidFill>
                            <a:schemeClr val="dk1"/>
                          </a:solidFill>
                          <a:effectLst/>
                          <a:latin typeface="+mn-lt"/>
                          <a:ea typeface="+mn-ea"/>
                          <a:cs typeface="+mn-cs"/>
                        </a:rPr>
                        <a:t>822 702,47 Kč</a:t>
                      </a:r>
                    </a:p>
                  </a:txBody>
                  <a:tcPr marL="9525" marR="9525" marT="9522" marB="0" anchor="b"/>
                </a:tc>
                <a:extLst>
                  <a:ext uri="{0D108BD9-81ED-4DB2-BD59-A6C34878D82A}">
                    <a16:rowId xmlns:a16="http://schemas.microsoft.com/office/drawing/2014/main" val="10004"/>
                  </a:ext>
                </a:extLst>
              </a:tr>
              <a:tr h="540558">
                <a:tc>
                  <a:txBody>
                    <a:bodyPr/>
                    <a:lstStyle/>
                    <a:p>
                      <a:pPr algn="ctr" fontAlgn="b"/>
                      <a:r>
                        <a:rPr lang="cs-CZ" sz="2000" b="1" u="none" strike="noStrike" dirty="0">
                          <a:effectLst/>
                        </a:rPr>
                        <a:t>5</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2" marB="0" anchor="b"/>
                </a:tc>
                <a:tc>
                  <a:txBody>
                    <a:bodyPr/>
                    <a:lstStyle/>
                    <a:p>
                      <a:pPr algn="r" fontAlgn="b"/>
                      <a:r>
                        <a:rPr kumimoji="0" lang="cs-CZ" sz="2200" u="none" strike="noStrike" kern="1200" dirty="0">
                          <a:solidFill>
                            <a:schemeClr val="dk1"/>
                          </a:solidFill>
                          <a:effectLst/>
                          <a:latin typeface="+mn-lt"/>
                          <a:ea typeface="+mn-ea"/>
                          <a:cs typeface="+mn-cs"/>
                        </a:rPr>
                        <a:t>783 526,17 Kč</a:t>
                      </a:r>
                    </a:p>
                  </a:txBody>
                  <a:tcPr marL="9525" marR="9525" marT="9522" marB="0" anchor="b"/>
                </a:tc>
                <a:extLst>
                  <a:ext uri="{0D108BD9-81ED-4DB2-BD59-A6C34878D82A}">
                    <a16:rowId xmlns:a16="http://schemas.microsoft.com/office/drawing/2014/main" val="10005"/>
                  </a:ext>
                </a:extLst>
              </a:tr>
              <a:tr h="540558">
                <a:tc>
                  <a:txBody>
                    <a:bodyPr/>
                    <a:lstStyle/>
                    <a:p>
                      <a:pPr algn="ctr" fontAlgn="b"/>
                      <a:r>
                        <a:rPr lang="cs-CZ" sz="2000" b="1" u="none" strike="noStrike" dirty="0">
                          <a:effectLst/>
                        </a:rPr>
                        <a:t>Celkem</a:t>
                      </a:r>
                      <a:endParaRPr lang="cs-CZ" sz="2000" b="1" i="0" u="none" strike="noStrike" dirty="0">
                        <a:solidFill>
                          <a:srgbClr val="000000"/>
                        </a:solidFill>
                        <a:effectLst/>
                        <a:latin typeface="Calibri"/>
                      </a:endParaRPr>
                    </a:p>
                  </a:txBody>
                  <a:tcPr marL="9525" marR="9525" marT="9522" marB="0" anchor="b"/>
                </a:tc>
                <a:tc>
                  <a:txBody>
                    <a:bodyPr/>
                    <a:lstStyle/>
                    <a:p>
                      <a:pPr algn="r" fontAlgn="b"/>
                      <a:r>
                        <a:rPr lang="cs-CZ" sz="2000" b="1" u="none" strike="noStrike" dirty="0">
                          <a:effectLst/>
                        </a:rPr>
                        <a:t>5 000 000 Kč</a:t>
                      </a:r>
                      <a:endParaRPr lang="cs-CZ" sz="2000" b="1" i="0" u="none" strike="noStrike" dirty="0">
                        <a:solidFill>
                          <a:srgbClr val="000000"/>
                        </a:solidFill>
                        <a:effectLst/>
                        <a:latin typeface="Calibri"/>
                      </a:endParaRPr>
                    </a:p>
                  </a:txBody>
                  <a:tcPr marL="9525" marR="9525" marT="9522" marB="0" anchor="b"/>
                </a:tc>
                <a:tc>
                  <a:txBody>
                    <a:bodyPr/>
                    <a:lstStyle/>
                    <a:p>
                      <a:pPr algn="r" fontAlgn="b"/>
                      <a:endParaRPr kumimoji="0" lang="cs-CZ" sz="2200" b="1" u="none" strike="noStrike" kern="1200" dirty="0">
                        <a:solidFill>
                          <a:schemeClr val="dk1"/>
                        </a:solidFill>
                        <a:effectLst/>
                        <a:latin typeface="+mn-lt"/>
                        <a:ea typeface="+mn-ea"/>
                        <a:cs typeface="+mn-cs"/>
                      </a:endParaRPr>
                    </a:p>
                  </a:txBody>
                  <a:tcPr marL="9525" marR="9525" marT="9522" marB="0" anchor="b"/>
                </a:tc>
                <a:extLst>
                  <a:ext uri="{0D108BD9-81ED-4DB2-BD59-A6C34878D82A}">
                    <a16:rowId xmlns:a16="http://schemas.microsoft.com/office/drawing/2014/main" val="10006"/>
                  </a:ext>
                </a:extLst>
              </a:tr>
            </a:tbl>
          </a:graphicData>
        </a:graphic>
      </p:graphicFrame>
      <p:sp>
        <p:nvSpPr>
          <p:cNvPr id="774147" name="Rectangle 3"/>
          <p:cNvSpPr>
            <a:spLocks noGrp="1" noChangeArrowheads="1"/>
          </p:cNvSpPr>
          <p:nvPr>
            <p:ph type="title"/>
          </p:nvPr>
        </p:nvSpPr>
        <p:spPr>
          <a:xfrm>
            <a:off x="323850" y="353220"/>
            <a:ext cx="8229600" cy="1143000"/>
          </a:xfrm>
        </p:spPr>
        <p:txBody>
          <a:bodyPr/>
          <a:lstStyle/>
          <a:p>
            <a:pPr fontAlgn="auto">
              <a:spcAft>
                <a:spcPts val="0"/>
              </a:spcAft>
              <a:defRPr/>
            </a:pPr>
            <a:r>
              <a:rPr lang="cs-CZ" b="1" dirty="0">
                <a:solidFill>
                  <a:schemeClr val="tx1">
                    <a:lumMod val="95000"/>
                    <a:lumOff val="5000"/>
                  </a:schemeClr>
                </a:solidFill>
              </a:rPr>
              <a:t>Příklad</a:t>
            </a:r>
          </a:p>
        </p:txBody>
      </p:sp>
      <p:sp>
        <p:nvSpPr>
          <p:cNvPr id="774148" name="Rectangle 4"/>
          <p:cNvSpPr>
            <a:spLocks noGrp="1" noChangeArrowheads="1"/>
          </p:cNvSpPr>
          <p:nvPr>
            <p:ph type="body" sz="half" idx="1"/>
          </p:nvPr>
        </p:nvSpPr>
        <p:spPr>
          <a:xfrm>
            <a:off x="0" y="1412875"/>
            <a:ext cx="8604250" cy="1439863"/>
          </a:xfrm>
        </p:spPr>
        <p:txBody>
          <a:bodyPr rtlCol="0">
            <a:normAutofit fontScale="85000" lnSpcReduction="20000"/>
          </a:bodyPr>
          <a:lstStyle/>
          <a:p>
            <a:pPr fontAlgn="auto">
              <a:spcAft>
                <a:spcPts val="0"/>
              </a:spcAft>
              <a:defRPr/>
            </a:pPr>
            <a:r>
              <a:rPr lang="cs-CZ" dirty="0">
                <a:solidFill>
                  <a:schemeClr val="tx1"/>
                </a:solidFill>
              </a:rPr>
              <a:t>Vyhráli jste v loterii 5 milionů splatných po 1 milionu po příštích 5 let. Máte možnost namísto toho dostat 4,5 milionu ihned. Přijmete nabídku, máte-li možnost zhodnotit peníze </a:t>
            </a:r>
            <a:r>
              <a:rPr lang="cs-CZ" b="1" dirty="0">
                <a:solidFill>
                  <a:schemeClr val="tx1"/>
                </a:solidFill>
              </a:rPr>
              <a:t>5 %</a:t>
            </a:r>
            <a:r>
              <a:rPr lang="cs-CZ" dirty="0">
                <a:solidFill>
                  <a:schemeClr val="tx1"/>
                </a:solidFill>
              </a:rPr>
              <a:t>-ty?)</a:t>
            </a:r>
          </a:p>
        </p:txBody>
      </p:sp>
      <p:sp>
        <p:nvSpPr>
          <p:cNvPr id="774149" name="Text Box 5"/>
          <p:cNvSpPr txBox="1">
            <a:spLocks noChangeArrowheads="1"/>
          </p:cNvSpPr>
          <p:nvPr/>
        </p:nvSpPr>
        <p:spPr bwMode="auto">
          <a:xfrm>
            <a:off x="5940425" y="3398838"/>
            <a:ext cx="2833688" cy="431800"/>
          </a:xfrm>
          <a:prstGeom prst="rect">
            <a:avLst/>
          </a:prstGeom>
          <a:solidFill>
            <a:schemeClr val="accent1">
              <a:lumMod val="20000"/>
              <a:lumOff val="80000"/>
            </a:schemeClr>
          </a:solidFill>
          <a:ln>
            <a:noFill/>
          </a:ln>
          <a:effec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ct val="50000"/>
              </a:spcBef>
              <a:spcAft>
                <a:spcPts val="0"/>
              </a:spcAft>
              <a:defRPr/>
            </a:pPr>
            <a:r>
              <a:rPr kumimoji="1" lang="cs-CZ" sz="2200" b="1" dirty="0">
                <a:latin typeface="Times New Roman" pitchFamily="18" charset="0"/>
              </a:rPr>
              <a:t>1 000 000 / (1+0,05)</a:t>
            </a:r>
            <a:r>
              <a:rPr kumimoji="1" lang="cs-CZ" sz="2200" b="1" baseline="30000" dirty="0">
                <a:latin typeface="Times New Roman" pitchFamily="18" charset="0"/>
              </a:rPr>
              <a:t>1</a:t>
            </a:r>
          </a:p>
        </p:txBody>
      </p:sp>
      <p:sp>
        <p:nvSpPr>
          <p:cNvPr id="774150" name="Text Box 6"/>
          <p:cNvSpPr txBox="1">
            <a:spLocks noChangeArrowheads="1"/>
          </p:cNvSpPr>
          <p:nvPr/>
        </p:nvSpPr>
        <p:spPr bwMode="auto">
          <a:xfrm>
            <a:off x="5940425" y="4064000"/>
            <a:ext cx="2846388" cy="430213"/>
          </a:xfrm>
          <a:prstGeom prst="rect">
            <a:avLst/>
          </a:prstGeom>
          <a:solidFill>
            <a:schemeClr val="accent1">
              <a:lumMod val="20000"/>
              <a:lumOff val="80000"/>
            </a:schemeClr>
          </a:solid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pPr fontAlgn="auto">
              <a:spcAft>
                <a:spcPts val="0"/>
              </a:spcAft>
              <a:defRPr/>
            </a:pPr>
            <a:r>
              <a:rPr lang="cs-CZ" sz="2200" dirty="0"/>
              <a:t>1 000 000 / (1+0,05)</a:t>
            </a:r>
            <a:r>
              <a:rPr lang="cs-CZ" sz="2200" baseline="30000" dirty="0"/>
              <a:t>2</a:t>
            </a:r>
          </a:p>
        </p:txBody>
      </p:sp>
      <p:pic>
        <p:nvPicPr>
          <p:cNvPr id="774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14300"/>
            <a:ext cx="17176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6037263" y="6165850"/>
            <a:ext cx="2846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r" fontAlgn="b">
              <a:spcBef>
                <a:spcPct val="50000"/>
              </a:spcBef>
            </a:pPr>
            <a:r>
              <a:rPr lang="cs-CZ" sz="2200" b="1">
                <a:solidFill>
                  <a:srgbClr val="C00000"/>
                </a:solidFill>
                <a:latin typeface="Times New Roman" pitchFamily="18" charset="0"/>
              </a:rPr>
              <a:t>4 329 476,67 Kč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4158"/>
                                        </p:tgtEl>
                                        <p:attrNameLst>
                                          <p:attrName>style.visibility</p:attrName>
                                        </p:attrNameLst>
                                      </p:cBhvr>
                                      <p:to>
                                        <p:strVal val="visible"/>
                                      </p:to>
                                    </p:set>
                                    <p:animEffect transition="in" filter="dissolve">
                                      <p:cBhvr>
                                        <p:cTn id="7" dur="500"/>
                                        <p:tgtEl>
                                          <p:spTgt spid="774158"/>
                                        </p:tgtEl>
                                      </p:cBhvr>
                                    </p:animEffect>
                                  </p:childTnLst>
                                </p:cTn>
                              </p:par>
                            </p:childTnLst>
                          </p:cTn>
                        </p:par>
                        <p:par>
                          <p:cTn id="8" fill="hold" nodeType="afterGroup">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774149"/>
                                        </p:tgtEl>
                                        <p:attrNameLst>
                                          <p:attrName>style.visibility</p:attrName>
                                        </p:attrNameLst>
                                      </p:cBhvr>
                                      <p:to>
                                        <p:strVal val="visible"/>
                                      </p:to>
                                    </p:set>
                                    <p:animEffect transition="in" filter="dissolve">
                                      <p:cBhvr>
                                        <p:cTn id="11" dur="500"/>
                                        <p:tgtEl>
                                          <p:spTgt spid="774149"/>
                                        </p:tgtEl>
                                      </p:cBhvr>
                                    </p:animEffect>
                                  </p:childTnLst>
                                </p:cTn>
                              </p:par>
                              <p:par>
                                <p:cTn id="12" presetID="9" presetClass="entr" presetSubtype="0" fill="hold" grpId="1" nodeType="withEffect">
                                  <p:stCondLst>
                                    <p:cond delay="0"/>
                                  </p:stCondLst>
                                  <p:childTnLst>
                                    <p:set>
                                      <p:cBhvr>
                                        <p:cTn id="13" dur="1" fill="hold">
                                          <p:stCondLst>
                                            <p:cond delay="0"/>
                                          </p:stCondLst>
                                        </p:cTn>
                                        <p:tgtEl>
                                          <p:spTgt spid="774150"/>
                                        </p:tgtEl>
                                        <p:attrNameLst>
                                          <p:attrName>style.visibility</p:attrName>
                                        </p:attrNameLst>
                                      </p:cBhvr>
                                      <p:to>
                                        <p:strVal val="visible"/>
                                      </p:to>
                                    </p:set>
                                    <p:animEffect transition="in" filter="dissolve">
                                      <p:cBhvr>
                                        <p:cTn id="14" dur="500"/>
                                        <p:tgtEl>
                                          <p:spTgt spid="774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774149"/>
                                        </p:tgtEl>
                                      </p:cBhvr>
                                    </p:animEffect>
                                    <p:set>
                                      <p:cBhvr>
                                        <p:cTn id="19" dur="1" fill="hold">
                                          <p:stCondLst>
                                            <p:cond delay="499"/>
                                          </p:stCondLst>
                                        </p:cTn>
                                        <p:tgtEl>
                                          <p:spTgt spid="7741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0" nodeType="clickEffect">
                                  <p:stCondLst>
                                    <p:cond delay="0"/>
                                  </p:stCondLst>
                                  <p:childTnLst>
                                    <p:animEffect transition="out" filter="dissolve">
                                      <p:cBhvr>
                                        <p:cTn id="23" dur="500"/>
                                        <p:tgtEl>
                                          <p:spTgt spid="774150"/>
                                        </p:tgtEl>
                                      </p:cBhvr>
                                    </p:animEffect>
                                    <p:set>
                                      <p:cBhvr>
                                        <p:cTn id="24" dur="1" fill="hold">
                                          <p:stCondLst>
                                            <p:cond delay="499"/>
                                          </p:stCondLst>
                                        </p:cTn>
                                        <p:tgtEl>
                                          <p:spTgt spid="774150"/>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9" grpId="0" animBg="1"/>
      <p:bldP spid="774149" grpId="1" animBg="1"/>
      <p:bldP spid="774150" grpId="0" animBg="1"/>
      <p:bldP spid="774150" grpId="1"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7" y="418306"/>
            <a:ext cx="8229600" cy="836613"/>
          </a:xfrm>
        </p:spPr>
        <p:txBody>
          <a:bodyPr/>
          <a:lstStyle/>
          <a:p>
            <a:pPr fontAlgn="auto">
              <a:spcAft>
                <a:spcPts val="0"/>
              </a:spcAft>
              <a:defRPr/>
            </a:pPr>
            <a:r>
              <a:rPr lang="cs-CZ" dirty="0"/>
              <a:t>Vymezení problému</a:t>
            </a:r>
          </a:p>
        </p:txBody>
      </p:sp>
      <p:sp>
        <p:nvSpPr>
          <p:cNvPr id="277507" name="Zástupný symbol pro obsah 2"/>
          <p:cNvSpPr>
            <a:spLocks noGrp="1"/>
          </p:cNvSpPr>
          <p:nvPr>
            <p:ph idx="1"/>
          </p:nvPr>
        </p:nvSpPr>
        <p:spPr>
          <a:xfrm>
            <a:off x="457200" y="1196975"/>
            <a:ext cx="8291513" cy="4929188"/>
          </a:xfrm>
        </p:spPr>
        <p:txBody>
          <a:bodyPr/>
          <a:lstStyle/>
          <a:p>
            <a:pPr algn="just"/>
            <a:r>
              <a:rPr lang="cs-CZ" sz="2800" b="1">
                <a:latin typeface="Times New Roman" pitchFamily="18" charset="0"/>
              </a:rPr>
              <a:t>Investice bývá někdy charakterizována jako    odložená spotřeba.</a:t>
            </a:r>
          </a:p>
          <a:p>
            <a:pPr algn="just"/>
            <a:r>
              <a:rPr lang="cs-CZ" sz="2800" b="1">
                <a:latin typeface="Times New Roman" pitchFamily="18" charset="0"/>
              </a:rPr>
              <a:t>Proč lidé investují? Proč odkládají svou spotřebu do budoucna?  Co je ovlivňuje?</a:t>
            </a:r>
          </a:p>
          <a:p>
            <a:r>
              <a:rPr lang="cs-CZ" sz="2800">
                <a:latin typeface="Times New Roman" pitchFamily="18" charset="0"/>
              </a:rPr>
              <a:t>Investiční rozhodnutí na rozdíl od běžných (provozních) rozhodování má dlouhodobé účinky, což přináší dva problémy:</a:t>
            </a:r>
          </a:p>
          <a:p>
            <a:pPr>
              <a:buFontTx/>
              <a:buChar char="•"/>
            </a:pPr>
            <a:r>
              <a:rPr lang="cs-CZ" sz="2800">
                <a:latin typeface="Times New Roman" pitchFamily="18" charset="0"/>
              </a:rPr>
              <a:t> </a:t>
            </a:r>
            <a:r>
              <a:rPr lang="cs-CZ" sz="2800" b="1">
                <a:latin typeface="Times New Roman" pitchFamily="18" charset="0"/>
              </a:rPr>
              <a:t>Je nutné brát v úvahu faktor času</a:t>
            </a:r>
          </a:p>
          <a:p>
            <a:pPr>
              <a:buFontTx/>
              <a:buChar char="•"/>
            </a:pPr>
            <a:r>
              <a:rPr lang="cs-CZ" sz="2800">
                <a:latin typeface="Times New Roman" pitchFamily="18" charset="0"/>
              </a:rPr>
              <a:t> Je nutné se vyrovnat s nejistotou a rizikem, které přináší budoucnost</a:t>
            </a:r>
          </a:p>
          <a:p>
            <a:endParaRPr lang="cs-CZ"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533400" y="188913"/>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Určení podnikové diskontní míry</a:t>
            </a:r>
          </a:p>
        </p:txBody>
      </p:sp>
      <p:sp>
        <p:nvSpPr>
          <p:cNvPr id="303107" name="Text Box 6"/>
          <p:cNvSpPr txBox="1">
            <a:spLocks noChangeArrowheads="1"/>
          </p:cNvSpPr>
          <p:nvPr/>
        </p:nvSpPr>
        <p:spPr bwMode="auto">
          <a:xfrm>
            <a:off x="746125" y="2254250"/>
            <a:ext cx="527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endParaRPr lang="cs-CZ" sz="2400" b="1">
              <a:latin typeface="Arial Unicode MS" pitchFamily="34" charset="-128"/>
            </a:endParaRPr>
          </a:p>
        </p:txBody>
      </p:sp>
      <p:sp>
        <p:nvSpPr>
          <p:cNvPr id="303108" name="Text Box 7"/>
          <p:cNvSpPr txBox="1">
            <a:spLocks noChangeArrowheads="1"/>
          </p:cNvSpPr>
          <p:nvPr/>
        </p:nvSpPr>
        <p:spPr bwMode="auto">
          <a:xfrm>
            <a:off x="395288" y="981075"/>
            <a:ext cx="82153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a:latin typeface="Times New Roman" pitchFamily="18" charset="0"/>
              </a:rPr>
              <a:t>Kapitál stejně jako ostatní výrobní činitele něco stojí, má své náklady. S těmi musíme počítat při hodnocení investice. </a:t>
            </a:r>
          </a:p>
          <a:p>
            <a:pPr algn="just"/>
            <a:r>
              <a:rPr lang="cs-CZ" sz="2400">
                <a:latin typeface="Times New Roman" pitchFamily="18" charset="0"/>
              </a:rPr>
              <a:t>Vlastní kapitál – nákladem je požadovaný výnos z kapitálu</a:t>
            </a:r>
          </a:p>
          <a:p>
            <a:pPr algn="just"/>
            <a:r>
              <a:rPr lang="cs-CZ" sz="2400">
                <a:latin typeface="Times New Roman" pitchFamily="18" charset="0"/>
              </a:rPr>
              <a:t>Cizí kapitál – nákladem je úrok z úvěru</a:t>
            </a:r>
          </a:p>
          <a:p>
            <a:pPr algn="just"/>
            <a:endParaRPr lang="cs-CZ" sz="2400">
              <a:latin typeface="Times New Roman" pitchFamily="18" charset="0"/>
            </a:endParaRPr>
          </a:p>
          <a:p>
            <a:pPr algn="just"/>
            <a:r>
              <a:rPr lang="cs-CZ" sz="2400">
                <a:latin typeface="Times New Roman" pitchFamily="18" charset="0"/>
              </a:rPr>
              <a:t>Značná část firem používá kombinovaný způsob financování. Podle jednotlivých kapitálových složek se pak počítají průměrné kapitálové náklady. Ty obvykle vyjadřujeme procentem, stejně jako úrokovou míru.</a:t>
            </a:r>
          </a:p>
          <a:p>
            <a:pPr algn="just"/>
            <a:r>
              <a:rPr lang="cs-CZ" sz="2400">
                <a:latin typeface="Times New Roman" pitchFamily="18" charset="0"/>
              </a:rPr>
              <a:t>Průměrné kapitálové náklady:</a:t>
            </a:r>
          </a:p>
          <a:p>
            <a:pPr algn="just"/>
            <a:endParaRPr lang="cs-CZ" sz="2400">
              <a:latin typeface="Times New Roman" pitchFamily="18" charset="0"/>
            </a:endParaRPr>
          </a:p>
          <a:p>
            <a:pPr algn="just"/>
            <a:endParaRPr lang="cs-CZ" sz="2400">
              <a:latin typeface="Times New Roman" pitchFamily="18" charset="0"/>
            </a:endParaRPr>
          </a:p>
        </p:txBody>
      </p:sp>
      <p:sp>
        <p:nvSpPr>
          <p:cNvPr id="2" name="Obdélník 1"/>
          <p:cNvSpPr>
            <a:spLocks noRot="1" noChangeAspect="1" noMove="1" noResize="1" noEditPoints="1" noAdjustHandles="1" noChangeArrowheads="1" noChangeShapeType="1" noTextEdit="1"/>
          </p:cNvSpPr>
          <p:nvPr/>
        </p:nvSpPr>
        <p:spPr>
          <a:xfrm>
            <a:off x="1010681" y="4971003"/>
            <a:ext cx="6984776" cy="898964"/>
          </a:xfrm>
          <a:prstGeom prst="rect">
            <a:avLst/>
          </a:prstGeom>
          <a:blipFill rotWithShape="1">
            <a:blip r:embed="rId3"/>
            <a:stretch>
              <a:fillRect/>
            </a:stretch>
          </a:blipFill>
        </p:spPr>
        <p:txBody>
          <a:bodyPr/>
          <a:lstStyle/>
          <a:p>
            <a:r>
              <a:rPr lang="cs-CZ">
                <a:noFill/>
              </a:rPr>
              <a:t>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305594" y="102144"/>
            <a:ext cx="8382000" cy="519113"/>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spcAft>
                <a:spcPct val="100000"/>
              </a:spcAft>
            </a:pPr>
            <a:r>
              <a:rPr lang="cs-CZ" sz="2800" b="1" i="1" u="sng" dirty="0">
                <a:latin typeface="Times New Roman" pitchFamily="18" charset="0"/>
              </a:rPr>
              <a:t>Určení kapitálových výdajů</a:t>
            </a:r>
          </a:p>
        </p:txBody>
      </p:sp>
      <p:sp>
        <p:nvSpPr>
          <p:cNvPr id="304131" name="Text Box 3"/>
          <p:cNvSpPr txBox="1">
            <a:spLocks noChangeArrowheads="1"/>
          </p:cNvSpPr>
          <p:nvPr/>
        </p:nvSpPr>
        <p:spPr bwMode="auto">
          <a:xfrm>
            <a:off x="14288" y="621257"/>
            <a:ext cx="8964612" cy="6002337"/>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b="1">
                <a:latin typeface="Times New Roman" pitchFamily="18" charset="0"/>
              </a:rPr>
              <a:t>   </a:t>
            </a:r>
            <a:r>
              <a:rPr lang="cs-CZ" sz="2400" b="1">
                <a:latin typeface="Times New Roman" pitchFamily="18" charset="0"/>
                <a:cs typeface="Times New Roman" pitchFamily="18" charset="0"/>
              </a:rPr>
              <a:t>a</a:t>
            </a:r>
            <a:r>
              <a:rPr lang="cs-CZ" sz="2400" b="1">
                <a:latin typeface="Times New Roman" pitchFamily="18" charset="0"/>
              </a:rPr>
              <a:t>) </a:t>
            </a:r>
            <a:r>
              <a:rPr lang="cs-CZ" sz="2400" b="1">
                <a:latin typeface="Times New Roman" pitchFamily="18" charset="0"/>
                <a:cs typeface="Times New Roman" pitchFamily="18" charset="0"/>
              </a:rPr>
              <a:t>pořizovací cena investice </a:t>
            </a:r>
            <a:r>
              <a:rPr lang="cs-CZ" sz="2400">
                <a:latin typeface="Times New Roman" pitchFamily="18" charset="0"/>
                <a:cs typeface="Times New Roman" pitchFamily="18" charset="0"/>
              </a:rPr>
              <a:t>(nákupní cena plus veškeré pořizovací náklady)</a:t>
            </a:r>
          </a:p>
          <a:p>
            <a:pPr algn="just"/>
            <a:r>
              <a:rPr lang="cs-CZ" sz="2400" b="1">
                <a:latin typeface="Times New Roman" pitchFamily="18" charset="0"/>
              </a:rPr>
              <a:t>   </a:t>
            </a:r>
            <a:r>
              <a:rPr lang="cs-CZ" sz="2400" b="1">
                <a:latin typeface="Times New Roman" pitchFamily="18" charset="0"/>
                <a:cs typeface="Times New Roman" pitchFamily="18" charset="0"/>
              </a:rPr>
              <a:t>b)</a:t>
            </a:r>
            <a:r>
              <a:rPr lang="cs-CZ" sz="2400" b="1">
                <a:latin typeface="Times New Roman" pitchFamily="18" charset="0"/>
              </a:rPr>
              <a:t> </a:t>
            </a:r>
            <a:r>
              <a:rPr lang="cs-CZ" sz="2400" b="1">
                <a:latin typeface="Times New Roman" pitchFamily="18" charset="0"/>
                <a:cs typeface="Times New Roman" pitchFamily="18" charset="0"/>
              </a:rPr>
              <a:t>zvýšení čistého pracovního kapitálu </a:t>
            </a:r>
            <a:r>
              <a:rPr lang="cs-CZ" sz="2400">
                <a:latin typeface="Times New Roman" pitchFamily="18" charset="0"/>
                <a:cs typeface="Times New Roman" pitchFamily="18" charset="0"/>
              </a:rPr>
              <a:t>(zvýšení oběžného majetku mínus zvýšení krátkodobých závazků) – zvýšení zásob, platby záloh apod.</a:t>
            </a:r>
          </a:p>
          <a:p>
            <a:pPr algn="just"/>
            <a:r>
              <a:rPr lang="cs-CZ" sz="2400" b="1">
                <a:latin typeface="Times New Roman" pitchFamily="18" charset="0"/>
              </a:rPr>
              <a:t>   </a:t>
            </a:r>
            <a:r>
              <a:rPr lang="cs-CZ" sz="2400" b="1">
                <a:latin typeface="Times New Roman" pitchFamily="18" charset="0"/>
                <a:cs typeface="Times New Roman" pitchFamily="18" charset="0"/>
              </a:rPr>
              <a:t>c)</a:t>
            </a:r>
            <a:r>
              <a:rPr lang="cs-CZ" sz="2400" b="1">
                <a:latin typeface="Times New Roman" pitchFamily="18" charset="0"/>
              </a:rPr>
              <a:t> </a:t>
            </a:r>
            <a:r>
              <a:rPr lang="cs-CZ" sz="2400" b="1">
                <a:latin typeface="Times New Roman" pitchFamily="18" charset="0"/>
                <a:cs typeface="Times New Roman" pitchFamily="18" charset="0"/>
              </a:rPr>
              <a:t>výdaje spojené s prodejem a likvidací nahrazovaného dlouhodobého majetku </a:t>
            </a:r>
            <a:r>
              <a:rPr lang="cs-CZ" sz="2400">
                <a:latin typeface="Times New Roman" pitchFamily="18" charset="0"/>
                <a:cs typeface="Times New Roman" pitchFamily="18" charset="0"/>
              </a:rPr>
              <a:t>(o příjmy se investiční náklady snižují)</a:t>
            </a:r>
          </a:p>
          <a:p>
            <a:pPr algn="just"/>
            <a:r>
              <a:rPr lang="cs-CZ" sz="2400" b="1">
                <a:latin typeface="Times New Roman" pitchFamily="18" charset="0"/>
              </a:rPr>
              <a:t>   </a:t>
            </a:r>
            <a:r>
              <a:rPr lang="cs-CZ" sz="2400" b="1">
                <a:latin typeface="Times New Roman" pitchFamily="18" charset="0"/>
                <a:cs typeface="Times New Roman" pitchFamily="18" charset="0"/>
              </a:rPr>
              <a:t>d)</a:t>
            </a:r>
            <a:r>
              <a:rPr lang="cs-CZ" sz="2400" b="1">
                <a:latin typeface="Times New Roman" pitchFamily="18" charset="0"/>
              </a:rPr>
              <a:t> </a:t>
            </a:r>
            <a:r>
              <a:rPr lang="cs-CZ" sz="2400" b="1">
                <a:latin typeface="Times New Roman" pitchFamily="18" charset="0"/>
                <a:cs typeface="Times New Roman" pitchFamily="18" charset="0"/>
              </a:rPr>
              <a:t> daňové vlivy </a:t>
            </a:r>
            <a:r>
              <a:rPr lang="cs-CZ" sz="2400">
                <a:latin typeface="Times New Roman" pitchFamily="18" charset="0"/>
                <a:cs typeface="Times New Roman" pitchFamily="18" charset="0"/>
              </a:rPr>
              <a:t>vyplývající z c)</a:t>
            </a:r>
          </a:p>
          <a:p>
            <a:pPr algn="just"/>
            <a:endParaRPr lang="cs-CZ" sz="2400" b="1">
              <a:latin typeface="Times New Roman" pitchFamily="18" charset="0"/>
            </a:endParaRPr>
          </a:p>
          <a:p>
            <a:pPr algn="just"/>
            <a:r>
              <a:rPr lang="cs-CZ" sz="2400">
                <a:latin typeface="Times New Roman" pitchFamily="18" charset="0"/>
                <a:cs typeface="Times New Roman" pitchFamily="18" charset="0"/>
              </a:rPr>
              <a:t>Do kapitálových výdajů na investice patří pouze </a:t>
            </a:r>
            <a:r>
              <a:rPr lang="cs-CZ" sz="2400" b="1">
                <a:latin typeface="Times New Roman" pitchFamily="18" charset="0"/>
                <a:cs typeface="Times New Roman" pitchFamily="18" charset="0"/>
              </a:rPr>
              <a:t>relevatní výdaje</a:t>
            </a:r>
            <a:r>
              <a:rPr lang="cs-CZ" sz="2400">
                <a:latin typeface="Times New Roman" pitchFamily="18" charset="0"/>
                <a:cs typeface="Times New Roman" pitchFamily="18" charset="0"/>
              </a:rPr>
              <a:t>, což jsou náklady, které jsou bezprostředně spojené s investičním projektem. </a:t>
            </a:r>
            <a:r>
              <a:rPr lang="cs-CZ" sz="2400" b="1">
                <a:latin typeface="Times New Roman" pitchFamily="18" charset="0"/>
                <a:cs typeface="Times New Roman" pitchFamily="18" charset="0"/>
              </a:rPr>
              <a:t>Utopené náklady se do kapitálových výdajů nezahrnují, oportunitní náklady ano.</a:t>
            </a:r>
            <a:r>
              <a:rPr lang="cs-CZ" sz="2400" b="1">
                <a:latin typeface="Times New Roman" pitchFamily="18" charset="0"/>
              </a:rPr>
              <a:t> </a:t>
            </a:r>
          </a:p>
          <a:p>
            <a:pPr algn="just"/>
            <a:endParaRPr lang="cs-CZ" sz="2400">
              <a:latin typeface="Times New Roman" pitchFamily="18" charset="0"/>
            </a:endParaRPr>
          </a:p>
          <a:p>
            <a:pPr algn="just"/>
            <a:r>
              <a:rPr lang="cs-CZ" sz="2400">
                <a:latin typeface="Times New Roman" pitchFamily="18" charset="0"/>
              </a:rPr>
              <a:t>Jestli se kapitálové náklady realizují několik let, přihlédneme k faktoru času, přepočítáme je na stejnou časovou základu pomocí diskontní míry</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9531" y="668955"/>
            <a:ext cx="8305800" cy="692696"/>
          </a:xfrm>
        </p:spPr>
        <p:txBody>
          <a:bodyPr/>
          <a:lstStyle/>
          <a:p>
            <a:r>
              <a:rPr lang="cs-CZ" sz="3600" b="1" dirty="0"/>
              <a:t>POZOR! </a:t>
            </a:r>
            <a:endParaRPr lang="cs-CZ" sz="3600" dirty="0"/>
          </a:p>
        </p:txBody>
      </p:sp>
      <p:sp>
        <p:nvSpPr>
          <p:cNvPr id="73731" name="Rectangle 3" descr="Rectangle: Click to edit Master text styles&#10;Second level&#10;Third level&#10;Fourth level&#10;Fifth level"/>
          <p:cNvSpPr>
            <a:spLocks noGrp="1" noChangeArrowheads="1"/>
          </p:cNvSpPr>
          <p:nvPr>
            <p:ph type="body" idx="1"/>
          </p:nvPr>
        </p:nvSpPr>
        <p:spPr>
          <a:xfrm>
            <a:off x="251520" y="1640264"/>
            <a:ext cx="8229600" cy="4365472"/>
          </a:xfrm>
        </p:spPr>
        <p:txBody>
          <a:bodyPr>
            <a:normAutofit lnSpcReduction="10000"/>
          </a:bodyPr>
          <a:lstStyle/>
          <a:p>
            <a:pPr marL="0" indent="0">
              <a:buClr>
                <a:schemeClr val="tx1"/>
              </a:buClr>
              <a:buFontTx/>
              <a:buNone/>
            </a:pPr>
            <a:r>
              <a:rPr lang="cs-CZ" sz="2800" b="1" dirty="0"/>
              <a:t>Kapitálové výdaje v čase</a:t>
            </a:r>
            <a:r>
              <a:rPr lang="cs-CZ" sz="2800" dirty="0"/>
              <a:t>:</a:t>
            </a:r>
          </a:p>
          <a:p>
            <a:pPr marL="0" indent="0">
              <a:buClr>
                <a:schemeClr val="tx1"/>
              </a:buClr>
              <a:buFontTx/>
              <a:buNone/>
            </a:pPr>
            <a:endParaRPr lang="cs-CZ" sz="2800" dirty="0">
              <a:solidFill>
                <a:srgbClr val="EB662B"/>
              </a:solidFill>
            </a:endParaRPr>
          </a:p>
          <a:p>
            <a:pPr marL="0" indent="0">
              <a:buClr>
                <a:schemeClr val="tx1"/>
              </a:buClr>
              <a:buFontTx/>
              <a:buNone/>
            </a:pPr>
            <a:r>
              <a:rPr lang="cs-CZ" sz="2800" dirty="0">
                <a:solidFill>
                  <a:srgbClr val="EB662B"/>
                </a:solidFill>
              </a:rPr>
              <a:t>Jsou kapitálové výdaje  uskutečněny v jednom nebo ve více obdobích?</a:t>
            </a:r>
          </a:p>
          <a:p>
            <a:pPr marL="0" indent="0">
              <a:buClr>
                <a:schemeClr val="tx1"/>
              </a:buClr>
              <a:buFontTx/>
              <a:buNone/>
            </a:pPr>
            <a:endParaRPr lang="cs-CZ" sz="2800" dirty="0"/>
          </a:p>
          <a:p>
            <a:pPr marL="0" indent="0">
              <a:buClr>
                <a:schemeClr val="tx1"/>
              </a:buClr>
              <a:buFontTx/>
              <a:buNone/>
            </a:pPr>
            <a:r>
              <a:rPr lang="cs-CZ" sz="2800" b="1" dirty="0"/>
              <a:t>Viz např. jejich splácení po částech atd. </a:t>
            </a:r>
          </a:p>
          <a:p>
            <a:pPr marL="0" indent="0">
              <a:buClr>
                <a:schemeClr val="tx1"/>
              </a:buClr>
              <a:buFontTx/>
              <a:buNone/>
            </a:pPr>
            <a:endParaRPr lang="cs-CZ" sz="2800" b="1" dirty="0"/>
          </a:p>
          <a:p>
            <a:pPr marL="0" indent="0">
              <a:buClr>
                <a:schemeClr val="tx1"/>
              </a:buClr>
              <a:buFontTx/>
              <a:buNone/>
            </a:pPr>
            <a:r>
              <a:rPr lang="cs-CZ" sz="2800" dirty="0">
                <a:solidFill>
                  <a:srgbClr val="EB662B"/>
                </a:solidFill>
              </a:rPr>
              <a:t>V tomto případě je nutné zohlednění časového faktoru i této položky.</a:t>
            </a:r>
            <a:r>
              <a:rPr lang="cs-CZ" sz="2800" b="1" dirty="0"/>
              <a:t> </a:t>
            </a:r>
          </a:p>
        </p:txBody>
      </p:sp>
    </p:spTree>
    <p:extLst>
      <p:ext uri="{BB962C8B-B14F-4D97-AF65-F5344CB8AC3E}">
        <p14:creationId xmlns:p14="http://schemas.microsoft.com/office/powerpoint/2010/main" val="894084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244" y="139337"/>
            <a:ext cx="8229600" cy="765175"/>
          </a:xfrm>
          <a:solidFill>
            <a:schemeClr val="bg1"/>
          </a:solidFill>
        </p:spPr>
        <p:txBody>
          <a:bodyPr/>
          <a:lstStyle/>
          <a:p>
            <a:pPr fontAlgn="auto">
              <a:spcAft>
                <a:spcPts val="0"/>
              </a:spcAft>
              <a:defRPr/>
            </a:pPr>
            <a:r>
              <a:rPr lang="cs-CZ" b="1" dirty="0"/>
              <a:t>Kapitálové výdaje - ukázka</a:t>
            </a:r>
          </a:p>
        </p:txBody>
      </p:sp>
      <p:sp>
        <p:nvSpPr>
          <p:cNvPr id="305155" name="Zástupný symbol pro obsah 2"/>
          <p:cNvSpPr>
            <a:spLocks noGrp="1"/>
          </p:cNvSpPr>
          <p:nvPr>
            <p:ph idx="1"/>
          </p:nvPr>
        </p:nvSpPr>
        <p:spPr>
          <a:xfrm>
            <a:off x="395288" y="1052513"/>
            <a:ext cx="8291512" cy="5073650"/>
          </a:xfrm>
        </p:spPr>
        <p:txBody>
          <a:bodyPr>
            <a:normAutofit fontScale="92500" lnSpcReduction="10000"/>
          </a:bodyPr>
          <a:lstStyle/>
          <a:p>
            <a:r>
              <a:rPr lang="cs-CZ"/>
              <a:t>Podnik kupuje nový stroj za 50 tis. Kč a nahrazuje tak starý plně odepsaný stroj, který prodá za 6 tis. Kč. Daň ze zisku 19 %</a:t>
            </a:r>
          </a:p>
          <a:p>
            <a:endParaRPr lang="cs-CZ"/>
          </a:p>
          <a:p>
            <a:r>
              <a:rPr lang="cs-CZ"/>
              <a:t>Kapitálový výdaj:</a:t>
            </a:r>
          </a:p>
          <a:p>
            <a:r>
              <a:rPr lang="cs-CZ"/>
              <a:t>Koupě nového stroje				50 000</a:t>
            </a:r>
          </a:p>
          <a:p>
            <a:r>
              <a:rPr lang="cs-CZ" u="sng"/>
              <a:t>Příjem z prodeje odepsaného stroje 	  6 000</a:t>
            </a:r>
          </a:p>
          <a:p>
            <a:r>
              <a:rPr lang="cs-CZ" b="1"/>
              <a:t>Kapitálový výdaj před zdaněním 		44 000</a:t>
            </a:r>
          </a:p>
          <a:p>
            <a:r>
              <a:rPr lang="cs-CZ"/>
              <a:t>Platba daně z příjmu	(19 % z 6000)	  1 140</a:t>
            </a:r>
          </a:p>
          <a:p>
            <a:r>
              <a:rPr lang="cs-CZ" b="1"/>
              <a:t>Celkový kapitálový výdaj			45 140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468313" y="115888"/>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rPr>
              <a:t>Příklad – kapitálové výdaje</a:t>
            </a:r>
          </a:p>
        </p:txBody>
      </p:sp>
      <p:sp>
        <p:nvSpPr>
          <p:cNvPr id="20484" name="Text Box 3"/>
          <p:cNvSpPr txBox="1">
            <a:spLocks noChangeArrowheads="1"/>
          </p:cNvSpPr>
          <p:nvPr/>
        </p:nvSpPr>
        <p:spPr bwMode="auto">
          <a:xfrm>
            <a:off x="323850" y="676275"/>
            <a:ext cx="842486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eaLnBrk="0" hangingPunct="0"/>
            <a:r>
              <a:rPr lang="cs-CZ" sz="2000">
                <a:latin typeface="Times New Roman" pitchFamily="18" charset="0"/>
              </a:rPr>
              <a:t>Strojírenská akciová společnost buduje nový závod; v 1. roce investiční výdaje budou činit 80 mil. Kč (náklady na stavební práce), ve 2. roce zaplatí za stroje a výrobní zařízení vč. dopravních a montážních prací 120 mil.Kč. Koncem 2. roku bude závod uveden do provozu, což vyvolá zvýšení všech druhů zásob (materiálů, rozpracované výroby, hotových výrobků) o 16 mil. Kč, růst pohledávek o 4 mil. Kč, růst krátkodobých závazků o 2mil. Kč.</a:t>
            </a:r>
          </a:p>
          <a:p>
            <a:pPr algn="just" eaLnBrk="0" hangingPunct="0"/>
            <a:r>
              <a:rPr lang="cs-CZ" sz="2000">
                <a:latin typeface="Times New Roman" pitchFamily="18" charset="0"/>
              </a:rPr>
              <a:t>V souvislosti s vybudováním nového provozu budou likvidovány staré stroje a výrobní zařízení v zůstatkové ceně 26 mil. Kč a přepokládá se jejich prodej za 32 mil. Kč. Diskontní míra je 16 %, podnik platí daň z příjmu ve výši 19 %. Stanovte kapitálové výdaje na výstavbu nového provozu.</a:t>
            </a:r>
          </a:p>
          <a:p>
            <a:pPr algn="just" eaLnBrk="0" hangingPunct="0"/>
            <a:endParaRPr lang="cs-CZ" sz="2000">
              <a:latin typeface="Times New Roman" pitchFamily="18" charset="0"/>
            </a:endParaRPr>
          </a:p>
          <a:p>
            <a:pPr algn="just" eaLnBrk="0" hangingPunct="0"/>
            <a:r>
              <a:rPr lang="cs-CZ" sz="2000" b="1">
                <a:latin typeface="Times New Roman" pitchFamily="18" charset="0"/>
              </a:rPr>
              <a:t>Řešení:</a:t>
            </a:r>
          </a:p>
          <a:p>
            <a:pPr algn="just" eaLnBrk="0" hangingPunct="0"/>
            <a:r>
              <a:rPr lang="cs-CZ" sz="2000">
                <a:latin typeface="Times New Roman" pitchFamily="18" charset="0"/>
              </a:rPr>
              <a:t>1) Výdaje v 1. roce </a:t>
            </a:r>
            <a:r>
              <a:rPr lang="cs-CZ" sz="2000" b="1">
                <a:latin typeface="Times New Roman" pitchFamily="18" charset="0"/>
              </a:rPr>
              <a:t>80 mil. Kč</a:t>
            </a:r>
          </a:p>
          <a:p>
            <a:pPr algn="just" eaLnBrk="0" hangingPunct="0"/>
            <a:r>
              <a:rPr lang="cs-CZ" sz="2000">
                <a:latin typeface="Times New Roman" pitchFamily="18" charset="0"/>
              </a:rPr>
              <a:t>2) Prodejní cena likvidovaného zařízení v 1. roce - </a:t>
            </a:r>
            <a:r>
              <a:rPr lang="cs-CZ" sz="2000" b="1">
                <a:latin typeface="Times New Roman" pitchFamily="18" charset="0"/>
              </a:rPr>
              <a:t>32 mil.Kč </a:t>
            </a:r>
            <a:r>
              <a:rPr lang="cs-CZ" sz="2000">
                <a:latin typeface="Times New Roman" pitchFamily="18" charset="0"/>
              </a:rPr>
              <a:t>+ daňový efekt z prodeje likv.zařízení </a:t>
            </a:r>
            <a:r>
              <a:rPr lang="cs-CZ" sz="2000" b="1">
                <a:latin typeface="Times New Roman" pitchFamily="18" charset="0"/>
              </a:rPr>
              <a:t>1,14  mil. Kč </a:t>
            </a:r>
            <a:r>
              <a:rPr lang="cs-CZ" sz="2000">
                <a:latin typeface="Times New Roman" pitchFamily="18" charset="0"/>
              </a:rPr>
              <a:t>(</a:t>
            </a:r>
            <a:r>
              <a:rPr lang="en-US" sz="2000">
                <a:latin typeface="Times New Roman" pitchFamily="18" charset="0"/>
              </a:rPr>
              <a:t>[</a:t>
            </a:r>
            <a:r>
              <a:rPr lang="cs-CZ" sz="2000">
                <a:latin typeface="Times New Roman" pitchFamily="18" charset="0"/>
              </a:rPr>
              <a:t>32-26</a:t>
            </a:r>
            <a:r>
              <a:rPr lang="en-US" sz="2000">
                <a:latin typeface="Times New Roman" pitchFamily="18" charset="0"/>
              </a:rPr>
              <a:t>]</a:t>
            </a:r>
            <a:r>
              <a:rPr lang="cs-CZ" sz="2000">
                <a:latin typeface="Times New Roman" pitchFamily="18" charset="0"/>
              </a:rPr>
              <a:t>*0,19)</a:t>
            </a:r>
            <a:endParaRPr lang="cs-CZ" sz="2000" b="1">
              <a:latin typeface="Times New Roman" pitchFamily="18" charset="0"/>
            </a:endParaRPr>
          </a:p>
          <a:p>
            <a:pPr algn="just" eaLnBrk="0" hangingPunct="0"/>
            <a:r>
              <a:rPr lang="cs-CZ" sz="2000">
                <a:latin typeface="Times New Roman" pitchFamily="18" charset="0"/>
              </a:rPr>
              <a:t>3) Diskontování výdajů druhého roku: 120/1,16 = 103,45 mil.Kč. + ČPK 18 mil. (16+4-2)/1,16 = 15,52  = </a:t>
            </a:r>
            <a:r>
              <a:rPr lang="cs-CZ" sz="2000" b="1">
                <a:latin typeface="Times New Roman" pitchFamily="18" charset="0"/>
              </a:rPr>
              <a:t>celkem 118,97 mil. Kč.</a:t>
            </a:r>
            <a:endParaRPr lang="cs-CZ" sz="2000">
              <a:latin typeface="Times New Roman" pitchFamily="18" charset="0"/>
            </a:endParaRPr>
          </a:p>
          <a:p>
            <a:pPr algn="just" eaLnBrk="0" hangingPunct="0"/>
            <a:r>
              <a:rPr lang="cs-CZ" sz="2000">
                <a:latin typeface="Times New Roman" pitchFamily="18" charset="0"/>
              </a:rPr>
              <a:t>4) </a:t>
            </a:r>
            <a:r>
              <a:rPr lang="cs-CZ" sz="2000" b="1">
                <a:latin typeface="Times New Roman" pitchFamily="18" charset="0"/>
              </a:rPr>
              <a:t>Celkové kapitálové výdaje </a:t>
            </a:r>
            <a:r>
              <a:rPr lang="cs-CZ" sz="2000">
                <a:latin typeface="Times New Roman" pitchFamily="18" charset="0"/>
              </a:rPr>
              <a:t>posuzované k současnému datu jsou tedy </a:t>
            </a:r>
            <a:br>
              <a:rPr lang="cs-CZ" sz="2000">
                <a:latin typeface="Times New Roman" pitchFamily="18" charset="0"/>
              </a:rPr>
            </a:br>
            <a:r>
              <a:rPr lang="cs-CZ" sz="2000" b="1" u="sng">
                <a:latin typeface="Times New Roman" pitchFamily="18" charset="0"/>
              </a:rPr>
              <a:t>168,11 mil. Kč</a:t>
            </a:r>
            <a:r>
              <a:rPr lang="cs-CZ" sz="2000">
                <a:latin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4" end="4"/>
                                            </p:txEl>
                                          </p:spTgt>
                                        </p:tgtEl>
                                        <p:attrNameLst>
                                          <p:attrName>style.visibility</p:attrName>
                                        </p:attrNameLst>
                                      </p:cBhvr>
                                      <p:to>
                                        <p:strVal val="visible"/>
                                      </p:to>
                                    </p:set>
                                    <p:anim calcmode="lin" valueType="num">
                                      <p:cBhvr additive="base">
                                        <p:cTn id="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5" end="5"/>
                                            </p:txEl>
                                          </p:spTgt>
                                        </p:tgtEl>
                                        <p:attrNameLst>
                                          <p:attrName>style.visibility</p:attrName>
                                        </p:attrNameLst>
                                      </p:cBhvr>
                                      <p:to>
                                        <p:strVal val="visible"/>
                                      </p:to>
                                    </p:set>
                                    <p:anim calcmode="lin" valueType="num">
                                      <p:cBhvr additive="base">
                                        <p:cTn id="1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6" end="6"/>
                                            </p:txEl>
                                          </p:spTgt>
                                        </p:tgtEl>
                                        <p:attrNameLst>
                                          <p:attrName>style.visibility</p:attrName>
                                        </p:attrNameLst>
                                      </p:cBhvr>
                                      <p:to>
                                        <p:strVal val="visible"/>
                                      </p:to>
                                    </p:set>
                                    <p:anim calcmode="lin" valueType="num">
                                      <p:cBhvr additive="base">
                                        <p:cTn id="19"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7" end="7"/>
                                            </p:txEl>
                                          </p:spTgt>
                                        </p:tgtEl>
                                        <p:attrNameLst>
                                          <p:attrName>style.visibility</p:attrName>
                                        </p:attrNameLst>
                                      </p:cBhvr>
                                      <p:to>
                                        <p:strVal val="visible"/>
                                      </p:to>
                                    </p:set>
                                    <p:anim calcmode="lin" valueType="num">
                                      <p:cBhvr additive="base">
                                        <p:cTn id="25"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9531" y="668955"/>
            <a:ext cx="8305800" cy="692696"/>
          </a:xfrm>
        </p:spPr>
        <p:txBody>
          <a:bodyPr/>
          <a:lstStyle/>
          <a:p>
            <a:r>
              <a:rPr lang="cs-CZ" sz="3600" b="1" dirty="0"/>
              <a:t>POZOR! </a:t>
            </a:r>
            <a:endParaRPr lang="cs-CZ" sz="3600" dirty="0"/>
          </a:p>
        </p:txBody>
      </p:sp>
      <p:sp>
        <p:nvSpPr>
          <p:cNvPr id="73731" name="Rectangle 3" descr="Rectangle: Click to edit Master text styles&#10;Second level&#10;Third level&#10;Fourth level&#10;Fifth level"/>
          <p:cNvSpPr>
            <a:spLocks noGrp="1" noChangeArrowheads="1"/>
          </p:cNvSpPr>
          <p:nvPr>
            <p:ph type="body" idx="1"/>
          </p:nvPr>
        </p:nvSpPr>
        <p:spPr>
          <a:xfrm>
            <a:off x="251520" y="1640264"/>
            <a:ext cx="8229600" cy="4365472"/>
          </a:xfrm>
        </p:spPr>
        <p:txBody>
          <a:bodyPr>
            <a:normAutofit lnSpcReduction="10000"/>
          </a:bodyPr>
          <a:lstStyle/>
          <a:p>
            <a:pPr marL="0" indent="0">
              <a:buClr>
                <a:schemeClr val="tx1"/>
              </a:buClr>
              <a:buFontTx/>
              <a:buNone/>
            </a:pPr>
            <a:r>
              <a:rPr lang="cs-CZ" sz="2800" b="1" dirty="0"/>
              <a:t>Kapitálové výdaje v čase</a:t>
            </a:r>
            <a:r>
              <a:rPr lang="cs-CZ" sz="2800" dirty="0"/>
              <a:t>:</a:t>
            </a:r>
          </a:p>
          <a:p>
            <a:pPr marL="0" indent="0">
              <a:buClr>
                <a:schemeClr val="tx1"/>
              </a:buClr>
              <a:buFontTx/>
              <a:buNone/>
            </a:pPr>
            <a:endParaRPr lang="cs-CZ" sz="2800" dirty="0">
              <a:solidFill>
                <a:srgbClr val="EB662B"/>
              </a:solidFill>
            </a:endParaRPr>
          </a:p>
          <a:p>
            <a:pPr marL="0" indent="0">
              <a:buClr>
                <a:schemeClr val="tx1"/>
              </a:buClr>
              <a:buFontTx/>
              <a:buNone/>
            </a:pPr>
            <a:r>
              <a:rPr lang="cs-CZ" sz="2800" dirty="0">
                <a:solidFill>
                  <a:srgbClr val="EB662B"/>
                </a:solidFill>
              </a:rPr>
              <a:t>Jsou kapitálové výdaje  uskutečněny v jednom nebo ve více obdobích?</a:t>
            </a:r>
          </a:p>
          <a:p>
            <a:pPr marL="0" indent="0">
              <a:buClr>
                <a:schemeClr val="tx1"/>
              </a:buClr>
              <a:buFontTx/>
              <a:buNone/>
            </a:pPr>
            <a:endParaRPr lang="cs-CZ" sz="2800" dirty="0"/>
          </a:p>
          <a:p>
            <a:pPr marL="0" indent="0">
              <a:buClr>
                <a:schemeClr val="tx1"/>
              </a:buClr>
              <a:buFontTx/>
              <a:buNone/>
            </a:pPr>
            <a:r>
              <a:rPr lang="cs-CZ" sz="2800" b="1" dirty="0"/>
              <a:t>Viz např. jejich splácení po částech atd. </a:t>
            </a:r>
          </a:p>
          <a:p>
            <a:pPr marL="0" indent="0">
              <a:buClr>
                <a:schemeClr val="tx1"/>
              </a:buClr>
              <a:buFontTx/>
              <a:buNone/>
            </a:pPr>
            <a:endParaRPr lang="cs-CZ" sz="2800" b="1" dirty="0"/>
          </a:p>
          <a:p>
            <a:pPr marL="0" indent="0">
              <a:buClr>
                <a:schemeClr val="tx1"/>
              </a:buClr>
              <a:buFontTx/>
              <a:buNone/>
            </a:pPr>
            <a:r>
              <a:rPr lang="cs-CZ" sz="2800" dirty="0">
                <a:solidFill>
                  <a:srgbClr val="EB662B"/>
                </a:solidFill>
              </a:rPr>
              <a:t>V tomto případě je nutné zohlednění časového faktoru i této položky.</a:t>
            </a:r>
            <a:r>
              <a:rPr lang="cs-CZ" sz="2800" b="1" dirty="0"/>
              <a:t> </a:t>
            </a:r>
          </a:p>
        </p:txBody>
      </p:sp>
    </p:spTree>
    <p:extLst>
      <p:ext uri="{BB962C8B-B14F-4D97-AF65-F5344CB8AC3E}">
        <p14:creationId xmlns:p14="http://schemas.microsoft.com/office/powerpoint/2010/main" val="2248814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8369" y="764704"/>
            <a:ext cx="8305800" cy="764704"/>
          </a:xfrm>
        </p:spPr>
        <p:txBody>
          <a:bodyPr/>
          <a:lstStyle/>
          <a:p>
            <a:r>
              <a:rPr lang="cs-CZ" sz="3600" b="1" dirty="0">
                <a:latin typeface="Century Gothic" pitchFamily="34" charset="0"/>
              </a:rPr>
              <a:t>Budoucí peněžní příjmy</a:t>
            </a:r>
            <a:endParaRPr lang="cs-CZ" sz="3600" dirty="0">
              <a:latin typeface="Century Gothic" pitchFamily="34" charset="0"/>
            </a:endParaRPr>
          </a:p>
        </p:txBody>
      </p:sp>
      <p:sp>
        <p:nvSpPr>
          <p:cNvPr id="71683" name="Rectangle 3" descr="Rectangle: Click to edit Master text styles&#10;Second level&#10;Third level&#10;Fourth level&#10;Fifth level"/>
          <p:cNvSpPr>
            <a:spLocks noGrp="1" noChangeArrowheads="1"/>
          </p:cNvSpPr>
          <p:nvPr>
            <p:ph type="body" idx="1"/>
          </p:nvPr>
        </p:nvSpPr>
        <p:spPr>
          <a:xfrm>
            <a:off x="204785" y="1624365"/>
            <a:ext cx="8712968" cy="5029200"/>
          </a:xfrm>
        </p:spPr>
        <p:txBody>
          <a:bodyPr/>
          <a:lstStyle/>
          <a:p>
            <a:pPr marL="0" indent="0">
              <a:buClr>
                <a:schemeClr val="tx1"/>
              </a:buClr>
              <a:buFontTx/>
              <a:buNone/>
            </a:pPr>
            <a:r>
              <a:rPr lang="cs-CZ" sz="2200" dirty="0">
                <a:latin typeface="Times" pitchFamily="18" charset="0"/>
              </a:rPr>
              <a:t>Budoucí peněžní příjmy rozumíme částky, které bude investor získávat po dobu fungování uvažovaného investičního projektu. </a:t>
            </a:r>
          </a:p>
          <a:p>
            <a:pPr marL="0" indent="0">
              <a:buClr>
                <a:schemeClr val="tx1"/>
              </a:buClr>
              <a:buFontTx/>
              <a:buNone/>
            </a:pPr>
            <a:endParaRPr lang="cs-CZ" sz="2200" dirty="0">
              <a:latin typeface="Times" pitchFamily="18" charset="0"/>
            </a:endParaRPr>
          </a:p>
          <a:p>
            <a:pPr marL="0" indent="0">
              <a:buClr>
                <a:schemeClr val="tx1"/>
              </a:buClr>
              <a:buFontTx/>
              <a:buNone/>
            </a:pPr>
            <a:r>
              <a:rPr lang="cs-CZ" sz="2200" dirty="0">
                <a:latin typeface="Times" pitchFamily="18" charset="0"/>
              </a:rPr>
              <a:t>V tomto případě je zjevné, že tyto částky mají charakter časové řady, kdy její délka je vymezena dobou fungování daného investičního projektu. </a:t>
            </a:r>
          </a:p>
          <a:p>
            <a:pPr marL="0" indent="0">
              <a:buClr>
                <a:schemeClr val="tx1"/>
              </a:buClr>
              <a:buFontTx/>
              <a:buNone/>
            </a:pPr>
            <a:endParaRPr lang="cs-CZ" sz="2200" b="1" dirty="0">
              <a:latin typeface="Times" pitchFamily="18" charset="0"/>
            </a:endParaRPr>
          </a:p>
          <a:p>
            <a:pPr marL="0" indent="0">
              <a:buClr>
                <a:schemeClr val="tx1"/>
              </a:buClr>
              <a:buFontTx/>
              <a:buNone/>
            </a:pPr>
            <a:r>
              <a:rPr lang="cs-CZ" sz="2200" b="1" dirty="0">
                <a:latin typeface="Times" pitchFamily="18" charset="0"/>
              </a:rPr>
              <a:t>Příjmy vs. výdaje – </a:t>
            </a:r>
            <a:r>
              <a:rPr lang="cs-CZ" sz="2200" b="1" dirty="0" err="1">
                <a:latin typeface="Times" pitchFamily="18" charset="0"/>
              </a:rPr>
              <a:t>pěněžní</a:t>
            </a:r>
            <a:r>
              <a:rPr lang="cs-CZ" sz="2200" b="1" dirty="0">
                <a:latin typeface="Times" pitchFamily="18" charset="0"/>
              </a:rPr>
              <a:t> toky</a:t>
            </a:r>
          </a:p>
          <a:p>
            <a:pPr algn="just">
              <a:lnSpc>
                <a:spcPct val="90000"/>
              </a:lnSpc>
              <a:buFont typeface="Wingdings" pitchFamily="2" charset="2"/>
              <a:buNone/>
            </a:pPr>
            <a:r>
              <a:rPr lang="sk-SK" sz="2200" b="1" i="1" dirty="0" err="1">
                <a:latin typeface="Times" pitchFamily="18" charset="0"/>
                <a:cs typeface="Times New Roman" pitchFamily="18" charset="0"/>
              </a:rPr>
              <a:t>Členění</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investic</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podle</a:t>
            </a:r>
            <a:r>
              <a:rPr lang="sk-SK" sz="2200" b="1" i="1" dirty="0">
                <a:latin typeface="Times" pitchFamily="18" charset="0"/>
                <a:cs typeface="Times New Roman" pitchFamily="18" charset="0"/>
              </a:rPr>
              <a:t> typu </a:t>
            </a:r>
            <a:r>
              <a:rPr lang="sk-SK" sz="2200" b="1" i="1" dirty="0" err="1">
                <a:latin typeface="Times" pitchFamily="18" charset="0"/>
                <a:cs typeface="Times New Roman" pitchFamily="18" charset="0"/>
              </a:rPr>
              <a:t>peněžních</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toků</a:t>
            </a:r>
            <a:r>
              <a:rPr lang="sk-SK" sz="2200" b="1" i="1" dirty="0">
                <a:latin typeface="Times" pitchFamily="18" charset="0"/>
                <a:cs typeface="Times New Roman" pitchFamily="18" charset="0"/>
              </a:rPr>
              <a:t> z </a:t>
            </a:r>
            <a:r>
              <a:rPr lang="sk-SK" sz="2200" b="1" i="1" dirty="0" err="1">
                <a:latin typeface="Times" pitchFamily="18" charset="0"/>
                <a:cs typeface="Times New Roman" pitchFamily="18" charset="0"/>
              </a:rPr>
              <a:t>investice</a:t>
            </a:r>
            <a:endParaRPr lang="sk-SK" sz="2200" b="1" i="1" dirty="0">
              <a:latin typeface="Times" pitchFamily="18" charset="0"/>
              <a:cs typeface="Times New Roman" pitchFamily="18" charset="0"/>
            </a:endParaRPr>
          </a:p>
          <a:p>
            <a:pPr algn="just">
              <a:lnSpc>
                <a:spcPct val="90000"/>
              </a:lnSpc>
              <a:buFont typeface="Wingdings" pitchFamily="2" charset="2"/>
              <a:buNone/>
            </a:pPr>
            <a:endParaRPr lang="sk-SK" sz="2200" b="1" i="1" dirty="0">
              <a:latin typeface="Times" pitchFamily="18" charset="0"/>
              <a:cs typeface="Times New Roman" pitchFamily="18" charset="0"/>
            </a:endParaRPr>
          </a:p>
          <a:p>
            <a:pPr algn="just">
              <a:lnSpc>
                <a:spcPct val="90000"/>
              </a:lnSpc>
              <a:buFont typeface="Wingdings" pitchFamily="2" charset="2"/>
              <a:buNone/>
            </a:pPr>
            <a:r>
              <a:rPr lang="sk-SK" sz="2200" i="1" dirty="0">
                <a:latin typeface="Times" pitchFamily="18" charset="0"/>
                <a:cs typeface="Times New Roman" pitchFamily="18" charset="0"/>
              </a:rPr>
              <a:t>- </a:t>
            </a:r>
            <a:r>
              <a:rPr lang="sk-SK" sz="2200" i="1" dirty="0" err="1">
                <a:latin typeface="Times" pitchFamily="18" charset="0"/>
                <a:cs typeface="Times New Roman" pitchFamily="18" charset="0"/>
              </a:rPr>
              <a:t>Investice</a:t>
            </a:r>
            <a:r>
              <a:rPr lang="sk-SK" sz="2200" i="1" dirty="0">
                <a:latin typeface="Times" pitchFamily="18" charset="0"/>
                <a:cs typeface="Times New Roman" pitchFamily="18" charset="0"/>
              </a:rPr>
              <a:t> s </a:t>
            </a:r>
            <a:r>
              <a:rPr lang="sk-SK" sz="2200" i="1" dirty="0" err="1">
                <a:latin typeface="Times" pitchFamily="18" charset="0"/>
                <a:cs typeface="Times New Roman" pitchFamily="18" charset="0"/>
              </a:rPr>
              <a:t>konvenčním</a:t>
            </a:r>
            <a:r>
              <a:rPr lang="sk-SK" sz="2200" i="1" dirty="0">
                <a:latin typeface="Times" pitchFamily="18" charset="0"/>
                <a:cs typeface="Times New Roman" pitchFamily="18" charset="0"/>
              </a:rPr>
              <a:t> CF: </a:t>
            </a:r>
            <a:r>
              <a:rPr lang="sk-SK" sz="2200" dirty="0">
                <a:latin typeface="Times" pitchFamily="18" charset="0"/>
                <a:cs typeface="Times New Roman" pitchFamily="18" charset="0"/>
              </a:rPr>
              <a:t>- + + +,     - - + +,      - 0 + +),</a:t>
            </a:r>
          </a:p>
          <a:p>
            <a:pPr algn="just">
              <a:lnSpc>
                <a:spcPct val="90000"/>
              </a:lnSpc>
              <a:buFont typeface="Wingdings" pitchFamily="2" charset="2"/>
              <a:buNone/>
            </a:pPr>
            <a:r>
              <a:rPr lang="sk-SK" sz="2200" i="1" dirty="0">
                <a:latin typeface="Times" pitchFamily="18" charset="0"/>
                <a:cs typeface="Times New Roman" pitchFamily="18" charset="0"/>
              </a:rPr>
              <a:t>- </a:t>
            </a:r>
            <a:r>
              <a:rPr lang="sk-SK" sz="2200" i="1" dirty="0" err="1">
                <a:latin typeface="Times" pitchFamily="18" charset="0"/>
                <a:cs typeface="Times New Roman" pitchFamily="18" charset="0"/>
              </a:rPr>
              <a:t>Investice</a:t>
            </a:r>
            <a:r>
              <a:rPr lang="sk-SK" sz="2200" i="1" dirty="0">
                <a:latin typeface="Times" pitchFamily="18" charset="0"/>
                <a:cs typeface="Times New Roman" pitchFamily="18" charset="0"/>
              </a:rPr>
              <a:t> s </a:t>
            </a:r>
            <a:r>
              <a:rPr lang="sk-SK" sz="2200" i="1" dirty="0" err="1">
                <a:latin typeface="Times" pitchFamily="18" charset="0"/>
                <a:cs typeface="Times New Roman" pitchFamily="18" charset="0"/>
              </a:rPr>
              <a:t>nekonvenčním</a:t>
            </a:r>
            <a:r>
              <a:rPr lang="sk-SK" sz="2200" i="1" dirty="0">
                <a:latin typeface="Times" pitchFamily="18" charset="0"/>
                <a:cs typeface="Times New Roman" pitchFamily="18" charset="0"/>
              </a:rPr>
              <a:t> CF: </a:t>
            </a:r>
            <a:r>
              <a:rPr lang="sk-SK" sz="2200" dirty="0">
                <a:latin typeface="Times" pitchFamily="18" charset="0"/>
                <a:cs typeface="Times New Roman" pitchFamily="18" charset="0"/>
              </a:rPr>
              <a:t>- + + -,    - + - +,    - 0 + -).</a:t>
            </a:r>
          </a:p>
          <a:p>
            <a:pPr marL="0" indent="0">
              <a:buClr>
                <a:schemeClr val="tx1"/>
              </a:buClr>
              <a:buFontTx/>
              <a:buNone/>
            </a:pPr>
            <a:endParaRPr lang="cs-CZ" sz="2200" b="1" dirty="0">
              <a:latin typeface="Times" pitchFamily="18" charset="0"/>
            </a:endParaRPr>
          </a:p>
        </p:txBody>
      </p:sp>
    </p:spTree>
    <p:extLst>
      <p:ext uri="{BB962C8B-B14F-4D97-AF65-F5344CB8AC3E}">
        <p14:creationId xmlns:p14="http://schemas.microsoft.com/office/powerpoint/2010/main" val="419584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4321" y="380823"/>
            <a:ext cx="8305800" cy="876689"/>
          </a:xfrm>
        </p:spPr>
        <p:txBody>
          <a:bodyPr/>
          <a:lstStyle/>
          <a:p>
            <a:r>
              <a:rPr lang="cs-CZ" sz="2800" b="1" dirty="0"/>
              <a:t>Predikce úrovně budoucích peněžní příjmů	</a:t>
            </a:r>
            <a:r>
              <a:rPr lang="cs-CZ" sz="2800" dirty="0"/>
              <a:t>  1.</a:t>
            </a:r>
          </a:p>
        </p:txBody>
      </p:sp>
      <p:sp>
        <p:nvSpPr>
          <p:cNvPr id="74755" name="Rectangle 3" descr="Rectangle: Click to edit Master text styles&#10;Second level&#10;Third level&#10;Fourth level&#10;Fifth level"/>
          <p:cNvSpPr>
            <a:spLocks noGrp="1" noChangeArrowheads="1"/>
          </p:cNvSpPr>
          <p:nvPr>
            <p:ph type="body" idx="1"/>
          </p:nvPr>
        </p:nvSpPr>
        <p:spPr>
          <a:xfrm>
            <a:off x="251520" y="1124744"/>
            <a:ext cx="8712968" cy="5040560"/>
          </a:xfrm>
        </p:spPr>
        <p:txBody>
          <a:bodyPr/>
          <a:lstStyle/>
          <a:p>
            <a:pPr marL="0" indent="0">
              <a:buClr>
                <a:schemeClr val="tx1"/>
              </a:buClr>
              <a:buFontTx/>
              <a:buNone/>
            </a:pPr>
            <a:r>
              <a:rPr lang="cs-CZ" sz="2800" dirty="0"/>
              <a:t>Pro odhady velikostí budoucích peněžní příjmů v rámci určitého investičního projektu využíváme veličiny </a:t>
            </a:r>
            <a:r>
              <a:rPr lang="cs-CZ" sz="2800" b="1" dirty="0">
                <a:solidFill>
                  <a:srgbClr val="EB662B"/>
                </a:solidFill>
              </a:rPr>
              <a:t>cash </a:t>
            </a:r>
            <a:r>
              <a:rPr lang="cs-CZ" sz="2800" b="1" dirty="0" err="1">
                <a:solidFill>
                  <a:srgbClr val="EB662B"/>
                </a:solidFill>
              </a:rPr>
              <a:t>flow</a:t>
            </a:r>
            <a:r>
              <a:rPr lang="cs-CZ" sz="2800" dirty="0"/>
              <a:t> (</a:t>
            </a:r>
            <a:r>
              <a:rPr lang="cs-CZ" sz="2800" i="1" dirty="0">
                <a:solidFill>
                  <a:srgbClr val="EB662B"/>
                </a:solidFill>
              </a:rPr>
              <a:t>CF </a:t>
            </a:r>
            <a:r>
              <a:rPr lang="cs-CZ" sz="2800" dirty="0"/>
              <a:t>). </a:t>
            </a:r>
          </a:p>
          <a:p>
            <a:pPr marL="0" indent="0">
              <a:buClr>
                <a:schemeClr val="tx1"/>
              </a:buClr>
              <a:buFontTx/>
              <a:buNone/>
            </a:pPr>
            <a:endParaRPr lang="cs-CZ" sz="1000" dirty="0"/>
          </a:p>
          <a:p>
            <a:pPr marL="0" indent="0">
              <a:buClr>
                <a:schemeClr val="tx1"/>
              </a:buClr>
              <a:buFontTx/>
              <a:buNone/>
            </a:pPr>
            <a:r>
              <a:rPr lang="cs-CZ" sz="2800" dirty="0"/>
              <a:t>Cash </a:t>
            </a:r>
            <a:r>
              <a:rPr lang="cs-CZ" sz="2800" dirty="0" err="1"/>
              <a:t>flow</a:t>
            </a:r>
            <a:r>
              <a:rPr lang="cs-CZ" sz="2800" dirty="0"/>
              <a:t> je v tomto případě stanoveno formou </a:t>
            </a:r>
            <a:r>
              <a:rPr lang="cs-CZ" sz="2800" b="1" dirty="0">
                <a:solidFill>
                  <a:srgbClr val="EB662B"/>
                </a:solidFill>
              </a:rPr>
              <a:t>zúžené nepřímé metody</a:t>
            </a:r>
            <a:r>
              <a:rPr lang="cs-CZ" sz="2800" dirty="0"/>
              <a:t>, tj. na základě transformace hospodářské výsledku odvíjející se od fungování daného investičního projektu.  </a:t>
            </a:r>
          </a:p>
          <a:p>
            <a:pPr marL="0" indent="0">
              <a:buClr>
                <a:schemeClr val="tx1"/>
              </a:buClr>
              <a:buFontTx/>
              <a:buNone/>
            </a:pPr>
            <a:endParaRPr lang="cs-CZ" sz="1000" dirty="0"/>
          </a:p>
          <a:p>
            <a:pPr marL="0" indent="0">
              <a:buClr>
                <a:schemeClr val="tx1"/>
              </a:buClr>
              <a:buFontTx/>
              <a:buNone/>
            </a:pPr>
            <a:r>
              <a:rPr lang="cs-CZ" sz="2800" dirty="0"/>
              <a:t>V souvislosti s touto úrovní HV je samozřejmě nutné stanovit odpovídající úrovně tržeb (</a:t>
            </a:r>
            <a:r>
              <a:rPr lang="cs-CZ" sz="2800" b="1" dirty="0">
                <a:solidFill>
                  <a:srgbClr val="EB662B"/>
                </a:solidFill>
              </a:rPr>
              <a:t>tržby z fungování IP</a:t>
            </a:r>
            <a:r>
              <a:rPr lang="cs-CZ" sz="2800" dirty="0"/>
              <a:t>) a nákladů (</a:t>
            </a:r>
            <a:r>
              <a:rPr lang="cs-CZ" sz="2800" b="1" dirty="0">
                <a:solidFill>
                  <a:srgbClr val="EB662B"/>
                </a:solidFill>
              </a:rPr>
              <a:t>provozní náklady</a:t>
            </a:r>
            <a:r>
              <a:rPr lang="cs-CZ" sz="2800" dirty="0"/>
              <a:t>).</a:t>
            </a:r>
          </a:p>
        </p:txBody>
      </p:sp>
    </p:spTree>
    <p:extLst>
      <p:ext uri="{BB962C8B-B14F-4D97-AF65-F5344CB8AC3E}">
        <p14:creationId xmlns:p14="http://schemas.microsoft.com/office/powerpoint/2010/main" val="345647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4513511" y="236508"/>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cs typeface="Times New Roman" pitchFamily="18" charset="0"/>
              </a:rPr>
              <a:t>Peněžní příjmy z investic</a:t>
            </a:r>
            <a:r>
              <a:rPr lang="cs-CZ" sz="2800" i="1" u="sng" dirty="0">
                <a:latin typeface="Times New Roman" pitchFamily="18" charset="0"/>
              </a:rPr>
              <a:t> </a:t>
            </a:r>
          </a:p>
        </p:txBody>
      </p:sp>
      <p:sp>
        <p:nvSpPr>
          <p:cNvPr id="21508" name="Text Box 3"/>
          <p:cNvSpPr txBox="1">
            <a:spLocks noChangeArrowheads="1"/>
          </p:cNvSpPr>
          <p:nvPr/>
        </p:nvSpPr>
        <p:spPr bwMode="auto">
          <a:xfrm>
            <a:off x="467544" y="1389329"/>
            <a:ext cx="832379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rPr>
              <a:t>  </a:t>
            </a:r>
            <a:r>
              <a:rPr lang="cs-CZ" dirty="0">
                <a:latin typeface="Times New Roman" pitchFamily="18" charset="0"/>
                <a:cs typeface="Times New Roman" pitchFamily="18" charset="0"/>
              </a:rPr>
              <a:t>Roční peněžní příjmy z investičního projektu pak tedy tvoří: </a:t>
            </a:r>
          </a:p>
          <a:p>
            <a:pPr marL="457200" indent="-457200" algn="just">
              <a:buFont typeface="+mj-lt"/>
              <a:buAutoNum type="arabicPeriod"/>
            </a:pPr>
            <a:r>
              <a:rPr lang="cs-CZ" dirty="0">
                <a:latin typeface="Times New Roman" pitchFamily="18" charset="0"/>
                <a:cs typeface="Times New Roman" pitchFamily="18" charset="0"/>
              </a:rPr>
              <a:t>zisk po zdanění, který investice každý rok přináší (EAT)</a:t>
            </a:r>
          </a:p>
          <a:p>
            <a:pPr marL="457200" indent="-457200" algn="just">
              <a:buFont typeface="+mj-lt"/>
              <a:buAutoNum type="arabicPeriod"/>
            </a:pPr>
            <a:r>
              <a:rPr lang="cs-CZ" dirty="0">
                <a:latin typeface="Times New Roman" pitchFamily="18" charset="0"/>
                <a:cs typeface="Times New Roman" pitchFamily="18" charset="0"/>
              </a:rPr>
              <a:t>roční odpisy (o)</a:t>
            </a:r>
          </a:p>
          <a:p>
            <a:pPr marL="457200" indent="-457200" algn="just">
              <a:buFont typeface="+mj-lt"/>
              <a:buAutoNum type="arabicPeriod"/>
            </a:pPr>
            <a:r>
              <a:rPr lang="cs-CZ" dirty="0">
                <a:latin typeface="Times New Roman" pitchFamily="18" charset="0"/>
                <a:cs typeface="Times New Roman" pitchFamily="18" charset="0"/>
              </a:rPr>
              <a:t>změny čistého pracovního kapitálu v průběhu životnosti investičního projektu (</a:t>
            </a:r>
            <a:r>
              <a:rPr lang="cs-CZ" dirty="0">
                <a:latin typeface="Times New Roman" pitchFamily="18" charset="0"/>
                <a:cs typeface="Times New Roman" pitchFamily="18" charset="0"/>
                <a:sym typeface="Symbol"/>
              </a:rPr>
              <a:t> ČPK)</a:t>
            </a:r>
            <a:endParaRPr lang="cs-CZ" dirty="0">
              <a:latin typeface="Times New Roman" pitchFamily="18" charset="0"/>
              <a:cs typeface="Times New Roman" pitchFamily="18" charset="0"/>
            </a:endParaRPr>
          </a:p>
          <a:p>
            <a:pPr marL="457200" indent="-457200" algn="just">
              <a:buFont typeface="+mj-lt"/>
              <a:buAutoNum type="arabicPeriod"/>
            </a:pPr>
            <a:r>
              <a:rPr lang="cs-CZ" dirty="0">
                <a:latin typeface="Times New Roman" pitchFamily="18" charset="0"/>
                <a:cs typeface="Times New Roman" pitchFamily="18" charset="0"/>
              </a:rPr>
              <a:t>příjem z prodeje dlouhodobého majetku na konci životnosti upravený o daň (PM, d(PM))</a:t>
            </a:r>
            <a:endParaRPr lang="cs-CZ" dirty="0">
              <a:latin typeface="Times New Roman" pitchFamily="18" charset="0"/>
            </a:endParaRPr>
          </a:p>
          <a:p>
            <a:pPr algn="just"/>
            <a:endParaRPr lang="cs-CZ" dirty="0">
              <a:latin typeface="Times New Roman" pitchFamily="18" charset="0"/>
            </a:endParaRPr>
          </a:p>
        </p:txBody>
      </p:sp>
      <p:graphicFrame>
        <p:nvGraphicFramePr>
          <p:cNvPr id="2" name="Objekt 1"/>
          <p:cNvGraphicFramePr>
            <a:graphicFrameLocks noChangeAspect="1"/>
          </p:cNvGraphicFramePr>
          <p:nvPr/>
        </p:nvGraphicFramePr>
        <p:xfrm>
          <a:off x="395536" y="836712"/>
          <a:ext cx="8308975" cy="801688"/>
        </p:xfrm>
        <a:graphic>
          <a:graphicData uri="http://schemas.openxmlformats.org/presentationml/2006/ole">
            <mc:AlternateContent xmlns:mc="http://schemas.openxmlformats.org/markup-compatibility/2006">
              <mc:Choice xmlns:v="urn:schemas-microsoft-com:vml" Requires="v">
                <p:oleObj spid="_x0000_s190468" name="Rovnice" r:id="rId4" imgW="2692080" imgH="253800" progId="Equation.3">
                  <p:embed/>
                </p:oleObj>
              </mc:Choice>
              <mc:Fallback>
                <p:oleObj name="Rovnice" r:id="rId4" imgW="2692080" imgH="253800" progId="Equation.3">
                  <p:embed/>
                  <p:pic>
                    <p:nvPicPr>
                      <p:cNvPr id="2" name="Objekt 1"/>
                      <p:cNvPicPr>
                        <a:picLocks noChangeAspect="1" noChangeArrowheads="1"/>
                      </p:cNvPicPr>
                      <p:nvPr/>
                    </p:nvPicPr>
                    <p:blipFill>
                      <a:blip r:embed="rId5"/>
                      <a:srcRect/>
                      <a:stretch>
                        <a:fillRect/>
                      </a:stretch>
                    </p:blipFill>
                    <p:spPr bwMode="auto">
                      <a:xfrm>
                        <a:off x="395536" y="836712"/>
                        <a:ext cx="8308975"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3"/>
          <p:cNvSpPr txBox="1">
            <a:spLocks noChangeArrowheads="1"/>
          </p:cNvSpPr>
          <p:nvPr/>
        </p:nvSpPr>
        <p:spPr bwMode="auto">
          <a:xfrm>
            <a:off x="467544" y="4221088"/>
            <a:ext cx="83237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rPr>
              <a:t>   </a:t>
            </a:r>
            <a:r>
              <a:rPr lang="cs-CZ" b="0" dirty="0">
                <a:latin typeface="Times New Roman" pitchFamily="18" charset="0"/>
                <a:cs typeface="Times New Roman" pitchFamily="18" charset="0"/>
              </a:rPr>
              <a:t>Celkové budoucí peněžní příjmy z investic jsou příjmy, které poplynou z realizovaného investičního projektu v letech jeho předpokládané životnosti. Skutečný peněžní tok, který plyne z investice je cash </a:t>
            </a:r>
            <a:r>
              <a:rPr lang="cs-CZ" b="0" dirty="0" err="1">
                <a:latin typeface="Times New Roman" pitchFamily="18" charset="0"/>
                <a:cs typeface="Times New Roman" pitchFamily="18" charset="0"/>
              </a:rPr>
              <a:t>flow</a:t>
            </a:r>
            <a:r>
              <a:rPr lang="cs-CZ" b="0" dirty="0">
                <a:latin typeface="Times New Roman" pitchFamily="18" charset="0"/>
                <a:cs typeface="Times New Roman" pitchFamily="18" charset="0"/>
              </a:rPr>
              <a:t>. Při jeho výpočtu se vychází z tržeb, proti kterým stojí výdaje, tj. všechny nákladové položky bez odpisů. Odpisy patří do nákladů, ale nejsou peněžními výdaji.</a:t>
            </a:r>
            <a:endParaRPr lang="cs-CZ" b="0" dirty="0">
              <a:latin typeface="Times New Roman" pitchFamily="18" charset="0"/>
            </a:endParaRPr>
          </a:p>
        </p:txBody>
      </p:sp>
    </p:spTree>
    <p:extLst>
      <p:ext uri="{BB962C8B-B14F-4D97-AF65-F5344CB8AC3E}">
        <p14:creationId xmlns:p14="http://schemas.microsoft.com/office/powerpoint/2010/main" val="111006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533400" y="188913"/>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Příklad peněžní příjmy z investic </a:t>
            </a:r>
          </a:p>
        </p:txBody>
      </p:sp>
      <p:sp>
        <p:nvSpPr>
          <p:cNvPr id="308227" name="Text Box 3"/>
          <p:cNvSpPr txBox="1">
            <a:spLocks noChangeArrowheads="1"/>
          </p:cNvSpPr>
          <p:nvPr/>
        </p:nvSpPr>
        <p:spPr bwMode="auto">
          <a:xfrm>
            <a:off x="395288" y="908050"/>
            <a:ext cx="83534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a:latin typeface="Times New Roman" pitchFamily="18" charset="0"/>
                <a:cs typeface="Times New Roman" pitchFamily="18" charset="0"/>
              </a:rPr>
              <a:t>Podnik chce uvést nový výrobek, pro jehož výrobu musí vybudovat nové výrobní kapacity. Pořiz. cena strojů je </a:t>
            </a:r>
            <a:br>
              <a:rPr lang="cs-CZ" sz="2400">
                <a:latin typeface="Times New Roman" pitchFamily="18" charset="0"/>
                <a:cs typeface="Times New Roman" pitchFamily="18" charset="0"/>
              </a:rPr>
            </a:br>
            <a:r>
              <a:rPr lang="cs-CZ" sz="2400">
                <a:latin typeface="Times New Roman" pitchFamily="18" charset="0"/>
              </a:rPr>
              <a:t>58 </a:t>
            </a:r>
            <a:r>
              <a:rPr lang="cs-CZ" sz="2400">
                <a:latin typeface="Times New Roman" pitchFamily="18" charset="0"/>
                <a:cs typeface="Times New Roman" pitchFamily="18" charset="0"/>
              </a:rPr>
              <a:t>mil. Kč,</a:t>
            </a:r>
            <a:r>
              <a:rPr lang="cs-CZ" sz="2400">
                <a:latin typeface="Times New Roman" pitchFamily="18" charset="0"/>
              </a:rPr>
              <a:t> </a:t>
            </a:r>
            <a:r>
              <a:rPr lang="cs-CZ" sz="2400">
                <a:latin typeface="Times New Roman" pitchFamily="18" charset="0"/>
                <a:cs typeface="Times New Roman" pitchFamily="18" charset="0"/>
              </a:rPr>
              <a:t>uplatňuje se rovnoměrný daňový odpis. Náklady na dopravu a instal. strojů </a:t>
            </a:r>
            <a:r>
              <a:rPr lang="cs-CZ" sz="2400">
                <a:latin typeface="Times New Roman" pitchFamily="18" charset="0"/>
              </a:rPr>
              <a:t>4,4</a:t>
            </a:r>
            <a:r>
              <a:rPr lang="cs-CZ" sz="2400">
                <a:latin typeface="Times New Roman" pitchFamily="18" charset="0"/>
                <a:cs typeface="Times New Roman" pitchFamily="18" charset="0"/>
              </a:rPr>
              <a:t> mil.Kč.</a:t>
            </a:r>
            <a:r>
              <a:rPr lang="cs-CZ" sz="2400">
                <a:latin typeface="Times New Roman" pitchFamily="18" charset="0"/>
              </a:rPr>
              <a:t> Předpokládaná prodejní cena strojů a zařízení při jejich vyřazení je 10 mil. Kč.</a:t>
            </a:r>
          </a:p>
          <a:p>
            <a:pPr algn="just"/>
            <a:r>
              <a:rPr lang="cs-CZ" sz="2400">
                <a:latin typeface="Times New Roman" pitchFamily="18" charset="0"/>
                <a:cs typeface="Times New Roman" pitchFamily="18" charset="0"/>
              </a:rPr>
              <a:t>Počáteční přírůstek pracovního kapitálu bude 1</a:t>
            </a:r>
            <a:r>
              <a:rPr lang="cs-CZ" sz="2400">
                <a:latin typeface="Times New Roman" pitchFamily="18" charset="0"/>
              </a:rPr>
              <a:t>4,5</a:t>
            </a:r>
            <a:r>
              <a:rPr lang="cs-CZ" sz="2400">
                <a:latin typeface="Times New Roman" pitchFamily="18" charset="0"/>
                <a:cs typeface="Times New Roman" pitchFamily="18" charset="0"/>
              </a:rPr>
              <a:t> mil.Kč.</a:t>
            </a:r>
            <a:r>
              <a:rPr lang="cs-CZ" sz="2400" b="1">
                <a:latin typeface="Times New Roman" pitchFamily="18" charset="0"/>
                <a:cs typeface="Times New Roman" pitchFamily="18" charset="0"/>
              </a:rPr>
              <a:t> </a:t>
            </a:r>
            <a:r>
              <a:rPr lang="cs-CZ" sz="2400">
                <a:latin typeface="Times New Roman" pitchFamily="18" charset="0"/>
                <a:cs typeface="Times New Roman" pitchFamily="18" charset="0"/>
              </a:rPr>
              <a:t>Prodej nového výrobku přinese zvýšení tržeb v prvním roce o </a:t>
            </a:r>
            <a:r>
              <a:rPr lang="cs-CZ" sz="2400">
                <a:latin typeface="Times New Roman" pitchFamily="18" charset="0"/>
              </a:rPr>
              <a:t>8</a:t>
            </a:r>
            <a:r>
              <a:rPr lang="cs-CZ" sz="2400">
                <a:latin typeface="Times New Roman" pitchFamily="18" charset="0"/>
                <a:cs typeface="Times New Roman" pitchFamily="18" charset="0"/>
              </a:rPr>
              <a:t>0 mil.Kč, </a:t>
            </a:r>
            <a:r>
              <a:rPr lang="cs-CZ" sz="2400">
                <a:latin typeface="Times New Roman" pitchFamily="18" charset="0"/>
              </a:rPr>
              <a:t>v dalších letech o 120 mil. Kč.</a:t>
            </a:r>
            <a:r>
              <a:rPr lang="cs-CZ" sz="2400" b="1">
                <a:latin typeface="Times New Roman" pitchFamily="18" charset="0"/>
                <a:cs typeface="Times New Roman" pitchFamily="18" charset="0"/>
              </a:rPr>
              <a:t> </a:t>
            </a:r>
            <a:r>
              <a:rPr lang="cs-CZ" sz="2400">
                <a:latin typeface="Times New Roman" pitchFamily="18" charset="0"/>
                <a:cs typeface="Times New Roman" pitchFamily="18" charset="0"/>
              </a:rPr>
              <a:t>Provozní náklady činí </a:t>
            </a:r>
            <a:r>
              <a:rPr lang="cs-CZ" sz="2400">
                <a:latin typeface="Times New Roman" pitchFamily="18" charset="0"/>
              </a:rPr>
              <a:t>6</a:t>
            </a:r>
            <a:r>
              <a:rPr lang="cs-CZ" sz="2400">
                <a:latin typeface="Times New Roman" pitchFamily="18" charset="0"/>
                <a:cs typeface="Times New Roman" pitchFamily="18" charset="0"/>
              </a:rPr>
              <a:t>0% z celkových tržeb, podnik platí daň z příjmů práv. osob </a:t>
            </a:r>
            <a:br>
              <a:rPr lang="cs-CZ" sz="2400">
                <a:latin typeface="Times New Roman" pitchFamily="18" charset="0"/>
              </a:rPr>
            </a:br>
            <a:r>
              <a:rPr lang="cs-CZ" sz="2400">
                <a:latin typeface="Times New Roman" pitchFamily="18" charset="0"/>
              </a:rPr>
              <a:t>19 </a:t>
            </a:r>
            <a:r>
              <a:rPr lang="cs-CZ" sz="2400">
                <a:latin typeface="Times New Roman" pitchFamily="18" charset="0"/>
                <a:cs typeface="Times New Roman" pitchFamily="18" charset="0"/>
              </a:rPr>
              <a:t>%.</a:t>
            </a:r>
            <a:endParaRPr lang="cs-CZ" sz="2400">
              <a:latin typeface="Times New Roman" pitchFamily="18" charset="0"/>
            </a:endParaRPr>
          </a:p>
          <a:p>
            <a:pPr algn="just"/>
            <a:r>
              <a:rPr lang="cs-CZ" sz="2400">
                <a:solidFill>
                  <a:srgbClr val="000000"/>
                </a:solidFill>
                <a:latin typeface="Times New Roman" pitchFamily="18" charset="0"/>
                <a:cs typeface="Times New Roman" pitchFamily="18" charset="0"/>
              </a:rPr>
              <a:t>Výrobek se bude prodávat </a:t>
            </a:r>
            <a:r>
              <a:rPr lang="cs-CZ" sz="2400">
                <a:solidFill>
                  <a:srgbClr val="000000"/>
                </a:solidFill>
                <a:latin typeface="Times New Roman" pitchFamily="18" charset="0"/>
              </a:rPr>
              <a:t>5</a:t>
            </a:r>
            <a:r>
              <a:rPr lang="cs-CZ" sz="2400">
                <a:solidFill>
                  <a:srgbClr val="000000"/>
                </a:solidFill>
                <a:latin typeface="Times New Roman" pitchFamily="18" charset="0"/>
                <a:cs typeface="Times New Roman" pitchFamily="18" charset="0"/>
              </a:rPr>
              <a:t> </a:t>
            </a:r>
            <a:r>
              <a:rPr lang="cs-CZ" sz="2400">
                <a:solidFill>
                  <a:srgbClr val="000000"/>
                </a:solidFill>
                <a:latin typeface="Times New Roman" pitchFamily="18" charset="0"/>
              </a:rPr>
              <a:t>let</a:t>
            </a:r>
            <a:r>
              <a:rPr lang="cs-CZ" sz="2400">
                <a:solidFill>
                  <a:srgbClr val="000000"/>
                </a:solidFill>
                <a:latin typeface="Times New Roman" pitchFamily="18" charset="0"/>
                <a:cs typeface="Times New Roman" pitchFamily="18" charset="0"/>
              </a:rPr>
              <a:t> a poté bude veškerý přírůstek prac.kapitálu uvolněn (prodán-zpěněžen)</a:t>
            </a:r>
            <a:r>
              <a:rPr lang="cs-CZ" sz="2400">
                <a:solidFill>
                  <a:srgbClr val="000000"/>
                </a:solidFill>
                <a:latin typeface="Times New Roman" pitchFamily="18" charset="0"/>
              </a:rPr>
              <a:t> v předpokládané výši 14,5 mil.Kč.</a:t>
            </a:r>
          </a:p>
          <a:p>
            <a:pPr algn="just"/>
            <a:endParaRPr lang="cs-CZ" sz="2400">
              <a:solidFill>
                <a:srgbClr val="000000"/>
              </a:solidFill>
              <a:latin typeface="Times New Roman"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4217" y="200298"/>
            <a:ext cx="8229600" cy="836613"/>
          </a:xfrm>
        </p:spPr>
        <p:txBody>
          <a:bodyPr/>
          <a:lstStyle/>
          <a:p>
            <a:pPr fontAlgn="auto">
              <a:spcAft>
                <a:spcPts val="0"/>
              </a:spcAft>
              <a:defRPr/>
            </a:pPr>
            <a:r>
              <a:rPr lang="cs-CZ" dirty="0"/>
              <a:t>Vymezení problému</a:t>
            </a:r>
          </a:p>
        </p:txBody>
      </p:sp>
      <p:sp>
        <p:nvSpPr>
          <p:cNvPr id="3" name="Zástupný symbol pro obsah 2"/>
          <p:cNvSpPr>
            <a:spLocks noGrp="1"/>
          </p:cNvSpPr>
          <p:nvPr>
            <p:ph idx="1"/>
          </p:nvPr>
        </p:nvSpPr>
        <p:spPr>
          <a:xfrm>
            <a:off x="250825" y="836613"/>
            <a:ext cx="8642350" cy="5545137"/>
          </a:xfrm>
        </p:spPr>
        <p:txBody>
          <a:bodyPr rtlCol="0">
            <a:normAutofit fontScale="85000" lnSpcReduction="20000"/>
          </a:bodyPr>
          <a:lstStyle/>
          <a:p>
            <a:pPr marL="0" indent="0" fontAlgn="auto">
              <a:spcAft>
                <a:spcPts val="0"/>
              </a:spcAft>
              <a:buFont typeface="Arial" pitchFamily="34" charset="0"/>
              <a:buNone/>
              <a:defRPr/>
            </a:pPr>
            <a:r>
              <a:rPr lang="cs-CZ" sz="2800" b="1" dirty="0"/>
              <a:t>Podnikové investice </a:t>
            </a:r>
          </a:p>
          <a:p>
            <a:pPr fontAlgn="auto">
              <a:spcAft>
                <a:spcPts val="0"/>
              </a:spcAft>
              <a:defRPr/>
            </a:pPr>
            <a:r>
              <a:rPr lang="cs-CZ" sz="2800" dirty="0"/>
              <a:t>jednorázově vynaložené zdroje, </a:t>
            </a:r>
          </a:p>
          <a:p>
            <a:pPr fontAlgn="auto">
              <a:spcAft>
                <a:spcPts val="0"/>
              </a:spcAft>
              <a:defRPr/>
            </a:pPr>
            <a:r>
              <a:rPr lang="cs-CZ" sz="2800" dirty="0"/>
              <a:t>peněžní příjmy během delšího časového období.</a:t>
            </a:r>
          </a:p>
          <a:p>
            <a:pPr fontAlgn="auto">
              <a:spcAft>
                <a:spcPts val="0"/>
              </a:spcAft>
              <a:defRPr/>
            </a:pPr>
            <a:endParaRPr lang="cs-CZ" sz="2800" dirty="0"/>
          </a:p>
          <a:p>
            <a:pPr marL="0" indent="0" fontAlgn="auto">
              <a:spcAft>
                <a:spcPts val="0"/>
              </a:spcAft>
              <a:buFont typeface="Arial" pitchFamily="34" charset="0"/>
              <a:buNone/>
              <a:defRPr/>
            </a:pPr>
            <a:r>
              <a:rPr lang="cs-CZ" sz="2800" b="1" dirty="0"/>
              <a:t>Charakteristika investiční činnosti:</a:t>
            </a:r>
          </a:p>
          <a:p>
            <a:pPr fontAlgn="auto">
              <a:spcAft>
                <a:spcPts val="0"/>
              </a:spcAft>
              <a:defRPr/>
            </a:pPr>
            <a:r>
              <a:rPr lang="cs-CZ" sz="2800" dirty="0"/>
              <a:t>uvažujeme faktor času, dlouhodobý dopad, </a:t>
            </a:r>
          </a:p>
          <a:p>
            <a:pPr fontAlgn="auto">
              <a:spcAft>
                <a:spcPts val="0"/>
              </a:spcAft>
              <a:defRPr/>
            </a:pPr>
            <a:r>
              <a:rPr lang="cs-CZ" sz="2800" dirty="0"/>
              <a:t>vyrovnání se s nejistotou a rizikem,</a:t>
            </a:r>
          </a:p>
          <a:p>
            <a:pPr fontAlgn="auto">
              <a:spcAft>
                <a:spcPts val="0"/>
              </a:spcAft>
              <a:defRPr/>
            </a:pPr>
            <a:r>
              <a:rPr lang="cs-CZ" sz="2800" dirty="0"/>
              <a:t>vysoká kapitálová náročnost,</a:t>
            </a:r>
          </a:p>
          <a:p>
            <a:pPr fontAlgn="auto">
              <a:spcAft>
                <a:spcPts val="0"/>
              </a:spcAft>
              <a:defRPr/>
            </a:pPr>
            <a:r>
              <a:rPr lang="cs-CZ" sz="2800" dirty="0"/>
              <a:t>relativní nevratnost rozhodnutí.</a:t>
            </a:r>
          </a:p>
          <a:p>
            <a:pPr fontAlgn="auto">
              <a:spcAft>
                <a:spcPts val="0"/>
              </a:spcAft>
              <a:defRPr/>
            </a:pPr>
            <a:endParaRPr lang="cs-CZ" sz="2800" dirty="0"/>
          </a:p>
          <a:p>
            <a:pPr marL="0" indent="0" fontAlgn="auto">
              <a:spcAft>
                <a:spcPts val="0"/>
              </a:spcAft>
              <a:buFont typeface="Arial" pitchFamily="34" charset="0"/>
              <a:buNone/>
              <a:defRPr/>
            </a:pPr>
            <a:r>
              <a:rPr lang="cs-CZ" sz="2800" b="1" dirty="0"/>
              <a:t>Základní skupiny investic:</a:t>
            </a:r>
          </a:p>
          <a:p>
            <a:pPr fontAlgn="auto">
              <a:spcAft>
                <a:spcPts val="0"/>
              </a:spcAft>
              <a:defRPr/>
            </a:pPr>
            <a:r>
              <a:rPr lang="cs-CZ" sz="2800" dirty="0"/>
              <a:t>hmotné investice,</a:t>
            </a:r>
          </a:p>
          <a:p>
            <a:pPr fontAlgn="auto">
              <a:spcAft>
                <a:spcPts val="0"/>
              </a:spcAft>
              <a:defRPr/>
            </a:pPr>
            <a:r>
              <a:rPr lang="cs-CZ" sz="2800" dirty="0"/>
              <a:t>nehmotné investice,</a:t>
            </a:r>
          </a:p>
          <a:p>
            <a:pPr fontAlgn="auto">
              <a:spcAft>
                <a:spcPts val="0"/>
              </a:spcAft>
              <a:defRPr/>
            </a:pPr>
            <a:r>
              <a:rPr lang="cs-CZ" sz="2800" dirty="0"/>
              <a:t>finanční investice.</a:t>
            </a:r>
          </a:p>
          <a:p>
            <a:pPr fontAlgn="auto">
              <a:spcAft>
                <a:spcPts val="0"/>
              </a:spcAft>
              <a:defRPr/>
            </a:pPr>
            <a:endParaRPr lang="cs-CZ"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1026"/>
          <p:cNvSpPr txBox="1">
            <a:spLocks noChangeArrowheads="1"/>
          </p:cNvSpPr>
          <p:nvPr/>
        </p:nvSpPr>
        <p:spPr bwMode="auto">
          <a:xfrm>
            <a:off x="315913" y="115888"/>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rPr>
              <a:t>Příklad peněžní příjmy z investic</a:t>
            </a:r>
          </a:p>
        </p:txBody>
      </p:sp>
      <p:sp>
        <p:nvSpPr>
          <p:cNvPr id="309251" name="Text Box 1027"/>
          <p:cNvSpPr txBox="1">
            <a:spLocks noChangeArrowheads="1"/>
          </p:cNvSpPr>
          <p:nvPr/>
        </p:nvSpPr>
        <p:spPr bwMode="auto">
          <a:xfrm>
            <a:off x="468313" y="1828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000" b="1">
                <a:latin typeface="Times New Roman" pitchFamily="18" charset="0"/>
              </a:rPr>
              <a:t> </a:t>
            </a:r>
          </a:p>
        </p:txBody>
      </p:sp>
      <p:graphicFrame>
        <p:nvGraphicFramePr>
          <p:cNvPr id="2" name="Tabulka 1"/>
          <p:cNvGraphicFramePr>
            <a:graphicFrameLocks noGrp="1"/>
          </p:cNvGraphicFramePr>
          <p:nvPr/>
        </p:nvGraphicFramePr>
        <p:xfrm>
          <a:off x="315913" y="1052513"/>
          <a:ext cx="8229601" cy="4824414"/>
        </p:xfrm>
        <a:graphic>
          <a:graphicData uri="http://schemas.openxmlformats.org/drawingml/2006/table">
            <a:tbl>
              <a:tblPr>
                <a:tableStyleId>{616DA210-FB5B-4158-B5E0-FEB733F419BA}</a:tableStyleId>
              </a:tblPr>
              <a:tblGrid>
                <a:gridCol w="3740726">
                  <a:extLst>
                    <a:ext uri="{9D8B030D-6E8A-4147-A177-3AD203B41FA5}">
                      <a16:colId xmlns:a16="http://schemas.microsoft.com/office/drawing/2014/main" val="20000"/>
                    </a:ext>
                  </a:extLst>
                </a:gridCol>
                <a:gridCol w="897775">
                  <a:extLst>
                    <a:ext uri="{9D8B030D-6E8A-4147-A177-3AD203B41FA5}">
                      <a16:colId xmlns:a16="http://schemas.microsoft.com/office/drawing/2014/main" val="20001"/>
                    </a:ext>
                  </a:extLst>
                </a:gridCol>
                <a:gridCol w="897775">
                  <a:extLst>
                    <a:ext uri="{9D8B030D-6E8A-4147-A177-3AD203B41FA5}">
                      <a16:colId xmlns:a16="http://schemas.microsoft.com/office/drawing/2014/main" val="20002"/>
                    </a:ext>
                  </a:extLst>
                </a:gridCol>
                <a:gridCol w="897775">
                  <a:extLst>
                    <a:ext uri="{9D8B030D-6E8A-4147-A177-3AD203B41FA5}">
                      <a16:colId xmlns:a16="http://schemas.microsoft.com/office/drawing/2014/main" val="20003"/>
                    </a:ext>
                  </a:extLst>
                </a:gridCol>
                <a:gridCol w="897775">
                  <a:extLst>
                    <a:ext uri="{9D8B030D-6E8A-4147-A177-3AD203B41FA5}">
                      <a16:colId xmlns:a16="http://schemas.microsoft.com/office/drawing/2014/main" val="20004"/>
                    </a:ext>
                  </a:extLst>
                </a:gridCol>
                <a:gridCol w="897775">
                  <a:extLst>
                    <a:ext uri="{9D8B030D-6E8A-4147-A177-3AD203B41FA5}">
                      <a16:colId xmlns:a16="http://schemas.microsoft.com/office/drawing/2014/main" val="20005"/>
                    </a:ext>
                  </a:extLst>
                </a:gridCol>
              </a:tblGrid>
              <a:tr h="327212">
                <a:tc>
                  <a:txBody>
                    <a:bodyPr/>
                    <a:lstStyle/>
                    <a:p>
                      <a:pPr algn="just" fontAlgn="ctr"/>
                      <a:r>
                        <a:rPr lang="cs-CZ" sz="1800" u="none" strike="noStrike" dirty="0">
                          <a:effectLst/>
                        </a:rPr>
                        <a:t>Položka (v mil. Kč)</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dirty="0">
                          <a:effectLst/>
                        </a:rPr>
                        <a:t>1. rok</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dirty="0">
                          <a:effectLst/>
                        </a:rPr>
                        <a:t>2.rok</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3. 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4.rok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5. 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0"/>
                  </a:ext>
                </a:extLst>
              </a:tr>
              <a:tr h="327212">
                <a:tc>
                  <a:txBody>
                    <a:bodyPr/>
                    <a:lstStyle/>
                    <a:p>
                      <a:pPr algn="just" fontAlgn="ctr"/>
                      <a:r>
                        <a:rPr lang="cs-CZ" sz="1800" u="none" strike="noStrike" dirty="0">
                          <a:effectLst/>
                        </a:rPr>
                        <a:t>Tržby</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80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120</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120</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1"/>
                  </a:ext>
                </a:extLst>
              </a:tr>
              <a:tr h="599453">
                <a:tc>
                  <a:txBody>
                    <a:bodyPr/>
                    <a:lstStyle/>
                    <a:p>
                      <a:pPr algn="just" fontAlgn="ctr"/>
                      <a:r>
                        <a:rPr lang="cs-CZ" sz="1800" u="none" strike="noStrike" dirty="0">
                          <a:effectLst/>
                        </a:rPr>
                        <a:t>Provozní náklady kromě odpisů</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48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72</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72</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72</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72</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327212">
                <a:tc>
                  <a:txBody>
                    <a:bodyPr/>
                    <a:lstStyle/>
                    <a:p>
                      <a:pPr algn="just" fontAlgn="ctr"/>
                      <a:r>
                        <a:rPr lang="cs-CZ" sz="1800" u="none" strike="noStrike">
                          <a:effectLst/>
                        </a:rPr>
                        <a:t>Odpisy</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6,38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12,905</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12,905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12,905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12,905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3"/>
                  </a:ext>
                </a:extLst>
              </a:tr>
              <a:tr h="327212">
                <a:tc>
                  <a:txBody>
                    <a:bodyPr/>
                    <a:lstStyle/>
                    <a:p>
                      <a:pPr algn="just" fontAlgn="ctr"/>
                      <a:r>
                        <a:rPr lang="cs-CZ" sz="1800" u="none" strike="noStrike">
                          <a:effectLst/>
                        </a:rPr>
                        <a:t>Zisk před zdaněním</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25,62</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35,095</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35,095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35,095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35,095</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4"/>
                  </a:ext>
                </a:extLst>
              </a:tr>
              <a:tr h="327212">
                <a:tc>
                  <a:txBody>
                    <a:bodyPr/>
                    <a:lstStyle/>
                    <a:p>
                      <a:pPr algn="just" fontAlgn="ctr"/>
                      <a:r>
                        <a:rPr lang="cs-CZ" sz="1800" u="none" strike="noStrike">
                          <a:effectLst/>
                        </a:rPr>
                        <a:t>Daň 19%</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4,868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6,668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6,668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6,668</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6,668</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5"/>
                  </a:ext>
                </a:extLst>
              </a:tr>
              <a:tr h="340300">
                <a:tc>
                  <a:txBody>
                    <a:bodyPr/>
                    <a:lstStyle/>
                    <a:p>
                      <a:pPr algn="just" fontAlgn="ctr"/>
                      <a:r>
                        <a:rPr lang="cs-CZ" sz="1800" b="1" u="none" strike="noStrike">
                          <a:effectLst/>
                        </a:rPr>
                        <a:t>Zisk po zdanění</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20,75</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28,43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28,43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dirty="0">
                          <a:effectLst/>
                        </a:rPr>
                        <a:t>28,43</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dirty="0">
                          <a:effectLst/>
                        </a:rPr>
                        <a:t>28,43</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6"/>
                  </a:ext>
                </a:extLst>
              </a:tr>
              <a:tr h="327212">
                <a:tc>
                  <a:txBody>
                    <a:bodyPr/>
                    <a:lstStyle/>
                    <a:p>
                      <a:pPr algn="just" fontAlgn="ctr"/>
                      <a:r>
                        <a:rPr lang="cs-CZ" sz="1800" u="none" strike="noStrike" dirty="0">
                          <a:effectLst/>
                        </a:rPr>
                        <a:t>Výpočet CF</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 </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7"/>
                  </a:ext>
                </a:extLst>
              </a:tr>
              <a:tr h="327212">
                <a:tc>
                  <a:txBody>
                    <a:bodyPr/>
                    <a:lstStyle/>
                    <a:p>
                      <a:pPr algn="just" fontAlgn="ctr"/>
                      <a:r>
                        <a:rPr lang="cs-CZ" sz="1800" u="none" strike="noStrike">
                          <a:effectLst/>
                        </a:rPr>
                        <a:t>Odpisy</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6,38</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12,9</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12,9</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12,9</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12,9</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8"/>
                  </a:ext>
                </a:extLst>
              </a:tr>
              <a:tr h="327212">
                <a:tc>
                  <a:txBody>
                    <a:bodyPr/>
                    <a:lstStyle/>
                    <a:p>
                      <a:pPr algn="just" fontAlgn="ctr"/>
                      <a:r>
                        <a:rPr lang="cs-CZ" sz="1800" b="1" u="none" strike="noStrike">
                          <a:effectLst/>
                        </a:rPr>
                        <a:t>Cash flow z provozu</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cs-CZ" sz="1800" b="1" u="none" strike="noStrike">
                          <a:effectLst/>
                        </a:rPr>
                        <a:t>27,13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cs-CZ" sz="1800" b="1" u="none" strike="noStrike">
                          <a:effectLst/>
                        </a:rPr>
                        <a:t>41,33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cs-CZ" sz="1800" b="1" u="none" strike="noStrike">
                          <a:effectLst/>
                        </a:rPr>
                        <a:t>41,33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cs-CZ" sz="1800" b="1" u="none" strike="noStrike" dirty="0">
                          <a:effectLst/>
                        </a:rPr>
                        <a:t>41,33</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cs-CZ" sz="1800" b="1" u="none" strike="noStrike" dirty="0">
                          <a:effectLst/>
                        </a:rPr>
                        <a:t>41,33</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9"/>
                  </a:ext>
                </a:extLst>
              </a:tr>
              <a:tr h="327212">
                <a:tc>
                  <a:txBody>
                    <a:bodyPr/>
                    <a:lstStyle/>
                    <a:p>
                      <a:pPr algn="just" fontAlgn="ctr"/>
                      <a:r>
                        <a:rPr lang="cs-CZ" sz="1800" u="none" strike="noStrike">
                          <a:effectLst/>
                        </a:rPr>
                        <a:t>Uvolnění pracovního kapitálu</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 </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14,5</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0"/>
                  </a:ext>
                </a:extLst>
              </a:tr>
              <a:tr h="599453">
                <a:tc>
                  <a:txBody>
                    <a:bodyPr/>
                    <a:lstStyle/>
                    <a:p>
                      <a:pPr algn="just" fontAlgn="ctr"/>
                      <a:r>
                        <a:rPr lang="cs-CZ" sz="1800" u="none" strike="noStrike">
                          <a:effectLst/>
                        </a:rPr>
                        <a:t>Příjem z prodeje strojů a zařízení</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 </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10</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1"/>
                  </a:ext>
                </a:extLst>
              </a:tr>
              <a:tr h="340300">
                <a:tc>
                  <a:txBody>
                    <a:bodyPr/>
                    <a:lstStyle/>
                    <a:p>
                      <a:pPr algn="just" fontAlgn="ctr"/>
                      <a:r>
                        <a:rPr lang="cs-CZ" sz="1800" b="1" u="none" strike="noStrike" dirty="0">
                          <a:effectLst/>
                        </a:rPr>
                        <a:t>Cash </a:t>
                      </a:r>
                      <a:r>
                        <a:rPr lang="cs-CZ" sz="1800" b="1" u="none" strike="noStrike" dirty="0" err="1">
                          <a:effectLst/>
                        </a:rPr>
                        <a:t>flow</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27,13</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54,2</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54,2</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a:effectLst/>
                        </a:rPr>
                        <a:t>54,2</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b="1" u="none" strike="noStrike" dirty="0">
                          <a:effectLst/>
                        </a:rPr>
                        <a:t>78,7</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2"/>
                  </a:ext>
                </a:extLst>
              </a:tr>
            </a:tbl>
          </a:graphicData>
        </a:graphic>
      </p:graphicFrame>
      <p:graphicFrame>
        <p:nvGraphicFramePr>
          <p:cNvPr id="3" name="Tabulka 2"/>
          <p:cNvGraphicFramePr>
            <a:graphicFrameLocks noGrp="1"/>
          </p:cNvGraphicFramePr>
          <p:nvPr/>
        </p:nvGraphicFramePr>
        <p:xfrm>
          <a:off x="315913" y="1052513"/>
          <a:ext cx="8251825" cy="2587625"/>
        </p:xfrm>
        <a:graphic>
          <a:graphicData uri="http://schemas.openxmlformats.org/drawingml/2006/table">
            <a:tbl>
              <a:tblPr/>
              <a:tblGrid>
                <a:gridCol w="8251825">
                  <a:extLst>
                    <a:ext uri="{9D8B030D-6E8A-4147-A177-3AD203B41FA5}">
                      <a16:colId xmlns:a16="http://schemas.microsoft.com/office/drawing/2014/main" val="20000"/>
                    </a:ext>
                  </a:extLst>
                </a:gridCol>
              </a:tblGrid>
              <a:tr h="2587625">
                <a:tc>
                  <a:txBody>
                    <a:bodyPr/>
                    <a:lstStyle/>
                    <a:p>
                      <a:endParaRPr lang="cs-CZ" sz="1800" dirty="0"/>
                    </a:p>
                  </a:txBody>
                  <a:tcPr marL="91439" marR="91439" marT="45730" marB="45730">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4" name="Tabulka 3"/>
          <p:cNvGraphicFramePr>
            <a:graphicFrameLocks noGrp="1"/>
          </p:cNvGraphicFramePr>
          <p:nvPr/>
        </p:nvGraphicFramePr>
        <p:xfrm>
          <a:off x="315913" y="3644900"/>
          <a:ext cx="8243887" cy="2232025"/>
        </p:xfrm>
        <a:graphic>
          <a:graphicData uri="http://schemas.openxmlformats.org/drawingml/2006/table">
            <a:tbl>
              <a:tblPr/>
              <a:tblGrid>
                <a:gridCol w="8243887">
                  <a:extLst>
                    <a:ext uri="{9D8B030D-6E8A-4147-A177-3AD203B41FA5}">
                      <a16:colId xmlns:a16="http://schemas.microsoft.com/office/drawing/2014/main" val="20000"/>
                    </a:ext>
                  </a:extLst>
                </a:gridCol>
              </a:tblGrid>
              <a:tr h="2232025">
                <a:tc>
                  <a:txBody>
                    <a:bodyPr/>
                    <a:lstStyle/>
                    <a:p>
                      <a:endParaRPr lang="cs-CZ" sz="1800" dirty="0"/>
                    </a:p>
                  </a:txBody>
                  <a:tcPr marL="91434" marR="91434" marT="45715" marB="45715">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1027"/>
          <p:cNvSpPr txBox="1">
            <a:spLocks noChangeArrowheads="1"/>
          </p:cNvSpPr>
          <p:nvPr/>
        </p:nvSpPr>
        <p:spPr bwMode="auto">
          <a:xfrm>
            <a:off x="334963" y="1420813"/>
            <a:ext cx="8077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200">
                <a:latin typeface="Times New Roman" pitchFamily="18" charset="0"/>
                <a:cs typeface="Times New Roman" pitchFamily="18" charset="0"/>
              </a:rPr>
              <a:t>Pro hodnocení efektivnosti investic nám ekonomická teorie nabízí několik metod. Tyto metody můžeme roztřídit podle různých hledisek. Jedním z hledisek může být pojetí efektů z investic. Podle něj můžeme metody hodnocení efektivnosti</a:t>
            </a:r>
            <a:r>
              <a:rPr lang="cs-CZ" sz="2200" b="1">
                <a:latin typeface="Times New Roman" pitchFamily="18" charset="0"/>
                <a:cs typeface="Times New Roman" pitchFamily="18" charset="0"/>
              </a:rPr>
              <a:t> </a:t>
            </a:r>
            <a:r>
              <a:rPr lang="cs-CZ" sz="2200">
                <a:latin typeface="Times New Roman" pitchFamily="18" charset="0"/>
                <a:cs typeface="Times New Roman" pitchFamily="18" charset="0"/>
              </a:rPr>
              <a:t>rozdělit na:</a:t>
            </a:r>
          </a:p>
          <a:p>
            <a:pPr algn="just"/>
            <a:r>
              <a:rPr lang="cs-CZ" sz="2200">
                <a:latin typeface="Times New Roman" pitchFamily="18" charset="0"/>
                <a:cs typeface="Times New Roman" pitchFamily="18" charset="0"/>
              </a:rPr>
              <a:t> </a:t>
            </a:r>
          </a:p>
          <a:p>
            <a:pPr algn="just"/>
            <a:r>
              <a:rPr lang="cs-CZ" sz="2200">
                <a:latin typeface="Times New Roman" pitchFamily="18" charset="0"/>
                <a:cs typeface="Times New Roman" pitchFamily="18" charset="0"/>
              </a:rPr>
              <a:t>a) metody, u nichž je kritériem hodnocení</a:t>
            </a:r>
            <a:r>
              <a:rPr lang="cs-CZ" sz="2200" i="1">
                <a:latin typeface="Times New Roman" pitchFamily="18" charset="0"/>
                <a:cs typeface="Times New Roman" pitchFamily="18" charset="0"/>
              </a:rPr>
              <a:t> </a:t>
            </a:r>
            <a:r>
              <a:rPr lang="cs-CZ" sz="2200" b="1">
                <a:latin typeface="Times New Roman" pitchFamily="18" charset="0"/>
                <a:cs typeface="Times New Roman" pitchFamily="18" charset="0"/>
              </a:rPr>
              <a:t>úspora nákladů</a:t>
            </a:r>
          </a:p>
          <a:p>
            <a:pPr algn="just"/>
            <a:r>
              <a:rPr lang="cs-CZ" sz="2200">
                <a:latin typeface="Times New Roman" pitchFamily="18" charset="0"/>
                <a:cs typeface="Times New Roman" pitchFamily="18" charset="0"/>
              </a:rPr>
              <a:t>b) metody, u nichž je kritériem hodnocení </a:t>
            </a:r>
            <a:r>
              <a:rPr lang="cs-CZ" sz="2200" b="1">
                <a:latin typeface="Times New Roman" pitchFamily="18" charset="0"/>
                <a:cs typeface="Times New Roman" pitchFamily="18" charset="0"/>
              </a:rPr>
              <a:t>vykazovaný zisk</a:t>
            </a:r>
          </a:p>
          <a:p>
            <a:pPr algn="just"/>
            <a:r>
              <a:rPr lang="cs-CZ" sz="2200">
                <a:latin typeface="Times New Roman" pitchFamily="18" charset="0"/>
                <a:cs typeface="Times New Roman" pitchFamily="18" charset="0"/>
              </a:rPr>
              <a:t>c) metody, u nichž je kritériem hodnocení </a:t>
            </a:r>
            <a:r>
              <a:rPr lang="cs-CZ" sz="2200" b="1">
                <a:latin typeface="Times New Roman" pitchFamily="18" charset="0"/>
                <a:cs typeface="Times New Roman" pitchFamily="18" charset="0"/>
              </a:rPr>
              <a:t>peněžní tok z investice</a:t>
            </a:r>
          </a:p>
          <a:p>
            <a:pPr algn="just"/>
            <a:r>
              <a:rPr lang="cs-CZ" sz="2200">
                <a:latin typeface="Times New Roman" pitchFamily="18" charset="0"/>
                <a:cs typeface="Times New Roman" pitchFamily="18" charset="0"/>
              </a:rPr>
              <a:t> </a:t>
            </a:r>
          </a:p>
          <a:p>
            <a:pPr algn="just"/>
            <a:r>
              <a:rPr lang="cs-CZ" sz="2200">
                <a:latin typeface="Times New Roman" pitchFamily="18" charset="0"/>
                <a:cs typeface="Times New Roman" pitchFamily="18" charset="0"/>
              </a:rPr>
              <a:t>Jelikož zisk je pouze účetní veličina, který nepostihuje </a:t>
            </a:r>
            <a:r>
              <a:rPr lang="cs-CZ" sz="2200" b="1">
                <a:latin typeface="Times New Roman" pitchFamily="18" charset="0"/>
                <a:cs typeface="Times New Roman" pitchFamily="18" charset="0"/>
              </a:rPr>
              <a:t>skutečný příliv peněz do podniku, považujeme za obecný efekt investic cash flow.  </a:t>
            </a:r>
            <a:endParaRPr lang="cs-CZ" sz="2200" b="1">
              <a:latin typeface="Times New Roman" pitchFamily="18" charset="0"/>
            </a:endParaRPr>
          </a:p>
          <a:p>
            <a:pPr algn="just"/>
            <a:endParaRPr lang="cs-CZ" sz="2200" b="1">
              <a:latin typeface="Times New Roman" pitchFamily="18" charset="0"/>
            </a:endParaRPr>
          </a:p>
          <a:p>
            <a:pPr algn="just"/>
            <a:endParaRPr lang="cs-CZ" sz="2000" b="1">
              <a:latin typeface="Times New Roman" pitchFamily="18" charset="0"/>
            </a:endParaRPr>
          </a:p>
          <a:p>
            <a:pPr algn="just"/>
            <a:endParaRPr lang="cs-CZ" sz="2000" b="1">
              <a:latin typeface="Times New Roman" pitchFamily="18" charset="0"/>
            </a:endParaRPr>
          </a:p>
          <a:p>
            <a:pPr algn="just"/>
            <a:r>
              <a:rPr lang="cs-CZ" sz="2000">
                <a:latin typeface="Times New Roman" pitchFamily="18" charset="0"/>
                <a:cs typeface="Times New Roman" pitchFamily="18" charset="0"/>
              </a:rPr>
              <a:t>			          	</a:t>
            </a:r>
            <a:r>
              <a:rPr lang="cs-CZ" sz="2000">
                <a:latin typeface="Times New Roman" pitchFamily="18" charset="0"/>
              </a:rPr>
              <a:t> </a:t>
            </a:r>
          </a:p>
        </p:txBody>
      </p:sp>
      <p:sp>
        <p:nvSpPr>
          <p:cNvPr id="5" name="Rectangle 2"/>
          <p:cNvSpPr txBox="1">
            <a:spLocks noChangeArrowheads="1"/>
          </p:cNvSpPr>
          <p:nvPr/>
        </p:nvSpPr>
        <p:spPr>
          <a:xfrm>
            <a:off x="518160" y="600031"/>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4000" b="1" dirty="0"/>
              <a:t>Metody hodnocení investic</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358775" y="1557338"/>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marL="533400" indent="-342900" fontAlgn="auto">
              <a:spcBef>
                <a:spcPts val="0"/>
              </a:spcBef>
              <a:spcAft>
                <a:spcPts val="0"/>
              </a:spcAft>
              <a:buFont typeface="Arial" pitchFamily="34" charset="0"/>
              <a:buChar char="•"/>
              <a:defRPr/>
            </a:pPr>
            <a:r>
              <a:rPr lang="cs-CZ" dirty="0">
                <a:latin typeface="Times New Roman" pitchFamily="18" charset="0"/>
                <a:cs typeface="Times New Roman" pitchFamily="18" charset="0"/>
              </a:rPr>
              <a:t>Z hlediska respektování faktoru času (časové hodnoty peněz) lze metody hodnocení investic rozdělit do dvou základních kategorií – statické a dynamické.</a:t>
            </a:r>
          </a:p>
          <a:p>
            <a:pPr marL="533400" indent="-342900" fontAlgn="auto">
              <a:spcBef>
                <a:spcPts val="0"/>
              </a:spcBef>
              <a:spcAft>
                <a:spcPts val="0"/>
              </a:spcAft>
              <a:buFont typeface="Arial" pitchFamily="34" charset="0"/>
              <a:buChar char="•"/>
              <a:defRPr/>
            </a:pPr>
            <a:endParaRPr lang="cs-CZ" dirty="0">
              <a:latin typeface="Times New Roman" pitchFamily="18" charset="0"/>
              <a:cs typeface="Times New Roman" pitchFamily="18" charset="0"/>
            </a:endParaRPr>
          </a:p>
          <a:p>
            <a:pPr marL="533400" indent="-342900" fontAlgn="auto">
              <a:spcBef>
                <a:spcPts val="0"/>
              </a:spcBef>
              <a:spcAft>
                <a:spcPts val="0"/>
              </a:spcAft>
              <a:buFont typeface="Arial" pitchFamily="34" charset="0"/>
              <a:buChar char="•"/>
              <a:defRPr/>
            </a:pPr>
            <a:r>
              <a:rPr lang="cs-CZ" dirty="0">
                <a:latin typeface="Times New Roman" pitchFamily="18" charset="0"/>
                <a:cs typeface="Times New Roman" pitchFamily="18" charset="0"/>
              </a:rPr>
              <a:t>Statické metody hodnocení investic – </a:t>
            </a:r>
            <a:r>
              <a:rPr lang="cs-CZ" b="0" dirty="0">
                <a:latin typeface="Times New Roman" pitchFamily="18" charset="0"/>
                <a:cs typeface="Times New Roman" pitchFamily="18" charset="0"/>
              </a:rPr>
              <a:t>nerespektují faktor času</a:t>
            </a:r>
          </a:p>
          <a:p>
            <a:pPr marL="533400" indent="-342900" fontAlgn="auto">
              <a:spcBef>
                <a:spcPts val="0"/>
              </a:spcBef>
              <a:spcAft>
                <a:spcPts val="0"/>
              </a:spcAft>
              <a:buFont typeface="Arial" pitchFamily="34" charset="0"/>
              <a:buChar char="•"/>
              <a:defRPr/>
            </a:pPr>
            <a:r>
              <a:rPr lang="cs-CZ" dirty="0">
                <a:latin typeface="Times New Roman" pitchFamily="18" charset="0"/>
                <a:cs typeface="Times New Roman" pitchFamily="18" charset="0"/>
              </a:rPr>
              <a:t>Dynamické metody – </a:t>
            </a:r>
            <a:r>
              <a:rPr lang="cs-CZ" b="0" dirty="0">
                <a:latin typeface="Times New Roman" pitchFamily="18" charset="0"/>
                <a:cs typeface="Times New Roman" pitchFamily="18" charset="0"/>
              </a:rPr>
              <a:t>respektují a zohledňují faktor času</a:t>
            </a: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dirty="0">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A357567D-A35B-494F-BCFE-E8A2C574B072}"/>
              </a:ext>
            </a:extLst>
          </p:cNvPr>
          <p:cNvSpPr txBox="1">
            <a:spLocks noChangeArrowheads="1"/>
          </p:cNvSpPr>
          <p:nvPr/>
        </p:nvSpPr>
        <p:spPr>
          <a:xfrm>
            <a:off x="518160" y="600031"/>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4000" b="1" dirty="0"/>
              <a:t>Metody hodnocení investic</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3"/>
          <p:cNvSpPr txBox="1">
            <a:spLocks noChangeArrowheads="1"/>
          </p:cNvSpPr>
          <p:nvPr/>
        </p:nvSpPr>
        <p:spPr bwMode="auto">
          <a:xfrm>
            <a:off x="396240" y="1348604"/>
            <a:ext cx="80772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dirty="0">
                <a:latin typeface="Times New Roman" pitchFamily="18" charset="0"/>
                <a:cs typeface="Times New Roman" pitchFamily="18" charset="0"/>
              </a:rPr>
              <a:t>K hodnocení investic se používají tyto metody:</a:t>
            </a:r>
            <a:endParaRPr lang="cs-CZ" sz="2000" dirty="0">
              <a:latin typeface="Times New Roman" pitchFamily="18" charset="0"/>
              <a:cs typeface="Times New Roman" pitchFamily="18" charset="0"/>
            </a:endParaRPr>
          </a:p>
          <a:p>
            <a:pPr algn="just"/>
            <a:r>
              <a:rPr lang="cs-CZ" sz="2400" dirty="0">
                <a:latin typeface="Times New Roman" pitchFamily="18" charset="0"/>
                <a:cs typeface="Times New Roman" pitchFamily="18" charset="0"/>
              </a:rPr>
              <a:t>1. </a:t>
            </a:r>
            <a:r>
              <a:rPr lang="cs-CZ" sz="2400" b="1" dirty="0">
                <a:latin typeface="Times New Roman" pitchFamily="18" charset="0"/>
                <a:cs typeface="Times New Roman" pitchFamily="18" charset="0"/>
              </a:rPr>
              <a:t>metoda výnosnosti investic</a:t>
            </a:r>
            <a:r>
              <a:rPr lang="cs-CZ" sz="2400" dirty="0">
                <a:latin typeface="Times New Roman" pitchFamily="18" charset="0"/>
                <a:cs typeface="Times New Roman" pitchFamily="18" charset="0"/>
              </a:rPr>
              <a:t> (Return on </a:t>
            </a:r>
            <a:r>
              <a:rPr lang="cs-CZ" sz="2400" dirty="0" err="1">
                <a:latin typeface="Times New Roman" pitchFamily="18" charset="0"/>
                <a:cs typeface="Times New Roman" pitchFamily="18" charset="0"/>
              </a:rPr>
              <a:t>Investment</a:t>
            </a:r>
            <a:r>
              <a:rPr lang="cs-CZ" sz="2400" dirty="0">
                <a:latin typeface="Times New Roman" pitchFamily="18" charset="0"/>
                <a:cs typeface="Times New Roman" pitchFamily="18" charset="0"/>
              </a:rPr>
              <a:t> - ROI)</a:t>
            </a:r>
          </a:p>
          <a:p>
            <a:pPr algn="just"/>
            <a:r>
              <a:rPr lang="cs-CZ" sz="2400" dirty="0">
                <a:latin typeface="Times New Roman" pitchFamily="18" charset="0"/>
                <a:cs typeface="Times New Roman" pitchFamily="18" charset="0"/>
              </a:rPr>
              <a:t>2. účetní míra výnosnosti</a:t>
            </a:r>
            <a:r>
              <a:rPr lang="cs-CZ" sz="2400" b="1" dirty="0">
                <a:latin typeface="Times New Roman" pitchFamily="18" charset="0"/>
                <a:cs typeface="Times New Roman" pitchFamily="18" charset="0"/>
              </a:rPr>
              <a:t> </a:t>
            </a:r>
            <a:r>
              <a:rPr lang="cs-CZ" sz="2400" dirty="0">
                <a:latin typeface="Times New Roman" pitchFamily="18" charset="0"/>
                <a:cs typeface="Times New Roman" pitchFamily="18" charset="0"/>
              </a:rPr>
              <a:t>(</a:t>
            </a:r>
            <a:r>
              <a:rPr lang="cs-CZ" sz="2400" dirty="0" err="1">
                <a:latin typeface="Times New Roman" pitchFamily="18" charset="0"/>
                <a:cs typeface="Times New Roman" pitchFamily="18" charset="0"/>
              </a:rPr>
              <a:t>Accounting</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Rate</a:t>
            </a:r>
            <a:r>
              <a:rPr lang="cs-CZ" sz="2400" dirty="0">
                <a:latin typeface="Times New Roman" pitchFamily="18" charset="0"/>
                <a:cs typeface="Times New Roman" pitchFamily="18" charset="0"/>
              </a:rPr>
              <a:t> of Return - ARR)</a:t>
            </a:r>
          </a:p>
          <a:p>
            <a:pPr algn="just"/>
            <a:r>
              <a:rPr lang="cs-CZ" sz="2400" dirty="0">
                <a:latin typeface="Times New Roman" pitchFamily="18" charset="0"/>
                <a:cs typeface="Times New Roman" pitchFamily="18" charset="0"/>
              </a:rPr>
              <a:t>3. </a:t>
            </a:r>
            <a:r>
              <a:rPr lang="cs-CZ" sz="2400" dirty="0">
                <a:latin typeface="Times New Roman" pitchFamily="18" charset="0"/>
              </a:rPr>
              <a:t> </a:t>
            </a:r>
            <a:r>
              <a:rPr lang="cs-CZ" sz="2400" b="1" dirty="0">
                <a:latin typeface="Times New Roman" pitchFamily="18" charset="0"/>
                <a:cs typeface="Times New Roman" pitchFamily="18" charset="0"/>
              </a:rPr>
              <a:t>metoda doby návratnosti</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Payback</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Method</a:t>
            </a:r>
            <a:r>
              <a:rPr lang="cs-CZ" sz="2400" dirty="0">
                <a:latin typeface="Times New Roman" pitchFamily="18" charset="0"/>
                <a:cs typeface="Times New Roman" pitchFamily="18" charset="0"/>
              </a:rPr>
              <a:t> - PM)</a:t>
            </a:r>
          </a:p>
          <a:p>
            <a:pPr algn="just"/>
            <a:r>
              <a:rPr lang="cs-CZ" sz="2400" dirty="0">
                <a:latin typeface="Times New Roman" pitchFamily="18" charset="0"/>
                <a:cs typeface="Times New Roman" pitchFamily="18" charset="0"/>
              </a:rPr>
              <a:t>4.</a:t>
            </a:r>
            <a:r>
              <a:rPr lang="cs-CZ" sz="2400" dirty="0">
                <a:latin typeface="Times New Roman" pitchFamily="18" charset="0"/>
              </a:rPr>
              <a:t> </a:t>
            </a:r>
            <a:r>
              <a:rPr lang="cs-CZ" sz="2400" b="1" dirty="0">
                <a:latin typeface="Times New Roman" pitchFamily="18" charset="0"/>
                <a:cs typeface="Times New Roman" pitchFamily="18" charset="0"/>
              </a:rPr>
              <a:t>metoda čisté současné hodnoty</a:t>
            </a:r>
            <a:r>
              <a:rPr lang="cs-CZ" sz="2400" dirty="0">
                <a:latin typeface="Times New Roman" pitchFamily="18" charset="0"/>
                <a:cs typeface="Times New Roman" pitchFamily="18" charset="0"/>
              </a:rPr>
              <a:t> (Net </a:t>
            </a:r>
            <a:r>
              <a:rPr lang="cs-CZ" sz="2400" dirty="0" err="1">
                <a:latin typeface="Times New Roman" pitchFamily="18" charset="0"/>
                <a:cs typeface="Times New Roman" pitchFamily="18" charset="0"/>
              </a:rPr>
              <a:t>Present</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Value</a:t>
            </a:r>
            <a:r>
              <a:rPr lang="cs-CZ" sz="2400" dirty="0">
                <a:latin typeface="Times New Roman" pitchFamily="18" charset="0"/>
                <a:cs typeface="Times New Roman" pitchFamily="18" charset="0"/>
              </a:rPr>
              <a:t> of </a:t>
            </a:r>
            <a:r>
              <a:rPr lang="cs-CZ" sz="2400" dirty="0">
                <a:latin typeface="Times New Roman" pitchFamily="18" charset="0"/>
              </a:rPr>
              <a:t>  </a:t>
            </a:r>
            <a:r>
              <a:rPr lang="cs-CZ" sz="2400" dirty="0" err="1">
                <a:latin typeface="Times New Roman" pitchFamily="18" charset="0"/>
                <a:cs typeface="Times New Roman" pitchFamily="18" charset="0"/>
              </a:rPr>
              <a:t>Investment</a:t>
            </a:r>
            <a:r>
              <a:rPr lang="cs-CZ" sz="2400" dirty="0">
                <a:latin typeface="Times New Roman" pitchFamily="18" charset="0"/>
                <a:cs typeface="Times New Roman" pitchFamily="18" charset="0"/>
              </a:rPr>
              <a:t> - NPV)</a:t>
            </a:r>
          </a:p>
          <a:p>
            <a:pPr algn="just"/>
            <a:r>
              <a:rPr lang="cs-CZ" sz="2400" dirty="0">
                <a:latin typeface="Times New Roman" pitchFamily="18" charset="0"/>
                <a:cs typeface="Times New Roman" pitchFamily="18" charset="0"/>
              </a:rPr>
              <a:t>5. index výnosnosti</a:t>
            </a:r>
            <a:r>
              <a:rPr lang="cs-CZ" sz="2400" b="1" dirty="0">
                <a:latin typeface="Times New Roman" pitchFamily="18" charset="0"/>
                <a:cs typeface="Times New Roman" pitchFamily="18" charset="0"/>
              </a:rPr>
              <a:t> </a:t>
            </a:r>
            <a:r>
              <a:rPr lang="cs-CZ" sz="2400" dirty="0">
                <a:latin typeface="Times New Roman" pitchFamily="18" charset="0"/>
                <a:cs typeface="Times New Roman" pitchFamily="18" charset="0"/>
              </a:rPr>
              <a:t>(Profitability Index - PI)</a:t>
            </a:r>
          </a:p>
          <a:p>
            <a:pPr algn="just"/>
            <a:r>
              <a:rPr lang="cs-CZ" sz="2400" dirty="0">
                <a:latin typeface="Times New Roman" pitchFamily="18" charset="0"/>
                <a:cs typeface="Times New Roman" pitchFamily="18" charset="0"/>
              </a:rPr>
              <a:t>6. </a:t>
            </a:r>
            <a:r>
              <a:rPr lang="cs-CZ" sz="2400" b="1" dirty="0">
                <a:latin typeface="Times New Roman" pitchFamily="18" charset="0"/>
                <a:cs typeface="Times New Roman" pitchFamily="18" charset="0"/>
              </a:rPr>
              <a:t>metoda vnitřního výnosového procenta</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Internal</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Rate</a:t>
            </a:r>
            <a:r>
              <a:rPr lang="cs-CZ" sz="2400" dirty="0">
                <a:latin typeface="Times New Roman" pitchFamily="18" charset="0"/>
                <a:cs typeface="Times New Roman" pitchFamily="18" charset="0"/>
              </a:rPr>
              <a:t> of Return - IRR)</a:t>
            </a:r>
          </a:p>
          <a:p>
            <a:pPr algn="just"/>
            <a:r>
              <a:rPr lang="cs-CZ" sz="2400" dirty="0">
                <a:latin typeface="Times New Roman" pitchFamily="18" charset="0"/>
                <a:cs typeface="Times New Roman" pitchFamily="18" charset="0"/>
              </a:rPr>
              <a:t>7. metoda volného cash </a:t>
            </a:r>
            <a:r>
              <a:rPr lang="cs-CZ" sz="2400" dirty="0" err="1">
                <a:latin typeface="Times New Roman" pitchFamily="18" charset="0"/>
                <a:cs typeface="Times New Roman" pitchFamily="18" charset="0"/>
              </a:rPr>
              <a:t>flow</a:t>
            </a:r>
            <a:endParaRPr lang="cs-CZ" sz="2400" dirty="0">
              <a:latin typeface="Times New Roman" pitchFamily="18" charset="0"/>
              <a:cs typeface="Times New Roman" pitchFamily="18" charset="0"/>
            </a:endParaRPr>
          </a:p>
          <a:p>
            <a:pPr algn="just"/>
            <a:r>
              <a:rPr lang="cs-CZ" sz="2400" dirty="0">
                <a:latin typeface="Times New Roman" pitchFamily="18" charset="0"/>
                <a:cs typeface="Times New Roman" pitchFamily="18" charset="0"/>
              </a:rPr>
              <a:t>8.</a:t>
            </a:r>
            <a:r>
              <a:rPr lang="cs-CZ" sz="2400" dirty="0">
                <a:latin typeface="Times New Roman" pitchFamily="18" charset="0"/>
              </a:rPr>
              <a:t> </a:t>
            </a:r>
            <a:r>
              <a:rPr lang="cs-CZ" sz="2400" dirty="0">
                <a:latin typeface="Times New Roman" pitchFamily="18" charset="0"/>
                <a:cs typeface="Times New Roman" pitchFamily="18" charset="0"/>
              </a:rPr>
              <a:t>EVA</a:t>
            </a:r>
            <a:r>
              <a:rPr lang="cs-CZ" sz="2400" dirty="0">
                <a:latin typeface="Times New Roman" pitchFamily="18" charset="0"/>
              </a:rPr>
              <a:t> </a:t>
            </a:r>
            <a:r>
              <a:rPr lang="cs-CZ" sz="2400" dirty="0">
                <a:latin typeface="Times New Roman" pitchFamily="18" charset="0"/>
                <a:cs typeface="Times New Roman" pitchFamily="18" charset="0"/>
              </a:rPr>
              <a:t>v hodnocení investičních projektů</a:t>
            </a:r>
          </a:p>
          <a:p>
            <a:pPr algn="just"/>
            <a:br>
              <a:rPr lang="cs-CZ" sz="2000" dirty="0">
                <a:latin typeface="Times New Roman" pitchFamily="18" charset="0"/>
              </a:rPr>
            </a:br>
            <a:endParaRPr lang="cs-CZ" sz="2000" dirty="0">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5A98556B-B8A5-452D-ADAD-D1804FD7C02F}"/>
              </a:ext>
            </a:extLst>
          </p:cNvPr>
          <p:cNvSpPr txBox="1">
            <a:spLocks noChangeArrowheads="1"/>
          </p:cNvSpPr>
          <p:nvPr/>
        </p:nvSpPr>
        <p:spPr>
          <a:xfrm>
            <a:off x="518160" y="600031"/>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4000" b="1" dirty="0"/>
              <a:t>Metody hodnocení investic</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590550" y="425178"/>
            <a:ext cx="8229600" cy="1036638"/>
          </a:xfrm>
        </p:spPr>
        <p:txBody>
          <a:bodyPr/>
          <a:lstStyle/>
          <a:p>
            <a:pPr fontAlgn="auto">
              <a:spcAft>
                <a:spcPts val="0"/>
              </a:spcAft>
              <a:defRPr/>
            </a:pPr>
            <a:r>
              <a:rPr lang="cs-CZ" sz="4000" b="1" dirty="0"/>
              <a:t>Statické metody</a:t>
            </a:r>
          </a:p>
        </p:txBody>
      </p:sp>
      <p:sp>
        <p:nvSpPr>
          <p:cNvPr id="718851" name="Rectangle 3"/>
          <p:cNvSpPr>
            <a:spLocks noGrp="1" noChangeArrowheads="1"/>
          </p:cNvSpPr>
          <p:nvPr>
            <p:ph type="body" sz="half" idx="1"/>
          </p:nvPr>
        </p:nvSpPr>
        <p:spPr>
          <a:xfrm>
            <a:off x="250825" y="1268413"/>
            <a:ext cx="8569325" cy="5040312"/>
          </a:xfrm>
        </p:spPr>
        <p:txBody>
          <a:bodyPr rtlCol="0">
            <a:normAutofit fontScale="92500" lnSpcReduction="10000"/>
          </a:bodyPr>
          <a:lstStyle/>
          <a:p>
            <a:pPr marL="0" indent="0" algn="ctr" fontAlgn="auto">
              <a:spcAft>
                <a:spcPts val="0"/>
              </a:spcAft>
              <a:buFont typeface="Arial" pitchFamily="34" charset="0"/>
              <a:buNone/>
              <a:defRPr/>
            </a:pPr>
            <a:r>
              <a:rPr lang="cs-CZ" sz="2600" b="1" dirty="0">
                <a:solidFill>
                  <a:schemeClr val="hlink"/>
                </a:solidFill>
              </a:rPr>
              <a:t>Doba návratnosti investice</a:t>
            </a:r>
            <a:r>
              <a:rPr lang="cs-CZ" sz="2600" dirty="0">
                <a:solidFill>
                  <a:schemeClr val="tx1">
                    <a:lumMod val="50000"/>
                    <a:lumOff val="50000"/>
                  </a:schemeClr>
                </a:solidFill>
              </a:rPr>
              <a:t> </a:t>
            </a:r>
          </a:p>
          <a:p>
            <a:pPr algn="just" fontAlgn="auto">
              <a:spcAft>
                <a:spcPts val="0"/>
              </a:spcAft>
              <a:defRPr/>
            </a:pPr>
            <a:r>
              <a:rPr lang="cs-CZ" sz="2600" dirty="0">
                <a:solidFill>
                  <a:schemeClr val="tx1"/>
                </a:solidFill>
              </a:rPr>
              <a:t>udává, za jak dlouho se kumulativní </a:t>
            </a:r>
            <a:r>
              <a:rPr lang="cs-CZ" sz="2600" b="1" dirty="0">
                <a:solidFill>
                  <a:schemeClr val="tx1"/>
                </a:solidFill>
              </a:rPr>
              <a:t>součty čistých CF plynoucí v jednotlivých letech životnosti z investice vyrovnají kapitálovým výdajům</a:t>
            </a:r>
            <a:r>
              <a:rPr lang="cs-CZ" sz="2600" dirty="0">
                <a:solidFill>
                  <a:schemeClr val="tx1"/>
                </a:solidFill>
              </a:rPr>
              <a:t>. Je-li doba návratnosti kratší než doba životnosti investice, je investice přípustná. Budeme-li diskontovat CF z investice, lze pak metodu chápat jako dynamickou.</a:t>
            </a:r>
          </a:p>
          <a:p>
            <a:pPr algn="just" fontAlgn="auto">
              <a:spcAft>
                <a:spcPts val="0"/>
              </a:spcAft>
              <a:defRPr/>
            </a:pPr>
            <a:r>
              <a:rPr lang="cs-CZ" sz="2600" dirty="0">
                <a:solidFill>
                  <a:schemeClr val="tx1"/>
                </a:solidFill>
              </a:rPr>
              <a:t>Koupím-li stroj na výrobu zmrzliny za 50 000 Kč a každý měsíc vytvořím prodejem zmrzliny zisk (čisté CF) </a:t>
            </a:r>
            <a:br>
              <a:rPr lang="cs-CZ" sz="2600" dirty="0">
                <a:solidFill>
                  <a:schemeClr val="tx1"/>
                </a:solidFill>
              </a:rPr>
            </a:br>
            <a:r>
              <a:rPr lang="cs-CZ" sz="2600" dirty="0">
                <a:solidFill>
                  <a:schemeClr val="tx1"/>
                </a:solidFill>
              </a:rPr>
              <a:t>2 500 Kč, jaká bude doba návratnosti?</a:t>
            </a:r>
          </a:p>
          <a:p>
            <a:pPr algn="just" fontAlgn="auto">
              <a:spcAft>
                <a:spcPts val="0"/>
              </a:spcAft>
              <a:defRPr/>
            </a:pPr>
            <a:r>
              <a:rPr lang="cs-CZ" sz="2600" dirty="0">
                <a:solidFill>
                  <a:schemeClr val="tx1"/>
                </a:solidFill>
              </a:rPr>
              <a:t>Koupím-li si do bytu plynový kotel (s dobou životnosti 10 let) za 70 000 Kč namísto elektrického vytápění a přinese-li mi tato změna měsíční úsporu v nákladech za topení 1 000 Kč, jaká je doba návratnosti?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3"/>
          <p:cNvSpPr txBox="1">
            <a:spLocks noChangeArrowheads="1"/>
          </p:cNvSpPr>
          <p:nvPr/>
        </p:nvSpPr>
        <p:spPr bwMode="auto">
          <a:xfrm>
            <a:off x="304800" y="1227637"/>
            <a:ext cx="8077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fontAlgn="auto">
              <a:spcBef>
                <a:spcPts val="0"/>
              </a:spcBef>
              <a:spcAft>
                <a:spcPts val="0"/>
              </a:spcAft>
              <a:defRPr/>
            </a:pPr>
            <a:r>
              <a:rPr lang="cs-CZ" sz="2000" dirty="0">
                <a:solidFill>
                  <a:schemeClr val="hlink"/>
                </a:solidFill>
                <a:latin typeface="+mn-lt"/>
              </a:rPr>
              <a:t>Doba návratnosti investice</a:t>
            </a:r>
            <a:r>
              <a:rPr lang="cs-CZ" sz="2000" dirty="0">
                <a:latin typeface="+mn-lt"/>
              </a:rPr>
              <a:t> </a:t>
            </a:r>
          </a:p>
          <a:p>
            <a:pPr algn="just" fontAlgn="auto">
              <a:spcBef>
                <a:spcPts val="0"/>
              </a:spcBef>
              <a:spcAft>
                <a:spcPts val="0"/>
              </a:spcAft>
              <a:defRPr/>
            </a:pPr>
            <a:endParaRPr lang="cs-CZ" sz="2200" b="0" dirty="0">
              <a:latin typeface="Times New Roman" pitchFamily="18" charset="0"/>
              <a:cs typeface="Times New Roman" pitchFamily="18" charset="0"/>
            </a:endParaRPr>
          </a:p>
          <a:p>
            <a:pPr algn="just" fontAlgn="auto">
              <a:spcBef>
                <a:spcPts val="0"/>
              </a:spcBef>
              <a:spcAft>
                <a:spcPts val="0"/>
              </a:spcAft>
              <a:defRPr/>
            </a:pPr>
            <a:r>
              <a:rPr lang="cs-CZ" sz="2200" b="0" dirty="0">
                <a:latin typeface="Times New Roman" pitchFamily="18" charset="0"/>
                <a:cs typeface="Times New Roman" pitchFamily="18" charset="0"/>
              </a:rPr>
              <a:t>Doba splacení je takové období, za které tok příjmů přinese hodnotu rovnající se původním nákladům na investici. Metoda doby návratnosti PM se počítá podle vzorce:</a:t>
            </a:r>
            <a:endParaRPr lang="cs-CZ" sz="2200" b="0" dirty="0">
              <a:latin typeface="Times New Roman" pitchFamily="18" charset="0"/>
            </a:endParaRPr>
          </a:p>
          <a:p>
            <a:pPr algn="just" fontAlgn="auto">
              <a:spcBef>
                <a:spcPts val="0"/>
              </a:spcBef>
              <a:spcAft>
                <a:spcPts val="0"/>
              </a:spcAft>
              <a:defRPr/>
            </a:pPr>
            <a:endParaRPr lang="cs-CZ" sz="2000" b="0" dirty="0">
              <a:latin typeface="Times New Roman" pitchFamily="18" charset="0"/>
            </a:endParaRPr>
          </a:p>
          <a:p>
            <a:pPr algn="just" fontAlgn="auto">
              <a:spcBef>
                <a:spcPts val="0"/>
              </a:spcBef>
              <a:spcAft>
                <a:spcPts val="0"/>
              </a:spcAft>
              <a:defRPr/>
            </a:pPr>
            <a:endParaRPr lang="cs-CZ" sz="2000" b="0" dirty="0">
              <a:latin typeface="Times New Roman" pitchFamily="18" charset="0"/>
            </a:endParaRPr>
          </a:p>
          <a:p>
            <a:pPr algn="just" fontAlgn="auto">
              <a:spcBef>
                <a:spcPts val="0"/>
              </a:spcBef>
              <a:spcAft>
                <a:spcPts val="0"/>
              </a:spcAft>
              <a:defRPr/>
            </a:pPr>
            <a:endParaRPr lang="cs-CZ" sz="2000" b="0" dirty="0">
              <a:latin typeface="Times New Roman" pitchFamily="18" charset="0"/>
            </a:endParaRPr>
          </a:p>
          <a:p>
            <a:pPr algn="just" fontAlgn="auto">
              <a:spcBef>
                <a:spcPts val="0"/>
              </a:spcBef>
              <a:spcAft>
                <a:spcPts val="0"/>
              </a:spcAft>
              <a:defRPr/>
            </a:pPr>
            <a:endParaRPr lang="cs-CZ" sz="2000" b="0" dirty="0">
              <a:latin typeface="Times New Roman" pitchFamily="18" charset="0"/>
            </a:endParaRPr>
          </a:p>
          <a:p>
            <a:pPr algn="just" fontAlgn="auto">
              <a:spcBef>
                <a:spcPts val="0"/>
              </a:spcBef>
              <a:spcAft>
                <a:spcPts val="0"/>
              </a:spcAft>
              <a:defRPr/>
            </a:pPr>
            <a:endParaRPr lang="cs-CZ" sz="2000" b="0" dirty="0">
              <a:latin typeface="Times New Roman" pitchFamily="18" charset="0"/>
            </a:endParaRPr>
          </a:p>
          <a:p>
            <a:pPr algn="just" fontAlgn="auto">
              <a:spcBef>
                <a:spcPts val="0"/>
              </a:spcBef>
              <a:spcAft>
                <a:spcPts val="0"/>
              </a:spcAft>
              <a:defRPr/>
            </a:pPr>
            <a:r>
              <a:rPr lang="cs-CZ" sz="2200" dirty="0">
                <a:latin typeface="Times New Roman" pitchFamily="18" charset="0"/>
                <a:cs typeface="Times New Roman" pitchFamily="18" charset="0"/>
              </a:rPr>
              <a:t>Čím kratší je doba splacení investice, tím je investice výhodnější. Samozřejmostí pro přijetí investice je, že doba splacení je kratší, než je doba životnosti investice. Nevýhodou této metody je, že nebere v úvahu výnosy po době splacení a časové rozložení výnosů v době splacení.</a:t>
            </a:r>
            <a:r>
              <a:rPr lang="cs-CZ" sz="2200" b="0" dirty="0">
                <a:latin typeface="Times New Roman" pitchFamily="18" charset="0"/>
                <a:cs typeface="Times New Roman" pitchFamily="18" charset="0"/>
              </a:rPr>
              <a:t> </a:t>
            </a:r>
          </a:p>
          <a:p>
            <a:pPr algn="just" fontAlgn="auto">
              <a:spcBef>
                <a:spcPts val="0"/>
              </a:spcBef>
              <a:spcAft>
                <a:spcPts val="0"/>
              </a:spcAft>
              <a:defRPr/>
            </a:pPr>
            <a:endParaRPr lang="cs-CZ" sz="2200" b="0" dirty="0">
              <a:latin typeface="Times New Roman" pitchFamily="18" charset="0"/>
            </a:endParaRPr>
          </a:p>
        </p:txBody>
      </p:sp>
      <p:pic>
        <p:nvPicPr>
          <p:cNvPr id="3143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3143703"/>
            <a:ext cx="43815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457200" y="471170"/>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cs-CZ" sz="4000" b="1" dirty="0"/>
              <a:t>Statické metody</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Rectangle 3"/>
          <p:cNvSpPr>
            <a:spLocks noGrp="1" noChangeArrowheads="1"/>
          </p:cNvSpPr>
          <p:nvPr>
            <p:ph type="body" sz="half" idx="1"/>
          </p:nvPr>
        </p:nvSpPr>
        <p:spPr>
          <a:xfrm>
            <a:off x="250825" y="1196975"/>
            <a:ext cx="8424863" cy="5400675"/>
          </a:xfrm>
        </p:spPr>
        <p:txBody>
          <a:bodyPr rtlCol="0">
            <a:normAutofit fontScale="92500" lnSpcReduction="10000"/>
          </a:bodyPr>
          <a:lstStyle/>
          <a:p>
            <a:pPr marL="0" indent="0" algn="ctr" fontAlgn="auto">
              <a:spcAft>
                <a:spcPts val="0"/>
              </a:spcAft>
              <a:buFont typeface="Arial" pitchFamily="34" charset="0"/>
              <a:buNone/>
              <a:defRPr/>
            </a:pPr>
            <a:r>
              <a:rPr lang="cs-CZ" sz="2600" b="1" dirty="0">
                <a:solidFill>
                  <a:schemeClr val="hlink"/>
                </a:solidFill>
              </a:rPr>
              <a:t>Doba návratnosti investice</a:t>
            </a:r>
            <a:r>
              <a:rPr lang="cs-CZ" sz="2600" dirty="0">
                <a:solidFill>
                  <a:schemeClr val="tx1">
                    <a:lumMod val="50000"/>
                    <a:lumOff val="50000"/>
                  </a:schemeClr>
                </a:solidFill>
              </a:rPr>
              <a:t> </a:t>
            </a:r>
          </a:p>
          <a:p>
            <a:pPr algn="just" fontAlgn="auto">
              <a:spcAft>
                <a:spcPts val="0"/>
              </a:spcAft>
              <a:defRPr/>
            </a:pPr>
            <a:r>
              <a:rPr lang="cs-CZ" sz="2600" dirty="0">
                <a:solidFill>
                  <a:schemeClr val="tx1"/>
                </a:solidFill>
              </a:rPr>
              <a:t>Lze počítat také pomocí kumulativních součtů CF – potom udává, za jak dlouho se kumulativní </a:t>
            </a:r>
            <a:r>
              <a:rPr lang="cs-CZ" sz="2600" b="1" dirty="0">
                <a:solidFill>
                  <a:schemeClr val="tx1"/>
                </a:solidFill>
              </a:rPr>
              <a:t>součty čistých CF plynoucí v jednotlivých letech životnosti z investice vyrovnají kapitálovým výdajům</a:t>
            </a:r>
            <a:r>
              <a:rPr lang="cs-CZ" sz="2600" dirty="0">
                <a:solidFill>
                  <a:schemeClr val="tx1"/>
                </a:solidFill>
              </a:rPr>
              <a:t>. Je-li doba návratnosti kratší než doba životnosti investice, je investice přípustná. Budeme-li diskontovat CF z investice, lze pak metodu chápat jako dynamickou.</a:t>
            </a:r>
          </a:p>
          <a:p>
            <a:pPr algn="just" fontAlgn="auto">
              <a:spcAft>
                <a:spcPts val="0"/>
              </a:spcAft>
              <a:defRPr/>
            </a:pPr>
            <a:r>
              <a:rPr lang="cs-CZ" sz="2600" dirty="0">
                <a:solidFill>
                  <a:schemeClr val="tx1"/>
                </a:solidFill>
              </a:rPr>
              <a:t>Koupím-li stroj na výrobu zmrzliny za 50 000 Kč a každý měsíc vytvořím prodejem zmrzliny zisk (čisté CF) </a:t>
            </a:r>
            <a:br>
              <a:rPr lang="cs-CZ" sz="2600" dirty="0">
                <a:solidFill>
                  <a:schemeClr val="tx1"/>
                </a:solidFill>
              </a:rPr>
            </a:br>
            <a:r>
              <a:rPr lang="cs-CZ" sz="2600" dirty="0">
                <a:solidFill>
                  <a:schemeClr val="tx1"/>
                </a:solidFill>
              </a:rPr>
              <a:t>2 500 Kč, jaká bude doba návratnosti?</a:t>
            </a:r>
          </a:p>
          <a:p>
            <a:pPr algn="just" fontAlgn="auto">
              <a:spcAft>
                <a:spcPts val="0"/>
              </a:spcAft>
              <a:defRPr/>
            </a:pPr>
            <a:r>
              <a:rPr lang="cs-CZ" sz="2600" dirty="0">
                <a:solidFill>
                  <a:schemeClr val="tx1"/>
                </a:solidFill>
              </a:rPr>
              <a:t>Koupím-li si do bytu plynový kotel (s dobou životnosti 10 let) za 70 000 Kč namísto elektrického vytápění a přinese-li mi tato změna měsíční úsporu v nákladech za topení 1 000 Kč, jaká je doba návratnosti?</a:t>
            </a:r>
          </a:p>
        </p:txBody>
      </p:sp>
      <p:sp>
        <p:nvSpPr>
          <p:cNvPr id="6" name="Rectangle 2">
            <a:extLst>
              <a:ext uri="{FF2B5EF4-FFF2-40B4-BE49-F238E27FC236}">
                <a16:creationId xmlns:a16="http://schemas.microsoft.com/office/drawing/2014/main" id="{3C9CAE21-77CB-439E-9854-66229F67F409}"/>
              </a:ext>
            </a:extLst>
          </p:cNvPr>
          <p:cNvSpPr txBox="1">
            <a:spLocks noChangeArrowheads="1"/>
          </p:cNvSpPr>
          <p:nvPr/>
        </p:nvSpPr>
        <p:spPr>
          <a:xfrm>
            <a:off x="457200" y="471170"/>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cs-CZ" sz="4000" b="1" dirty="0"/>
              <a:t>Statické metody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252413" y="769938"/>
            <a:ext cx="8515350" cy="563245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a:defRPr>
                <a:solidFill>
                  <a:schemeClr val="tx1"/>
                </a:solidFill>
                <a:latin typeface="Arial" pitchFamily="34" charset="0"/>
              </a:defRPr>
            </a:lvl1pPr>
            <a:lvl2pPr marL="2646363" indent="-457200">
              <a:defRPr>
                <a:solidFill>
                  <a:schemeClr val="tx1"/>
                </a:solidFill>
                <a:latin typeface="Arial" pitchFamily="34" charset="0"/>
              </a:defRPr>
            </a:lvl2pPr>
            <a:lvl3pPr marL="2836863" indent="-457200">
              <a:defRPr>
                <a:solidFill>
                  <a:schemeClr val="tx1"/>
                </a:solidFill>
                <a:latin typeface="Arial" pitchFamily="34" charset="0"/>
              </a:defRPr>
            </a:lvl3pPr>
            <a:lvl4pPr marL="3027363" indent="-457200">
              <a:defRPr>
                <a:solidFill>
                  <a:schemeClr val="tx1"/>
                </a:solidFill>
                <a:latin typeface="Arial" pitchFamily="34" charset="0"/>
              </a:defRPr>
            </a:lvl4pPr>
            <a:lvl5pPr marL="3217863" indent="-457200">
              <a:defRPr>
                <a:solidFill>
                  <a:schemeClr val="tx1"/>
                </a:solidFill>
                <a:latin typeface="Arial" pitchFamily="34" charset="0"/>
              </a:defRPr>
            </a:lvl5pPr>
            <a:lvl6pPr marL="3675063" indent="-457200" fontAlgn="base">
              <a:spcBef>
                <a:spcPct val="0"/>
              </a:spcBef>
              <a:spcAft>
                <a:spcPct val="0"/>
              </a:spcAft>
              <a:defRPr>
                <a:solidFill>
                  <a:schemeClr val="tx1"/>
                </a:solidFill>
                <a:latin typeface="Arial" pitchFamily="34" charset="0"/>
              </a:defRPr>
            </a:lvl6pPr>
            <a:lvl7pPr marL="4132263" indent="-457200" fontAlgn="base">
              <a:spcBef>
                <a:spcPct val="0"/>
              </a:spcBef>
              <a:spcAft>
                <a:spcPct val="0"/>
              </a:spcAft>
              <a:defRPr>
                <a:solidFill>
                  <a:schemeClr val="tx1"/>
                </a:solidFill>
                <a:latin typeface="Arial" pitchFamily="34" charset="0"/>
              </a:defRPr>
            </a:lvl7pPr>
            <a:lvl8pPr marL="4589463" indent="-457200" fontAlgn="base">
              <a:spcBef>
                <a:spcPct val="0"/>
              </a:spcBef>
              <a:spcAft>
                <a:spcPct val="0"/>
              </a:spcAft>
              <a:defRPr>
                <a:solidFill>
                  <a:schemeClr val="tx1"/>
                </a:solidFill>
                <a:latin typeface="Arial" pitchFamily="34" charset="0"/>
              </a:defRPr>
            </a:lvl8pPr>
            <a:lvl9pPr marL="5046663" indent="-457200" fontAlgn="base">
              <a:spcBef>
                <a:spcPct val="0"/>
              </a:spcBef>
              <a:spcAft>
                <a:spcPct val="0"/>
              </a:spcAft>
              <a:defRPr>
                <a:solidFill>
                  <a:schemeClr val="tx1"/>
                </a:solidFill>
                <a:latin typeface="Arial" pitchFamily="34" charset="0"/>
              </a:defRPr>
            </a:lvl9pPr>
          </a:lstStyle>
          <a:p>
            <a:pPr algn="ctr" eaLnBrk="0" fontAlgn="auto" hangingPunct="0">
              <a:spcBef>
                <a:spcPts val="0"/>
              </a:spcBef>
              <a:spcAft>
                <a:spcPts val="0"/>
              </a:spcAft>
              <a:defRPr/>
            </a:pPr>
            <a:r>
              <a:rPr lang="cs-CZ" sz="2600" b="1" dirty="0">
                <a:solidFill>
                  <a:schemeClr val="accent1">
                    <a:lumMod val="75000"/>
                  </a:schemeClr>
                </a:solidFill>
                <a:latin typeface="Times New Roman" pitchFamily="18" charset="0"/>
              </a:rPr>
              <a:t>Metoda výnosnosti (ziskovosti, rentability) investic</a:t>
            </a:r>
          </a:p>
          <a:p>
            <a:pPr algn="just" eaLnBrk="0" fontAlgn="auto" hangingPunct="0">
              <a:spcBef>
                <a:spcPts val="0"/>
              </a:spcBef>
              <a:spcAft>
                <a:spcPts val="0"/>
              </a:spcAft>
              <a:defRPr/>
            </a:pPr>
            <a:r>
              <a:rPr lang="cs-CZ" sz="2400" dirty="0">
                <a:latin typeface="Times New Roman" pitchFamily="18" charset="0"/>
                <a:cs typeface="Times New Roman" pitchFamily="18" charset="0"/>
              </a:rPr>
              <a:t>Efektem investice je roční zisk. Předpokladem je, že změny v objemu výroby i v nákladech, které investice vyvolá, se promítnou v zisku. Výnosnost investice ROI se počítá podle vzorce:</a:t>
            </a:r>
            <a:endParaRPr lang="cs-CZ" sz="2400" dirty="0">
              <a:latin typeface="Times New Roman" pitchFamily="18" charset="0"/>
            </a:endParaRPr>
          </a:p>
          <a:p>
            <a:pPr algn="just" eaLnBrk="0" fontAlgn="auto" hangingPunct="0">
              <a:spcBef>
                <a:spcPts val="0"/>
              </a:spcBef>
              <a:spcAft>
                <a:spcPts val="0"/>
              </a:spcAft>
              <a:defRPr/>
            </a:pPr>
            <a:endParaRPr lang="cs-CZ" sz="2400" dirty="0">
              <a:latin typeface="Times New Roman" pitchFamily="18" charset="0"/>
            </a:endParaRPr>
          </a:p>
          <a:p>
            <a:pPr algn="just" eaLnBrk="0" fontAlgn="auto" hangingPunct="0">
              <a:spcBef>
                <a:spcPts val="0"/>
              </a:spcBef>
              <a:spcAft>
                <a:spcPts val="0"/>
              </a:spcAft>
              <a:defRPr/>
            </a:pPr>
            <a:endParaRPr lang="cs-CZ" sz="2400" dirty="0">
              <a:latin typeface="Times New Roman" pitchFamily="18" charset="0"/>
            </a:endParaRPr>
          </a:p>
          <a:p>
            <a:pPr algn="just" eaLnBrk="0" fontAlgn="auto" hangingPunct="0">
              <a:spcBef>
                <a:spcPts val="0"/>
              </a:spcBef>
              <a:spcAft>
                <a:spcPts val="0"/>
              </a:spcAft>
              <a:defRPr/>
            </a:pPr>
            <a:endParaRPr lang="cs-CZ" sz="2400" dirty="0">
              <a:latin typeface="Times New Roman" pitchFamily="18" charset="0"/>
            </a:endParaRPr>
          </a:p>
          <a:p>
            <a:pPr algn="just" eaLnBrk="0" fontAlgn="auto" hangingPunct="0">
              <a:spcBef>
                <a:spcPts val="0"/>
              </a:spcBef>
              <a:spcAft>
                <a:spcPts val="0"/>
              </a:spcAft>
              <a:defRPr/>
            </a:pPr>
            <a:r>
              <a:rPr lang="cs-CZ" sz="2400" dirty="0" err="1">
                <a:latin typeface="Times New Roman" pitchFamily="18" charset="0"/>
                <a:cs typeface="Times New Roman" pitchFamily="18" charset="0"/>
              </a:rPr>
              <a:t>Z</a:t>
            </a:r>
            <a:r>
              <a:rPr lang="cs-CZ" sz="2400" baseline="-30000" dirty="0" err="1">
                <a:latin typeface="Times New Roman" pitchFamily="18" charset="0"/>
                <a:cs typeface="Times New Roman" pitchFamily="18" charset="0"/>
              </a:rPr>
              <a:t>r</a:t>
            </a:r>
            <a:r>
              <a:rPr lang="cs-CZ" sz="2400" baseline="-30000" dirty="0">
                <a:latin typeface="Times New Roman" pitchFamily="18" charset="0"/>
                <a:cs typeface="Times New Roman" pitchFamily="18" charset="0"/>
              </a:rPr>
              <a:t> </a:t>
            </a:r>
            <a:r>
              <a:rPr lang="cs-CZ" sz="2400" dirty="0">
                <a:latin typeface="Times New Roman" pitchFamily="18" charset="0"/>
                <a:cs typeface="Times New Roman" pitchFamily="18" charset="0"/>
              </a:rPr>
              <a:t>	= průměrný čistý roční zisk plynoucí z investice</a:t>
            </a:r>
          </a:p>
          <a:p>
            <a:pPr algn="just" eaLnBrk="0" fontAlgn="auto" hangingPunct="0">
              <a:spcBef>
                <a:spcPts val="0"/>
              </a:spcBef>
              <a:spcAft>
                <a:spcPts val="0"/>
              </a:spcAft>
              <a:defRPr/>
            </a:pPr>
            <a:r>
              <a:rPr lang="cs-CZ" sz="2400" dirty="0">
                <a:latin typeface="Times New Roman" pitchFamily="18" charset="0"/>
                <a:cs typeface="Times New Roman" pitchFamily="18" charset="0"/>
              </a:rPr>
              <a:t>IN 	= investiční náklady (výdaje)</a:t>
            </a:r>
          </a:p>
          <a:p>
            <a:pPr algn="just" eaLnBrk="0" fontAlgn="auto" hangingPunct="0">
              <a:spcBef>
                <a:spcPts val="0"/>
              </a:spcBef>
              <a:spcAft>
                <a:spcPts val="0"/>
              </a:spcAft>
              <a:defRPr/>
            </a:pPr>
            <a:r>
              <a:rPr lang="cs-CZ" sz="2400" b="1" dirty="0">
                <a:latin typeface="Times New Roman" pitchFamily="18" charset="0"/>
                <a:cs typeface="Times New Roman" pitchFamily="18" charset="0"/>
              </a:rPr>
              <a:t> </a:t>
            </a:r>
          </a:p>
          <a:p>
            <a:pPr algn="just" eaLnBrk="0" fontAlgn="auto" hangingPunct="0">
              <a:spcBef>
                <a:spcPts val="0"/>
              </a:spcBef>
              <a:spcAft>
                <a:spcPts val="0"/>
              </a:spcAft>
              <a:defRPr/>
            </a:pPr>
            <a:r>
              <a:rPr lang="cs-CZ" sz="2400" b="1" dirty="0">
                <a:latin typeface="Times New Roman" pitchFamily="18" charset="0"/>
                <a:cs typeface="Times New Roman" pitchFamily="18" charset="0"/>
              </a:rPr>
              <a:t>Touto metodou je možno srovnávat projekty s různou dobou životnosti a s různou výší investičních nákladů a objemem výroby, protože čitatel vzorce obsahuje průměrný roční zisk.</a:t>
            </a:r>
          </a:p>
          <a:p>
            <a:pPr algn="just" eaLnBrk="0" fontAlgn="auto" hangingPunct="0">
              <a:spcBef>
                <a:spcPts val="0"/>
              </a:spcBef>
              <a:spcAft>
                <a:spcPts val="0"/>
              </a:spcAft>
              <a:defRPr/>
            </a:pPr>
            <a:endParaRPr lang="cs-CZ" sz="2400" b="1" dirty="0">
              <a:latin typeface="Times New Roman" pitchFamily="18" charset="0"/>
            </a:endParaRPr>
          </a:p>
        </p:txBody>
      </p:sp>
      <p:pic>
        <p:nvPicPr>
          <p:cNvPr id="316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420938"/>
            <a:ext cx="1849437" cy="1284287"/>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495449F5-88F3-4319-9E69-1C482E616B02}"/>
              </a:ext>
            </a:extLst>
          </p:cNvPr>
          <p:cNvSpPr txBox="1">
            <a:spLocks noChangeArrowheads="1"/>
          </p:cNvSpPr>
          <p:nvPr/>
        </p:nvSpPr>
        <p:spPr>
          <a:xfrm>
            <a:off x="395288" y="131536"/>
            <a:ext cx="8229600" cy="1143000"/>
          </a:xfrm>
          <a:prstGeom prst="rect">
            <a:avLst/>
          </a:prstGeom>
          <a:solidFill>
            <a:schemeClr val="bg1"/>
          </a:solid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cs-CZ" sz="4000" b="1" dirty="0"/>
              <a:t>Statické metody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420687" y="1213848"/>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rPr>
              <a:t>Výpočet současné hodnoty očekávaných peněžních příjmů (cash </a:t>
            </a:r>
            <a:r>
              <a:rPr lang="cs-CZ" sz="2800" b="1" i="1" u="sng" dirty="0" err="1">
                <a:latin typeface="Times New Roman" pitchFamily="18" charset="0"/>
              </a:rPr>
              <a:t>flow</a:t>
            </a:r>
            <a:r>
              <a:rPr lang="cs-CZ" sz="2800" b="1" i="1" u="sng" dirty="0">
                <a:latin typeface="Times New Roman" pitchFamily="18" charset="0"/>
              </a:rPr>
              <a:t>)</a:t>
            </a:r>
          </a:p>
        </p:txBody>
      </p:sp>
      <p:sp>
        <p:nvSpPr>
          <p:cNvPr id="317443" name="Text Box 3"/>
          <p:cNvSpPr txBox="1">
            <a:spLocks noChangeArrowheads="1"/>
          </p:cNvSpPr>
          <p:nvPr/>
        </p:nvSpPr>
        <p:spPr bwMode="auto">
          <a:xfrm>
            <a:off x="320675" y="2159998"/>
            <a:ext cx="8318500" cy="6248400"/>
          </a:xfrm>
          <a:prstGeom prst="rect">
            <a:avLst/>
          </a:prstGeom>
          <a:solidFill>
            <a:schemeClr val="bg1"/>
          </a:solidFill>
          <a:ln>
            <a:noFill/>
          </a:ln>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000" dirty="0">
                <a:latin typeface="Times New Roman" pitchFamily="18" charset="0"/>
                <a:cs typeface="Times New Roman" pitchFamily="18" charset="0"/>
              </a:rPr>
              <a:t>Jelikož očekávané příjmy z investice plynou po řadu let a jelikož v ekonomickém životě působí tzv. faktor času (který způsobuje, že hodnota dnešní peněžní jednotky je cennější než hodnota peněžní jednotky v budoucnu), znamená to, že hodnota peněz se mění a musíme peněžní příjmy přepočítat na stejnou časovou bázi, tedy rok pořízení investice. Vzorec pro </a:t>
            </a:r>
            <a:r>
              <a:rPr lang="cs-CZ" sz="2000" i="1" dirty="0">
                <a:latin typeface="Times New Roman" pitchFamily="18" charset="0"/>
                <a:cs typeface="Times New Roman" pitchFamily="18" charset="0"/>
              </a:rPr>
              <a:t>současnou hodnotu očekávaných peněžních příjmů</a:t>
            </a:r>
            <a:r>
              <a:rPr lang="cs-CZ" sz="2000" dirty="0">
                <a:latin typeface="Times New Roman" pitchFamily="18" charset="0"/>
                <a:cs typeface="Times New Roman" pitchFamily="18" charset="0"/>
              </a:rPr>
              <a:t> je následující:</a:t>
            </a:r>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r>
              <a:rPr lang="cs-CZ" sz="2000" dirty="0">
                <a:latin typeface="Times New Roman" pitchFamily="18" charset="0"/>
                <a:cs typeface="Times New Roman" pitchFamily="18" charset="0"/>
              </a:rPr>
              <a:t>SHCF </a:t>
            </a:r>
            <a:r>
              <a:rPr lang="cs-CZ" sz="2000" b="1" dirty="0">
                <a:latin typeface="Times New Roman" pitchFamily="18" charset="0"/>
                <a:cs typeface="Times New Roman" pitchFamily="18" charset="0"/>
              </a:rPr>
              <a:t>	= </a:t>
            </a:r>
            <a:r>
              <a:rPr lang="cs-CZ" sz="2000" dirty="0">
                <a:latin typeface="Times New Roman" pitchFamily="18" charset="0"/>
                <a:cs typeface="Times New Roman" pitchFamily="18" charset="0"/>
              </a:rPr>
              <a:t>současná hodnota cash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v období t (1 až n)</a:t>
            </a:r>
          </a:p>
          <a:p>
            <a:pPr algn="just"/>
            <a:r>
              <a:rPr lang="cs-CZ" sz="2000" dirty="0" err="1">
                <a:latin typeface="Times New Roman" pitchFamily="18" charset="0"/>
                <a:cs typeface="Times New Roman" pitchFamily="18" charset="0"/>
              </a:rPr>
              <a:t>CF</a:t>
            </a:r>
            <a:r>
              <a:rPr lang="cs-CZ" sz="2000" baseline="-30000" dirty="0" err="1">
                <a:latin typeface="Times New Roman" pitchFamily="18" charset="0"/>
                <a:cs typeface="Times New Roman" pitchFamily="18" charset="0"/>
              </a:rPr>
              <a:t>t</a:t>
            </a:r>
            <a:r>
              <a:rPr lang="cs-CZ" sz="2000" baseline="-30000" dirty="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b="1" dirty="0">
                <a:latin typeface="Times New Roman" pitchFamily="18" charset="0"/>
                <a:cs typeface="Times New Roman" pitchFamily="18" charset="0"/>
              </a:rPr>
              <a:t>= </a:t>
            </a:r>
            <a:r>
              <a:rPr lang="cs-CZ" sz="2000" dirty="0">
                <a:latin typeface="Times New Roman" pitchFamily="18" charset="0"/>
                <a:cs typeface="Times New Roman" pitchFamily="18" charset="0"/>
              </a:rPr>
              <a:t>očekávaná hodnota cash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v období t</a:t>
            </a:r>
          </a:p>
          <a:p>
            <a:pPr algn="just"/>
            <a:r>
              <a:rPr lang="cs-CZ" sz="2000" dirty="0">
                <a:latin typeface="Times New Roman" pitchFamily="18" charset="0"/>
                <a:cs typeface="Times New Roman" pitchFamily="18" charset="0"/>
              </a:rPr>
              <a:t>k 	</a:t>
            </a:r>
            <a:r>
              <a:rPr lang="cs-CZ" sz="2000" b="1" dirty="0">
                <a:latin typeface="Times New Roman" pitchFamily="18" charset="0"/>
                <a:cs typeface="Times New Roman" pitchFamily="18" charset="0"/>
              </a:rPr>
              <a:t>= </a:t>
            </a:r>
            <a:r>
              <a:rPr lang="cs-CZ" sz="2000" dirty="0">
                <a:latin typeface="Times New Roman" pitchFamily="18" charset="0"/>
                <a:cs typeface="Times New Roman" pitchFamily="18" charset="0"/>
              </a:rPr>
              <a:t>míra kapitálových nákladů na investici</a:t>
            </a:r>
          </a:p>
          <a:p>
            <a:pPr algn="just"/>
            <a:r>
              <a:rPr lang="cs-CZ" sz="2000" dirty="0">
                <a:latin typeface="Times New Roman" pitchFamily="18" charset="0"/>
                <a:cs typeface="Times New Roman" pitchFamily="18" charset="0"/>
              </a:rPr>
              <a:t>n 	</a:t>
            </a:r>
            <a:r>
              <a:rPr lang="cs-CZ" sz="2000" b="1" dirty="0">
                <a:latin typeface="Times New Roman" pitchFamily="18" charset="0"/>
                <a:cs typeface="Times New Roman" pitchFamily="18" charset="0"/>
              </a:rPr>
              <a:t>= </a:t>
            </a:r>
            <a:r>
              <a:rPr lang="cs-CZ" sz="2000" dirty="0">
                <a:latin typeface="Times New Roman" pitchFamily="18" charset="0"/>
                <a:cs typeface="Times New Roman" pitchFamily="18" charset="0"/>
              </a:rPr>
              <a:t>očekávaná životnost investice v letech</a:t>
            </a: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endParaRPr lang="cs-CZ" sz="2000" b="1" dirty="0">
              <a:latin typeface="Times New Roman" pitchFamily="18" charset="0"/>
            </a:endParaRPr>
          </a:p>
        </p:txBody>
      </p:sp>
      <p:pic>
        <p:nvPicPr>
          <p:cNvPr id="317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447586"/>
            <a:ext cx="640873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7" name="Rectangle 2">
            <a:extLst>
              <a:ext uri="{FF2B5EF4-FFF2-40B4-BE49-F238E27FC236}">
                <a16:creationId xmlns:a16="http://schemas.microsoft.com/office/drawing/2014/main" id="{23C83109-EE4B-4A88-8147-4E1103510DD2}"/>
              </a:ext>
            </a:extLst>
          </p:cNvPr>
          <p:cNvSpPr txBox="1">
            <a:spLocks noChangeArrowheads="1"/>
          </p:cNvSpPr>
          <p:nvPr/>
        </p:nvSpPr>
        <p:spPr>
          <a:xfrm>
            <a:off x="457200" y="65859"/>
            <a:ext cx="8229600" cy="1143000"/>
          </a:xfrm>
          <a:prstGeom prst="rect">
            <a:avLst/>
          </a:prstGeom>
          <a:solidFill>
            <a:schemeClr val="bg1"/>
          </a:solid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cs-CZ" sz="4000" b="1" dirty="0"/>
              <a:t>Dynamické metody</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ástupný symbol pro číslo snímku 6"/>
          <p:cNvSpPr>
            <a:spLocks noGrp="1"/>
          </p:cNvSpPr>
          <p:nvPr>
            <p:ph type="sldNum" sz="quarter" idx="12"/>
          </p:nvPr>
        </p:nvSpPr>
        <p:spPr/>
        <p:txBody>
          <a:bodyPr/>
          <a:lstStyle/>
          <a:p>
            <a:pPr>
              <a:defRPr/>
            </a:pPr>
            <a:fld id="{EB6AA66E-6C6B-4F7A-9C88-AA7A2D85C46B}" type="slidenum">
              <a:rPr lang="cs-CZ"/>
              <a:pPr>
                <a:defRPr/>
              </a:pPr>
              <a:t>49</a:t>
            </a:fld>
            <a:endParaRPr lang="cs-CZ"/>
          </a:p>
        </p:txBody>
      </p:sp>
      <p:sp>
        <p:nvSpPr>
          <p:cNvPr id="318467" name="Rectangle 3"/>
          <p:cNvSpPr>
            <a:spLocks noGrp="1" noChangeArrowheads="1"/>
          </p:cNvSpPr>
          <p:nvPr>
            <p:ph type="body" sz="half" idx="1"/>
          </p:nvPr>
        </p:nvSpPr>
        <p:spPr>
          <a:xfrm>
            <a:off x="204788" y="1196975"/>
            <a:ext cx="8501062" cy="1576388"/>
          </a:xfrm>
        </p:spPr>
        <p:txBody>
          <a:bodyPr/>
          <a:lstStyle/>
          <a:p>
            <a:r>
              <a:rPr lang="cs-CZ" sz="1800" b="1">
                <a:solidFill>
                  <a:schemeClr val="tx1"/>
                </a:solidFill>
              </a:rPr>
              <a:t>Uvažujte s investičními variantami A a B, které mají stejný počáteční kapitálový výdaj 1 mil. Kč, liší se pouze rozložením peněžních toků (viz. tabulka). Zhodnoťte obě varianty jak z pohledu času, tak z pohledu čisté současné hodnoty, kterou varianty přinášejí.</a:t>
            </a:r>
          </a:p>
        </p:txBody>
      </p:sp>
      <p:graphicFrame>
        <p:nvGraphicFramePr>
          <p:cNvPr id="66564" name="Group 4"/>
          <p:cNvGraphicFramePr>
            <a:graphicFrameLocks noGrp="1"/>
          </p:cNvGraphicFramePr>
          <p:nvPr>
            <p:ph sz="half" idx="2"/>
          </p:nvPr>
        </p:nvGraphicFramePr>
        <p:xfrm>
          <a:off x="395288" y="2781300"/>
          <a:ext cx="8424862" cy="2447926"/>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 </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 CF</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8524" name="Text Box 2"/>
          <p:cNvSpPr txBox="1">
            <a:spLocks noChangeArrowheads="1"/>
          </p:cNvSpPr>
          <p:nvPr/>
        </p:nvSpPr>
        <p:spPr bwMode="auto">
          <a:xfrm>
            <a:off x="323850" y="42863"/>
            <a:ext cx="8382000" cy="946150"/>
          </a:xfrm>
          <a:prstGeom prst="rect">
            <a:avLst/>
          </a:prstGeom>
          <a:solidFill>
            <a:schemeClr val="bg1"/>
          </a:solidFill>
          <a:ln>
            <a:noFill/>
          </a:ln>
          <a:effec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eaLnBrk="0" hangingPunct="0"/>
            <a:r>
              <a:rPr lang="cs-CZ" sz="2800" b="1" dirty="0">
                <a:latin typeface="Times New Roman" pitchFamily="18" charset="0"/>
              </a:rPr>
              <a:t>Výpočet současné hodnoty očekávaných peněžních příjmů (cash </a:t>
            </a:r>
            <a:r>
              <a:rPr lang="cs-CZ" sz="2800" b="1" dirty="0" err="1">
                <a:latin typeface="Times New Roman" pitchFamily="18" charset="0"/>
              </a:rPr>
              <a:t>flow</a:t>
            </a:r>
            <a:r>
              <a:rPr lang="cs-CZ" sz="2800" b="1" dirty="0">
                <a:latin typeface="Times New Roman" pitchFamily="18" charset="0"/>
              </a:rPr>
              <a:t>) – Ukázka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613"/>
          </a:xfrm>
          <a:solidFill>
            <a:schemeClr val="bg1"/>
          </a:solidFill>
        </p:spPr>
        <p:txBody>
          <a:bodyPr/>
          <a:lstStyle/>
          <a:p>
            <a:pPr fontAlgn="auto">
              <a:spcAft>
                <a:spcPts val="0"/>
              </a:spcAft>
              <a:defRPr/>
            </a:pPr>
            <a:r>
              <a:rPr lang="cs-CZ" sz="4000" dirty="0"/>
              <a:t>Makroekonomické pojetí investic </a:t>
            </a:r>
          </a:p>
        </p:txBody>
      </p:sp>
      <p:sp>
        <p:nvSpPr>
          <p:cNvPr id="3" name="Zástupný symbol pro obsah 2"/>
          <p:cNvSpPr>
            <a:spLocks noGrp="1"/>
          </p:cNvSpPr>
          <p:nvPr>
            <p:ph idx="1"/>
          </p:nvPr>
        </p:nvSpPr>
        <p:spPr>
          <a:xfrm>
            <a:off x="323850" y="908050"/>
            <a:ext cx="8569325" cy="5689600"/>
          </a:xfrm>
        </p:spPr>
        <p:txBody>
          <a:bodyPr rtlCol="0">
            <a:normAutofit fontScale="92500" lnSpcReduction="20000"/>
          </a:bodyPr>
          <a:lstStyle/>
          <a:p>
            <a:pPr algn="just" fontAlgn="auto">
              <a:spcAft>
                <a:spcPts val="0"/>
              </a:spcAft>
              <a:defRPr/>
            </a:pPr>
            <a:r>
              <a:rPr lang="cs-CZ" sz="2800" dirty="0">
                <a:latin typeface="Times New Roman" pitchFamily="18" charset="0"/>
                <a:cs typeface="Times New Roman" pitchFamily="18" charset="0"/>
              </a:rPr>
              <a:t>Investice se ve svém nejširším pojetí v ekonomické teorii většinou charakterizují jako ekonomická činnost, při níž se subjekt (stát, podnik, jednotlivec) vzdává své současné spotřeby s cílem zvýšení produkce statků v budoucnosti. </a:t>
            </a:r>
          </a:p>
          <a:p>
            <a:pPr algn="just" fontAlgn="auto">
              <a:spcAft>
                <a:spcPts val="0"/>
              </a:spcAft>
              <a:defRPr/>
            </a:pPr>
            <a:r>
              <a:rPr lang="cs-CZ" sz="2800" dirty="0">
                <a:latin typeface="Times New Roman" pitchFamily="18" charset="0"/>
                <a:cs typeface="Times New Roman" pitchFamily="18" charset="0"/>
              </a:rPr>
              <a:t>Hrubé investice: tvoří celková částka nových investičních statků (</a:t>
            </a:r>
            <a:r>
              <a:rPr lang="cs-CZ" sz="2800" dirty="0" err="1">
                <a:latin typeface="Times New Roman" pitchFamily="18" charset="0"/>
                <a:cs typeface="Times New Roman" pitchFamily="18" charset="0"/>
              </a:rPr>
              <a:t>tj.budov</a:t>
            </a:r>
            <a:r>
              <a:rPr lang="cs-CZ" sz="2800" dirty="0">
                <a:latin typeface="Times New Roman" pitchFamily="18" charset="0"/>
                <a:cs typeface="Times New Roman" pitchFamily="18" charset="0"/>
              </a:rPr>
              <a:t>, strojů, hmotných zásob), přidaná k existujícím </a:t>
            </a:r>
            <a:r>
              <a:rPr lang="cs-CZ" sz="2800" dirty="0" err="1">
                <a:latin typeface="Times New Roman" pitchFamily="18" charset="0"/>
                <a:cs typeface="Times New Roman" pitchFamily="18" charset="0"/>
              </a:rPr>
              <a:t>inv</a:t>
            </a:r>
            <a:r>
              <a:rPr lang="cs-CZ" sz="2800" dirty="0">
                <a:latin typeface="Times New Roman" pitchFamily="18" charset="0"/>
                <a:cs typeface="Times New Roman" pitchFamily="18" charset="0"/>
              </a:rPr>
              <a:t>. statkům v ekonomice za určité období.</a:t>
            </a:r>
          </a:p>
          <a:p>
            <a:pPr algn="just" fontAlgn="auto">
              <a:spcAft>
                <a:spcPts val="0"/>
              </a:spcAft>
              <a:defRPr/>
            </a:pPr>
            <a:r>
              <a:rPr lang="cs-CZ" sz="2800" dirty="0">
                <a:latin typeface="Times New Roman" pitchFamily="18" charset="0"/>
                <a:cs typeface="Times New Roman" pitchFamily="18" charset="0"/>
              </a:rPr>
              <a:t>Čisté investice: jsou to hrubé investice snížené o opotřebovaný majetek (finančně o odpisy).	</a:t>
            </a:r>
          </a:p>
          <a:p>
            <a:pPr algn="just" fontAlgn="auto">
              <a:spcAft>
                <a:spcPts val="0"/>
              </a:spcAft>
              <a:defRPr/>
            </a:pPr>
            <a:endParaRPr lang="cs-CZ" sz="2800" dirty="0">
              <a:latin typeface="Times New Roman" pitchFamily="18" charset="0"/>
              <a:cs typeface="Times New Roman" pitchFamily="18" charset="0"/>
            </a:endParaRPr>
          </a:p>
          <a:p>
            <a:pPr algn="just" fontAlgn="auto">
              <a:spcAft>
                <a:spcPts val="0"/>
              </a:spcAft>
              <a:defRPr/>
            </a:pPr>
            <a:r>
              <a:rPr lang="cs-CZ" sz="2800" dirty="0">
                <a:latin typeface="Times New Roman" pitchFamily="18" charset="0"/>
                <a:cs typeface="Times New Roman" pitchFamily="18" charset="0"/>
              </a:rPr>
              <a:t>Investice sice </a:t>
            </a:r>
            <a:r>
              <a:rPr lang="cs-CZ" sz="2800" b="1" dirty="0">
                <a:latin typeface="Times New Roman" pitchFamily="18" charset="0"/>
                <a:cs typeface="Times New Roman" pitchFamily="18" charset="0"/>
              </a:rPr>
              <a:t>snižují momentální spotřebu</a:t>
            </a:r>
            <a:r>
              <a:rPr lang="cs-CZ" sz="2800" dirty="0">
                <a:latin typeface="Times New Roman" pitchFamily="18" charset="0"/>
                <a:cs typeface="Times New Roman" pitchFamily="18" charset="0"/>
              </a:rPr>
              <a:t>, ale současně </a:t>
            </a:r>
            <a:r>
              <a:rPr lang="cs-CZ" sz="2800" b="1" dirty="0">
                <a:latin typeface="Times New Roman" pitchFamily="18" charset="0"/>
                <a:cs typeface="Times New Roman" pitchFamily="18" charset="0"/>
              </a:rPr>
              <a:t>zvyšují poptávku </a:t>
            </a:r>
            <a:r>
              <a:rPr lang="cs-CZ" sz="2800" dirty="0">
                <a:latin typeface="Times New Roman" pitchFamily="18" charset="0"/>
                <a:cs typeface="Times New Roman" pitchFamily="18" charset="0"/>
              </a:rPr>
              <a:t>(nejprve po </a:t>
            </a:r>
            <a:r>
              <a:rPr lang="cs-CZ" sz="2800" dirty="0" err="1">
                <a:latin typeface="Times New Roman" pitchFamily="18" charset="0"/>
                <a:cs typeface="Times New Roman" pitchFamily="18" charset="0"/>
              </a:rPr>
              <a:t>inv</a:t>
            </a:r>
            <a:r>
              <a:rPr lang="cs-CZ" sz="2800" dirty="0">
                <a:latin typeface="Times New Roman" pitchFamily="18" charset="0"/>
                <a:cs typeface="Times New Roman" pitchFamily="18" charset="0"/>
              </a:rPr>
              <a:t>. statcích následně po spotřebních předmětech), tím i výrobu a zaměstnanost a </a:t>
            </a:r>
            <a:r>
              <a:rPr lang="cs-CZ" sz="2800" b="1" dirty="0">
                <a:latin typeface="Times New Roman" pitchFamily="18" charset="0"/>
                <a:cs typeface="Times New Roman" pitchFamily="18" charset="0"/>
              </a:rPr>
              <a:t>jsou tak zdrojem dlouhodobého ekonomického růstu celé společnosti.</a:t>
            </a:r>
          </a:p>
          <a:p>
            <a:pPr marL="0" indent="0" algn="just" fontAlgn="auto">
              <a:spcAft>
                <a:spcPts val="0"/>
              </a:spcAft>
              <a:buFont typeface="Arial" pitchFamily="34" charset="0"/>
              <a:buNone/>
              <a:defRPr/>
            </a:pPr>
            <a:r>
              <a:rPr lang="cs-CZ" sz="2800" dirty="0">
                <a:latin typeface="Times New Roman" pitchFamily="18" charset="0"/>
                <a:cs typeface="Times New Roman"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ástupný symbol pro číslo snímku 6"/>
          <p:cNvSpPr>
            <a:spLocks noGrp="1"/>
          </p:cNvSpPr>
          <p:nvPr>
            <p:ph type="sldNum" sz="quarter" idx="12"/>
          </p:nvPr>
        </p:nvSpPr>
        <p:spPr/>
        <p:txBody>
          <a:bodyPr/>
          <a:lstStyle/>
          <a:p>
            <a:pPr>
              <a:defRPr/>
            </a:pPr>
            <a:fld id="{F2A6D3EE-5863-4017-867B-5AD363CABD2F}" type="slidenum">
              <a:rPr lang="cs-CZ"/>
              <a:pPr>
                <a:defRPr/>
              </a:pPr>
              <a:t>50</a:t>
            </a:fld>
            <a:endParaRPr lang="cs-CZ"/>
          </a:p>
        </p:txBody>
      </p:sp>
      <p:sp>
        <p:nvSpPr>
          <p:cNvPr id="319491" name="Rectangle 3"/>
          <p:cNvSpPr>
            <a:spLocks noGrp="1" noChangeArrowheads="1"/>
          </p:cNvSpPr>
          <p:nvPr>
            <p:ph type="body" sz="half" idx="1"/>
          </p:nvPr>
        </p:nvSpPr>
        <p:spPr>
          <a:xfrm>
            <a:off x="190500" y="1125538"/>
            <a:ext cx="8501063" cy="1574800"/>
          </a:xfrm>
        </p:spPr>
        <p:txBody>
          <a:bodyPr/>
          <a:lstStyle/>
          <a:p>
            <a:r>
              <a:rPr lang="cs-CZ" sz="1800" b="1">
                <a:solidFill>
                  <a:schemeClr val="tx1"/>
                </a:solidFill>
              </a:rPr>
              <a:t>Uvažujte s investičními variantami A a B, které mají stejný počáteční kapitálový výdaj 1 mil. Kč, liší se pouze rozložením peněžních toků (viz. tabulka). Zhodnoťte obě varianty jak z pohledu času, tak z pohledu čisté současné hodnoty, kterou varianty přinášejí.</a:t>
            </a:r>
          </a:p>
        </p:txBody>
      </p:sp>
      <p:graphicFrame>
        <p:nvGraphicFramePr>
          <p:cNvPr id="66564" name="Group 4"/>
          <p:cNvGraphicFramePr>
            <a:graphicFrameLocks noGrp="1"/>
          </p:cNvGraphicFramePr>
          <p:nvPr>
            <p:ph sz="half" idx="2"/>
          </p:nvPr>
        </p:nvGraphicFramePr>
        <p:xfrm>
          <a:off x="395288" y="2781300"/>
          <a:ext cx="8424862" cy="2447926"/>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1</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2</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3</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4</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5</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6</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CF</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1 900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2 100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
        <p:nvSpPr>
          <p:cNvPr id="319548" name="Text Box 2"/>
          <p:cNvSpPr txBox="1">
            <a:spLocks noChangeArrowheads="1"/>
          </p:cNvSpPr>
          <p:nvPr/>
        </p:nvSpPr>
        <p:spPr bwMode="auto">
          <a:xfrm>
            <a:off x="323850" y="42863"/>
            <a:ext cx="8382000" cy="94615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eaLnBrk="0" hangingPunct="0"/>
            <a:r>
              <a:rPr lang="cs-CZ" sz="2800" b="1">
                <a:latin typeface="Times New Roman" pitchFamily="18" charset="0"/>
              </a:rPr>
              <a:t>Výpočet současné hodnoty očekávaných peněžních příjmů (cash flow) – Ukázka</a:t>
            </a:r>
          </a:p>
        </p:txBody>
      </p:sp>
      <p:sp>
        <p:nvSpPr>
          <p:cNvPr id="319549" name="TextovéPole 1"/>
          <p:cNvSpPr txBox="1">
            <a:spLocks noChangeArrowheads="1"/>
          </p:cNvSpPr>
          <p:nvPr/>
        </p:nvSpPr>
        <p:spPr bwMode="auto">
          <a:xfrm>
            <a:off x="395288" y="5532438"/>
            <a:ext cx="56769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000" b="1"/>
              <a:t>Otázka: Kterou variantu byste si vybrali?</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body" sz="half" idx="1"/>
          </p:nvPr>
        </p:nvSpPr>
        <p:spPr>
          <a:xfrm>
            <a:off x="204788" y="1125538"/>
            <a:ext cx="8501062" cy="1574800"/>
          </a:xfrm>
        </p:spPr>
        <p:txBody>
          <a:bodyPr/>
          <a:lstStyle/>
          <a:p>
            <a:r>
              <a:rPr lang="cs-CZ" sz="1800" b="1">
                <a:solidFill>
                  <a:schemeClr val="tx1"/>
                </a:solidFill>
              </a:rPr>
              <a:t>Uvažujte s investičními variantami A a B, které mají stejný počáteční kapitálový výdaj 1 mil. Kč, liší se pouze rozložením peněžních toků (viz. tabulka). Zhodnoťte obě varianty jak z pohledu času, tak z pohledu čisté současné hodnoty, kterou varianty přinášejí.</a:t>
            </a:r>
          </a:p>
        </p:txBody>
      </p:sp>
      <p:graphicFrame>
        <p:nvGraphicFramePr>
          <p:cNvPr id="66564" name="Group 4"/>
          <p:cNvGraphicFramePr>
            <a:graphicFrameLocks noGrp="1"/>
          </p:cNvGraphicFramePr>
          <p:nvPr>
            <p:ph sz="half" idx="2"/>
          </p:nvPr>
        </p:nvGraphicFramePr>
        <p:xfrm>
          <a:off x="395288" y="2781300"/>
          <a:ext cx="8424862" cy="2447926"/>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CF</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272,7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495,9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300,5</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204,9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124,2</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56,4</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1454,7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2100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90,9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165,3</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225,4</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273,2</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310,5</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338,7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1403,9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
        <p:nvSpPr>
          <p:cNvPr id="320571" name="Text Box 2"/>
          <p:cNvSpPr txBox="1">
            <a:spLocks noChangeArrowheads="1"/>
          </p:cNvSpPr>
          <p:nvPr/>
        </p:nvSpPr>
        <p:spPr bwMode="auto">
          <a:xfrm>
            <a:off x="323850" y="42863"/>
            <a:ext cx="8382000" cy="946150"/>
          </a:xfrm>
          <a:prstGeom prst="rect">
            <a:avLst/>
          </a:prstGeom>
          <a:solidFill>
            <a:schemeClr val="bg1"/>
          </a:solidFill>
          <a:ln>
            <a:noFill/>
          </a:ln>
          <a:effec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eaLnBrk="0" hangingPunct="0"/>
            <a:r>
              <a:rPr lang="cs-CZ" sz="2800" b="1" dirty="0">
                <a:latin typeface="Times New Roman" pitchFamily="18" charset="0"/>
              </a:rPr>
              <a:t>Výpočet současné hodnoty očekávaných peněžních příjmů (cash </a:t>
            </a:r>
            <a:r>
              <a:rPr lang="cs-CZ" sz="2800" b="1" dirty="0" err="1">
                <a:latin typeface="Times New Roman" pitchFamily="18" charset="0"/>
              </a:rPr>
              <a:t>flow</a:t>
            </a:r>
            <a:r>
              <a:rPr lang="cs-CZ" sz="2800" b="1" dirty="0">
                <a:latin typeface="Times New Roman" pitchFamily="18" charset="0"/>
              </a:rPr>
              <a:t>) – Ukázka</a:t>
            </a:r>
          </a:p>
        </p:txBody>
      </p:sp>
      <p:sp>
        <p:nvSpPr>
          <p:cNvPr id="320572" name="TextovéPole 5"/>
          <p:cNvSpPr txBox="1">
            <a:spLocks noChangeArrowheads="1"/>
          </p:cNvSpPr>
          <p:nvPr/>
        </p:nvSpPr>
        <p:spPr bwMode="auto">
          <a:xfrm>
            <a:off x="395288" y="5532438"/>
            <a:ext cx="6584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000" b="1"/>
              <a:t>Otázka: A kterou variantu byste si vybrali nyní?</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Zástupný symbol pro datum 5"/>
          <p:cNvSpPr>
            <a:spLocks noGrp="1"/>
          </p:cNvSpPr>
          <p:nvPr>
            <p:ph type="dt" sz="quarter" idx="10"/>
          </p:nvPr>
        </p:nvSpPr>
        <p:spPr/>
        <p:txBody>
          <a:bodyPr/>
          <a:lstStyle/>
          <a:p>
            <a:pPr>
              <a:defRPr/>
            </a:pPr>
            <a:endParaRPr lang="cs-CZ" dirty="0"/>
          </a:p>
        </p:txBody>
      </p:sp>
      <p:sp>
        <p:nvSpPr>
          <p:cNvPr id="96" name="Zástupný symbol pro číslo snímku 7"/>
          <p:cNvSpPr>
            <a:spLocks noGrp="1"/>
          </p:cNvSpPr>
          <p:nvPr>
            <p:ph type="sldNum" sz="quarter" idx="12"/>
          </p:nvPr>
        </p:nvSpPr>
        <p:spPr/>
        <p:txBody>
          <a:bodyPr/>
          <a:lstStyle/>
          <a:p>
            <a:pPr>
              <a:defRPr/>
            </a:pPr>
            <a:fld id="{C0C50163-5BF7-4128-9562-2F97CFF8E133}" type="slidenum">
              <a:rPr lang="cs-CZ"/>
              <a:pPr>
                <a:defRPr/>
              </a:pPr>
              <a:t>52</a:t>
            </a:fld>
            <a:endParaRPr lang="cs-CZ"/>
          </a:p>
        </p:txBody>
      </p:sp>
      <p:sp>
        <p:nvSpPr>
          <p:cNvPr id="321540" name="Text Box 2"/>
          <p:cNvSpPr txBox="1">
            <a:spLocks noChangeArrowheads="1"/>
          </p:cNvSpPr>
          <p:nvPr/>
        </p:nvSpPr>
        <p:spPr bwMode="auto">
          <a:xfrm>
            <a:off x="396082" y="183469"/>
            <a:ext cx="8382000" cy="579437"/>
          </a:xfrm>
          <a:prstGeom prst="rect">
            <a:avLst/>
          </a:prstGeom>
          <a:solidFill>
            <a:schemeClr val="bg1"/>
          </a:solidFill>
          <a:ln>
            <a:noFill/>
          </a:ln>
          <a:effec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eaLnBrk="0" hangingPunct="0"/>
            <a:r>
              <a:rPr lang="cs-CZ" sz="3200" b="1">
                <a:solidFill>
                  <a:schemeClr val="tx2"/>
                </a:solidFill>
                <a:latin typeface="Times New Roman" pitchFamily="18" charset="0"/>
              </a:rPr>
              <a:t>Metoda doby splacení – příklad - pokračování </a:t>
            </a:r>
          </a:p>
        </p:txBody>
      </p:sp>
      <p:graphicFrame>
        <p:nvGraphicFramePr>
          <p:cNvPr id="76895" name="Group 95"/>
          <p:cNvGraphicFramePr>
            <a:graphicFrameLocks noGrp="1"/>
          </p:cNvGraphicFramePr>
          <p:nvPr>
            <p:ph sz="quarter" idx="2"/>
          </p:nvPr>
        </p:nvGraphicFramePr>
        <p:xfrm>
          <a:off x="230188" y="2349500"/>
          <a:ext cx="8713788" cy="3621091"/>
        </p:xfrm>
        <a:graphic>
          <a:graphicData uri="http://schemas.openxmlformats.org/drawingml/2006/table">
            <a:tbl>
              <a:tblPr/>
              <a:tblGrid>
                <a:gridCol w="1584325">
                  <a:extLst>
                    <a:ext uri="{9D8B030D-6E8A-4147-A177-3AD203B41FA5}">
                      <a16:colId xmlns:a16="http://schemas.microsoft.com/office/drawing/2014/main" val="20000"/>
                    </a:ext>
                  </a:extLst>
                </a:gridCol>
                <a:gridCol w="1055688">
                  <a:extLst>
                    <a:ext uri="{9D8B030D-6E8A-4147-A177-3AD203B41FA5}">
                      <a16:colId xmlns:a16="http://schemas.microsoft.com/office/drawing/2014/main" val="20001"/>
                    </a:ext>
                  </a:extLst>
                </a:gridCol>
                <a:gridCol w="968375">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966787">
                  <a:extLst>
                    <a:ext uri="{9D8B030D-6E8A-4147-A177-3AD203B41FA5}">
                      <a16:colId xmlns:a16="http://schemas.microsoft.com/office/drawing/2014/main" val="20004"/>
                    </a:ext>
                  </a:extLst>
                </a:gridCol>
                <a:gridCol w="968375">
                  <a:extLst>
                    <a:ext uri="{9D8B030D-6E8A-4147-A177-3AD203B41FA5}">
                      <a16:colId xmlns:a16="http://schemas.microsoft.com/office/drawing/2014/main" val="20005"/>
                    </a:ext>
                  </a:extLst>
                </a:gridCol>
                <a:gridCol w="968375">
                  <a:extLst>
                    <a:ext uri="{9D8B030D-6E8A-4147-A177-3AD203B41FA5}">
                      <a16:colId xmlns:a16="http://schemas.microsoft.com/office/drawing/2014/main" val="20006"/>
                    </a:ext>
                  </a:extLst>
                </a:gridCol>
                <a:gridCol w="1230313">
                  <a:extLst>
                    <a:ext uri="{9D8B030D-6E8A-4147-A177-3AD203B41FA5}">
                      <a16:colId xmlns:a16="http://schemas.microsoft.com/office/drawing/2014/main" val="20007"/>
                    </a:ext>
                  </a:extLst>
                </a:gridCol>
              </a:tblGrid>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dirty="0">
                          <a:ln>
                            <a:noFill/>
                          </a:ln>
                          <a:solidFill>
                            <a:schemeClr val="tx1"/>
                          </a:solidFill>
                          <a:effectLst/>
                          <a:latin typeface="Verdana" pitchFamily="34" charset="0"/>
                          <a:cs typeface="Arial" charset="0"/>
                        </a:rPr>
                        <a:t> </a:t>
                      </a:r>
                      <a:endParaRPr kumimoji="0" lang="cs-CZ" sz="1400" b="0" i="0" u="none" strike="noStrike" cap="none" normalizeH="0" baseline="0" dirty="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1</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2</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3</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4</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6</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 CF</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925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CF A</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600,0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400,0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1 900,0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CF A kumul.</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 </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6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CF B</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400,0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500,0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600,0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2 100,0</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CFB kumul.</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 </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76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DCF A</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272,7</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495,9</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300,5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204,9</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124,2</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56,4</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1 454,7</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DCF A kumul.</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 </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76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a:ln>
                            <a:noFill/>
                          </a:ln>
                          <a:solidFill>
                            <a:schemeClr val="tx1"/>
                          </a:solidFill>
                          <a:effectLst/>
                          <a:latin typeface="Verdana" pitchFamily="34" charset="0"/>
                          <a:cs typeface="Arial" charset="0"/>
                        </a:rPr>
                        <a:t>DCF B</a:t>
                      </a:r>
                      <a:endParaRPr kumimoji="0" lang="cs-CZ" sz="1400" b="0" i="0" u="none" strike="noStrike" cap="none" normalizeH="0" baseline="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90,9</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165,3</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225,4</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273,2</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310,5</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338,7</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a:ln>
                            <a:noFill/>
                          </a:ln>
                          <a:solidFill>
                            <a:schemeClr val="tx1"/>
                          </a:solidFill>
                          <a:effectLst/>
                          <a:latin typeface="Verdana" pitchFamily="34" charset="0"/>
                          <a:cs typeface="Arial" charset="0"/>
                        </a:rPr>
                        <a:t>1 403,9</a:t>
                      </a:r>
                      <a:endParaRPr kumimoji="0" lang="cs-CZ" sz="14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101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1" i="0" u="none" strike="noStrike" cap="none" normalizeH="0" baseline="0" dirty="0">
                          <a:ln>
                            <a:noFill/>
                          </a:ln>
                          <a:solidFill>
                            <a:schemeClr val="tx1"/>
                          </a:solidFill>
                          <a:effectLst/>
                          <a:latin typeface="Verdana" pitchFamily="34" charset="0"/>
                          <a:cs typeface="Arial" charset="0"/>
                        </a:rPr>
                        <a:t>DCF B kumul.</a:t>
                      </a:r>
                      <a:endParaRPr kumimoji="0" lang="cs-CZ" sz="1400" b="0" i="0" u="none" strike="noStrike" cap="none" normalizeH="0" baseline="0" dirty="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400" b="0" i="0" u="none" strike="noStrike" cap="none" normalizeH="0" baseline="0" dirty="0">
                          <a:ln>
                            <a:noFill/>
                          </a:ln>
                          <a:solidFill>
                            <a:schemeClr val="tx1"/>
                          </a:solidFill>
                          <a:effectLst/>
                          <a:latin typeface="Verdana" pitchFamily="34" charset="0"/>
                          <a:cs typeface="Arial" charset="0"/>
                        </a:rPr>
                        <a:t> </a:t>
                      </a:r>
                      <a:endParaRPr kumimoji="0" lang="cs-CZ" sz="14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21633" name="Rectangle 3"/>
          <p:cNvSpPr>
            <a:spLocks noGrp="1" noChangeArrowheads="1"/>
          </p:cNvSpPr>
          <p:nvPr>
            <p:ph type="body" sz="half" idx="1"/>
          </p:nvPr>
        </p:nvSpPr>
        <p:spPr>
          <a:xfrm>
            <a:off x="276225" y="908050"/>
            <a:ext cx="8501063" cy="1576388"/>
          </a:xfrm>
        </p:spPr>
        <p:txBody>
          <a:bodyPr/>
          <a:lstStyle/>
          <a:p>
            <a:r>
              <a:rPr lang="cs-CZ" sz="1800" b="1">
                <a:solidFill>
                  <a:schemeClr val="tx1"/>
                </a:solidFill>
              </a:rPr>
              <a:t>Uvažujte s investičními variantami A a B, které mají stejný počáteční kapitálový výdaj 1 mil. Kč, liší se pouze rozložením peněžních toků (viz. tabulka). Zhodnoťte obě varianty jak z pohledu času, tak z pohledu čisté současné hodnoty, kterou varianty přinášejí.</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468313" y="582612"/>
            <a:ext cx="8382000" cy="946151"/>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lgn="ctr">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eaLnBrk="0" hangingPunct="0"/>
            <a:r>
              <a:rPr lang="cs-CZ" sz="2800" b="1" dirty="0">
                <a:solidFill>
                  <a:schemeClr val="tx2"/>
                </a:solidFill>
                <a:latin typeface="Times New Roman" pitchFamily="18" charset="0"/>
              </a:rPr>
              <a:t>Výpočet současné hodnoty očekávaných peněžních příjmů (cash </a:t>
            </a:r>
            <a:r>
              <a:rPr lang="cs-CZ" sz="2800" b="1" dirty="0" err="1">
                <a:solidFill>
                  <a:schemeClr val="tx2"/>
                </a:solidFill>
                <a:latin typeface="Times New Roman" pitchFamily="18" charset="0"/>
              </a:rPr>
              <a:t>flow</a:t>
            </a:r>
            <a:r>
              <a:rPr lang="cs-CZ" sz="2800" b="1" dirty="0">
                <a:solidFill>
                  <a:schemeClr val="tx2"/>
                </a:solidFill>
                <a:latin typeface="Times New Roman" pitchFamily="18" charset="0"/>
              </a:rPr>
              <a:t>) – Ukázka 2</a:t>
            </a:r>
          </a:p>
        </p:txBody>
      </p:sp>
      <p:sp>
        <p:nvSpPr>
          <p:cNvPr id="124931" name="Text Box 3"/>
          <p:cNvSpPr txBox="1">
            <a:spLocks noChangeArrowheads="1"/>
          </p:cNvSpPr>
          <p:nvPr/>
        </p:nvSpPr>
        <p:spPr bwMode="auto">
          <a:xfrm>
            <a:off x="272256" y="1432334"/>
            <a:ext cx="8599488" cy="4524315"/>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eaLnBrk="0" hangingPunct="0"/>
            <a:r>
              <a:rPr lang="cs-CZ" sz="2400" b="1" dirty="0">
                <a:latin typeface="Times New Roman" pitchFamily="18" charset="0"/>
              </a:rPr>
              <a:t>Cash </a:t>
            </a:r>
            <a:r>
              <a:rPr lang="cs-CZ" sz="2400" b="1" dirty="0" err="1">
                <a:latin typeface="Times New Roman" pitchFamily="18" charset="0"/>
              </a:rPr>
              <a:t>flow</a:t>
            </a:r>
            <a:r>
              <a:rPr lang="cs-CZ" sz="2400" b="1" dirty="0">
                <a:latin typeface="Times New Roman" pitchFamily="18" charset="0"/>
              </a:rPr>
              <a:t> z investice v 1. roce bylo vypočteno na  25,708 </a:t>
            </a:r>
            <a:r>
              <a:rPr lang="cs-CZ" sz="2400" b="1" dirty="0" err="1">
                <a:latin typeface="Times New Roman" pitchFamily="18" charset="0"/>
              </a:rPr>
              <a:t>mil.Kč</a:t>
            </a:r>
            <a:r>
              <a:rPr lang="cs-CZ" sz="2400" b="1" dirty="0">
                <a:latin typeface="Times New Roman" pitchFamily="18" charset="0"/>
              </a:rPr>
              <a:t>, ve 2.-4. roce 37,548 </a:t>
            </a:r>
            <a:r>
              <a:rPr lang="cs-CZ" sz="2400" b="1" dirty="0" err="1">
                <a:latin typeface="Times New Roman" pitchFamily="18" charset="0"/>
              </a:rPr>
              <a:t>mil.Kč</a:t>
            </a:r>
            <a:r>
              <a:rPr lang="cs-CZ" sz="2400" b="1" dirty="0">
                <a:latin typeface="Times New Roman" pitchFamily="18" charset="0"/>
              </a:rPr>
              <a:t>, a  v 5. roce 65,532 </a:t>
            </a:r>
            <a:r>
              <a:rPr lang="cs-CZ" sz="2400" b="1" dirty="0" err="1">
                <a:latin typeface="Times New Roman" pitchFamily="18" charset="0"/>
              </a:rPr>
              <a:t>mil.Kč</a:t>
            </a:r>
            <a:r>
              <a:rPr lang="cs-CZ" sz="2400" b="1" dirty="0">
                <a:latin typeface="Times New Roman" pitchFamily="18" charset="0"/>
              </a:rPr>
              <a:t>. Výdaje na investici činí 76,9mil.Kč. </a:t>
            </a:r>
          </a:p>
          <a:p>
            <a:pPr algn="just" eaLnBrk="0" hangingPunct="0"/>
            <a:r>
              <a:rPr lang="cs-CZ" sz="2400" b="1" dirty="0">
                <a:latin typeface="Times New Roman" pitchFamily="18" charset="0"/>
              </a:rPr>
              <a:t>Vypočítejte současnou hodnotu všech příjmů, které jsou očekávány z investice. Diskontní míra je 16,5 %</a:t>
            </a:r>
          </a:p>
          <a:p>
            <a:pPr algn="just" eaLnBrk="0" hangingPunct="0"/>
            <a:endParaRPr lang="cs-CZ" sz="2400" b="1" dirty="0">
              <a:latin typeface="Times New Roman" pitchFamily="18" charset="0"/>
            </a:endParaRPr>
          </a:p>
          <a:p>
            <a:pPr algn="just" eaLnBrk="0" hangingPunct="0"/>
            <a:endParaRPr lang="cs-CZ" sz="2400" b="1" dirty="0">
              <a:latin typeface="Times New Roman" pitchFamily="18" charset="0"/>
            </a:endParaRPr>
          </a:p>
          <a:p>
            <a:pPr algn="just" eaLnBrk="0" hangingPunct="0"/>
            <a:endParaRPr lang="cs-CZ" sz="2400" b="1" dirty="0">
              <a:latin typeface="Times New Roman" pitchFamily="18" charset="0"/>
            </a:endParaRPr>
          </a:p>
          <a:p>
            <a:pPr algn="just" eaLnBrk="0" hangingPunct="0"/>
            <a:endParaRPr lang="cs-CZ" sz="2400" b="1" dirty="0">
              <a:latin typeface="Times New Roman" pitchFamily="18" charset="0"/>
            </a:endParaRPr>
          </a:p>
          <a:p>
            <a:pPr algn="just" eaLnBrk="0" hangingPunct="0"/>
            <a:endParaRPr lang="cs-CZ" sz="2400" b="1" dirty="0">
              <a:latin typeface="Times New Roman" pitchFamily="18" charset="0"/>
            </a:endParaRPr>
          </a:p>
          <a:p>
            <a:pPr algn="just" eaLnBrk="0" hangingPunct="0"/>
            <a:endParaRPr lang="cs-CZ" sz="2400" b="1" dirty="0">
              <a:latin typeface="Times New Roman" pitchFamily="18" charset="0"/>
            </a:endParaRPr>
          </a:p>
          <a:p>
            <a:pPr algn="just" eaLnBrk="0" hangingPunct="0"/>
            <a:r>
              <a:rPr lang="cs-CZ" sz="2400" b="1" dirty="0">
                <a:latin typeface="Times New Roman" pitchFamily="18" charset="0"/>
              </a:rPr>
              <a:t>SHCF=</a:t>
            </a:r>
          </a:p>
        </p:txBody>
      </p:sp>
      <p:graphicFrame>
        <p:nvGraphicFramePr>
          <p:cNvPr id="124955" name="Group 27"/>
          <p:cNvGraphicFramePr>
            <a:graphicFrameLocks noGrp="1"/>
          </p:cNvGraphicFramePr>
          <p:nvPr/>
        </p:nvGraphicFramePr>
        <p:xfrm>
          <a:off x="900113" y="3500438"/>
          <a:ext cx="7272337" cy="863600"/>
        </p:xfrm>
        <a:graphic>
          <a:graphicData uri="http://schemas.openxmlformats.org/drawingml/2006/table">
            <a:tbl>
              <a:tblPr/>
              <a:tblGrid>
                <a:gridCol w="127000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198562">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3325">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431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CF</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25,708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37,548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37,548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37,548</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1" i="0" u="none" strike="noStrike" cap="none" normalizeH="0" baseline="0">
                          <a:ln>
                            <a:noFill/>
                          </a:ln>
                          <a:solidFill>
                            <a:schemeClr val="tx1"/>
                          </a:solidFill>
                          <a:effectLst/>
                          <a:latin typeface="Verdana" pitchFamily="34" charset="0"/>
                          <a:cs typeface="Arial" charset="0"/>
                        </a:rPr>
                        <a:t>65,532</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Verdana" pitchFamily="34" charset="0"/>
                          <a:cs typeface="Arial" charset="0"/>
                        </a:rPr>
                        <a:t>DCF</a:t>
                      </a: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457200" y="572045"/>
            <a:ext cx="8229600" cy="1143000"/>
          </a:xfrm>
        </p:spPr>
        <p:txBody>
          <a:bodyPr/>
          <a:lstStyle/>
          <a:p>
            <a:pPr fontAlgn="auto">
              <a:spcAft>
                <a:spcPts val="0"/>
              </a:spcAft>
              <a:defRPr/>
            </a:pPr>
            <a:r>
              <a:rPr lang="cs-CZ" dirty="0">
                <a:solidFill>
                  <a:schemeClr val="tx1"/>
                </a:solidFill>
              </a:rPr>
              <a:t>Dynamické metody</a:t>
            </a:r>
          </a:p>
        </p:txBody>
      </p:sp>
      <p:sp>
        <p:nvSpPr>
          <p:cNvPr id="778243" name="Rectangle 3"/>
          <p:cNvSpPr>
            <a:spLocks noGrp="1" noChangeArrowheads="1"/>
          </p:cNvSpPr>
          <p:nvPr>
            <p:ph type="body" sz="half" idx="1"/>
          </p:nvPr>
        </p:nvSpPr>
        <p:spPr>
          <a:xfrm>
            <a:off x="314325" y="1628775"/>
            <a:ext cx="8721725" cy="4502150"/>
          </a:xfrm>
        </p:spPr>
        <p:txBody>
          <a:bodyPr rtlCol="0">
            <a:normAutofit lnSpcReduction="10000"/>
          </a:bodyPr>
          <a:lstStyle/>
          <a:p>
            <a:pPr fontAlgn="auto">
              <a:spcAft>
                <a:spcPts val="0"/>
              </a:spcAft>
              <a:defRPr/>
            </a:pPr>
            <a:r>
              <a:rPr lang="cs-CZ" sz="2800" b="1" dirty="0">
                <a:solidFill>
                  <a:schemeClr val="tx1"/>
                </a:solidFill>
              </a:rPr>
              <a:t>Čistá současná hodnota</a:t>
            </a:r>
            <a:r>
              <a:rPr lang="cs-CZ" sz="2800" dirty="0">
                <a:solidFill>
                  <a:schemeClr val="tx1"/>
                </a:solidFill>
              </a:rPr>
              <a:t> – představuje </a:t>
            </a:r>
            <a:r>
              <a:rPr lang="cs-CZ" sz="2800" b="1" dirty="0">
                <a:solidFill>
                  <a:schemeClr val="tx1"/>
                </a:solidFill>
              </a:rPr>
              <a:t>přebytek</a:t>
            </a:r>
            <a:r>
              <a:rPr lang="cs-CZ" sz="2800" dirty="0">
                <a:solidFill>
                  <a:schemeClr val="tx1"/>
                </a:solidFill>
              </a:rPr>
              <a:t> </a:t>
            </a:r>
            <a:r>
              <a:rPr lang="cs-CZ" sz="2800" b="1" dirty="0">
                <a:solidFill>
                  <a:srgbClr val="00B050"/>
                </a:solidFill>
              </a:rPr>
              <a:t>diskontovaných příjmů</a:t>
            </a:r>
            <a:r>
              <a:rPr lang="cs-CZ" sz="2800" dirty="0">
                <a:solidFill>
                  <a:srgbClr val="00B050"/>
                </a:solidFill>
              </a:rPr>
              <a:t> </a:t>
            </a:r>
            <a:r>
              <a:rPr lang="cs-CZ" sz="2800" dirty="0">
                <a:solidFill>
                  <a:schemeClr val="tx1"/>
                </a:solidFill>
              </a:rPr>
              <a:t>nad </a:t>
            </a:r>
            <a:r>
              <a:rPr lang="cs-CZ" sz="2800" b="1" dirty="0">
                <a:solidFill>
                  <a:schemeClr val="accent3">
                    <a:lumMod val="75000"/>
                  </a:schemeClr>
                </a:solidFill>
              </a:rPr>
              <a:t>diskontovanými výdaji</a:t>
            </a:r>
            <a:r>
              <a:rPr lang="cs-CZ" sz="2800" dirty="0">
                <a:solidFill>
                  <a:schemeClr val="tx1"/>
                </a:solidFill>
              </a:rPr>
              <a:t>, neboli součet všech diskontovaných CF po dobu životnosti (kladných i záporných peněžních toků)</a:t>
            </a:r>
          </a:p>
          <a:p>
            <a:pPr fontAlgn="auto">
              <a:spcAft>
                <a:spcPts val="0"/>
              </a:spcAft>
              <a:defRPr/>
            </a:pPr>
            <a:endParaRPr lang="cs-CZ" sz="2800" dirty="0">
              <a:solidFill>
                <a:schemeClr val="tx1"/>
              </a:solidFill>
            </a:endParaRPr>
          </a:p>
          <a:p>
            <a:pPr fontAlgn="auto">
              <a:spcAft>
                <a:spcPts val="0"/>
              </a:spcAft>
              <a:defRPr/>
            </a:pPr>
            <a:endParaRPr lang="cs-CZ" sz="2800" dirty="0">
              <a:solidFill>
                <a:schemeClr val="tx1"/>
              </a:solidFill>
            </a:endParaRPr>
          </a:p>
          <a:p>
            <a:pPr fontAlgn="auto">
              <a:spcAft>
                <a:spcPts val="0"/>
              </a:spcAft>
              <a:defRPr/>
            </a:pPr>
            <a:endParaRPr lang="cs-CZ" sz="2800" dirty="0">
              <a:solidFill>
                <a:schemeClr val="tx1"/>
              </a:solidFill>
            </a:endParaRPr>
          </a:p>
          <a:p>
            <a:pPr fontAlgn="auto">
              <a:spcAft>
                <a:spcPts val="0"/>
              </a:spcAft>
              <a:defRPr/>
            </a:pPr>
            <a:r>
              <a:rPr lang="cs-CZ" sz="2800" dirty="0">
                <a:solidFill>
                  <a:schemeClr val="tx1"/>
                </a:solidFill>
              </a:rPr>
              <a:t>Investice je podle </a:t>
            </a:r>
            <a:r>
              <a:rPr lang="cs-CZ" sz="2800" dirty="0" err="1">
                <a:solidFill>
                  <a:schemeClr val="tx1"/>
                </a:solidFill>
              </a:rPr>
              <a:t>kriteria</a:t>
            </a:r>
            <a:r>
              <a:rPr lang="cs-CZ" sz="2800" dirty="0">
                <a:solidFill>
                  <a:schemeClr val="tx1"/>
                </a:solidFill>
              </a:rPr>
              <a:t> přijatelná, je-li ČSH nezáporná. Z více možných investičních projektů je vhodnější ten, který má vyšší ČSH.</a:t>
            </a:r>
          </a:p>
        </p:txBody>
      </p:sp>
      <p:sp>
        <p:nvSpPr>
          <p:cNvPr id="324612" name="Rectangle 4"/>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324613"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778246" name="Object 6"/>
          <p:cNvGraphicFramePr>
            <a:graphicFrameLocks noChangeAspect="1"/>
          </p:cNvGraphicFramePr>
          <p:nvPr/>
        </p:nvGraphicFramePr>
        <p:xfrm>
          <a:off x="2233613" y="3844925"/>
          <a:ext cx="5270500" cy="695325"/>
        </p:xfrm>
        <a:graphic>
          <a:graphicData uri="http://schemas.openxmlformats.org/presentationml/2006/ole">
            <mc:AlternateContent xmlns:mc="http://schemas.openxmlformats.org/markup-compatibility/2006">
              <mc:Choice xmlns:v="urn:schemas-microsoft-com:vml" Requires="v">
                <p:oleObj spid="_x0000_s185364" name="Editor rovnic 3.0" r:id="rId3" imgW="1346200" imgH="228600" progId="Equation.3">
                  <p:embed/>
                </p:oleObj>
              </mc:Choice>
              <mc:Fallback>
                <p:oleObj name="Editor rovnic 3.0" r:id="rId3" imgW="1346200" imgH="228600" progId="Equation.3">
                  <p:embed/>
                  <p:pic>
                    <p:nvPicPr>
                      <p:cNvPr id="7782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3844925"/>
                        <a:ext cx="5270500" cy="6953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47" name="Line 7"/>
          <p:cNvSpPr>
            <a:spLocks noChangeShapeType="1"/>
          </p:cNvSpPr>
          <p:nvPr/>
        </p:nvSpPr>
        <p:spPr bwMode="auto">
          <a:xfrm>
            <a:off x="3497263" y="2554288"/>
            <a:ext cx="958850" cy="1365250"/>
          </a:xfrm>
          <a:prstGeom prst="line">
            <a:avLst/>
          </a:prstGeom>
          <a:noFill/>
          <a:ln w="76200">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78248" name="Line 8"/>
          <p:cNvSpPr>
            <a:spLocks noChangeShapeType="1"/>
          </p:cNvSpPr>
          <p:nvPr/>
        </p:nvSpPr>
        <p:spPr bwMode="auto">
          <a:xfrm flipH="1">
            <a:off x="6399213" y="2581275"/>
            <a:ext cx="798512" cy="1365250"/>
          </a:xfrm>
          <a:prstGeom prst="line">
            <a:avLst/>
          </a:prstGeom>
          <a:noFill/>
          <a:ln w="76200">
            <a:solidFill>
              <a:srgbClr val="FF66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animEffect transition="in" filter="dissolve">
                                      <p:cBhvr>
                                        <p:cTn id="7" dur="500"/>
                                        <p:tgtEl>
                                          <p:spTgt spid="77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778246"/>
                                        </p:tgtEl>
                                        <p:attrNameLst>
                                          <p:attrName>style.visibility</p:attrName>
                                        </p:attrNameLst>
                                      </p:cBhvr>
                                      <p:to>
                                        <p:strVal val="visible"/>
                                      </p:to>
                                    </p:set>
                                    <p:anim calcmode="lin" valueType="num">
                                      <p:cBhvr>
                                        <p:cTn id="12" dur="500" fill="hold"/>
                                        <p:tgtEl>
                                          <p:spTgt spid="778246"/>
                                        </p:tgtEl>
                                        <p:attrNameLst>
                                          <p:attrName>ppt_w</p:attrName>
                                        </p:attrNameLst>
                                      </p:cBhvr>
                                      <p:tavLst>
                                        <p:tav tm="0">
                                          <p:val>
                                            <p:fltVal val="0"/>
                                          </p:val>
                                        </p:tav>
                                        <p:tav tm="100000">
                                          <p:val>
                                            <p:strVal val="#ppt_w"/>
                                          </p:val>
                                        </p:tav>
                                      </p:tavLst>
                                    </p:anim>
                                    <p:anim calcmode="lin" valueType="num">
                                      <p:cBhvr>
                                        <p:cTn id="13" dur="500" fill="hold"/>
                                        <p:tgtEl>
                                          <p:spTgt spid="77824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778247"/>
                                        </p:tgtEl>
                                        <p:attrNameLst>
                                          <p:attrName>style.visibility</p:attrName>
                                        </p:attrNameLst>
                                      </p:cBhvr>
                                      <p:to>
                                        <p:strVal val="visible"/>
                                      </p:to>
                                    </p:set>
                                    <p:animEffect transition="in" filter="barn(outHorizontal)">
                                      <p:cBhvr>
                                        <p:cTn id="18" dur="500"/>
                                        <p:tgtEl>
                                          <p:spTgt spid="778247"/>
                                        </p:tgtEl>
                                      </p:cBhvr>
                                    </p:animEffect>
                                  </p:childTnLst>
                                </p:cTn>
                              </p:par>
                            </p:childTnLst>
                          </p:cTn>
                        </p:par>
                        <p:par>
                          <p:cTn id="19" fill="hold" nodeType="afterGroup">
                            <p:stCondLst>
                              <p:cond delay="500"/>
                            </p:stCondLst>
                            <p:childTnLst>
                              <p:par>
                                <p:cTn id="20" presetID="16" presetClass="entr" presetSubtype="42" fill="hold" grpId="0" nodeType="afterEffect">
                                  <p:stCondLst>
                                    <p:cond delay="0"/>
                                  </p:stCondLst>
                                  <p:childTnLst>
                                    <p:set>
                                      <p:cBhvr>
                                        <p:cTn id="21" dur="1" fill="hold">
                                          <p:stCondLst>
                                            <p:cond delay="0"/>
                                          </p:stCondLst>
                                        </p:cTn>
                                        <p:tgtEl>
                                          <p:spTgt spid="778248"/>
                                        </p:tgtEl>
                                        <p:attrNameLst>
                                          <p:attrName>style.visibility</p:attrName>
                                        </p:attrNameLst>
                                      </p:cBhvr>
                                      <p:to>
                                        <p:strVal val="visible"/>
                                      </p:to>
                                    </p:set>
                                    <p:animEffect transition="in" filter="barn(outHorizontal)">
                                      <p:cBhvr>
                                        <p:cTn id="22" dur="500"/>
                                        <p:tgtEl>
                                          <p:spTgt spid="778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78243">
                                            <p:txEl>
                                              <p:pRg st="4" end="4"/>
                                            </p:txEl>
                                          </p:spTgt>
                                        </p:tgtEl>
                                        <p:attrNameLst>
                                          <p:attrName>style.visibility</p:attrName>
                                        </p:attrNameLst>
                                      </p:cBhvr>
                                      <p:to>
                                        <p:strVal val="visible"/>
                                      </p:to>
                                    </p:set>
                                    <p:animEffect transition="in" filter="dissolve">
                                      <p:cBhvr>
                                        <p:cTn id="27" dur="500"/>
                                        <p:tgtEl>
                                          <p:spTgt spid="77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7" grpId="0" animBg="1"/>
      <p:bldP spid="7782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533400" y="549275"/>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Metoda čisté současné hodnoty </a:t>
            </a:r>
          </a:p>
        </p:txBody>
      </p:sp>
      <p:sp>
        <p:nvSpPr>
          <p:cNvPr id="325635" name="Text Box 3"/>
          <p:cNvSpPr txBox="1">
            <a:spLocks noChangeArrowheads="1"/>
          </p:cNvSpPr>
          <p:nvPr/>
        </p:nvSpPr>
        <p:spPr bwMode="auto">
          <a:xfrm>
            <a:off x="309563" y="1268413"/>
            <a:ext cx="8077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a:latin typeface="Times New Roman" pitchFamily="18" charset="0"/>
                <a:cs typeface="Times New Roman" pitchFamily="18" charset="0"/>
              </a:rPr>
              <a:t>Metoda čisté současné hodnoty NPV představuje rozdíl mezi současnou hodnotou očekávaných příjmů a náklady na investici:</a:t>
            </a:r>
          </a:p>
          <a:p>
            <a:pPr algn="just"/>
            <a:r>
              <a:rPr lang="cs-CZ" sz="2400">
                <a:latin typeface="Times New Roman" pitchFamily="18" charset="0"/>
                <a:cs typeface="Times New Roman" pitchFamily="18" charset="0"/>
              </a:rPr>
              <a:t> </a:t>
            </a:r>
            <a:endParaRPr lang="cs-CZ" sz="2400">
              <a:latin typeface="Times New Roman" pitchFamily="18" charset="0"/>
            </a:endParaRPr>
          </a:p>
          <a:p>
            <a:pPr algn="just"/>
            <a:endParaRPr lang="cs-CZ" sz="2400">
              <a:latin typeface="Times New Roman" pitchFamily="18" charset="0"/>
            </a:endParaRPr>
          </a:p>
          <a:p>
            <a:pPr algn="just"/>
            <a:endParaRPr lang="cs-CZ" sz="2400">
              <a:latin typeface="Times New Roman" pitchFamily="18" charset="0"/>
            </a:endParaRPr>
          </a:p>
          <a:p>
            <a:pPr algn="just"/>
            <a:endParaRPr lang="cs-CZ" sz="2400">
              <a:latin typeface="Times New Roman" pitchFamily="18" charset="0"/>
            </a:endParaRPr>
          </a:p>
          <a:p>
            <a:pPr algn="just"/>
            <a:r>
              <a:rPr lang="cs-CZ" sz="2400">
                <a:latin typeface="Times New Roman" pitchFamily="18" charset="0"/>
                <a:cs typeface="Times New Roman" pitchFamily="18" charset="0"/>
              </a:rPr>
              <a:t>NPV 	= čistá současná hodnota investice</a:t>
            </a:r>
          </a:p>
          <a:p>
            <a:pPr algn="just"/>
            <a:r>
              <a:rPr lang="cs-CZ" sz="2400">
                <a:latin typeface="Times New Roman" pitchFamily="18" charset="0"/>
                <a:cs typeface="Times New Roman" pitchFamily="18" charset="0"/>
              </a:rPr>
              <a:t>PVCF 	= současná hodnota cash flow</a:t>
            </a:r>
          </a:p>
          <a:p>
            <a:pPr algn="just"/>
            <a:r>
              <a:rPr lang="cs-CZ" sz="2400">
                <a:latin typeface="Times New Roman" pitchFamily="18" charset="0"/>
                <a:cs typeface="Times New Roman" pitchFamily="18" charset="0"/>
              </a:rPr>
              <a:t>CF 	= očekávaná hodnota cash flow v období t</a:t>
            </a:r>
          </a:p>
          <a:p>
            <a:pPr algn="just"/>
            <a:r>
              <a:rPr lang="cs-CZ" sz="2400">
                <a:latin typeface="Times New Roman" pitchFamily="18" charset="0"/>
                <a:cs typeface="Times New Roman" pitchFamily="18" charset="0"/>
              </a:rPr>
              <a:t>k 	= kapitálové náklady na investici</a:t>
            </a:r>
          </a:p>
          <a:p>
            <a:pPr algn="just"/>
            <a:r>
              <a:rPr lang="cs-CZ" sz="2400">
                <a:latin typeface="Times New Roman" pitchFamily="18" charset="0"/>
                <a:cs typeface="Times New Roman" pitchFamily="18" charset="0"/>
              </a:rPr>
              <a:t>t 	= období 1 až n</a:t>
            </a:r>
          </a:p>
          <a:p>
            <a:pPr algn="just"/>
            <a:r>
              <a:rPr lang="cs-CZ" sz="2400">
                <a:latin typeface="Times New Roman" pitchFamily="18" charset="0"/>
                <a:cs typeface="Times New Roman" pitchFamily="18" charset="0"/>
              </a:rPr>
              <a:t>n 	= doba životnosti investice</a:t>
            </a:r>
          </a:p>
          <a:p>
            <a:pPr algn="just"/>
            <a:endParaRPr lang="cs-CZ" sz="2400">
              <a:latin typeface="Times New Roman" pitchFamily="18" charset="0"/>
            </a:endParaRPr>
          </a:p>
          <a:p>
            <a:pPr algn="just"/>
            <a:endParaRPr lang="cs-CZ" sz="2400">
              <a:latin typeface="Times New Roman" pitchFamily="18" charset="0"/>
            </a:endParaRPr>
          </a:p>
          <a:p>
            <a:pPr algn="just"/>
            <a:endParaRPr lang="cs-CZ" sz="2400">
              <a:latin typeface="Times New Roman" pitchFamily="18" charset="0"/>
            </a:endParaRPr>
          </a:p>
          <a:p>
            <a:pPr algn="just"/>
            <a:endParaRPr lang="cs-CZ" sz="2400">
              <a:latin typeface="Times New Roman" pitchFamily="18" charset="0"/>
            </a:endParaRPr>
          </a:p>
          <a:p>
            <a:pPr algn="just"/>
            <a:endParaRPr lang="cs-CZ" sz="2400" b="1">
              <a:latin typeface="Times New Roman" pitchFamily="18" charset="0"/>
            </a:endParaRPr>
          </a:p>
        </p:txBody>
      </p:sp>
      <p:pic>
        <p:nvPicPr>
          <p:cNvPr id="325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466975"/>
            <a:ext cx="6299200" cy="1206500"/>
          </a:xfrm>
          <a:prstGeom prst="rect">
            <a:avLst/>
          </a:prstGeom>
          <a:noFill/>
          <a:ln w="9525">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467544" y="105643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rPr>
              <a:t>Metoda čisté současné hodnoty </a:t>
            </a:r>
          </a:p>
        </p:txBody>
      </p:sp>
      <p:sp>
        <p:nvSpPr>
          <p:cNvPr id="32772" name="Text Box 3"/>
          <p:cNvSpPr txBox="1">
            <a:spLocks noChangeArrowheads="1"/>
          </p:cNvSpPr>
          <p:nvPr/>
        </p:nvSpPr>
        <p:spPr bwMode="auto">
          <a:xfrm>
            <a:off x="304800" y="1841242"/>
            <a:ext cx="8077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b="0" dirty="0">
                <a:latin typeface="Times New Roman" pitchFamily="18" charset="0"/>
                <a:cs typeface="Times New Roman" pitchFamily="18" charset="0"/>
              </a:rPr>
              <a:t>Investici můžeme přijmout jen tehdy, je-li současná hodnota investice kladná. Je-li v diskontní míře zahrnuta i riziková prémie, pak investici můžeme přijmout i přes její riziko. Naopak, je-li současná hodnota investice záporná, investici musíme odmítnout. </a:t>
            </a:r>
            <a:r>
              <a:rPr lang="cs-CZ" dirty="0">
                <a:latin typeface="Times New Roman" pitchFamily="18" charset="0"/>
                <a:cs typeface="Times New Roman" pitchFamily="18" charset="0"/>
              </a:rPr>
              <a:t>Metoda čisté současné hodnoty se doporučuje jako základní a prvotní metoda hodnocení efektivnosti investic.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NPV </a:t>
            </a:r>
            <a:r>
              <a:rPr lang="en-US" dirty="0">
                <a:latin typeface="Times New Roman" pitchFamily="18" charset="0"/>
                <a:cs typeface="Times New Roman" pitchFamily="18" charset="0"/>
              </a:rPr>
              <a:t>&gt;</a:t>
            </a:r>
            <a:r>
              <a:rPr lang="cs-CZ" dirty="0">
                <a:latin typeface="Times New Roman" pitchFamily="18" charset="0"/>
                <a:cs typeface="Times New Roman" pitchFamily="18" charset="0"/>
              </a:rPr>
              <a:t> 0 … projekt lze doporučit k přijetí,</a:t>
            </a:r>
          </a:p>
          <a:p>
            <a:pPr algn="just"/>
            <a:r>
              <a:rPr lang="cs-CZ" dirty="0">
                <a:latin typeface="Times New Roman" pitchFamily="18" charset="0"/>
                <a:cs typeface="Times New Roman" pitchFamily="18" charset="0"/>
              </a:rPr>
              <a:t>NPV </a:t>
            </a:r>
            <a:r>
              <a:rPr lang="en-US" dirty="0">
                <a:latin typeface="Times New Roman" pitchFamily="18" charset="0"/>
                <a:cs typeface="Times New Roman" pitchFamily="18" charset="0"/>
              </a:rPr>
              <a:t>&lt;</a:t>
            </a:r>
            <a:r>
              <a:rPr lang="cs-CZ" dirty="0">
                <a:latin typeface="Times New Roman" pitchFamily="18" charset="0"/>
                <a:cs typeface="Times New Roman" pitchFamily="18" charset="0"/>
              </a:rPr>
              <a:t> 0 … projekt nelze doporučit k přijetí.</a:t>
            </a:r>
          </a:p>
          <a:p>
            <a:pPr algn="just"/>
            <a:endParaRPr lang="cs-CZ"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sp>
        <p:nvSpPr>
          <p:cNvPr id="4" name="Rectangle 2"/>
          <p:cNvSpPr txBox="1">
            <a:spLocks noChangeArrowheads="1"/>
          </p:cNvSpPr>
          <p:nvPr/>
        </p:nvSpPr>
        <p:spPr>
          <a:xfrm>
            <a:off x="2851609" y="56539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spTree>
    <p:extLst>
      <p:ext uri="{BB962C8B-B14F-4D97-AF65-F5344CB8AC3E}">
        <p14:creationId xmlns:p14="http://schemas.microsoft.com/office/powerpoint/2010/main" val="2288631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descr="Money Affilate"/>
          <p:cNvSpPr>
            <a:spLocks noChangeArrowheads="1"/>
          </p:cNvSpPr>
          <p:nvPr/>
        </p:nvSpPr>
        <p:spPr bwMode="auto">
          <a:xfrm>
            <a:off x="2468563" y="3589338"/>
            <a:ext cx="1109662" cy="1295400"/>
          </a:xfrm>
          <a:prstGeom prst="rect">
            <a:avLst/>
          </a:prstGeom>
          <a:blipFill dpi="0" rotWithShape="1">
            <a:blip r:embed="rId2"/>
            <a:srcRect/>
            <a:stretch>
              <a:fillRect/>
            </a:stretch>
          </a:bli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SHCF</a:t>
            </a:r>
          </a:p>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358,52</a:t>
            </a:r>
          </a:p>
        </p:txBody>
      </p:sp>
      <p:sp>
        <p:nvSpPr>
          <p:cNvPr id="779267" name="Rectangle 3"/>
          <p:cNvSpPr>
            <a:spLocks noGrp="1" noChangeArrowheads="1"/>
          </p:cNvSpPr>
          <p:nvPr>
            <p:ph type="title"/>
          </p:nvPr>
        </p:nvSpPr>
        <p:spPr>
          <a:xfrm>
            <a:off x="457200" y="0"/>
            <a:ext cx="8229600" cy="908050"/>
          </a:xfrm>
        </p:spPr>
        <p:txBody>
          <a:bodyPr/>
          <a:lstStyle/>
          <a:p>
            <a:pPr fontAlgn="auto">
              <a:spcAft>
                <a:spcPts val="0"/>
              </a:spcAft>
              <a:defRPr/>
            </a:pPr>
            <a:r>
              <a:rPr lang="cs-CZ" dirty="0"/>
              <a:t>Čistá současná hodnota</a:t>
            </a:r>
          </a:p>
        </p:txBody>
      </p:sp>
      <p:sp>
        <p:nvSpPr>
          <p:cNvPr id="779268" name="Text Box 4" descr="01-money-spending"/>
          <p:cNvSpPr txBox="1">
            <a:spLocks noChangeArrowheads="1"/>
          </p:cNvSpPr>
          <p:nvPr/>
        </p:nvSpPr>
        <p:spPr bwMode="auto">
          <a:xfrm>
            <a:off x="2466975" y="4892675"/>
            <a:ext cx="1106488" cy="839788"/>
          </a:xfrm>
          <a:prstGeom prst="rect">
            <a:avLst/>
          </a:prstGeom>
          <a:blipFill dpi="0" rotWithShape="1">
            <a:blip r:embed="rId3"/>
            <a:srcRect/>
            <a:stretch>
              <a:fillRect/>
            </a:stretch>
          </a:blipFill>
          <a:ln w="9525">
            <a:solidFill>
              <a:srgbClr val="FF0000"/>
            </a:solidFill>
            <a:miter lim="800000"/>
            <a:headEnd/>
            <a:tailEnd/>
          </a:ln>
        </p:spPr>
        <p:txBody>
          <a:bodyPr/>
          <a:lstStyle/>
          <a:p>
            <a:pPr algn="ctr" fontAlgn="auto">
              <a:spcBef>
                <a:spcPts val="0"/>
              </a:spcBef>
              <a:spcAft>
                <a:spcPts val="0"/>
              </a:spcAft>
              <a:defRPr/>
            </a:pPr>
            <a:r>
              <a:rPr kumimoji="1" lang="cs-CZ" sz="1400">
                <a:solidFill>
                  <a:srgbClr val="FF0000"/>
                </a:solidFill>
                <a:effectLst>
                  <a:outerShdw blurRad="38100" dist="38100" dir="2700000" algn="tl">
                    <a:srgbClr val="000000"/>
                  </a:outerShdw>
                </a:effectLst>
                <a:latin typeface="Comic Sans MS" pitchFamily="66" charset="0"/>
              </a:rPr>
              <a:t>Investiční výdaj</a:t>
            </a:r>
          </a:p>
          <a:p>
            <a:pPr algn="ctr" fontAlgn="auto">
              <a:spcBef>
                <a:spcPts val="0"/>
              </a:spcBef>
              <a:spcAft>
                <a:spcPts val="0"/>
              </a:spcAft>
              <a:defRPr/>
            </a:pPr>
            <a:r>
              <a:rPr kumimoji="1" lang="cs-CZ" sz="1400">
                <a:solidFill>
                  <a:srgbClr val="FF0000"/>
                </a:solidFill>
                <a:effectLst>
                  <a:outerShdw blurRad="38100" dist="38100" dir="2700000" algn="tl">
                    <a:srgbClr val="000000"/>
                  </a:outerShdw>
                </a:effectLst>
                <a:latin typeface="Comic Sans MS" pitchFamily="66" charset="0"/>
              </a:rPr>
              <a:t>250</a:t>
            </a:r>
          </a:p>
        </p:txBody>
      </p:sp>
      <p:sp>
        <p:nvSpPr>
          <p:cNvPr id="779269" name="Text Box 5"/>
          <p:cNvSpPr txBox="1">
            <a:spLocks noChangeArrowheads="1"/>
          </p:cNvSpPr>
          <p:nvPr/>
        </p:nvSpPr>
        <p:spPr bwMode="auto">
          <a:xfrm>
            <a:off x="2466975" y="3589338"/>
            <a:ext cx="1111250" cy="457200"/>
          </a:xfrm>
          <a:prstGeom prst="rect">
            <a:avLst/>
          </a:prstGeom>
          <a:solidFill>
            <a:srgbClr val="99CC00"/>
          </a:solidFill>
          <a:ln w="9525">
            <a:solidFill>
              <a:srgbClr val="000000"/>
            </a:solidFill>
            <a:miter lim="800000"/>
            <a:headEnd/>
            <a:tailEnd/>
          </a:ln>
        </p:spPr>
        <p:txBody>
          <a:bodyPr anchor="ctr"/>
          <a:lstStyle/>
          <a:p>
            <a:pPr algn="ctr" fontAlgn="auto">
              <a:spcBef>
                <a:spcPts val="0"/>
              </a:spcBef>
              <a:spcAft>
                <a:spcPts val="0"/>
              </a:spcAft>
              <a:defRPr/>
            </a:pPr>
            <a:r>
              <a:rPr kumimoji="1" lang="cs-CZ" sz="1400" b="1">
                <a:effectLst>
                  <a:outerShdw blurRad="38100" dist="38100" dir="2700000" algn="tl">
                    <a:srgbClr val="000000"/>
                  </a:outerShdw>
                </a:effectLst>
                <a:latin typeface="Comic Sans MS" pitchFamily="66" charset="0"/>
              </a:rPr>
              <a:t>ČSH</a:t>
            </a:r>
          </a:p>
          <a:p>
            <a:pPr algn="ctr" fontAlgn="auto">
              <a:spcBef>
                <a:spcPts val="0"/>
              </a:spcBef>
              <a:spcAft>
                <a:spcPts val="0"/>
              </a:spcAft>
              <a:defRPr/>
            </a:pPr>
            <a:r>
              <a:rPr kumimoji="1" lang="cs-CZ" sz="1400" b="1">
                <a:effectLst>
                  <a:outerShdw blurRad="38100" dist="38100" dir="2700000" algn="tl">
                    <a:srgbClr val="000000"/>
                  </a:outerShdw>
                </a:effectLst>
                <a:latin typeface="Comic Sans MS" pitchFamily="66" charset="0"/>
              </a:rPr>
              <a:t>108,52</a:t>
            </a:r>
            <a:endParaRPr kumimoji="1" lang="cs-CZ" sz="1400">
              <a:effectLst>
                <a:outerShdw blurRad="38100" dist="38100" dir="2700000" algn="tl">
                  <a:srgbClr val="000000"/>
                </a:outerShdw>
              </a:effectLst>
              <a:latin typeface="Comic Sans MS" pitchFamily="66" charset="0"/>
            </a:endParaRPr>
          </a:p>
        </p:txBody>
      </p:sp>
      <p:sp>
        <p:nvSpPr>
          <p:cNvPr id="779270" name="Text Box 6"/>
          <p:cNvSpPr txBox="1">
            <a:spLocks noChangeArrowheads="1"/>
          </p:cNvSpPr>
          <p:nvPr/>
        </p:nvSpPr>
        <p:spPr bwMode="auto">
          <a:xfrm>
            <a:off x="3736975" y="1746250"/>
            <a:ext cx="860425" cy="7651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SHCF</a:t>
            </a:r>
            <a:r>
              <a:rPr kumimoji="1" lang="cs-CZ" baseline="-25000">
                <a:latin typeface="Times New Roman" pitchFamily="18" charset="0"/>
              </a:rPr>
              <a:t>1</a:t>
            </a:r>
          </a:p>
          <a:p>
            <a:pPr algn="ctr"/>
            <a:r>
              <a:rPr kumimoji="1" lang="cs-CZ">
                <a:latin typeface="Times New Roman" pitchFamily="18" charset="0"/>
              </a:rPr>
              <a:t>109,09</a:t>
            </a:r>
          </a:p>
        </p:txBody>
      </p:sp>
      <p:sp>
        <p:nvSpPr>
          <p:cNvPr id="779271" name="Text Box 7" descr="stacks-of-money"/>
          <p:cNvSpPr txBox="1">
            <a:spLocks noChangeArrowheads="1"/>
          </p:cNvSpPr>
          <p:nvPr/>
        </p:nvSpPr>
        <p:spPr bwMode="auto">
          <a:xfrm>
            <a:off x="3767138" y="4116388"/>
            <a:ext cx="738187" cy="776287"/>
          </a:xfrm>
          <a:prstGeom prst="rect">
            <a:avLst/>
          </a:prstGeom>
          <a:blipFill dpi="0" rotWithShape="1">
            <a:blip r:embed="rId4"/>
            <a:srcRect/>
            <a:stretch>
              <a:fillRect/>
            </a:stretch>
          </a:blipFill>
          <a:ln w="9525">
            <a:solidFill>
              <a:srgbClr val="00FF00"/>
            </a:solidFill>
            <a:miter lim="800000"/>
            <a:headEnd/>
            <a:tailEnd/>
          </a:ln>
        </p:spPr>
        <p:txBody>
          <a:bodyPr/>
          <a:lstStyle/>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CF</a:t>
            </a:r>
            <a:r>
              <a:rPr kumimoji="1" lang="cs-CZ" sz="1600" b="1" baseline="-25000">
                <a:solidFill>
                  <a:srgbClr val="00FF00"/>
                </a:solidFill>
                <a:effectLst>
                  <a:outerShdw blurRad="38100" dist="38100" dir="2700000" algn="tl">
                    <a:srgbClr val="000000"/>
                  </a:outerShdw>
                </a:effectLst>
                <a:latin typeface="Comic Sans MS" pitchFamily="66" charset="0"/>
              </a:rPr>
              <a:t>1</a:t>
            </a:r>
          </a:p>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120</a:t>
            </a:r>
          </a:p>
        </p:txBody>
      </p:sp>
      <p:sp>
        <p:nvSpPr>
          <p:cNvPr id="779272" name="Text Box 8" descr="stacks-of-money"/>
          <p:cNvSpPr txBox="1">
            <a:spLocks noChangeArrowheads="1"/>
          </p:cNvSpPr>
          <p:nvPr/>
        </p:nvSpPr>
        <p:spPr bwMode="auto">
          <a:xfrm>
            <a:off x="4689475" y="4114800"/>
            <a:ext cx="736600" cy="777875"/>
          </a:xfrm>
          <a:prstGeom prst="rect">
            <a:avLst/>
          </a:prstGeom>
          <a:blipFill dpi="0" rotWithShape="1">
            <a:blip r:embed="rId4"/>
            <a:srcRect/>
            <a:stretch>
              <a:fillRect/>
            </a:stretch>
          </a:blipFill>
          <a:ln w="9525">
            <a:solidFill>
              <a:srgbClr val="00FF00"/>
            </a:solidFill>
            <a:miter lim="800000"/>
            <a:headEnd/>
            <a:tailEnd/>
          </a:ln>
        </p:spPr>
        <p:txBody>
          <a:bodyPr/>
          <a:lstStyle/>
          <a:p>
            <a:pPr algn="ctr" fontAlgn="auto">
              <a:spcBef>
                <a:spcPts val="0"/>
              </a:spcBef>
              <a:spcAft>
                <a:spcPts val="0"/>
              </a:spcAft>
              <a:defRPr/>
            </a:pP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2</a:t>
            </a:r>
          </a:p>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120</a:t>
            </a:r>
          </a:p>
        </p:txBody>
      </p:sp>
      <p:sp>
        <p:nvSpPr>
          <p:cNvPr id="779273" name="Text Box 9" descr="stacks-of-money"/>
          <p:cNvSpPr txBox="1">
            <a:spLocks noChangeArrowheads="1"/>
          </p:cNvSpPr>
          <p:nvPr/>
        </p:nvSpPr>
        <p:spPr bwMode="auto">
          <a:xfrm>
            <a:off x="5611813" y="4305300"/>
            <a:ext cx="736600" cy="587375"/>
          </a:xfrm>
          <a:prstGeom prst="rect">
            <a:avLst/>
          </a:prstGeom>
          <a:blipFill dpi="0" rotWithShape="1">
            <a:blip r:embed="rId4"/>
            <a:srcRect/>
            <a:stretch>
              <a:fillRect/>
            </a:stretch>
          </a:blipFill>
          <a:ln w="9525">
            <a:solidFill>
              <a:srgbClr val="00FF00"/>
            </a:solidFill>
            <a:miter lim="800000"/>
            <a:headEnd/>
            <a:tailEnd/>
          </a:ln>
        </p:spPr>
        <p:txBody>
          <a:bodyPr/>
          <a:lstStyle/>
          <a:p>
            <a:pPr algn="ctr" fontAlgn="auto">
              <a:spcBef>
                <a:spcPts val="0"/>
              </a:spcBef>
              <a:spcAft>
                <a:spcPts val="0"/>
              </a:spcAft>
              <a:defRPr/>
            </a:pP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3</a:t>
            </a:r>
          </a:p>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100</a:t>
            </a:r>
          </a:p>
        </p:txBody>
      </p:sp>
      <p:sp>
        <p:nvSpPr>
          <p:cNvPr id="779274" name="Text Box 10" descr="stacks-of-money"/>
          <p:cNvSpPr txBox="1">
            <a:spLocks noChangeArrowheads="1"/>
          </p:cNvSpPr>
          <p:nvPr/>
        </p:nvSpPr>
        <p:spPr bwMode="auto">
          <a:xfrm>
            <a:off x="6532563" y="4217988"/>
            <a:ext cx="738187" cy="674687"/>
          </a:xfrm>
          <a:prstGeom prst="rect">
            <a:avLst/>
          </a:prstGeom>
          <a:blipFill dpi="0" rotWithShape="1">
            <a:blip r:embed="rId4"/>
            <a:srcRect/>
            <a:stretch>
              <a:fillRect/>
            </a:stretch>
          </a:blipFill>
          <a:ln w="9525">
            <a:solidFill>
              <a:srgbClr val="00FF00"/>
            </a:solidFill>
            <a:miter lim="800000"/>
            <a:headEnd/>
            <a:tailEnd/>
          </a:ln>
        </p:spPr>
        <p:txBody>
          <a:bodyPr/>
          <a:lstStyle/>
          <a:p>
            <a:pPr algn="ctr" fontAlgn="auto">
              <a:spcBef>
                <a:spcPts val="0"/>
              </a:spcBef>
              <a:spcAft>
                <a:spcPts val="0"/>
              </a:spcAft>
              <a:defRPr/>
            </a:pP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4</a:t>
            </a:r>
          </a:p>
          <a:p>
            <a:pPr algn="ctr" fontAlgn="auto">
              <a:spcBef>
                <a:spcPts val="0"/>
              </a:spcBef>
              <a:spcAft>
                <a:spcPts val="0"/>
              </a:spcAft>
              <a:defRPr/>
            </a:pPr>
            <a:r>
              <a:rPr kumimoji="1" lang="cs-CZ" sz="1600" b="1">
                <a:solidFill>
                  <a:srgbClr val="00FF00"/>
                </a:solidFill>
                <a:effectLst>
                  <a:outerShdw blurRad="38100" dist="38100" dir="2700000" algn="tl">
                    <a:srgbClr val="000000"/>
                  </a:outerShdw>
                </a:effectLst>
                <a:latin typeface="Comic Sans MS" pitchFamily="66" charset="0"/>
              </a:rPr>
              <a:t>110</a:t>
            </a:r>
          </a:p>
        </p:txBody>
      </p:sp>
      <p:sp>
        <p:nvSpPr>
          <p:cNvPr id="779275" name="Line 11"/>
          <p:cNvSpPr>
            <a:spLocks noChangeShapeType="1"/>
          </p:cNvSpPr>
          <p:nvPr/>
        </p:nvSpPr>
        <p:spPr bwMode="auto">
          <a:xfrm flipV="1">
            <a:off x="4135438"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6" name="Line 12"/>
          <p:cNvSpPr>
            <a:spLocks noChangeShapeType="1"/>
          </p:cNvSpPr>
          <p:nvPr/>
        </p:nvSpPr>
        <p:spPr bwMode="auto">
          <a:xfrm flipV="1">
            <a:off x="5057775"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7" name="Line 13"/>
          <p:cNvSpPr>
            <a:spLocks noChangeShapeType="1"/>
          </p:cNvSpPr>
          <p:nvPr/>
        </p:nvSpPr>
        <p:spPr bwMode="auto">
          <a:xfrm flipV="1">
            <a:off x="5980113"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8" name="Line 14"/>
          <p:cNvSpPr>
            <a:spLocks noChangeShapeType="1"/>
          </p:cNvSpPr>
          <p:nvPr/>
        </p:nvSpPr>
        <p:spPr bwMode="auto">
          <a:xfrm flipV="1">
            <a:off x="6902450"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779279" name="Group 15"/>
          <p:cNvGrpSpPr>
            <a:grpSpLocks/>
          </p:cNvGrpSpPr>
          <p:nvPr/>
        </p:nvGrpSpPr>
        <p:grpSpPr bwMode="auto">
          <a:xfrm>
            <a:off x="755650" y="1700213"/>
            <a:ext cx="6704013" cy="4692650"/>
            <a:chOff x="476" y="1071"/>
            <a:chExt cx="4223" cy="2956"/>
          </a:xfrm>
        </p:grpSpPr>
        <p:sp>
          <p:nvSpPr>
            <p:cNvPr id="327705" name="Line 16"/>
            <p:cNvSpPr>
              <a:spLocks noChangeShapeType="1"/>
            </p:cNvSpPr>
            <p:nvPr/>
          </p:nvSpPr>
          <p:spPr bwMode="auto">
            <a:xfrm>
              <a:off x="476" y="3082"/>
              <a:ext cx="418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06" name="Line 17"/>
            <p:cNvSpPr>
              <a:spLocks noChangeShapeType="1"/>
            </p:cNvSpPr>
            <p:nvPr/>
          </p:nvSpPr>
          <p:spPr bwMode="auto">
            <a:xfrm flipV="1">
              <a:off x="824" y="1124"/>
              <a:ext cx="0" cy="27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07" name="Text Box 18"/>
            <p:cNvSpPr txBox="1">
              <a:spLocks noChangeArrowheads="1"/>
            </p:cNvSpPr>
            <p:nvPr/>
          </p:nvSpPr>
          <p:spPr bwMode="auto">
            <a:xfrm>
              <a:off x="1292" y="3657"/>
              <a:ext cx="340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      </a:t>
              </a:r>
              <a:r>
                <a:rPr kumimoji="1" lang="cs-CZ"/>
                <a:t>2012         2013      2014      2015      2016 </a:t>
              </a:r>
              <a:r>
                <a:rPr kumimoji="1" lang="cs-CZ">
                  <a:latin typeface="Times New Roman" pitchFamily="18" charset="0"/>
                </a:rPr>
                <a:t>	                čas</a:t>
              </a:r>
            </a:p>
          </p:txBody>
        </p:sp>
        <p:sp>
          <p:nvSpPr>
            <p:cNvPr id="327708" name="Text Box 19"/>
            <p:cNvSpPr txBox="1">
              <a:spLocks noChangeArrowheads="1"/>
            </p:cNvSpPr>
            <p:nvPr/>
          </p:nvSpPr>
          <p:spPr bwMode="auto">
            <a:xfrm>
              <a:off x="476" y="1071"/>
              <a:ext cx="38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Kč</a:t>
              </a:r>
            </a:p>
          </p:txBody>
        </p:sp>
        <p:sp>
          <p:nvSpPr>
            <p:cNvPr id="327709" name="Text Box 20"/>
            <p:cNvSpPr txBox="1">
              <a:spLocks noChangeArrowheads="1"/>
            </p:cNvSpPr>
            <p:nvPr/>
          </p:nvSpPr>
          <p:spPr bwMode="auto">
            <a:xfrm>
              <a:off x="553" y="2288"/>
              <a:ext cx="271"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grpSp>
      <p:sp>
        <p:nvSpPr>
          <p:cNvPr id="779285" name="Text Box 21"/>
          <p:cNvSpPr txBox="1">
            <a:spLocks noChangeArrowheads="1"/>
          </p:cNvSpPr>
          <p:nvPr/>
        </p:nvSpPr>
        <p:spPr bwMode="auto">
          <a:xfrm>
            <a:off x="4657725" y="1847850"/>
            <a:ext cx="860425" cy="6635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SHCF</a:t>
            </a:r>
            <a:r>
              <a:rPr kumimoji="1" lang="cs-CZ" baseline="-25000">
                <a:latin typeface="Times New Roman" pitchFamily="18" charset="0"/>
              </a:rPr>
              <a:t>2</a:t>
            </a:r>
          </a:p>
          <a:p>
            <a:pPr algn="ctr"/>
            <a:r>
              <a:rPr kumimoji="1" lang="cs-CZ">
                <a:latin typeface="Times New Roman" pitchFamily="18" charset="0"/>
              </a:rPr>
              <a:t>99,17</a:t>
            </a:r>
          </a:p>
        </p:txBody>
      </p:sp>
      <p:sp>
        <p:nvSpPr>
          <p:cNvPr id="779286" name="Text Box 22"/>
          <p:cNvSpPr txBox="1">
            <a:spLocks noChangeArrowheads="1"/>
          </p:cNvSpPr>
          <p:nvPr/>
        </p:nvSpPr>
        <p:spPr bwMode="auto">
          <a:xfrm>
            <a:off x="5565775" y="1906588"/>
            <a:ext cx="860425" cy="6032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SHCF</a:t>
            </a:r>
            <a:r>
              <a:rPr kumimoji="1" lang="cs-CZ" baseline="-25000">
                <a:latin typeface="Times New Roman" pitchFamily="18" charset="0"/>
              </a:rPr>
              <a:t>3</a:t>
            </a:r>
            <a:r>
              <a:rPr kumimoji="1" lang="cs-CZ">
                <a:latin typeface="Times New Roman" pitchFamily="18" charset="0"/>
              </a:rPr>
              <a:t> 75,13</a:t>
            </a:r>
          </a:p>
        </p:txBody>
      </p:sp>
      <p:sp>
        <p:nvSpPr>
          <p:cNvPr id="779287" name="Text Box 23"/>
          <p:cNvSpPr txBox="1">
            <a:spLocks noChangeArrowheads="1"/>
          </p:cNvSpPr>
          <p:nvPr/>
        </p:nvSpPr>
        <p:spPr bwMode="auto">
          <a:xfrm>
            <a:off x="6488113" y="1906588"/>
            <a:ext cx="860425" cy="6032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a:latin typeface="Times New Roman" pitchFamily="18" charset="0"/>
              </a:rPr>
              <a:t>SHCF</a:t>
            </a:r>
            <a:r>
              <a:rPr kumimoji="1" lang="cs-CZ" baseline="-25000">
                <a:latin typeface="Times New Roman" pitchFamily="18" charset="0"/>
              </a:rPr>
              <a:t>4</a:t>
            </a:r>
            <a:r>
              <a:rPr kumimoji="1" lang="cs-CZ">
                <a:latin typeface="Times New Roman" pitchFamily="18" charset="0"/>
              </a:rPr>
              <a:t> 75,13</a:t>
            </a:r>
          </a:p>
        </p:txBody>
      </p:sp>
      <p:sp>
        <p:nvSpPr>
          <p:cNvPr id="779288" name="Text Box 24"/>
          <p:cNvSpPr txBox="1">
            <a:spLocks noChangeArrowheads="1"/>
          </p:cNvSpPr>
          <p:nvPr/>
        </p:nvSpPr>
        <p:spPr bwMode="auto">
          <a:xfrm>
            <a:off x="5219700" y="950913"/>
            <a:ext cx="3709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kumimoji="1" lang="cs-CZ" sz="1600"/>
              <a:t>Diskontní míra (nejlepší alternativní míra zhodnocení peněz) = 10 % p.a.</a:t>
            </a:r>
          </a:p>
        </p:txBody>
      </p:sp>
      <p:sp>
        <p:nvSpPr>
          <p:cNvPr id="779289" name="Text Box 25"/>
          <p:cNvSpPr txBox="1">
            <a:spLocks noChangeArrowheads="1"/>
          </p:cNvSpPr>
          <p:nvPr/>
        </p:nvSpPr>
        <p:spPr bwMode="auto">
          <a:xfrm>
            <a:off x="3521075" y="2633663"/>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1</a:t>
            </a:r>
          </a:p>
        </p:txBody>
      </p:sp>
      <p:sp>
        <p:nvSpPr>
          <p:cNvPr id="779290" name="Text Box 26"/>
          <p:cNvSpPr txBox="1">
            <a:spLocks noChangeArrowheads="1"/>
          </p:cNvSpPr>
          <p:nvPr/>
        </p:nvSpPr>
        <p:spPr bwMode="auto">
          <a:xfrm>
            <a:off x="4462463" y="2590800"/>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120 / (1+0,1)</a:t>
            </a:r>
            <a:r>
              <a:rPr kumimoji="1" lang="cs-CZ" sz="1400" baseline="30000">
                <a:latin typeface="Times New Roman" pitchFamily="18" charset="0"/>
              </a:rPr>
              <a:t>2</a:t>
            </a:r>
          </a:p>
        </p:txBody>
      </p:sp>
      <p:sp>
        <p:nvSpPr>
          <p:cNvPr id="779291" name="Text Box 27"/>
          <p:cNvSpPr txBox="1">
            <a:spLocks noChangeArrowheads="1"/>
          </p:cNvSpPr>
          <p:nvPr/>
        </p:nvSpPr>
        <p:spPr bwMode="auto">
          <a:xfrm>
            <a:off x="5360988" y="261778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100 / (1+0,1)</a:t>
            </a:r>
            <a:r>
              <a:rPr kumimoji="1" lang="cs-CZ" sz="1400" baseline="30000">
                <a:latin typeface="Times New Roman" pitchFamily="18" charset="0"/>
              </a:rPr>
              <a:t>3</a:t>
            </a:r>
          </a:p>
        </p:txBody>
      </p:sp>
      <p:sp>
        <p:nvSpPr>
          <p:cNvPr id="779292" name="Text Box 28"/>
          <p:cNvSpPr txBox="1">
            <a:spLocks noChangeArrowheads="1"/>
          </p:cNvSpPr>
          <p:nvPr/>
        </p:nvSpPr>
        <p:spPr bwMode="auto">
          <a:xfrm>
            <a:off x="6315075" y="259873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kumimoji="1" lang="cs-CZ" sz="1400">
                <a:latin typeface="Times New Roman" pitchFamily="18" charset="0"/>
              </a:rPr>
              <a:t>110 / (1+0,1)</a:t>
            </a:r>
            <a:r>
              <a:rPr kumimoji="1" lang="cs-CZ" sz="1400" baseline="30000">
                <a:latin typeface="Times New Roman" pitchFamily="18" charset="0"/>
              </a:rPr>
              <a:t>4</a:t>
            </a:r>
          </a:p>
        </p:txBody>
      </p:sp>
      <p:sp>
        <p:nvSpPr>
          <p:cNvPr id="779293" name="Text Box 29" descr="01-money-spending"/>
          <p:cNvSpPr txBox="1">
            <a:spLocks noChangeArrowheads="1"/>
          </p:cNvSpPr>
          <p:nvPr/>
        </p:nvSpPr>
        <p:spPr bwMode="auto">
          <a:xfrm>
            <a:off x="2466975" y="4892675"/>
            <a:ext cx="1135063" cy="1435100"/>
          </a:xfrm>
          <a:prstGeom prst="rect">
            <a:avLst/>
          </a:prstGeom>
          <a:blipFill dpi="0" rotWithShape="1">
            <a:blip r:embed="rId3"/>
            <a:srcRect/>
            <a:stretch>
              <a:fillRect/>
            </a:stretch>
          </a:blipFill>
          <a:ln w="9525">
            <a:solidFill>
              <a:srgbClr val="FF0000"/>
            </a:solidFill>
            <a:miter lim="800000"/>
            <a:headEnd/>
            <a:tailEnd/>
          </a:ln>
        </p:spPr>
        <p:txBody>
          <a:bodyPr/>
          <a:lstStyle/>
          <a:p>
            <a:pPr algn="ctr" fontAlgn="auto">
              <a:spcBef>
                <a:spcPts val="0"/>
              </a:spcBef>
              <a:spcAft>
                <a:spcPts val="0"/>
              </a:spcAft>
              <a:defRPr/>
            </a:pPr>
            <a:r>
              <a:rPr kumimoji="1" lang="cs-CZ" sz="1400" dirty="0">
                <a:solidFill>
                  <a:srgbClr val="FF0000"/>
                </a:solidFill>
                <a:effectLst>
                  <a:outerShdw blurRad="38100" dist="38100" dir="2700000" algn="tl">
                    <a:srgbClr val="000000"/>
                  </a:outerShdw>
                </a:effectLst>
                <a:latin typeface="Comic Sans MS" pitchFamily="66" charset="0"/>
              </a:rPr>
              <a:t>Investiční výdaj</a:t>
            </a:r>
          </a:p>
          <a:p>
            <a:pPr algn="ctr" fontAlgn="auto">
              <a:spcBef>
                <a:spcPts val="0"/>
              </a:spcBef>
              <a:spcAft>
                <a:spcPts val="0"/>
              </a:spcAft>
              <a:defRPr/>
            </a:pPr>
            <a:r>
              <a:rPr kumimoji="1" lang="cs-CZ" sz="1400" dirty="0">
                <a:solidFill>
                  <a:srgbClr val="FF0000"/>
                </a:solidFill>
                <a:effectLst>
                  <a:outerShdw blurRad="38100" dist="38100" dir="2700000" algn="tl">
                    <a:srgbClr val="000000"/>
                  </a:outerShdw>
                </a:effectLst>
                <a:latin typeface="Comic Sans MS" pitchFamily="66" charset="0"/>
              </a:rPr>
              <a:t>400</a:t>
            </a:r>
          </a:p>
          <a:p>
            <a:pPr algn="ctr" fontAlgn="auto">
              <a:spcBef>
                <a:spcPts val="0"/>
              </a:spcBef>
              <a:spcAft>
                <a:spcPts val="0"/>
              </a:spcAft>
              <a:defRPr/>
            </a:pPr>
            <a:r>
              <a:rPr kumimoji="1" lang="cs-CZ" sz="2400" dirty="0">
                <a:solidFill>
                  <a:srgbClr val="FF0000"/>
                </a:solidFill>
                <a:effectLst>
                  <a:outerShdw blurRad="38100" dist="38100" dir="2700000" algn="tl">
                    <a:srgbClr val="000000"/>
                  </a:outerShdw>
                </a:effectLst>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9279"/>
                                        </p:tgtEl>
                                        <p:attrNameLst>
                                          <p:attrName>style.visibility</p:attrName>
                                        </p:attrNameLst>
                                      </p:cBhvr>
                                      <p:to>
                                        <p:strVal val="visible"/>
                                      </p:to>
                                    </p:set>
                                    <p:anim calcmode="lin" valueType="num">
                                      <p:cBhvr>
                                        <p:cTn id="7" dur="500" fill="hold"/>
                                        <p:tgtEl>
                                          <p:spTgt spid="779279"/>
                                        </p:tgtEl>
                                        <p:attrNameLst>
                                          <p:attrName>ppt_w</p:attrName>
                                        </p:attrNameLst>
                                      </p:cBhvr>
                                      <p:tavLst>
                                        <p:tav tm="0">
                                          <p:val>
                                            <p:fltVal val="0"/>
                                          </p:val>
                                        </p:tav>
                                        <p:tav tm="100000">
                                          <p:val>
                                            <p:strVal val="#ppt_w"/>
                                          </p:val>
                                        </p:tav>
                                      </p:tavLst>
                                    </p:anim>
                                    <p:anim calcmode="lin" valueType="num">
                                      <p:cBhvr>
                                        <p:cTn id="8" dur="500" fill="hold"/>
                                        <p:tgtEl>
                                          <p:spTgt spid="779279"/>
                                        </p:tgtEl>
                                        <p:attrNameLst>
                                          <p:attrName>ppt_h</p:attrName>
                                        </p:attrNameLst>
                                      </p:cBhvr>
                                      <p:tavLst>
                                        <p:tav tm="0">
                                          <p:val>
                                            <p:fltVal val="0"/>
                                          </p:val>
                                        </p:tav>
                                        <p:tav tm="100000">
                                          <p:val>
                                            <p:strVal val="#ppt_h"/>
                                          </p:val>
                                        </p:tav>
                                      </p:tavLst>
                                    </p:anim>
                                    <p:animEffect transition="in" filter="fade">
                                      <p:cBhvr>
                                        <p:cTn id="9" dur="500"/>
                                        <p:tgtEl>
                                          <p:spTgt spid="7792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79268"/>
                                        </p:tgtEl>
                                        <p:attrNameLst>
                                          <p:attrName>style.visibility</p:attrName>
                                        </p:attrNameLst>
                                      </p:cBhvr>
                                      <p:to>
                                        <p:strVal val="visible"/>
                                      </p:to>
                                    </p:set>
                                    <p:animEffect transition="in" filter="wipe(up)">
                                      <p:cBhvr>
                                        <p:cTn id="14" dur="2000"/>
                                        <p:tgtEl>
                                          <p:spTgt spid="7792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79271"/>
                                        </p:tgtEl>
                                        <p:attrNameLst>
                                          <p:attrName>style.visibility</p:attrName>
                                        </p:attrNameLst>
                                      </p:cBhvr>
                                      <p:to>
                                        <p:strVal val="visible"/>
                                      </p:to>
                                    </p:set>
                                    <p:animEffect transition="in" filter="wipe(down)">
                                      <p:cBhvr>
                                        <p:cTn id="19" dur="1000"/>
                                        <p:tgtEl>
                                          <p:spTgt spid="779271"/>
                                        </p:tgtEl>
                                      </p:cBhvr>
                                    </p:animEffect>
                                  </p:childTnLst>
                                </p:cTn>
                              </p:par>
                            </p:childTnLst>
                          </p:cTn>
                        </p:par>
                        <p:par>
                          <p:cTn id="20" fill="hold" nodeType="afterGroup">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79272"/>
                                        </p:tgtEl>
                                        <p:attrNameLst>
                                          <p:attrName>style.visibility</p:attrName>
                                        </p:attrNameLst>
                                      </p:cBhvr>
                                      <p:to>
                                        <p:strVal val="visible"/>
                                      </p:to>
                                    </p:set>
                                    <p:animEffect transition="in" filter="wipe(down)">
                                      <p:cBhvr>
                                        <p:cTn id="23" dur="1000"/>
                                        <p:tgtEl>
                                          <p:spTgt spid="779272"/>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79273"/>
                                        </p:tgtEl>
                                        <p:attrNameLst>
                                          <p:attrName>style.visibility</p:attrName>
                                        </p:attrNameLst>
                                      </p:cBhvr>
                                      <p:to>
                                        <p:strVal val="visible"/>
                                      </p:to>
                                    </p:set>
                                    <p:animEffect transition="in" filter="wipe(down)">
                                      <p:cBhvr>
                                        <p:cTn id="27" dur="1000"/>
                                        <p:tgtEl>
                                          <p:spTgt spid="779273"/>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79274"/>
                                        </p:tgtEl>
                                        <p:attrNameLst>
                                          <p:attrName>style.visibility</p:attrName>
                                        </p:attrNameLst>
                                      </p:cBhvr>
                                      <p:to>
                                        <p:strVal val="visible"/>
                                      </p:to>
                                    </p:set>
                                    <p:animEffect transition="in" filter="wipe(down)">
                                      <p:cBhvr>
                                        <p:cTn id="31" dur="1000"/>
                                        <p:tgtEl>
                                          <p:spTgt spid="7792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2" nodeType="clickEffect">
                                  <p:stCondLst>
                                    <p:cond delay="0"/>
                                  </p:stCondLst>
                                  <p:childTnLst>
                                    <p:set>
                                      <p:cBhvr>
                                        <p:cTn id="35" dur="1" fill="hold">
                                          <p:stCondLst>
                                            <p:cond delay="0"/>
                                          </p:stCondLst>
                                        </p:cTn>
                                        <p:tgtEl>
                                          <p:spTgt spid="779293"/>
                                        </p:tgtEl>
                                        <p:attrNameLst>
                                          <p:attrName>style.visibility</p:attrName>
                                        </p:attrNameLst>
                                      </p:cBhvr>
                                      <p:to>
                                        <p:strVal val="visible"/>
                                      </p:to>
                                    </p:set>
                                    <p:animEffect transition="in" filter="randombar(horizontal)">
                                      <p:cBhvr>
                                        <p:cTn id="36" dur="500"/>
                                        <p:tgtEl>
                                          <p:spTgt spid="77929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xit" presetSubtype="0" fill="hold" grpId="3" nodeType="clickEffect">
                                  <p:stCondLst>
                                    <p:cond delay="0"/>
                                  </p:stCondLst>
                                  <p:childTnLst>
                                    <p:animEffect transition="out" filter="dissolve">
                                      <p:cBhvr>
                                        <p:cTn id="40" dur="500"/>
                                        <p:tgtEl>
                                          <p:spTgt spid="779293"/>
                                        </p:tgtEl>
                                      </p:cBhvr>
                                    </p:animEffect>
                                    <p:set>
                                      <p:cBhvr>
                                        <p:cTn id="41" dur="1" fill="hold">
                                          <p:stCondLst>
                                            <p:cond delay="499"/>
                                          </p:stCondLst>
                                        </p:cTn>
                                        <p:tgtEl>
                                          <p:spTgt spid="7792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779288"/>
                                        </p:tgtEl>
                                        <p:attrNameLst>
                                          <p:attrName>style.visibility</p:attrName>
                                        </p:attrNameLst>
                                      </p:cBhvr>
                                      <p:to>
                                        <p:strVal val="visible"/>
                                      </p:to>
                                    </p:set>
                                    <p:anim calcmode="lin" valueType="num">
                                      <p:cBhvr>
                                        <p:cTn id="46" dur="1000" fill="hold"/>
                                        <p:tgtEl>
                                          <p:spTgt spid="779288"/>
                                        </p:tgtEl>
                                        <p:attrNameLst>
                                          <p:attrName>ppt_w</p:attrName>
                                        </p:attrNameLst>
                                      </p:cBhvr>
                                      <p:tavLst>
                                        <p:tav tm="0">
                                          <p:val>
                                            <p:strVal val="#ppt_w*0.70"/>
                                          </p:val>
                                        </p:tav>
                                        <p:tav tm="100000">
                                          <p:val>
                                            <p:strVal val="#ppt_w"/>
                                          </p:val>
                                        </p:tav>
                                      </p:tavLst>
                                    </p:anim>
                                    <p:anim calcmode="lin" valueType="num">
                                      <p:cBhvr>
                                        <p:cTn id="47" dur="1000" fill="hold"/>
                                        <p:tgtEl>
                                          <p:spTgt spid="779288"/>
                                        </p:tgtEl>
                                        <p:attrNameLst>
                                          <p:attrName>ppt_h</p:attrName>
                                        </p:attrNameLst>
                                      </p:cBhvr>
                                      <p:tavLst>
                                        <p:tav tm="0">
                                          <p:val>
                                            <p:strVal val="#ppt_h"/>
                                          </p:val>
                                        </p:tav>
                                        <p:tav tm="100000">
                                          <p:val>
                                            <p:strVal val="#ppt_h"/>
                                          </p:val>
                                        </p:tav>
                                      </p:tavLst>
                                    </p:anim>
                                    <p:animEffect transition="in" filter="fade">
                                      <p:cBhvr>
                                        <p:cTn id="48" dur="1000"/>
                                        <p:tgtEl>
                                          <p:spTgt spid="77928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79275"/>
                                        </p:tgtEl>
                                        <p:attrNameLst>
                                          <p:attrName>style.visibility</p:attrName>
                                        </p:attrNameLst>
                                      </p:cBhvr>
                                      <p:to>
                                        <p:strVal val="visible"/>
                                      </p:to>
                                    </p:set>
                                    <p:animEffect transition="in" filter="wipe(down)">
                                      <p:cBhvr>
                                        <p:cTn id="53" dur="500"/>
                                        <p:tgtEl>
                                          <p:spTgt spid="779275"/>
                                        </p:tgtEl>
                                      </p:cBhvr>
                                    </p:animEffect>
                                  </p:childTnLst>
                                </p:cTn>
                              </p:par>
                            </p:childTnLst>
                          </p:cTn>
                        </p:par>
                        <p:par>
                          <p:cTn id="54" fill="hold" nodeType="afterGroup">
                            <p:stCondLst>
                              <p:cond delay="5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779289"/>
                                        </p:tgtEl>
                                        <p:attrNameLst>
                                          <p:attrName>style.visibility</p:attrName>
                                        </p:attrNameLst>
                                      </p:cBhvr>
                                      <p:to>
                                        <p:strVal val="visible"/>
                                      </p:to>
                                    </p:set>
                                    <p:anim calcmode="discrete" valueType="clr">
                                      <p:cBhvr override="childStyle">
                                        <p:cTn id="57" dur="80"/>
                                        <p:tgtEl>
                                          <p:spTgt spid="779289"/>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779289"/>
                                        </p:tgtEl>
                                        <p:attrNameLst>
                                          <p:attrName>fillcolor</p:attrName>
                                        </p:attrNameLst>
                                      </p:cBhvr>
                                      <p:tavLst>
                                        <p:tav tm="0">
                                          <p:val>
                                            <p:clrVal>
                                              <a:schemeClr val="accent2"/>
                                            </p:clrVal>
                                          </p:val>
                                        </p:tav>
                                        <p:tav tm="50000">
                                          <p:val>
                                            <p:clrVal>
                                              <a:schemeClr val="hlink"/>
                                            </p:clrVal>
                                          </p:val>
                                        </p:tav>
                                      </p:tavLst>
                                    </p:anim>
                                    <p:set>
                                      <p:cBhvr>
                                        <p:cTn id="59" dur="80"/>
                                        <p:tgtEl>
                                          <p:spTgt spid="779289"/>
                                        </p:tgtEl>
                                        <p:attrNameLst>
                                          <p:attrName>fill.type</p:attrName>
                                        </p:attrNameLst>
                                      </p:cBhvr>
                                      <p:to>
                                        <p:strVal val="solid"/>
                                      </p:to>
                                    </p:set>
                                  </p:childTnLst>
                                </p:cTn>
                              </p:par>
                            </p:childTnLst>
                          </p:cTn>
                        </p:par>
                        <p:par>
                          <p:cTn id="60" fill="hold" nodeType="afterGroup">
                            <p:stCondLst>
                              <p:cond delay="1020"/>
                            </p:stCondLst>
                            <p:childTnLst>
                              <p:par>
                                <p:cTn id="61" presetID="55" presetClass="entr" presetSubtype="0" fill="hold" grpId="0" nodeType="afterEffect">
                                  <p:stCondLst>
                                    <p:cond delay="0"/>
                                  </p:stCondLst>
                                  <p:childTnLst>
                                    <p:set>
                                      <p:cBhvr>
                                        <p:cTn id="62" dur="1" fill="hold">
                                          <p:stCondLst>
                                            <p:cond delay="0"/>
                                          </p:stCondLst>
                                        </p:cTn>
                                        <p:tgtEl>
                                          <p:spTgt spid="779270"/>
                                        </p:tgtEl>
                                        <p:attrNameLst>
                                          <p:attrName>style.visibility</p:attrName>
                                        </p:attrNameLst>
                                      </p:cBhvr>
                                      <p:to>
                                        <p:strVal val="visible"/>
                                      </p:to>
                                    </p:set>
                                    <p:anim calcmode="lin" valueType="num">
                                      <p:cBhvr>
                                        <p:cTn id="63" dur="1000" fill="hold"/>
                                        <p:tgtEl>
                                          <p:spTgt spid="779270"/>
                                        </p:tgtEl>
                                        <p:attrNameLst>
                                          <p:attrName>ppt_w</p:attrName>
                                        </p:attrNameLst>
                                      </p:cBhvr>
                                      <p:tavLst>
                                        <p:tav tm="0">
                                          <p:val>
                                            <p:strVal val="#ppt_w*0.70"/>
                                          </p:val>
                                        </p:tav>
                                        <p:tav tm="100000">
                                          <p:val>
                                            <p:strVal val="#ppt_w"/>
                                          </p:val>
                                        </p:tav>
                                      </p:tavLst>
                                    </p:anim>
                                    <p:anim calcmode="lin" valueType="num">
                                      <p:cBhvr>
                                        <p:cTn id="64" dur="1000" fill="hold"/>
                                        <p:tgtEl>
                                          <p:spTgt spid="779270"/>
                                        </p:tgtEl>
                                        <p:attrNameLst>
                                          <p:attrName>ppt_h</p:attrName>
                                        </p:attrNameLst>
                                      </p:cBhvr>
                                      <p:tavLst>
                                        <p:tav tm="0">
                                          <p:val>
                                            <p:strVal val="#ppt_h"/>
                                          </p:val>
                                        </p:tav>
                                        <p:tav tm="100000">
                                          <p:val>
                                            <p:strVal val="#ppt_h"/>
                                          </p:val>
                                        </p:tav>
                                      </p:tavLst>
                                    </p:anim>
                                    <p:animEffect transition="in" filter="fade">
                                      <p:cBhvr>
                                        <p:cTn id="65" dur="1000"/>
                                        <p:tgtEl>
                                          <p:spTgt spid="77927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iterate type="lt">
                                    <p:tmPct val="0"/>
                                  </p:iterate>
                                  <p:childTnLst>
                                    <p:animEffect transition="out" filter="fade">
                                      <p:cBhvr>
                                        <p:cTn id="69" dur="500"/>
                                        <p:tgtEl>
                                          <p:spTgt spid="779289"/>
                                        </p:tgtEl>
                                      </p:cBhvr>
                                    </p:animEffect>
                                    <p:set>
                                      <p:cBhvr>
                                        <p:cTn id="70" dur="1" fill="hold">
                                          <p:stCondLst>
                                            <p:cond delay="499"/>
                                          </p:stCondLst>
                                        </p:cTn>
                                        <p:tgtEl>
                                          <p:spTgt spid="77928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779275"/>
                                        </p:tgtEl>
                                      </p:cBhvr>
                                    </p:animEffect>
                                    <p:set>
                                      <p:cBhvr>
                                        <p:cTn id="73" dur="1" fill="hold">
                                          <p:stCondLst>
                                            <p:cond delay="499"/>
                                          </p:stCondLst>
                                        </p:cTn>
                                        <p:tgtEl>
                                          <p:spTgt spid="779275"/>
                                        </p:tgtEl>
                                        <p:attrNameLst>
                                          <p:attrName>style.visibility</p:attrName>
                                        </p:attrNameLst>
                                      </p:cBhvr>
                                      <p:to>
                                        <p:strVal val="hidden"/>
                                      </p:to>
                                    </p:set>
                                  </p:childTnLst>
                                </p:cTn>
                              </p:par>
                            </p:childTnLst>
                          </p:cTn>
                        </p:par>
                        <p:par>
                          <p:cTn id="74" fill="hold" nodeType="afterGroup">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779276"/>
                                        </p:tgtEl>
                                        <p:attrNameLst>
                                          <p:attrName>style.visibility</p:attrName>
                                        </p:attrNameLst>
                                      </p:cBhvr>
                                      <p:to>
                                        <p:strVal val="visible"/>
                                      </p:to>
                                    </p:set>
                                    <p:animEffect transition="in" filter="wipe(down)">
                                      <p:cBhvr>
                                        <p:cTn id="77" dur="500"/>
                                        <p:tgtEl>
                                          <p:spTgt spid="779276"/>
                                        </p:tgtEl>
                                      </p:cBhvr>
                                    </p:animEffect>
                                  </p:childTnLst>
                                </p:cTn>
                              </p:par>
                            </p:childTnLst>
                          </p:cTn>
                        </p:par>
                        <p:par>
                          <p:cTn id="78" fill="hold" nodeType="afterGroup">
                            <p:stCondLst>
                              <p:cond delay="100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779290"/>
                                        </p:tgtEl>
                                        <p:attrNameLst>
                                          <p:attrName>style.visibility</p:attrName>
                                        </p:attrNameLst>
                                      </p:cBhvr>
                                      <p:to>
                                        <p:strVal val="visible"/>
                                      </p:to>
                                    </p:set>
                                    <p:anim calcmode="discrete" valueType="clr">
                                      <p:cBhvr override="childStyle">
                                        <p:cTn id="81" dur="80"/>
                                        <p:tgtEl>
                                          <p:spTgt spid="779290"/>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779290"/>
                                        </p:tgtEl>
                                        <p:attrNameLst>
                                          <p:attrName>fillcolor</p:attrName>
                                        </p:attrNameLst>
                                      </p:cBhvr>
                                      <p:tavLst>
                                        <p:tav tm="0">
                                          <p:val>
                                            <p:clrVal>
                                              <a:schemeClr val="accent2"/>
                                            </p:clrVal>
                                          </p:val>
                                        </p:tav>
                                        <p:tav tm="50000">
                                          <p:val>
                                            <p:clrVal>
                                              <a:schemeClr val="hlink"/>
                                            </p:clrVal>
                                          </p:val>
                                        </p:tav>
                                      </p:tavLst>
                                    </p:anim>
                                    <p:set>
                                      <p:cBhvr>
                                        <p:cTn id="83" dur="80"/>
                                        <p:tgtEl>
                                          <p:spTgt spid="779290"/>
                                        </p:tgtEl>
                                        <p:attrNameLst>
                                          <p:attrName>fill.type</p:attrName>
                                        </p:attrNameLst>
                                      </p:cBhvr>
                                      <p:to>
                                        <p:strVal val="solid"/>
                                      </p:to>
                                    </p:set>
                                  </p:childTnLst>
                                </p:cTn>
                              </p:par>
                            </p:childTnLst>
                          </p:cTn>
                        </p:par>
                        <p:par>
                          <p:cTn id="84" fill="hold" nodeType="afterGroup">
                            <p:stCondLst>
                              <p:cond delay="1520"/>
                            </p:stCondLst>
                            <p:childTnLst>
                              <p:par>
                                <p:cTn id="85" presetID="55" presetClass="entr" presetSubtype="0" fill="hold" grpId="0" nodeType="afterEffect">
                                  <p:stCondLst>
                                    <p:cond delay="0"/>
                                  </p:stCondLst>
                                  <p:childTnLst>
                                    <p:set>
                                      <p:cBhvr>
                                        <p:cTn id="86" dur="1" fill="hold">
                                          <p:stCondLst>
                                            <p:cond delay="0"/>
                                          </p:stCondLst>
                                        </p:cTn>
                                        <p:tgtEl>
                                          <p:spTgt spid="779285"/>
                                        </p:tgtEl>
                                        <p:attrNameLst>
                                          <p:attrName>style.visibility</p:attrName>
                                        </p:attrNameLst>
                                      </p:cBhvr>
                                      <p:to>
                                        <p:strVal val="visible"/>
                                      </p:to>
                                    </p:set>
                                    <p:anim calcmode="lin" valueType="num">
                                      <p:cBhvr>
                                        <p:cTn id="87" dur="1000" fill="hold"/>
                                        <p:tgtEl>
                                          <p:spTgt spid="779285"/>
                                        </p:tgtEl>
                                        <p:attrNameLst>
                                          <p:attrName>ppt_w</p:attrName>
                                        </p:attrNameLst>
                                      </p:cBhvr>
                                      <p:tavLst>
                                        <p:tav tm="0">
                                          <p:val>
                                            <p:strVal val="#ppt_w*0.70"/>
                                          </p:val>
                                        </p:tav>
                                        <p:tav tm="100000">
                                          <p:val>
                                            <p:strVal val="#ppt_w"/>
                                          </p:val>
                                        </p:tav>
                                      </p:tavLst>
                                    </p:anim>
                                    <p:anim calcmode="lin" valueType="num">
                                      <p:cBhvr>
                                        <p:cTn id="88" dur="1000" fill="hold"/>
                                        <p:tgtEl>
                                          <p:spTgt spid="779285"/>
                                        </p:tgtEl>
                                        <p:attrNameLst>
                                          <p:attrName>ppt_h</p:attrName>
                                        </p:attrNameLst>
                                      </p:cBhvr>
                                      <p:tavLst>
                                        <p:tav tm="0">
                                          <p:val>
                                            <p:strVal val="#ppt_h"/>
                                          </p:val>
                                        </p:tav>
                                        <p:tav tm="100000">
                                          <p:val>
                                            <p:strVal val="#ppt_h"/>
                                          </p:val>
                                        </p:tav>
                                      </p:tavLst>
                                    </p:anim>
                                    <p:animEffect transition="in" filter="fade">
                                      <p:cBhvr>
                                        <p:cTn id="89" dur="1000"/>
                                        <p:tgtEl>
                                          <p:spTgt spid="7792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iterate type="lt">
                                    <p:tmPct val="0"/>
                                  </p:iterate>
                                  <p:childTnLst>
                                    <p:animEffect transition="out" filter="fade">
                                      <p:cBhvr>
                                        <p:cTn id="93" dur="500"/>
                                        <p:tgtEl>
                                          <p:spTgt spid="779290"/>
                                        </p:tgtEl>
                                      </p:cBhvr>
                                    </p:animEffect>
                                    <p:set>
                                      <p:cBhvr>
                                        <p:cTn id="94" dur="1" fill="hold">
                                          <p:stCondLst>
                                            <p:cond delay="499"/>
                                          </p:stCondLst>
                                        </p:cTn>
                                        <p:tgtEl>
                                          <p:spTgt spid="77929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79276"/>
                                        </p:tgtEl>
                                      </p:cBhvr>
                                    </p:animEffect>
                                    <p:set>
                                      <p:cBhvr>
                                        <p:cTn id="97" dur="1" fill="hold">
                                          <p:stCondLst>
                                            <p:cond delay="499"/>
                                          </p:stCondLst>
                                        </p:cTn>
                                        <p:tgtEl>
                                          <p:spTgt spid="779276"/>
                                        </p:tgtEl>
                                        <p:attrNameLst>
                                          <p:attrName>style.visibility</p:attrName>
                                        </p:attrNameLst>
                                      </p:cBhvr>
                                      <p:to>
                                        <p:strVal val="hidden"/>
                                      </p:to>
                                    </p:set>
                                  </p:childTnLst>
                                </p:cTn>
                              </p:par>
                            </p:childTnLst>
                          </p:cTn>
                        </p:par>
                        <p:par>
                          <p:cTn id="98" fill="hold" nodeType="afterGroup">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779277"/>
                                        </p:tgtEl>
                                        <p:attrNameLst>
                                          <p:attrName>style.visibility</p:attrName>
                                        </p:attrNameLst>
                                      </p:cBhvr>
                                      <p:to>
                                        <p:strVal val="visible"/>
                                      </p:to>
                                    </p:set>
                                    <p:animEffect transition="in" filter="wipe(down)">
                                      <p:cBhvr>
                                        <p:cTn id="101" dur="500"/>
                                        <p:tgtEl>
                                          <p:spTgt spid="779277"/>
                                        </p:tgtEl>
                                      </p:cBhvr>
                                    </p:animEffect>
                                  </p:childTnLst>
                                </p:cTn>
                              </p:par>
                            </p:childTnLst>
                          </p:cTn>
                        </p:par>
                        <p:par>
                          <p:cTn id="102" fill="hold" nodeType="afterGroup">
                            <p:stCondLst>
                              <p:cond delay="1000"/>
                            </p:stCondLst>
                            <p:childTnLst>
                              <p:par>
                                <p:cTn id="103" presetID="27" presetClass="entr" presetSubtype="0" fill="hold" grpId="0" nodeType="afterEffect">
                                  <p:stCondLst>
                                    <p:cond delay="0"/>
                                  </p:stCondLst>
                                  <p:iterate type="lt">
                                    <p:tmPct val="50000"/>
                                  </p:iterate>
                                  <p:childTnLst>
                                    <p:set>
                                      <p:cBhvr>
                                        <p:cTn id="104" dur="1" fill="hold">
                                          <p:stCondLst>
                                            <p:cond delay="0"/>
                                          </p:stCondLst>
                                        </p:cTn>
                                        <p:tgtEl>
                                          <p:spTgt spid="779291"/>
                                        </p:tgtEl>
                                        <p:attrNameLst>
                                          <p:attrName>style.visibility</p:attrName>
                                        </p:attrNameLst>
                                      </p:cBhvr>
                                      <p:to>
                                        <p:strVal val="visible"/>
                                      </p:to>
                                    </p:set>
                                    <p:anim calcmode="discrete" valueType="clr">
                                      <p:cBhvr override="childStyle">
                                        <p:cTn id="105" dur="80"/>
                                        <p:tgtEl>
                                          <p:spTgt spid="779291"/>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779291"/>
                                        </p:tgtEl>
                                        <p:attrNameLst>
                                          <p:attrName>fillcolor</p:attrName>
                                        </p:attrNameLst>
                                      </p:cBhvr>
                                      <p:tavLst>
                                        <p:tav tm="0">
                                          <p:val>
                                            <p:clrVal>
                                              <a:schemeClr val="accent2"/>
                                            </p:clrVal>
                                          </p:val>
                                        </p:tav>
                                        <p:tav tm="50000">
                                          <p:val>
                                            <p:clrVal>
                                              <a:schemeClr val="hlink"/>
                                            </p:clrVal>
                                          </p:val>
                                        </p:tav>
                                      </p:tavLst>
                                    </p:anim>
                                    <p:set>
                                      <p:cBhvr>
                                        <p:cTn id="107" dur="80"/>
                                        <p:tgtEl>
                                          <p:spTgt spid="779291"/>
                                        </p:tgtEl>
                                        <p:attrNameLst>
                                          <p:attrName>fill.type</p:attrName>
                                        </p:attrNameLst>
                                      </p:cBhvr>
                                      <p:to>
                                        <p:strVal val="solid"/>
                                      </p:to>
                                    </p:set>
                                  </p:childTnLst>
                                </p:cTn>
                              </p:par>
                            </p:childTnLst>
                          </p:cTn>
                        </p:par>
                        <p:par>
                          <p:cTn id="108" fill="hold" nodeType="afterGroup">
                            <p:stCondLst>
                              <p:cond delay="1520"/>
                            </p:stCondLst>
                            <p:childTnLst>
                              <p:par>
                                <p:cTn id="109" presetID="55" presetClass="entr" presetSubtype="0" fill="hold" grpId="0" nodeType="afterEffect">
                                  <p:stCondLst>
                                    <p:cond delay="0"/>
                                  </p:stCondLst>
                                  <p:childTnLst>
                                    <p:set>
                                      <p:cBhvr>
                                        <p:cTn id="110" dur="1" fill="hold">
                                          <p:stCondLst>
                                            <p:cond delay="0"/>
                                          </p:stCondLst>
                                        </p:cTn>
                                        <p:tgtEl>
                                          <p:spTgt spid="779286"/>
                                        </p:tgtEl>
                                        <p:attrNameLst>
                                          <p:attrName>style.visibility</p:attrName>
                                        </p:attrNameLst>
                                      </p:cBhvr>
                                      <p:to>
                                        <p:strVal val="visible"/>
                                      </p:to>
                                    </p:set>
                                    <p:anim calcmode="lin" valueType="num">
                                      <p:cBhvr>
                                        <p:cTn id="111" dur="1000" fill="hold"/>
                                        <p:tgtEl>
                                          <p:spTgt spid="779286"/>
                                        </p:tgtEl>
                                        <p:attrNameLst>
                                          <p:attrName>ppt_w</p:attrName>
                                        </p:attrNameLst>
                                      </p:cBhvr>
                                      <p:tavLst>
                                        <p:tav tm="0">
                                          <p:val>
                                            <p:strVal val="#ppt_w*0.70"/>
                                          </p:val>
                                        </p:tav>
                                        <p:tav tm="100000">
                                          <p:val>
                                            <p:strVal val="#ppt_w"/>
                                          </p:val>
                                        </p:tav>
                                      </p:tavLst>
                                    </p:anim>
                                    <p:anim calcmode="lin" valueType="num">
                                      <p:cBhvr>
                                        <p:cTn id="112" dur="1000" fill="hold"/>
                                        <p:tgtEl>
                                          <p:spTgt spid="779286"/>
                                        </p:tgtEl>
                                        <p:attrNameLst>
                                          <p:attrName>ppt_h</p:attrName>
                                        </p:attrNameLst>
                                      </p:cBhvr>
                                      <p:tavLst>
                                        <p:tav tm="0">
                                          <p:val>
                                            <p:strVal val="#ppt_h"/>
                                          </p:val>
                                        </p:tav>
                                        <p:tav tm="100000">
                                          <p:val>
                                            <p:strVal val="#ppt_h"/>
                                          </p:val>
                                        </p:tav>
                                      </p:tavLst>
                                    </p:anim>
                                    <p:animEffect transition="in" filter="fade">
                                      <p:cBhvr>
                                        <p:cTn id="113" dur="1000"/>
                                        <p:tgtEl>
                                          <p:spTgt spid="77928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iterate type="lt">
                                    <p:tmPct val="0"/>
                                  </p:iterate>
                                  <p:childTnLst>
                                    <p:animEffect transition="out" filter="fade">
                                      <p:cBhvr>
                                        <p:cTn id="117" dur="500"/>
                                        <p:tgtEl>
                                          <p:spTgt spid="779291"/>
                                        </p:tgtEl>
                                      </p:cBhvr>
                                    </p:animEffect>
                                    <p:set>
                                      <p:cBhvr>
                                        <p:cTn id="118" dur="1" fill="hold">
                                          <p:stCondLst>
                                            <p:cond delay="499"/>
                                          </p:stCondLst>
                                        </p:cTn>
                                        <p:tgtEl>
                                          <p:spTgt spid="77929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779277"/>
                                        </p:tgtEl>
                                      </p:cBhvr>
                                    </p:animEffect>
                                    <p:set>
                                      <p:cBhvr>
                                        <p:cTn id="121" dur="1" fill="hold">
                                          <p:stCondLst>
                                            <p:cond delay="499"/>
                                          </p:stCondLst>
                                        </p:cTn>
                                        <p:tgtEl>
                                          <p:spTgt spid="779277"/>
                                        </p:tgtEl>
                                        <p:attrNameLst>
                                          <p:attrName>style.visibility</p:attrName>
                                        </p:attrNameLst>
                                      </p:cBhvr>
                                      <p:to>
                                        <p:strVal val="hidden"/>
                                      </p:to>
                                    </p:set>
                                  </p:childTnLst>
                                </p:cTn>
                              </p:par>
                            </p:childTnLst>
                          </p:cTn>
                        </p:par>
                        <p:par>
                          <p:cTn id="122" fill="hold" nodeType="afterGroup">
                            <p:stCondLst>
                              <p:cond delay="500"/>
                            </p:stCondLst>
                            <p:childTnLst>
                              <p:par>
                                <p:cTn id="123" presetID="22" presetClass="entr" presetSubtype="4" fill="hold" grpId="0" nodeType="afterEffect">
                                  <p:stCondLst>
                                    <p:cond delay="0"/>
                                  </p:stCondLst>
                                  <p:childTnLst>
                                    <p:set>
                                      <p:cBhvr>
                                        <p:cTn id="124" dur="1" fill="hold">
                                          <p:stCondLst>
                                            <p:cond delay="0"/>
                                          </p:stCondLst>
                                        </p:cTn>
                                        <p:tgtEl>
                                          <p:spTgt spid="779278"/>
                                        </p:tgtEl>
                                        <p:attrNameLst>
                                          <p:attrName>style.visibility</p:attrName>
                                        </p:attrNameLst>
                                      </p:cBhvr>
                                      <p:to>
                                        <p:strVal val="visible"/>
                                      </p:to>
                                    </p:set>
                                    <p:animEffect transition="in" filter="wipe(down)">
                                      <p:cBhvr>
                                        <p:cTn id="125" dur="500"/>
                                        <p:tgtEl>
                                          <p:spTgt spid="779278"/>
                                        </p:tgtEl>
                                      </p:cBhvr>
                                    </p:animEffect>
                                  </p:childTnLst>
                                </p:cTn>
                              </p:par>
                            </p:childTnLst>
                          </p:cTn>
                        </p:par>
                        <p:par>
                          <p:cTn id="126" fill="hold" nodeType="afterGroup">
                            <p:stCondLst>
                              <p:cond delay="1000"/>
                            </p:stCondLst>
                            <p:childTnLst>
                              <p:par>
                                <p:cTn id="127" presetID="27" presetClass="entr" presetSubtype="0" fill="hold" grpId="0" nodeType="afterEffect">
                                  <p:stCondLst>
                                    <p:cond delay="0"/>
                                  </p:stCondLst>
                                  <p:iterate type="lt">
                                    <p:tmPct val="50000"/>
                                  </p:iterate>
                                  <p:childTnLst>
                                    <p:set>
                                      <p:cBhvr>
                                        <p:cTn id="128" dur="1" fill="hold">
                                          <p:stCondLst>
                                            <p:cond delay="0"/>
                                          </p:stCondLst>
                                        </p:cTn>
                                        <p:tgtEl>
                                          <p:spTgt spid="779292"/>
                                        </p:tgtEl>
                                        <p:attrNameLst>
                                          <p:attrName>style.visibility</p:attrName>
                                        </p:attrNameLst>
                                      </p:cBhvr>
                                      <p:to>
                                        <p:strVal val="visible"/>
                                      </p:to>
                                    </p:set>
                                    <p:anim calcmode="discrete" valueType="clr">
                                      <p:cBhvr override="childStyle">
                                        <p:cTn id="129" dur="80"/>
                                        <p:tgtEl>
                                          <p:spTgt spid="779292"/>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779292"/>
                                        </p:tgtEl>
                                        <p:attrNameLst>
                                          <p:attrName>fillcolor</p:attrName>
                                        </p:attrNameLst>
                                      </p:cBhvr>
                                      <p:tavLst>
                                        <p:tav tm="0">
                                          <p:val>
                                            <p:clrVal>
                                              <a:schemeClr val="accent2"/>
                                            </p:clrVal>
                                          </p:val>
                                        </p:tav>
                                        <p:tav tm="50000">
                                          <p:val>
                                            <p:clrVal>
                                              <a:schemeClr val="hlink"/>
                                            </p:clrVal>
                                          </p:val>
                                        </p:tav>
                                      </p:tavLst>
                                    </p:anim>
                                    <p:set>
                                      <p:cBhvr>
                                        <p:cTn id="131" dur="80"/>
                                        <p:tgtEl>
                                          <p:spTgt spid="779292"/>
                                        </p:tgtEl>
                                        <p:attrNameLst>
                                          <p:attrName>fill.type</p:attrName>
                                        </p:attrNameLst>
                                      </p:cBhvr>
                                      <p:to>
                                        <p:strVal val="solid"/>
                                      </p:to>
                                    </p:set>
                                  </p:childTnLst>
                                </p:cTn>
                              </p:par>
                            </p:childTnLst>
                          </p:cTn>
                        </p:par>
                        <p:par>
                          <p:cTn id="132" fill="hold" nodeType="afterGroup">
                            <p:stCondLst>
                              <p:cond delay="1520"/>
                            </p:stCondLst>
                            <p:childTnLst>
                              <p:par>
                                <p:cTn id="133" presetID="55" presetClass="entr" presetSubtype="0" fill="hold" grpId="0" nodeType="afterEffect">
                                  <p:stCondLst>
                                    <p:cond delay="0"/>
                                  </p:stCondLst>
                                  <p:childTnLst>
                                    <p:set>
                                      <p:cBhvr>
                                        <p:cTn id="134" dur="1" fill="hold">
                                          <p:stCondLst>
                                            <p:cond delay="0"/>
                                          </p:stCondLst>
                                        </p:cTn>
                                        <p:tgtEl>
                                          <p:spTgt spid="779287"/>
                                        </p:tgtEl>
                                        <p:attrNameLst>
                                          <p:attrName>style.visibility</p:attrName>
                                        </p:attrNameLst>
                                      </p:cBhvr>
                                      <p:to>
                                        <p:strVal val="visible"/>
                                      </p:to>
                                    </p:set>
                                    <p:anim calcmode="lin" valueType="num">
                                      <p:cBhvr>
                                        <p:cTn id="135" dur="1000" fill="hold"/>
                                        <p:tgtEl>
                                          <p:spTgt spid="779287"/>
                                        </p:tgtEl>
                                        <p:attrNameLst>
                                          <p:attrName>ppt_w</p:attrName>
                                        </p:attrNameLst>
                                      </p:cBhvr>
                                      <p:tavLst>
                                        <p:tav tm="0">
                                          <p:val>
                                            <p:strVal val="#ppt_w*0.70"/>
                                          </p:val>
                                        </p:tav>
                                        <p:tav tm="100000">
                                          <p:val>
                                            <p:strVal val="#ppt_w"/>
                                          </p:val>
                                        </p:tav>
                                      </p:tavLst>
                                    </p:anim>
                                    <p:anim calcmode="lin" valueType="num">
                                      <p:cBhvr>
                                        <p:cTn id="136" dur="1000" fill="hold"/>
                                        <p:tgtEl>
                                          <p:spTgt spid="779287"/>
                                        </p:tgtEl>
                                        <p:attrNameLst>
                                          <p:attrName>ppt_h</p:attrName>
                                        </p:attrNameLst>
                                      </p:cBhvr>
                                      <p:tavLst>
                                        <p:tav tm="0">
                                          <p:val>
                                            <p:strVal val="#ppt_h"/>
                                          </p:val>
                                        </p:tav>
                                        <p:tav tm="100000">
                                          <p:val>
                                            <p:strVal val="#ppt_h"/>
                                          </p:val>
                                        </p:tav>
                                      </p:tavLst>
                                    </p:anim>
                                    <p:animEffect transition="in" filter="fade">
                                      <p:cBhvr>
                                        <p:cTn id="137" dur="1000"/>
                                        <p:tgtEl>
                                          <p:spTgt spid="77928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xit" presetSubtype="0" fill="hold" grpId="1" nodeType="clickEffect">
                                  <p:stCondLst>
                                    <p:cond delay="0"/>
                                  </p:stCondLst>
                                  <p:iterate type="lt">
                                    <p:tmPct val="0"/>
                                  </p:iterate>
                                  <p:childTnLst>
                                    <p:animEffect transition="out" filter="fade">
                                      <p:cBhvr>
                                        <p:cTn id="141" dur="500"/>
                                        <p:tgtEl>
                                          <p:spTgt spid="779292"/>
                                        </p:tgtEl>
                                      </p:cBhvr>
                                    </p:animEffect>
                                    <p:set>
                                      <p:cBhvr>
                                        <p:cTn id="142" dur="1" fill="hold">
                                          <p:stCondLst>
                                            <p:cond delay="499"/>
                                          </p:stCondLst>
                                        </p:cTn>
                                        <p:tgtEl>
                                          <p:spTgt spid="77929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779278"/>
                                        </p:tgtEl>
                                      </p:cBhvr>
                                    </p:animEffect>
                                    <p:set>
                                      <p:cBhvr>
                                        <p:cTn id="145" dur="1" fill="hold">
                                          <p:stCondLst>
                                            <p:cond delay="499"/>
                                          </p:stCondLst>
                                        </p:cTn>
                                        <p:tgtEl>
                                          <p:spTgt spid="779278"/>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0" presetClass="path" presetSubtype="0" accel="50000" decel="50000" fill="hold" grpId="1" nodeType="clickEffect">
                                  <p:stCondLst>
                                    <p:cond delay="0"/>
                                  </p:stCondLst>
                                  <p:childTnLst>
                                    <p:animMotion origin="layout" path="M -4.16667E-6 8.09249E-7 L -0.12222 0.27907 " pathEditMode="relative" rAng="0" ptsTypes="AA">
                                      <p:cBhvr>
                                        <p:cTn id="149" dur="2000" fill="hold"/>
                                        <p:tgtEl>
                                          <p:spTgt spid="779270"/>
                                        </p:tgtEl>
                                        <p:attrNameLst>
                                          <p:attrName>ppt_x</p:attrName>
                                          <p:attrName>ppt_y</p:attrName>
                                        </p:attrNameLst>
                                      </p:cBhvr>
                                      <p:rCtr x="-6111" y="13942"/>
                                    </p:animMotion>
                                  </p:childTnLst>
                                </p:cTn>
                              </p:par>
                              <p:par>
                                <p:cTn id="150" presetID="0" presetClass="path" presetSubtype="0" accel="50000" decel="50000" fill="hold" grpId="1" nodeType="withEffect">
                                  <p:stCondLst>
                                    <p:cond delay="0"/>
                                  </p:stCondLst>
                                  <p:childTnLst>
                                    <p:animMotion origin="layout" path="M -3.61111E-6 3.3526E-6 L -0.22534 0.28531 " pathEditMode="relative" rAng="0" ptsTypes="AA">
                                      <p:cBhvr>
                                        <p:cTn id="151" dur="2000" fill="hold"/>
                                        <p:tgtEl>
                                          <p:spTgt spid="779285"/>
                                        </p:tgtEl>
                                        <p:attrNameLst>
                                          <p:attrName>ppt_x</p:attrName>
                                          <p:attrName>ppt_y</p:attrName>
                                        </p:attrNameLst>
                                      </p:cBhvr>
                                      <p:rCtr x="-11267" y="14266"/>
                                    </p:animMotion>
                                  </p:childTnLst>
                                </p:cTn>
                              </p:par>
                              <p:par>
                                <p:cTn id="152" presetID="0" presetClass="path" presetSubtype="0" accel="50000" decel="50000" fill="hold" grpId="1" nodeType="withEffect">
                                  <p:stCondLst>
                                    <p:cond delay="0"/>
                                  </p:stCondLst>
                                  <p:childTnLst>
                                    <p:animMotion origin="layout" path="M 8.33333E-7 1.50289E-6 L -0.32535 0.28115 " pathEditMode="relative" rAng="0" ptsTypes="AA">
                                      <p:cBhvr>
                                        <p:cTn id="153" dur="2000" fill="hold"/>
                                        <p:tgtEl>
                                          <p:spTgt spid="779286"/>
                                        </p:tgtEl>
                                        <p:attrNameLst>
                                          <p:attrName>ppt_x</p:attrName>
                                          <p:attrName>ppt_y</p:attrName>
                                        </p:attrNameLst>
                                      </p:cBhvr>
                                      <p:rCtr x="-16267" y="14058"/>
                                    </p:animMotion>
                                  </p:childTnLst>
                                </p:cTn>
                              </p:par>
                              <p:par>
                                <p:cTn id="154" presetID="0" presetClass="path" presetSubtype="0" accel="50000" decel="50000" fill="hold" grpId="1" nodeType="withEffect">
                                  <p:stCondLst>
                                    <p:cond delay="0"/>
                                  </p:stCondLst>
                                  <p:childTnLst>
                                    <p:animMotion origin="layout" path="M 2.77778E-6 1.50289E-6 L -0.42691 0.2793 " pathEditMode="relative" rAng="0" ptsTypes="AA">
                                      <p:cBhvr>
                                        <p:cTn id="155" dur="2000" fill="hold"/>
                                        <p:tgtEl>
                                          <p:spTgt spid="779287"/>
                                        </p:tgtEl>
                                        <p:attrNameLst>
                                          <p:attrName>ppt_x</p:attrName>
                                          <p:attrName>ppt_y</p:attrName>
                                        </p:attrNameLst>
                                      </p:cBhvr>
                                      <p:rCtr x="-21354" y="13965"/>
                                    </p:animMotion>
                                  </p:childTnLst>
                                </p:cTn>
                              </p:par>
                            </p:childTnLst>
                          </p:cTn>
                        </p:par>
                        <p:par>
                          <p:cTn id="156" fill="hold" nodeType="afterGroup">
                            <p:stCondLst>
                              <p:cond delay="2000"/>
                            </p:stCondLst>
                            <p:childTnLst>
                              <p:par>
                                <p:cTn id="157" presetID="10" presetClass="exit" presetSubtype="0" fill="hold" grpId="2" nodeType="afterEffect">
                                  <p:stCondLst>
                                    <p:cond delay="0"/>
                                  </p:stCondLst>
                                  <p:childTnLst>
                                    <p:animEffect transition="out" filter="fade">
                                      <p:cBhvr>
                                        <p:cTn id="158" dur="1000"/>
                                        <p:tgtEl>
                                          <p:spTgt spid="779270"/>
                                        </p:tgtEl>
                                      </p:cBhvr>
                                    </p:animEffect>
                                    <p:set>
                                      <p:cBhvr>
                                        <p:cTn id="159" dur="1" fill="hold">
                                          <p:stCondLst>
                                            <p:cond delay="999"/>
                                          </p:stCondLst>
                                        </p:cTn>
                                        <p:tgtEl>
                                          <p:spTgt spid="779270"/>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1000"/>
                                        <p:tgtEl>
                                          <p:spTgt spid="779285"/>
                                        </p:tgtEl>
                                      </p:cBhvr>
                                    </p:animEffect>
                                    <p:set>
                                      <p:cBhvr>
                                        <p:cTn id="162" dur="1" fill="hold">
                                          <p:stCondLst>
                                            <p:cond delay="999"/>
                                          </p:stCondLst>
                                        </p:cTn>
                                        <p:tgtEl>
                                          <p:spTgt spid="779285"/>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1000"/>
                                        <p:tgtEl>
                                          <p:spTgt spid="779286"/>
                                        </p:tgtEl>
                                      </p:cBhvr>
                                    </p:animEffect>
                                    <p:set>
                                      <p:cBhvr>
                                        <p:cTn id="165" dur="1" fill="hold">
                                          <p:stCondLst>
                                            <p:cond delay="999"/>
                                          </p:stCondLst>
                                        </p:cTn>
                                        <p:tgtEl>
                                          <p:spTgt spid="779286"/>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1000"/>
                                        <p:tgtEl>
                                          <p:spTgt spid="779287"/>
                                        </p:tgtEl>
                                      </p:cBhvr>
                                    </p:animEffect>
                                    <p:set>
                                      <p:cBhvr>
                                        <p:cTn id="168" dur="1" fill="hold">
                                          <p:stCondLst>
                                            <p:cond delay="999"/>
                                          </p:stCondLst>
                                        </p:cTn>
                                        <p:tgtEl>
                                          <p:spTgt spid="779287"/>
                                        </p:tgtEl>
                                        <p:attrNameLst>
                                          <p:attrName>style.visibility</p:attrName>
                                        </p:attrNameLst>
                                      </p:cBhvr>
                                      <p:to>
                                        <p:strVal val="hidden"/>
                                      </p:to>
                                    </p:set>
                                  </p:childTnLst>
                                </p:cTn>
                              </p:par>
                              <p:par>
                                <p:cTn id="169" presetID="55" presetClass="entr" presetSubtype="0" fill="hold" grpId="0" nodeType="withEffect">
                                  <p:stCondLst>
                                    <p:cond delay="0"/>
                                  </p:stCondLst>
                                  <p:childTnLst>
                                    <p:set>
                                      <p:cBhvr>
                                        <p:cTn id="170" dur="1" fill="hold">
                                          <p:stCondLst>
                                            <p:cond delay="0"/>
                                          </p:stCondLst>
                                        </p:cTn>
                                        <p:tgtEl>
                                          <p:spTgt spid="779266"/>
                                        </p:tgtEl>
                                        <p:attrNameLst>
                                          <p:attrName>style.visibility</p:attrName>
                                        </p:attrNameLst>
                                      </p:cBhvr>
                                      <p:to>
                                        <p:strVal val="visible"/>
                                      </p:to>
                                    </p:set>
                                    <p:anim calcmode="lin" valueType="num">
                                      <p:cBhvr>
                                        <p:cTn id="171" dur="1000" fill="hold"/>
                                        <p:tgtEl>
                                          <p:spTgt spid="779266"/>
                                        </p:tgtEl>
                                        <p:attrNameLst>
                                          <p:attrName>ppt_w</p:attrName>
                                        </p:attrNameLst>
                                      </p:cBhvr>
                                      <p:tavLst>
                                        <p:tav tm="0">
                                          <p:val>
                                            <p:strVal val="#ppt_w*0.70"/>
                                          </p:val>
                                        </p:tav>
                                        <p:tav tm="100000">
                                          <p:val>
                                            <p:strVal val="#ppt_w"/>
                                          </p:val>
                                        </p:tav>
                                      </p:tavLst>
                                    </p:anim>
                                    <p:anim calcmode="lin" valueType="num">
                                      <p:cBhvr>
                                        <p:cTn id="172" dur="1000" fill="hold"/>
                                        <p:tgtEl>
                                          <p:spTgt spid="779266"/>
                                        </p:tgtEl>
                                        <p:attrNameLst>
                                          <p:attrName>ppt_h</p:attrName>
                                        </p:attrNameLst>
                                      </p:cBhvr>
                                      <p:tavLst>
                                        <p:tav tm="0">
                                          <p:val>
                                            <p:strVal val="#ppt_h"/>
                                          </p:val>
                                        </p:tav>
                                        <p:tav tm="100000">
                                          <p:val>
                                            <p:strVal val="#ppt_h"/>
                                          </p:val>
                                        </p:tav>
                                      </p:tavLst>
                                    </p:anim>
                                    <p:animEffect transition="in" filter="fade">
                                      <p:cBhvr>
                                        <p:cTn id="173" dur="1000"/>
                                        <p:tgtEl>
                                          <p:spTgt spid="779266"/>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0" presetClass="path" presetSubtype="0" accel="50000" decel="50000" fill="hold" grpId="1" nodeType="clickEffect">
                                  <p:stCondLst>
                                    <p:cond delay="0"/>
                                  </p:stCondLst>
                                  <p:childTnLst>
                                    <p:animMotion origin="layout" path="M 5.55112E-17 -1.6185E-6 L 5.55112E-17 -0.12254 " pathEditMode="relative" rAng="0" ptsTypes="AA">
                                      <p:cBhvr>
                                        <p:cTn id="177" dur="2000" fill="hold"/>
                                        <p:tgtEl>
                                          <p:spTgt spid="779268"/>
                                        </p:tgtEl>
                                        <p:attrNameLst>
                                          <p:attrName>ppt_x</p:attrName>
                                          <p:attrName>ppt_y</p:attrName>
                                        </p:attrNameLst>
                                      </p:cBhvr>
                                      <p:rCtr x="0" y="-6127"/>
                                    </p:animMotion>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779269"/>
                                        </p:tgtEl>
                                        <p:attrNameLst>
                                          <p:attrName>style.visibility</p:attrName>
                                        </p:attrNameLst>
                                      </p:cBhvr>
                                      <p:to>
                                        <p:strVal val="visible"/>
                                      </p:to>
                                    </p:set>
                                    <p:animEffect transition="in" filter="wipe(down)">
                                      <p:cBhvr>
                                        <p:cTn id="182" dur="2000"/>
                                        <p:tgtEl>
                                          <p:spTgt spid="779269"/>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779293"/>
                                        </p:tgtEl>
                                        <p:attrNameLst>
                                          <p:attrName>style.visibility</p:attrName>
                                        </p:attrNameLst>
                                      </p:cBhvr>
                                      <p:to>
                                        <p:strVal val="visible"/>
                                      </p:to>
                                    </p:set>
                                    <p:animEffect transition="in" filter="wipe(up)">
                                      <p:cBhvr>
                                        <p:cTn id="187" dur="2000"/>
                                        <p:tgtEl>
                                          <p:spTgt spid="779293"/>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0" presetClass="path" presetSubtype="0" accel="50000" decel="50000" fill="hold" grpId="1" nodeType="clickEffect">
                                  <p:stCondLst>
                                    <p:cond delay="0"/>
                                  </p:stCondLst>
                                  <p:childTnLst>
                                    <p:animMotion origin="layout" path="M 5.55112E-17 4.62428E-7 L 5.55112E-17 -0.21087 " pathEditMode="relative" rAng="0" ptsTypes="AA">
                                      <p:cBhvr>
                                        <p:cTn id="191" dur="2000" fill="hold"/>
                                        <p:tgtEl>
                                          <p:spTgt spid="779293"/>
                                        </p:tgtEl>
                                        <p:attrNameLst>
                                          <p:attrName>ppt_x</p:attrName>
                                          <p:attrName>ppt_y</p:attrName>
                                        </p:attrNameLst>
                                      </p:cBhvr>
                                      <p:rCtr x="0" y="-10543"/>
                                    </p:animMotion>
                                  </p:childTnLst>
                                </p:cTn>
                              </p:par>
                            </p:childTnLst>
                          </p:cTn>
                        </p:par>
                        <p:par>
                          <p:cTn id="192" fill="hold" nodeType="afterGroup">
                            <p:stCondLst>
                              <p:cond delay="2000"/>
                            </p:stCondLst>
                            <p:childTnLst>
                              <p:par>
                                <p:cTn id="193" presetID="35" presetClass="path" presetSubtype="0" accel="50000" decel="50000" fill="hold" grpId="1" nodeType="afterEffect">
                                  <p:stCondLst>
                                    <p:cond delay="0"/>
                                  </p:stCondLst>
                                  <p:childTnLst>
                                    <p:animMotion origin="layout" path="M 3.05556E-6 -3.12139E-6 L -0.12604 -3.12139E-6 " pathEditMode="relative" rAng="0" ptsTypes="AA">
                                      <p:cBhvr>
                                        <p:cTn id="194" dur="2000" fill="hold"/>
                                        <p:tgtEl>
                                          <p:spTgt spid="779266"/>
                                        </p:tgtEl>
                                        <p:attrNameLst>
                                          <p:attrName>ppt_x</p:attrName>
                                          <p:attrName>ppt_y</p:attrName>
                                        </p:attrNameLst>
                                      </p:cBhvr>
                                      <p:rCtr x="-6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6" grpId="0" animBg="1"/>
      <p:bldP spid="779266" grpId="1" animBg="1"/>
      <p:bldP spid="779268" grpId="0" animBg="1"/>
      <p:bldP spid="779268" grpId="1" animBg="1"/>
      <p:bldP spid="779269" grpId="0" animBg="1"/>
      <p:bldP spid="779270" grpId="0" animBg="1"/>
      <p:bldP spid="779270" grpId="1" animBg="1"/>
      <p:bldP spid="779270" grpId="2" animBg="1"/>
      <p:bldP spid="779271" grpId="0" animBg="1"/>
      <p:bldP spid="779272" grpId="0" animBg="1"/>
      <p:bldP spid="779273" grpId="0" animBg="1"/>
      <p:bldP spid="779274" grpId="0" animBg="1"/>
      <p:bldP spid="779275" grpId="0" animBg="1"/>
      <p:bldP spid="779275" grpId="1" animBg="1"/>
      <p:bldP spid="779276" grpId="0" animBg="1"/>
      <p:bldP spid="779276" grpId="1" animBg="1"/>
      <p:bldP spid="779277" grpId="0" animBg="1"/>
      <p:bldP spid="779277" grpId="1" animBg="1"/>
      <p:bldP spid="779278" grpId="0" animBg="1"/>
      <p:bldP spid="779278" grpId="1" animBg="1"/>
      <p:bldP spid="779285" grpId="0" animBg="1"/>
      <p:bldP spid="779285" grpId="1" animBg="1"/>
      <p:bldP spid="779285" grpId="2" animBg="1"/>
      <p:bldP spid="779286" grpId="0" animBg="1"/>
      <p:bldP spid="779286" grpId="1" animBg="1"/>
      <p:bldP spid="779286" grpId="2" animBg="1"/>
      <p:bldP spid="779287" grpId="0" animBg="1"/>
      <p:bldP spid="779287" grpId="1" animBg="1"/>
      <p:bldP spid="779287" grpId="2" animBg="1"/>
      <p:bldP spid="779288" grpId="0"/>
      <p:bldP spid="779289" grpId="0"/>
      <p:bldP spid="779289" grpId="1"/>
      <p:bldP spid="779290" grpId="0"/>
      <p:bldP spid="779290" grpId="1"/>
      <p:bldP spid="779291" grpId="0"/>
      <p:bldP spid="779291" grpId="1"/>
      <p:bldP spid="779292" grpId="0"/>
      <p:bldP spid="779292" grpId="1"/>
      <p:bldP spid="779293" grpId="0" animBg="1"/>
      <p:bldP spid="779293" grpId="1" animBg="1"/>
      <p:bldP spid="779293" grpId="2" animBg="1"/>
      <p:bldP spid="779293" grpId="3"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548617" y="1219199"/>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rPr>
              <a:t>Metoda čisté současné hodnoty </a:t>
            </a:r>
          </a:p>
        </p:txBody>
      </p:sp>
      <p:sp>
        <p:nvSpPr>
          <p:cNvPr id="32772" name="Text Box 3"/>
          <p:cNvSpPr txBox="1">
            <a:spLocks noChangeArrowheads="1"/>
          </p:cNvSpPr>
          <p:nvPr/>
        </p:nvSpPr>
        <p:spPr bwMode="auto">
          <a:xfrm>
            <a:off x="435496" y="1877697"/>
            <a:ext cx="8077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dirty="0">
                <a:latin typeface="Times New Roman" pitchFamily="18" charset="0"/>
                <a:cs typeface="Times New Roman" pitchFamily="18" charset="0"/>
              </a:rPr>
              <a:t>Výhody</a:t>
            </a:r>
          </a:p>
          <a:p>
            <a:pPr marL="533400" indent="-342900" algn="just">
              <a:buFont typeface="Arial" pitchFamily="34" charset="0"/>
              <a:buChar char="•"/>
            </a:pPr>
            <a:r>
              <a:rPr lang="cs-CZ" sz="2000" dirty="0">
                <a:latin typeface="Times New Roman" pitchFamily="18" charset="0"/>
                <a:cs typeface="Times New Roman" pitchFamily="18" charset="0"/>
              </a:rPr>
              <a:t>vyjadřuje příspěvek každého projektu k hodnotě firmy</a:t>
            </a:r>
          </a:p>
          <a:p>
            <a:pPr marL="533400" indent="-342900" algn="just">
              <a:buFont typeface="Arial" pitchFamily="34" charset="0"/>
              <a:buChar char="•"/>
            </a:pPr>
            <a:r>
              <a:rPr lang="cs-CZ" sz="2000" dirty="0">
                <a:latin typeface="Times New Roman" pitchFamily="18" charset="0"/>
                <a:cs typeface="Times New Roman" pitchFamily="18" charset="0"/>
              </a:rPr>
              <a:t>pomocí ní lze popsat libovolné peněžní toky</a:t>
            </a:r>
          </a:p>
          <a:p>
            <a:pPr marL="533400" indent="-342900" algn="just">
              <a:buFont typeface="Arial" pitchFamily="34" charset="0"/>
              <a:buChar char="•"/>
            </a:pPr>
            <a:r>
              <a:rPr lang="cs-CZ" sz="2000" b="0" dirty="0">
                <a:latin typeface="Times New Roman" pitchFamily="18" charset="0"/>
                <a:cs typeface="Times New Roman" pitchFamily="18" charset="0"/>
              </a:rPr>
              <a:t>zahrnuje časovou hodnotu peněz -</a:t>
            </a:r>
            <a:r>
              <a:rPr lang="cs-CZ" sz="2000" dirty="0">
                <a:latin typeface="Times New Roman" pitchFamily="18" charset="0"/>
                <a:cs typeface="Times New Roman" pitchFamily="18" charset="0"/>
              </a:rPr>
              <a:t> výsledkem je absolutní hodnota přínosu investice v dnešních cenách</a:t>
            </a:r>
          </a:p>
          <a:p>
            <a:pPr marL="533400" indent="-342900" algn="just">
              <a:buFont typeface="Arial" pitchFamily="34" charset="0"/>
              <a:buChar char="•"/>
            </a:pPr>
            <a:r>
              <a:rPr lang="cs-CZ" sz="2000" b="0" dirty="0">
                <a:latin typeface="Times New Roman" pitchFamily="18" charset="0"/>
                <a:cs typeface="Times New Roman" pitchFamily="18" charset="0"/>
              </a:rPr>
              <a:t>zahrnuje všechny platby projektu a</a:t>
            </a:r>
          </a:p>
          <a:p>
            <a:pPr marL="533400" indent="-342900" algn="just">
              <a:buFont typeface="Arial" pitchFamily="34" charset="0"/>
              <a:buChar char="•"/>
            </a:pPr>
            <a:r>
              <a:rPr lang="cs-CZ" sz="2000" b="0" dirty="0">
                <a:latin typeface="Times New Roman" pitchFamily="18" charset="0"/>
                <a:cs typeface="Times New Roman" pitchFamily="18" charset="0"/>
              </a:rPr>
              <a:t>je aditivní vzhledem k peněžním tokům, tedy lze NPV sčítat také za více projektů a získat tak celkový přínos realizace více IP</a:t>
            </a:r>
          </a:p>
          <a:p>
            <a:pPr algn="just"/>
            <a:r>
              <a:rPr lang="cs-CZ" sz="2000" dirty="0">
                <a:latin typeface="Times New Roman" pitchFamily="18" charset="0"/>
              </a:rPr>
              <a:t>Nevýhody</a:t>
            </a:r>
          </a:p>
          <a:p>
            <a:pPr marL="533400" indent="-342900" algn="just">
              <a:buFont typeface="Arial" pitchFamily="34" charset="0"/>
              <a:buChar char="•"/>
            </a:pPr>
            <a:r>
              <a:rPr lang="cs-CZ" sz="2000" b="0" dirty="0">
                <a:latin typeface="Times New Roman" pitchFamily="18" charset="0"/>
              </a:rPr>
              <a:t>hodnota závisí na počáteční volbě hodnoty diskontní míry a správně definovaných CF</a:t>
            </a:r>
          </a:p>
          <a:p>
            <a:pPr marL="533400" indent="-342900" algn="just">
              <a:buFont typeface="Arial" pitchFamily="34" charset="0"/>
              <a:buChar char="•"/>
            </a:pPr>
            <a:r>
              <a:rPr lang="cs-CZ" sz="2000" b="0" dirty="0">
                <a:latin typeface="Times New Roman" pitchFamily="18" charset="0"/>
              </a:rPr>
              <a:t>Obtížné porovnávání variant s rozdílnou dobou životnosti</a:t>
            </a: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dirty="0">
              <a:latin typeface="Times New Roman" pitchFamily="18" charset="0"/>
            </a:endParaRPr>
          </a:p>
        </p:txBody>
      </p:sp>
      <p:sp>
        <p:nvSpPr>
          <p:cNvPr id="4" name="Rectangle 2"/>
          <p:cNvSpPr txBox="1">
            <a:spLocks noChangeArrowheads="1"/>
          </p:cNvSpPr>
          <p:nvPr/>
        </p:nvSpPr>
        <p:spPr>
          <a:xfrm>
            <a:off x="2908169" y="48155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spTree>
    <p:extLst>
      <p:ext uri="{BB962C8B-B14F-4D97-AF65-F5344CB8AC3E}">
        <p14:creationId xmlns:p14="http://schemas.microsoft.com/office/powerpoint/2010/main" val="4133673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320121" y="633446"/>
            <a:ext cx="8136904" cy="601580"/>
          </a:xfrm>
        </p:spPr>
        <p:txBody>
          <a:bodyPr>
            <a:normAutofit/>
          </a:bodyPr>
          <a:lstStyle/>
          <a:p>
            <a:r>
              <a:rPr lang="cs-CZ" sz="3200" b="1" dirty="0">
                <a:solidFill>
                  <a:schemeClr val="accent1">
                    <a:lumMod val="50000"/>
                  </a:schemeClr>
                </a:solidFill>
              </a:rPr>
              <a:t>Rozhodování mezi více investičními variantami</a:t>
            </a:r>
          </a:p>
        </p:txBody>
      </p:sp>
      <p:sp>
        <p:nvSpPr>
          <p:cNvPr id="702467" name="Rectangle 3"/>
          <p:cNvSpPr>
            <a:spLocks noGrp="1" noChangeArrowheads="1"/>
          </p:cNvSpPr>
          <p:nvPr>
            <p:ph type="body" idx="1"/>
          </p:nvPr>
        </p:nvSpPr>
        <p:spPr>
          <a:xfrm>
            <a:off x="251520" y="1340768"/>
            <a:ext cx="8496944" cy="4286101"/>
          </a:xfrm>
        </p:spPr>
        <p:txBody>
          <a:bodyPr/>
          <a:lstStyle/>
          <a:p>
            <a:pPr algn="just"/>
            <a:r>
              <a:rPr lang="cs-CZ" sz="2800" dirty="0"/>
              <a:t>Budeme-li vybírat z více možných variant vzájemně se vylučujících, jako kritérium zvolíme srovnatelné ČSH a vybereme investici s vyšší ČSH, která bude poté realizována. </a:t>
            </a:r>
          </a:p>
          <a:p>
            <a:pPr algn="just"/>
            <a:r>
              <a:rPr lang="cs-CZ" sz="2800" dirty="0"/>
              <a:t>Existují-li více než dvě přípustné varianty a podnik je kapitálově omezen na realizaci pouze omezeného počtu variant, pak kritériem výběru bude VVP (Vnitřní výnosové procento). Jedná se o relativní ukazatel, zohledňující i vložený kapitál.</a:t>
            </a:r>
          </a:p>
        </p:txBody>
      </p:sp>
    </p:spTree>
    <p:extLst>
      <p:ext uri="{BB962C8B-B14F-4D97-AF65-F5344CB8AC3E}">
        <p14:creationId xmlns:p14="http://schemas.microsoft.com/office/powerpoint/2010/main" val="303554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427038" y="469265"/>
            <a:ext cx="80883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fontAlgn="auto">
              <a:lnSpc>
                <a:spcPts val="5800"/>
              </a:lnSpc>
              <a:spcAft>
                <a:spcPts val="0"/>
              </a:spcAft>
              <a:defRPr/>
            </a:pPr>
            <a:r>
              <a:rPr lang="cs-CZ" sz="4000" dirty="0">
                <a:solidFill>
                  <a:schemeClr val="tx2"/>
                </a:solidFill>
                <a:effectLst>
                  <a:outerShdw blurRad="63500" dist="38100" dir="5400000" algn="t" rotWithShape="0">
                    <a:prstClr val="black">
                      <a:alpha val="25000"/>
                    </a:prstClr>
                  </a:outerShdw>
                </a:effectLst>
                <a:latin typeface="+mn-lt"/>
                <a:ea typeface="+mj-ea"/>
                <a:cs typeface="+mj-cs"/>
              </a:rPr>
              <a:t>Podnikové pojetí investic</a:t>
            </a:r>
          </a:p>
        </p:txBody>
      </p:sp>
      <p:sp>
        <p:nvSpPr>
          <p:cNvPr id="280579" name="Text Box 3"/>
          <p:cNvSpPr txBox="1">
            <a:spLocks noChangeArrowheads="1"/>
          </p:cNvSpPr>
          <p:nvPr/>
        </p:nvSpPr>
        <p:spPr bwMode="auto">
          <a:xfrm>
            <a:off x="468313" y="1341438"/>
            <a:ext cx="820737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a:latin typeface="Times New Roman" pitchFamily="18" charset="0"/>
                <a:cs typeface="Times New Roman" pitchFamily="18" charset="0"/>
              </a:rPr>
              <a:t>Z hlediska finančního podle dosud platné legislativy můžeme  podnikové investice charakterizovat jako</a:t>
            </a:r>
            <a:r>
              <a:rPr lang="cs-CZ" sz="2800" b="1">
                <a:latin typeface="Times New Roman" pitchFamily="18" charset="0"/>
                <a:cs typeface="Times New Roman" pitchFamily="18" charset="0"/>
              </a:rPr>
              <a:t> jednorázově vynaložené zdroje, které budou přinášet peněžní příjmy během delšího budoucího období. </a:t>
            </a:r>
            <a:endParaRPr lang="cs-CZ" sz="2800" b="1">
              <a:latin typeface="Times New Roman" pitchFamily="18" charset="0"/>
            </a:endParaRPr>
          </a:p>
          <a:p>
            <a:endParaRPr lang="cs-CZ" sz="2800" b="1">
              <a:latin typeface="Times New Roman" pitchFamily="18" charset="0"/>
            </a:endParaRPr>
          </a:p>
          <a:p>
            <a:r>
              <a:rPr lang="cs-CZ" sz="2800" b="1">
                <a:latin typeface="Times New Roman" pitchFamily="18" charset="0"/>
                <a:cs typeface="Times New Roman" pitchFamily="18" charset="0"/>
              </a:rPr>
              <a:t>Za investice podniku se považují ty peněžní výdaje, u nichž se očekává jejich přeměna na budoucí peněžní příjmy během delšího časového úseku (delší než 1 rok). </a:t>
            </a:r>
            <a:endParaRPr lang="cs-CZ" sz="2800" b="1">
              <a:latin typeface="Times New Roman" pitchFamily="18" charset="0"/>
            </a:endParaRPr>
          </a:p>
          <a:p>
            <a:endParaRPr lang="cs-CZ" sz="2800" b="1">
              <a:latin typeface="Times New Roman" pitchFamily="18" charset="0"/>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463550" y="836613"/>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cs typeface="Times New Roman" pitchFamily="18" charset="0"/>
              </a:rPr>
              <a:t>Metoda vnitřního výnosového procenta</a:t>
            </a:r>
            <a:r>
              <a:rPr lang="cs-CZ" sz="2800" b="1" i="1" u="sng">
                <a:latin typeface="Times New Roman" pitchFamily="18" charset="0"/>
              </a:rPr>
              <a:t> </a:t>
            </a:r>
          </a:p>
        </p:txBody>
      </p:sp>
      <p:sp>
        <p:nvSpPr>
          <p:cNvPr id="329731" name="Text Box 3"/>
          <p:cNvSpPr txBox="1">
            <a:spLocks noChangeArrowheads="1"/>
          </p:cNvSpPr>
          <p:nvPr/>
        </p:nvSpPr>
        <p:spPr bwMode="auto">
          <a:xfrm>
            <a:off x="304800" y="1484313"/>
            <a:ext cx="854075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200">
                <a:latin typeface="Times New Roman" pitchFamily="18" charset="0"/>
                <a:cs typeface="Times New Roman" pitchFamily="18" charset="0"/>
              </a:rPr>
              <a:t>Metoda VVP je také založena na principu současné hodnoty. Spočívá v nalezení diskontní míry, při které se současná hodnota očekávaných výnosů z investice rovná současné hodnotě výdajů na investici, což znamená, že čistá současná hodnota se rovná 0.</a:t>
            </a:r>
          </a:p>
          <a:p>
            <a:pPr algn="just"/>
            <a:endParaRPr lang="cs-CZ" sz="2200">
              <a:latin typeface="Times New Roman" pitchFamily="18" charset="0"/>
              <a:cs typeface="Times New Roman" pitchFamily="18" charset="0"/>
            </a:endParaRPr>
          </a:p>
          <a:p>
            <a:pPr algn="just"/>
            <a:r>
              <a:rPr lang="cs-CZ" sz="2000">
                <a:latin typeface="Times New Roman" pitchFamily="18" charset="0"/>
                <a:cs typeface="Times New Roman" pitchFamily="18" charset="0"/>
              </a:rPr>
              <a:t> </a:t>
            </a:r>
            <a:endParaRPr lang="cs-CZ" sz="2000">
              <a:latin typeface="Times New Roman" pitchFamily="18" charset="0"/>
            </a:endParaRPr>
          </a:p>
          <a:p>
            <a:pPr algn="just"/>
            <a:endParaRPr lang="cs-CZ" sz="2000">
              <a:latin typeface="Times New Roman" pitchFamily="18" charset="0"/>
            </a:endParaRPr>
          </a:p>
          <a:p>
            <a:pPr algn="just"/>
            <a:endParaRPr lang="cs-CZ" sz="2000">
              <a:latin typeface="Times New Roman" pitchFamily="18" charset="0"/>
            </a:endParaRPr>
          </a:p>
          <a:p>
            <a:pPr algn="just"/>
            <a:endParaRPr lang="cs-CZ" sz="2000">
              <a:latin typeface="Times New Roman" pitchFamily="18" charset="0"/>
            </a:endParaRPr>
          </a:p>
          <a:p>
            <a:pPr algn="just"/>
            <a:r>
              <a:rPr lang="cs-CZ" sz="2200">
                <a:latin typeface="Times New Roman" pitchFamily="18" charset="0"/>
                <a:cs typeface="Times New Roman" pitchFamily="18" charset="0"/>
              </a:rPr>
              <a:t>Je-li vnitřní výnosové procento větší než diskontní míra zahrnující riziko (WACC), je projekt přes své riziko přijatelný. Je-li celá investice na úvěr, mělo by být vnitřní výnosové procento vyšší, než je úroková míra.</a:t>
            </a:r>
          </a:p>
          <a:p>
            <a:pPr algn="just"/>
            <a:endParaRPr lang="cs-CZ" sz="2200">
              <a:latin typeface="Times New Roman" pitchFamily="18" charset="0"/>
            </a:endParaRPr>
          </a:p>
          <a:p>
            <a:pPr algn="just"/>
            <a:endParaRPr lang="cs-CZ" sz="2000">
              <a:latin typeface="Times New Roman" pitchFamily="18" charset="0"/>
            </a:endParaRPr>
          </a:p>
          <a:p>
            <a:pPr algn="just"/>
            <a:endParaRPr lang="cs-CZ" sz="2000">
              <a:latin typeface="Times New Roman" pitchFamily="18" charset="0"/>
            </a:endParaRPr>
          </a:p>
          <a:p>
            <a:pPr algn="just"/>
            <a:endParaRPr lang="cs-CZ" sz="2000">
              <a:latin typeface="Times New Roman" pitchFamily="18" charset="0"/>
            </a:endParaRPr>
          </a:p>
          <a:p>
            <a:pPr algn="just"/>
            <a:endParaRPr lang="cs-CZ" sz="2000">
              <a:latin typeface="Times New Roman" pitchFamily="18" charset="0"/>
            </a:endParaRPr>
          </a:p>
          <a:p>
            <a:pPr algn="just"/>
            <a:endParaRPr lang="cs-CZ" sz="2000" b="1">
              <a:latin typeface="Times New Roman" pitchFamily="18" charset="0"/>
            </a:endParaRPr>
          </a:p>
        </p:txBody>
      </p:sp>
      <p:pic>
        <p:nvPicPr>
          <p:cNvPr id="3297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3" y="3213100"/>
            <a:ext cx="28130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457200" y="76200"/>
            <a:ext cx="8229600" cy="1143000"/>
          </a:xfrm>
          <a:prstGeom prst="rect">
            <a:avLst/>
          </a:prstGeom>
          <a:solidFill>
            <a:schemeClr val="bg1"/>
          </a:solid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3600" b="1" dirty="0">
                <a:effectLst>
                  <a:outerShdw blurRad="63500" dist="38100" dir="5400000" algn="t" rotWithShape="0">
                    <a:prstClr val="black">
                      <a:alpha val="25000"/>
                    </a:prstClr>
                  </a:outerShdw>
                </a:effectLst>
                <a:latin typeface="+mn-lt"/>
              </a:rPr>
              <a:t>Dynamické metody</a:t>
            </a:r>
          </a:p>
        </p:txBody>
      </p:sp>
      <p:graphicFrame>
        <p:nvGraphicFramePr>
          <p:cNvPr id="2" name="Objekt 1"/>
          <p:cNvGraphicFramePr>
            <a:graphicFrameLocks noChangeAspect="1"/>
          </p:cNvGraphicFramePr>
          <p:nvPr/>
        </p:nvGraphicFramePr>
        <p:xfrm>
          <a:off x="4292600" y="3429000"/>
          <a:ext cx="4552950" cy="863600"/>
        </p:xfrm>
        <a:graphic>
          <a:graphicData uri="http://schemas.openxmlformats.org/presentationml/2006/ole">
            <mc:AlternateContent xmlns:mc="http://schemas.openxmlformats.org/markup-compatibility/2006">
              <mc:Choice xmlns:v="urn:schemas-microsoft-com:vml" Requires="v">
                <p:oleObj spid="_x0000_s186388" name="Editor rovnic 3.0" r:id="rId5" imgW="2108200" imgH="444500" progId="Equation.3">
                  <p:embed/>
                </p:oleObj>
              </mc:Choice>
              <mc:Fallback>
                <p:oleObj name="Editor rovnic 3.0" r:id="rId5" imgW="2108200" imgH="444500" progId="Equation.3">
                  <p:embed/>
                  <p:pic>
                    <p:nvPicPr>
                      <p:cNvPr id="2"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3429000"/>
                        <a:ext cx="455295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1A6FE1EF-AA65-4FB0-8885-6A60BC9642D5}" type="slidenum">
              <a:rPr lang="cs-CZ"/>
              <a:pPr/>
              <a:t>61</a:t>
            </a:fld>
            <a:endParaRPr lang="cs-CZ" dirty="0"/>
          </a:p>
        </p:txBody>
      </p:sp>
      <p:sp>
        <p:nvSpPr>
          <p:cNvPr id="73730" name="Rectangle 2"/>
          <p:cNvSpPr>
            <a:spLocks noGrp="1" noChangeArrowheads="1"/>
          </p:cNvSpPr>
          <p:nvPr>
            <p:ph type="body" idx="1"/>
          </p:nvPr>
        </p:nvSpPr>
        <p:spPr>
          <a:xfrm>
            <a:off x="52084" y="1545996"/>
            <a:ext cx="9007075" cy="4694548"/>
          </a:xfrm>
        </p:spPr>
        <p:txBody>
          <a:bodyPr>
            <a:normAutofit lnSpcReduction="10000"/>
          </a:bodyPr>
          <a:lstStyle/>
          <a:p>
            <a:pPr>
              <a:lnSpc>
                <a:spcPct val="90000"/>
              </a:lnSpc>
              <a:buFont typeface="Wingdings" pitchFamily="2" charset="2"/>
              <a:buNone/>
            </a:pPr>
            <a:r>
              <a:rPr lang="cs-CZ" sz="2000" dirty="0">
                <a:latin typeface="Times New Roman" pitchFamily="18" charset="0"/>
              </a:rPr>
              <a:t>Jedná se o další charakteristiku projektu, která slouží k jeho  přijetí nebo zamítnutí. 	</a:t>
            </a:r>
          </a:p>
          <a:p>
            <a:pPr>
              <a:lnSpc>
                <a:spcPct val="90000"/>
              </a:lnSpc>
              <a:buFont typeface="Wingdings" pitchFamily="2" charset="2"/>
              <a:buNone/>
            </a:pPr>
            <a:r>
              <a:rPr lang="cs-CZ" sz="2000" b="1" dirty="0">
                <a:latin typeface="Times New Roman" pitchFamily="18" charset="0"/>
              </a:rPr>
              <a:t>Metoda NPV </a:t>
            </a:r>
            <a:r>
              <a:rPr lang="cs-CZ" sz="2000" dirty="0">
                <a:latin typeface="Times New Roman" pitchFamily="18" charset="0"/>
              </a:rPr>
              <a:t>bývá doplněna ještě o </a:t>
            </a:r>
            <a:r>
              <a:rPr lang="cs-CZ" sz="2000" b="1" dirty="0">
                <a:latin typeface="Times New Roman" pitchFamily="18" charset="0"/>
              </a:rPr>
              <a:t>index současné hodnoty</a:t>
            </a:r>
            <a:r>
              <a:rPr lang="cs-CZ" sz="2000" dirty="0">
                <a:latin typeface="Times New Roman" pitchFamily="18" charset="0"/>
              </a:rPr>
              <a:t>, nebo-</a:t>
            </a:r>
            <a:r>
              <a:rPr lang="cs-CZ" sz="2000" dirty="0" err="1">
                <a:latin typeface="Times New Roman" pitchFamily="18" charset="0"/>
              </a:rPr>
              <a:t>li</a:t>
            </a:r>
            <a:r>
              <a:rPr lang="cs-CZ" sz="2000" dirty="0">
                <a:latin typeface="Times New Roman" pitchFamily="18" charset="0"/>
              </a:rPr>
              <a:t> </a:t>
            </a:r>
            <a:r>
              <a:rPr lang="cs-CZ" sz="2000" b="1" dirty="0">
                <a:latin typeface="Times New Roman" pitchFamily="18" charset="0"/>
              </a:rPr>
              <a:t>index výnosnosti</a:t>
            </a:r>
          </a:p>
          <a:p>
            <a:pPr algn="ctr">
              <a:lnSpc>
                <a:spcPct val="90000"/>
              </a:lnSpc>
              <a:buFont typeface="Wingdings" pitchFamily="2" charset="2"/>
              <a:buNone/>
            </a:pPr>
            <a:r>
              <a:rPr lang="cs-CZ" sz="2000" b="1" dirty="0">
                <a:latin typeface="Times New Roman" pitchFamily="18" charset="0"/>
              </a:rPr>
              <a:t>IV = SHCF / IN</a:t>
            </a:r>
          </a:p>
          <a:p>
            <a:pPr algn="ctr">
              <a:lnSpc>
                <a:spcPct val="90000"/>
              </a:lnSpc>
              <a:buFont typeface="Wingdings" pitchFamily="2" charset="2"/>
              <a:buNone/>
            </a:pPr>
            <a:endParaRPr lang="cs-CZ" sz="2000" b="1" dirty="0">
              <a:latin typeface="Times New Roman" pitchFamily="18" charset="0"/>
            </a:endParaRPr>
          </a:p>
          <a:p>
            <a:pPr algn="ctr">
              <a:lnSpc>
                <a:spcPct val="90000"/>
              </a:lnSpc>
              <a:buFont typeface="Wingdings" pitchFamily="2" charset="2"/>
              <a:buNone/>
            </a:pPr>
            <a:r>
              <a:rPr lang="cs-CZ" sz="2000" dirty="0">
                <a:latin typeface="Times New Roman" pitchFamily="18" charset="0"/>
              </a:rPr>
              <a:t>Je-li </a:t>
            </a:r>
            <a:r>
              <a:rPr lang="cs-CZ" sz="2000" b="1" dirty="0">
                <a:latin typeface="Times New Roman" pitchFamily="18" charset="0"/>
              </a:rPr>
              <a:t>IV</a:t>
            </a:r>
            <a:r>
              <a:rPr lang="en-US" sz="2000" b="1" dirty="0">
                <a:latin typeface="Times New Roman" pitchFamily="18" charset="0"/>
              </a:rPr>
              <a:t>&gt;</a:t>
            </a:r>
            <a:r>
              <a:rPr lang="cs-CZ" sz="2000" b="1" dirty="0">
                <a:latin typeface="Times New Roman" pitchFamily="18" charset="0"/>
              </a:rPr>
              <a:t>1</a:t>
            </a:r>
            <a:r>
              <a:rPr lang="cs-CZ" sz="2000" dirty="0">
                <a:latin typeface="Times New Roman" pitchFamily="18" charset="0"/>
              </a:rPr>
              <a:t>, můžeme investici přijmout.</a:t>
            </a:r>
          </a:p>
          <a:p>
            <a:pPr algn="ctr">
              <a:lnSpc>
                <a:spcPct val="90000"/>
              </a:lnSpc>
              <a:buFont typeface="Wingdings" pitchFamily="2" charset="2"/>
              <a:buNone/>
            </a:pPr>
            <a:r>
              <a:rPr lang="cs-CZ" sz="2000" dirty="0">
                <a:latin typeface="Times New Roman" pitchFamily="18" charset="0"/>
              </a:rPr>
              <a:t>Je-li </a:t>
            </a:r>
            <a:r>
              <a:rPr lang="cs-CZ" sz="2000" b="1" dirty="0">
                <a:latin typeface="Times New Roman" pitchFamily="18" charset="0"/>
              </a:rPr>
              <a:t>IV</a:t>
            </a:r>
            <a:r>
              <a:rPr lang="en-US" sz="2000" b="1" dirty="0">
                <a:latin typeface="Times New Roman" pitchFamily="18" charset="0"/>
              </a:rPr>
              <a:t>&lt;</a:t>
            </a:r>
            <a:r>
              <a:rPr lang="cs-CZ" sz="2000" b="1" dirty="0">
                <a:latin typeface="Times New Roman" pitchFamily="18" charset="0"/>
              </a:rPr>
              <a:t>1</a:t>
            </a:r>
            <a:r>
              <a:rPr lang="cs-CZ" sz="2000" dirty="0">
                <a:latin typeface="Times New Roman" pitchFamily="18" charset="0"/>
              </a:rPr>
              <a:t>, potom projekt nelze doporučit k přijetí.</a:t>
            </a:r>
          </a:p>
          <a:p>
            <a:pPr>
              <a:lnSpc>
                <a:spcPct val="90000"/>
              </a:lnSpc>
              <a:buFont typeface="Wingdings" pitchFamily="2" charset="2"/>
              <a:buNone/>
            </a:pPr>
            <a:r>
              <a:rPr lang="cs-CZ" sz="2000" b="1" dirty="0">
                <a:latin typeface="Times New Roman" pitchFamily="18" charset="0"/>
              </a:rPr>
              <a:t>Výhody</a:t>
            </a:r>
          </a:p>
          <a:p>
            <a:pPr>
              <a:lnSpc>
                <a:spcPct val="90000"/>
              </a:lnSpc>
            </a:pPr>
            <a:r>
              <a:rPr lang="cs-CZ" sz="2000" dirty="0">
                <a:latin typeface="Times New Roman" pitchFamily="18" charset="0"/>
              </a:rPr>
              <a:t>zahrnuje časovou hodnotu peněz,</a:t>
            </a:r>
          </a:p>
          <a:p>
            <a:pPr>
              <a:lnSpc>
                <a:spcPct val="90000"/>
              </a:lnSpc>
            </a:pPr>
            <a:r>
              <a:rPr lang="cs-CZ" sz="2000" dirty="0">
                <a:latin typeface="Times New Roman" pitchFamily="18" charset="0"/>
              </a:rPr>
              <a:t>zahrnuje všechny platby projektu,</a:t>
            </a:r>
          </a:p>
          <a:p>
            <a:pPr>
              <a:lnSpc>
                <a:spcPct val="90000"/>
              </a:lnSpc>
            </a:pPr>
            <a:r>
              <a:rPr lang="cs-CZ" sz="2000" dirty="0">
                <a:latin typeface="Times New Roman" pitchFamily="18" charset="0"/>
              </a:rPr>
              <a:t>pravidlo je možné použít i při výběru vzájemně se vylučujících projektů – mezi projekty vybereme ten, který má nejvyšší index ziskovosti.</a:t>
            </a:r>
          </a:p>
          <a:p>
            <a:pPr marL="0" indent="0">
              <a:lnSpc>
                <a:spcPct val="90000"/>
              </a:lnSpc>
              <a:buNone/>
            </a:pPr>
            <a:r>
              <a:rPr lang="cs-CZ" sz="2000" b="1" dirty="0">
                <a:latin typeface="Times New Roman" pitchFamily="18" charset="0"/>
              </a:rPr>
              <a:t>Nevýhody pravidla</a:t>
            </a:r>
          </a:p>
          <a:p>
            <a:pPr>
              <a:lnSpc>
                <a:spcPct val="90000"/>
              </a:lnSpc>
            </a:pPr>
            <a:r>
              <a:rPr lang="cs-CZ" sz="2000" dirty="0">
                <a:latin typeface="Times New Roman" pitchFamily="18" charset="0"/>
              </a:rPr>
              <a:t>hodnota    závisí na počáteční volbě  diskontní míry,</a:t>
            </a:r>
          </a:p>
          <a:p>
            <a:pPr>
              <a:lnSpc>
                <a:spcPct val="90000"/>
              </a:lnSpc>
            </a:pPr>
            <a:r>
              <a:rPr lang="cs-CZ" sz="2000" dirty="0">
                <a:latin typeface="Times New Roman" pitchFamily="18" charset="0"/>
              </a:rPr>
              <a:t>index ziskovosti není aditivní vzhledem k peněžním tokům.</a:t>
            </a:r>
          </a:p>
        </p:txBody>
      </p:sp>
      <p:sp>
        <p:nvSpPr>
          <p:cNvPr id="73731" name="Text Box 3"/>
          <p:cNvSpPr txBox="1">
            <a:spLocks noChangeArrowheads="1"/>
          </p:cNvSpPr>
          <p:nvPr/>
        </p:nvSpPr>
        <p:spPr bwMode="auto">
          <a:xfrm>
            <a:off x="540345" y="641350"/>
            <a:ext cx="8382000" cy="64135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3600" b="1" dirty="0">
                <a:solidFill>
                  <a:schemeClr val="accent1">
                    <a:lumMod val="50000"/>
                  </a:schemeClr>
                </a:solidFill>
                <a:latin typeface="Times New Roman" pitchFamily="18" charset="0"/>
              </a:rPr>
              <a:t>Index výnosnosti (ziskovosti)</a:t>
            </a:r>
          </a:p>
        </p:txBody>
      </p:sp>
    </p:spTree>
    <p:extLst>
      <p:ext uri="{BB962C8B-B14F-4D97-AF65-F5344CB8AC3E}">
        <p14:creationId xmlns:p14="http://schemas.microsoft.com/office/powerpoint/2010/main" val="527672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762000" y="1304831"/>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 (VVP)</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368193" y="2054170"/>
            <a:ext cx="8077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b="0" dirty="0">
                <a:latin typeface="Times New Roman" pitchFamily="18" charset="0"/>
                <a:cs typeface="Times New Roman" pitchFamily="18" charset="0"/>
              </a:rPr>
              <a:t>Pro vnitřní míru výnosnosti se používá označení  IRR (</a:t>
            </a:r>
            <a:r>
              <a:rPr lang="cs-CZ" sz="2000" b="0" dirty="0" err="1">
                <a:latin typeface="Times New Roman" pitchFamily="18" charset="0"/>
                <a:cs typeface="Times New Roman" pitchFamily="18" charset="0"/>
              </a:rPr>
              <a:t>internal</a:t>
            </a:r>
            <a:r>
              <a:rPr lang="cs-CZ" sz="2000" b="0" dirty="0">
                <a:latin typeface="Times New Roman" pitchFamily="18" charset="0"/>
                <a:cs typeface="Times New Roman" pitchFamily="18" charset="0"/>
              </a:rPr>
              <a:t> </a:t>
            </a:r>
            <a:r>
              <a:rPr lang="cs-CZ" sz="2000" b="0" dirty="0" err="1">
                <a:latin typeface="Times New Roman" pitchFamily="18" charset="0"/>
                <a:cs typeface="Times New Roman" pitchFamily="18" charset="0"/>
              </a:rPr>
              <a:t>rate</a:t>
            </a:r>
            <a:r>
              <a:rPr lang="cs-CZ" sz="2000" b="0" dirty="0">
                <a:latin typeface="Times New Roman" pitchFamily="18" charset="0"/>
                <a:cs typeface="Times New Roman" pitchFamily="18" charset="0"/>
              </a:rPr>
              <a:t> </a:t>
            </a:r>
            <a:r>
              <a:rPr lang="cs-CZ" sz="2000" b="0" dirty="0" err="1">
                <a:latin typeface="Times New Roman" pitchFamily="18" charset="0"/>
                <a:cs typeface="Times New Roman" pitchFamily="18" charset="0"/>
              </a:rPr>
              <a:t>of</a:t>
            </a:r>
            <a:r>
              <a:rPr lang="cs-CZ" sz="2000" b="0" dirty="0">
                <a:latin typeface="Times New Roman" pitchFamily="18" charset="0"/>
                <a:cs typeface="Times New Roman" pitchFamily="18" charset="0"/>
              </a:rPr>
              <a:t> return). Metoda VVP (IRR) je také založena na principu současné hodnoty. Spočívá v nalezení diskontní míry, při které se současná hodnota očekávaných výnosů z investice rovná současné hodnotě výdajů na investici, což znamená, že čistá současná hodnota se rovná 0. Pokud je intenzita úročení během celého projektu konstantní, tak hodnota  IRR  představuje vnitřní míru výnosnosti projektu pokud platí</a:t>
            </a:r>
          </a:p>
          <a:p>
            <a:pPr algn="just"/>
            <a:r>
              <a:rPr lang="cs-CZ" sz="1800" b="0" dirty="0">
                <a:latin typeface="Times New Roman" pitchFamily="18" charset="0"/>
                <a:cs typeface="Times New Roman" pitchFamily="18" charset="0"/>
              </a:rPr>
              <a:t> </a:t>
            </a:r>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r>
              <a:rPr lang="cs-CZ" sz="2000" b="0" dirty="0">
                <a:latin typeface="Times New Roman" pitchFamily="18" charset="0"/>
                <a:cs typeface="Times New Roman" pitchFamily="18" charset="0"/>
              </a:rPr>
              <a:t>Je-li vnitřní výnosové procento větší než diskontní míra zahrnující riziko (WACC), je projekt přes své riziko přijatelný. Je-li celá investice na úvěr, mělo by být vnitřní výnosové procento vyšší, než je úroková míra.</a:t>
            </a:r>
          </a:p>
          <a:p>
            <a:pPr algn="just"/>
            <a:endParaRPr lang="cs-CZ" sz="20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dirty="0">
              <a:latin typeface="Times New Roman" pitchFamily="18" charset="0"/>
            </a:endParaRPr>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443447"/>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2201159" y="481235"/>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graphicFrame>
        <p:nvGraphicFramePr>
          <p:cNvPr id="2" name="Objekt 1"/>
          <p:cNvGraphicFramePr>
            <a:graphicFrameLocks noChangeAspect="1"/>
          </p:cNvGraphicFramePr>
          <p:nvPr/>
        </p:nvGraphicFramePr>
        <p:xfrm>
          <a:off x="755576" y="4427786"/>
          <a:ext cx="3990975" cy="757237"/>
        </p:xfrm>
        <a:graphic>
          <a:graphicData uri="http://schemas.openxmlformats.org/presentationml/2006/ole">
            <mc:AlternateContent xmlns:mc="http://schemas.openxmlformats.org/markup-compatibility/2006">
              <mc:Choice xmlns:v="urn:schemas-microsoft-com:vml" Requires="v">
                <p:oleObj spid="_x0000_s191491" name="Editor rovnic 3.0" r:id="rId5" imgW="2108200" imgH="444500" progId="Equation.3">
                  <p:embed/>
                </p:oleObj>
              </mc:Choice>
              <mc:Fallback>
                <p:oleObj name="Editor rovnic 3.0" r:id="rId5" imgW="2108200" imgH="444500" progId="Equation.3">
                  <p:embed/>
                  <p:pic>
                    <p:nvPicPr>
                      <p:cNvPr id="2"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427786"/>
                        <a:ext cx="3990975" cy="7572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3225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cs typeface="Times New Roman" pitchFamily="18" charset="0"/>
              </a:rPr>
              <a:t>Metoda vnitřního výnosového procenta</a:t>
            </a:r>
            <a:r>
              <a:rPr lang="cs-CZ" sz="2800" b="1" i="1" u="sng">
                <a:latin typeface="Times New Roman" pitchFamily="18" charset="0"/>
              </a:rPr>
              <a:t> </a:t>
            </a:r>
          </a:p>
        </p:txBody>
      </p:sp>
      <p:sp>
        <p:nvSpPr>
          <p:cNvPr id="33796" name="Text Box 3"/>
          <p:cNvSpPr txBox="1">
            <a:spLocks noChangeArrowheads="1"/>
          </p:cNvSpPr>
          <p:nvPr/>
        </p:nvSpPr>
        <p:spPr bwMode="auto">
          <a:xfrm>
            <a:off x="304800" y="1828800"/>
            <a:ext cx="82994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marL="533400" indent="-342900" algn="just" fontAlgn="auto">
              <a:spcBef>
                <a:spcPts val="0"/>
              </a:spcBef>
              <a:spcAft>
                <a:spcPts val="0"/>
              </a:spcAft>
              <a:buFont typeface="Arial" pitchFamily="34" charset="0"/>
              <a:buChar char="•"/>
              <a:defRPr/>
            </a:pPr>
            <a:r>
              <a:rPr lang="cs-CZ" b="0" dirty="0">
                <a:latin typeface="Times New Roman" pitchFamily="18" charset="0"/>
                <a:cs typeface="Times New Roman" pitchFamily="18" charset="0"/>
              </a:rPr>
              <a:t>Při hledání VVP postupujeme iterací, kdy postupným dosazováním volené diskontní míry dojdeme k nulové ČSH. Postup lze urychlit použitím lineární interpolace, odvozené na základě podobnosti dvou trojúhelníků. </a:t>
            </a:r>
          </a:p>
          <a:p>
            <a:pPr marL="533400" indent="-342900" algn="just" fontAlgn="auto">
              <a:spcBef>
                <a:spcPts val="0"/>
              </a:spcBef>
              <a:spcAft>
                <a:spcPts val="0"/>
              </a:spcAft>
              <a:buFont typeface="Arial" pitchFamily="34" charset="0"/>
              <a:buChar char="•"/>
              <a:defRPr/>
            </a:pPr>
            <a:r>
              <a:rPr lang="cs-CZ" b="0" dirty="0">
                <a:latin typeface="Times New Roman" pitchFamily="18" charset="0"/>
                <a:cs typeface="Times New Roman" pitchFamily="18" charset="0"/>
              </a:rPr>
              <a:t>Investice bude přípustná, bude-li VVP vyšší, než skutečná diskontní míra investice. Při výběru z více možných variant investičních projektů preferujeme tu, jejíž VVP je nejvyšší.</a:t>
            </a:r>
          </a:p>
          <a:p>
            <a:pPr algn="just" fontAlgn="auto">
              <a:spcBef>
                <a:spcPts val="0"/>
              </a:spcBef>
              <a:spcAft>
                <a:spcPts val="0"/>
              </a:spcAft>
              <a:defRPr/>
            </a:pPr>
            <a:endParaRPr lang="cs-CZ" b="0" dirty="0">
              <a:latin typeface="Times New Roman" pitchFamily="18" charset="0"/>
            </a:endParaRPr>
          </a:p>
          <a:p>
            <a:pPr algn="just" fontAlgn="auto">
              <a:spcBef>
                <a:spcPts val="0"/>
              </a:spcBef>
              <a:spcAft>
                <a:spcPts val="0"/>
              </a:spcAft>
              <a:defRPr/>
            </a:pPr>
            <a:endParaRPr lang="cs-CZ" b="0" dirty="0">
              <a:latin typeface="Times New Roman" pitchFamily="18" charset="0"/>
            </a:endParaRPr>
          </a:p>
          <a:p>
            <a:pPr algn="just" fontAlgn="auto">
              <a:spcBef>
                <a:spcPts val="0"/>
              </a:spcBef>
              <a:spcAft>
                <a:spcPts val="0"/>
              </a:spcAft>
              <a:defRPr/>
            </a:pPr>
            <a:endParaRPr lang="cs-CZ" b="0" dirty="0">
              <a:latin typeface="Times New Roman" pitchFamily="18" charset="0"/>
            </a:endParaRPr>
          </a:p>
          <a:p>
            <a:pPr algn="just" fontAlgn="auto">
              <a:spcBef>
                <a:spcPts val="0"/>
              </a:spcBef>
              <a:spcAft>
                <a:spcPts val="0"/>
              </a:spcAft>
              <a:defRPr/>
            </a:pPr>
            <a:endParaRPr lang="cs-CZ" b="0" dirty="0">
              <a:latin typeface="Times New Roman" pitchFamily="18" charset="0"/>
            </a:endParaRPr>
          </a:p>
          <a:p>
            <a:pPr algn="just" fontAlgn="auto">
              <a:spcBef>
                <a:spcPts val="0"/>
              </a:spcBef>
              <a:spcAft>
                <a:spcPts val="0"/>
              </a:spcAft>
              <a:defRPr/>
            </a:pPr>
            <a:endParaRPr lang="cs-CZ" b="0" dirty="0">
              <a:latin typeface="Times New Roman" pitchFamily="18" charset="0"/>
            </a:endParaRPr>
          </a:p>
          <a:p>
            <a:pPr algn="just" fontAlgn="auto">
              <a:spcBef>
                <a:spcPts val="0"/>
              </a:spcBef>
              <a:spcAft>
                <a:spcPts val="0"/>
              </a:spcAft>
              <a:defRPr/>
            </a:pPr>
            <a:endParaRPr lang="cs-CZ" dirty="0">
              <a:latin typeface="Times New Roman" pitchFamily="18" charset="0"/>
            </a:endParaRPr>
          </a:p>
        </p:txBody>
      </p:sp>
      <p:sp>
        <p:nvSpPr>
          <p:cNvPr id="6" name="Rectangle 2"/>
          <p:cNvSpPr txBox="1">
            <a:spLocks noChangeArrowheads="1"/>
          </p:cNvSpPr>
          <p:nvPr/>
        </p:nvSpPr>
        <p:spPr>
          <a:xfrm>
            <a:off x="457200" y="76200"/>
            <a:ext cx="8229600" cy="1143000"/>
          </a:xfrm>
          <a:prstGeom prst="rect">
            <a:avLst/>
          </a:prstGeom>
          <a:solidFill>
            <a:schemeClr val="bg1"/>
          </a:solid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3600" b="1" dirty="0">
                <a:effectLst>
                  <a:outerShdw blurRad="63500" dist="38100" dir="5400000" algn="t" rotWithShape="0">
                    <a:prstClr val="black">
                      <a:alpha val="25000"/>
                    </a:prstClr>
                  </a:outerShdw>
                </a:effectLst>
                <a:latin typeface="+mn-lt"/>
              </a:rPr>
              <a:t>Dynamické metody</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cs typeface="Times New Roman" pitchFamily="18" charset="0"/>
              </a:rPr>
              <a:t>Metoda vnitřního výnosového procenta</a:t>
            </a:r>
            <a:r>
              <a:rPr lang="cs-CZ" sz="2800" b="1" i="1" u="sng">
                <a:latin typeface="Times New Roman" pitchFamily="18" charset="0"/>
              </a:rPr>
              <a:t> </a:t>
            </a:r>
          </a:p>
        </p:txBody>
      </p:sp>
      <p:sp>
        <p:nvSpPr>
          <p:cNvPr id="33796" name="Text Box 3"/>
          <p:cNvSpPr txBox="1">
            <a:spLocks noChangeArrowheads="1"/>
          </p:cNvSpPr>
          <p:nvPr/>
        </p:nvSpPr>
        <p:spPr bwMode="auto">
          <a:xfrm>
            <a:off x="304800" y="1828800"/>
            <a:ext cx="829945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fontAlgn="auto">
              <a:spcBef>
                <a:spcPts val="0"/>
              </a:spcBef>
              <a:spcAft>
                <a:spcPts val="0"/>
              </a:spcAft>
              <a:defRPr/>
            </a:pPr>
            <a:r>
              <a:rPr lang="cs-CZ" dirty="0">
                <a:latin typeface="Times New Roman" pitchFamily="18" charset="0"/>
                <a:cs typeface="Times New Roman" pitchFamily="18" charset="0"/>
              </a:rPr>
              <a:t>Odhad VVP</a:t>
            </a:r>
          </a:p>
          <a:p>
            <a:pPr marL="533400" indent="-342900" fontAlgn="auto">
              <a:spcBef>
                <a:spcPts val="0"/>
              </a:spcBef>
              <a:spcAft>
                <a:spcPts val="0"/>
              </a:spcAft>
              <a:buFont typeface="Arial" pitchFamily="34" charset="0"/>
              <a:buChar char="•"/>
              <a:defRPr/>
            </a:pPr>
            <a:r>
              <a:rPr lang="cs-CZ" b="0" dirty="0">
                <a:latin typeface="Times New Roman" pitchFamily="18" charset="0"/>
                <a:cs typeface="Times New Roman" pitchFamily="18" charset="0"/>
              </a:rPr>
              <a:t>Postup výpočtu lze urychlit použitím lineární interpolace.</a:t>
            </a: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fontAlgn="auto">
              <a:spcBef>
                <a:spcPts val="0"/>
              </a:spcBef>
              <a:spcAft>
                <a:spcPts val="0"/>
              </a:spcAft>
              <a:defRPr/>
            </a:pPr>
            <a:r>
              <a:rPr lang="cs-CZ" b="0" dirty="0">
                <a:latin typeface="Times New Roman" pitchFamily="18" charset="0"/>
                <a:cs typeface="Times New Roman" pitchFamily="18" charset="0"/>
              </a:rPr>
              <a:t>kde</a:t>
            </a:r>
          </a:p>
          <a:p>
            <a:pPr fontAlgn="auto">
              <a:spcBef>
                <a:spcPts val="0"/>
              </a:spcBef>
              <a:spcAft>
                <a:spcPts val="0"/>
              </a:spcAft>
              <a:defRPr/>
            </a:pPr>
            <a:r>
              <a:rPr lang="cs-CZ" b="0" dirty="0">
                <a:latin typeface="Times New Roman" pitchFamily="18" charset="0"/>
                <a:cs typeface="Times New Roman" pitchFamily="18" charset="0"/>
              </a:rPr>
              <a:t>i</a:t>
            </a:r>
            <a:r>
              <a:rPr lang="cs-CZ" b="0" baseline="-25000" dirty="0">
                <a:latin typeface="Times New Roman" pitchFamily="18" charset="0"/>
                <a:cs typeface="Times New Roman" pitchFamily="18" charset="0"/>
              </a:rPr>
              <a:t>n</a:t>
            </a:r>
            <a:r>
              <a:rPr lang="cs-CZ" b="0" dirty="0">
                <a:latin typeface="Times New Roman" pitchFamily="18" charset="0"/>
                <a:cs typeface="Times New Roman" pitchFamily="18" charset="0"/>
              </a:rPr>
              <a:t> je nižší úroková míra, </a:t>
            </a:r>
          </a:p>
          <a:p>
            <a:pPr fontAlgn="auto">
              <a:spcBef>
                <a:spcPts val="0"/>
              </a:spcBef>
              <a:spcAft>
                <a:spcPts val="0"/>
              </a:spcAft>
              <a:defRPr/>
            </a:pPr>
            <a:r>
              <a:rPr lang="cs-CZ" b="0" dirty="0" err="1">
                <a:latin typeface="Times New Roman" pitchFamily="18" charset="0"/>
                <a:cs typeface="Times New Roman" pitchFamily="18" charset="0"/>
              </a:rPr>
              <a:t>i</a:t>
            </a:r>
            <a:r>
              <a:rPr lang="cs-CZ" b="0" baseline="-25000" dirty="0" err="1">
                <a:latin typeface="Times New Roman" pitchFamily="18" charset="0"/>
                <a:cs typeface="Times New Roman" pitchFamily="18" charset="0"/>
              </a:rPr>
              <a:t>v</a:t>
            </a:r>
            <a:r>
              <a:rPr lang="cs-CZ" b="0" dirty="0">
                <a:latin typeface="Times New Roman" pitchFamily="18" charset="0"/>
                <a:cs typeface="Times New Roman" pitchFamily="18" charset="0"/>
              </a:rPr>
              <a:t> je vyšší úroková míra, </a:t>
            </a:r>
          </a:p>
          <a:p>
            <a:pPr fontAlgn="auto">
              <a:spcBef>
                <a:spcPts val="0"/>
              </a:spcBef>
              <a:spcAft>
                <a:spcPts val="0"/>
              </a:spcAft>
              <a:defRPr/>
            </a:pPr>
            <a:r>
              <a:rPr lang="cs-CZ" b="0" dirty="0" err="1">
                <a:latin typeface="Times New Roman" pitchFamily="18" charset="0"/>
                <a:cs typeface="Times New Roman" pitchFamily="18" charset="0"/>
              </a:rPr>
              <a:t>ČSH</a:t>
            </a:r>
            <a:r>
              <a:rPr lang="cs-CZ" b="0" baseline="-25000" dirty="0" err="1">
                <a:latin typeface="Times New Roman" pitchFamily="18" charset="0"/>
                <a:cs typeface="Times New Roman" pitchFamily="18" charset="0"/>
              </a:rPr>
              <a:t>n</a:t>
            </a:r>
            <a:r>
              <a:rPr lang="cs-CZ" b="0" dirty="0">
                <a:latin typeface="Times New Roman" pitchFamily="18" charset="0"/>
                <a:cs typeface="Times New Roman" pitchFamily="18" charset="0"/>
              </a:rPr>
              <a:t> je ČSH při nižší úrokové míře, </a:t>
            </a:r>
          </a:p>
          <a:p>
            <a:pPr fontAlgn="auto">
              <a:spcBef>
                <a:spcPts val="0"/>
              </a:spcBef>
              <a:spcAft>
                <a:spcPts val="0"/>
              </a:spcAft>
              <a:defRPr/>
            </a:pPr>
            <a:r>
              <a:rPr lang="cs-CZ" b="0" dirty="0" err="1">
                <a:latin typeface="Times New Roman" pitchFamily="18" charset="0"/>
                <a:cs typeface="Times New Roman" pitchFamily="18" charset="0"/>
              </a:rPr>
              <a:t>ČSH</a:t>
            </a:r>
            <a:r>
              <a:rPr lang="cs-CZ" b="0" baseline="-25000" dirty="0" err="1">
                <a:latin typeface="Times New Roman" pitchFamily="18" charset="0"/>
                <a:cs typeface="Times New Roman" pitchFamily="18" charset="0"/>
              </a:rPr>
              <a:t>v</a:t>
            </a:r>
            <a:r>
              <a:rPr lang="cs-CZ" b="0" dirty="0">
                <a:latin typeface="Times New Roman" pitchFamily="18" charset="0"/>
                <a:cs typeface="Times New Roman" pitchFamily="18" charset="0"/>
              </a:rPr>
              <a:t> je ČSH při vyšší úrokové míře</a:t>
            </a:r>
          </a:p>
          <a:p>
            <a:pPr marL="533400" indent="-342900" fontAlgn="auto">
              <a:spcBef>
                <a:spcPts val="0"/>
              </a:spcBef>
              <a:spcAft>
                <a:spcPts val="0"/>
              </a:spcAft>
              <a:buFont typeface="Arial" pitchFamily="34" charset="0"/>
              <a:buChar char="•"/>
              <a:defRPr/>
            </a:pPr>
            <a:endParaRPr lang="cs-CZ" b="0" dirty="0">
              <a:latin typeface="Times New Roman" pitchFamily="18" charset="0"/>
              <a:cs typeface="Times New Roman" pitchFamily="18" charset="0"/>
            </a:endParaRPr>
          </a:p>
          <a:p>
            <a:pPr algn="ctr"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a:p>
            <a:pPr algn="just" fontAlgn="auto">
              <a:spcBef>
                <a:spcPts val="0"/>
              </a:spcBef>
              <a:spcAft>
                <a:spcPts val="0"/>
              </a:spcAft>
              <a:defRPr/>
            </a:pPr>
            <a:endParaRPr lang="cs-CZ" b="0" dirty="0">
              <a:latin typeface="Times New Roman" pitchFamily="18" charset="0"/>
              <a:cs typeface="Times New Roman" pitchFamily="18" charset="0"/>
            </a:endParaRPr>
          </a:p>
        </p:txBody>
      </p:sp>
      <p:sp>
        <p:nvSpPr>
          <p:cNvPr id="6" name="Rectangle 2"/>
          <p:cNvSpPr txBox="1">
            <a:spLocks noChangeArrowheads="1"/>
          </p:cNvSpPr>
          <p:nvPr/>
        </p:nvSpPr>
        <p:spPr>
          <a:xfrm>
            <a:off x="457200" y="76200"/>
            <a:ext cx="8229600" cy="1143000"/>
          </a:xfrm>
          <a:prstGeom prst="rect">
            <a:avLst/>
          </a:prstGeom>
          <a:solidFill>
            <a:schemeClr val="bg1"/>
          </a:solid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cs-CZ" sz="3600" b="1" dirty="0">
                <a:effectLst>
                  <a:outerShdw blurRad="63500" dist="38100" dir="5400000" algn="t" rotWithShape="0">
                    <a:prstClr val="black">
                      <a:alpha val="25000"/>
                    </a:prstClr>
                  </a:outerShdw>
                </a:effectLst>
                <a:latin typeface="+mn-lt"/>
              </a:rPr>
              <a:t>Dynamické metody</a:t>
            </a:r>
          </a:p>
        </p:txBody>
      </p:sp>
      <p:graphicFrame>
        <p:nvGraphicFramePr>
          <p:cNvPr id="331781" name="Objekt 1"/>
          <p:cNvGraphicFramePr>
            <a:graphicFrameLocks noChangeAspect="1"/>
          </p:cNvGraphicFramePr>
          <p:nvPr/>
        </p:nvGraphicFramePr>
        <p:xfrm>
          <a:off x="2268538" y="2997200"/>
          <a:ext cx="5464175" cy="1023938"/>
        </p:xfrm>
        <a:graphic>
          <a:graphicData uri="http://schemas.openxmlformats.org/presentationml/2006/ole">
            <mc:AlternateContent xmlns:mc="http://schemas.openxmlformats.org/markup-compatibility/2006">
              <mc:Choice xmlns:v="urn:schemas-microsoft-com:vml" Requires="v">
                <p:oleObj spid="_x0000_s187412" name="Editor rovnic 3.0" r:id="rId4" imgW="2197100" imgH="457200" progId="Equation.3">
                  <p:embed/>
                </p:oleObj>
              </mc:Choice>
              <mc:Fallback>
                <p:oleObj name="Editor rovnic 3.0" r:id="rId4" imgW="2197100" imgH="457200" progId="Equation.3">
                  <p:embed/>
                  <p:pic>
                    <p:nvPicPr>
                      <p:cNvPr id="331781"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2997200"/>
                        <a:ext cx="54641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Freeform 2"/>
          <p:cNvSpPr>
            <a:spLocks/>
          </p:cNvSpPr>
          <p:nvPr/>
        </p:nvSpPr>
        <p:spPr bwMode="auto">
          <a:xfrm>
            <a:off x="3046413" y="3000375"/>
            <a:ext cx="2270125" cy="2193925"/>
          </a:xfrm>
          <a:custGeom>
            <a:avLst/>
            <a:gdLst>
              <a:gd name="T0" fmla="*/ 0 w 2008"/>
              <a:gd name="T1" fmla="*/ 0 h 1864"/>
              <a:gd name="T2" fmla="*/ 0 w 2008"/>
              <a:gd name="T3" fmla="*/ 2193925 h 1864"/>
              <a:gd name="T4" fmla="*/ 2270125 w 2008"/>
              <a:gd name="T5" fmla="*/ 2193925 h 1864"/>
              <a:gd name="T6" fmla="*/ 0 w 2008"/>
              <a:gd name="T7" fmla="*/ 0 h 1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8" h="1864">
                <a:moveTo>
                  <a:pt x="0" y="0"/>
                </a:moveTo>
                <a:lnTo>
                  <a:pt x="0" y="1864"/>
                </a:lnTo>
                <a:lnTo>
                  <a:pt x="2008" y="1864"/>
                </a:lnTo>
                <a:lnTo>
                  <a:pt x="0" y="0"/>
                </a:lnTo>
                <a:close/>
              </a:path>
            </a:pathLst>
          </a:custGeom>
          <a:solidFill>
            <a:srgbClr val="FFFF00"/>
          </a:solidFill>
          <a:ln w="8255">
            <a:solidFill>
              <a:srgbClr val="000000"/>
            </a:solidFill>
            <a:prstDash val="solid"/>
            <a:round/>
            <a:headEnd/>
            <a:tailEnd/>
          </a:ln>
        </p:spPr>
        <p:txBody>
          <a:bodyPr/>
          <a:lstStyle/>
          <a:p>
            <a:endParaRPr lang="cs-CZ"/>
          </a:p>
        </p:txBody>
      </p:sp>
      <p:sp>
        <p:nvSpPr>
          <p:cNvPr id="729091" name="Line 3"/>
          <p:cNvSpPr>
            <a:spLocks noChangeShapeType="1"/>
          </p:cNvSpPr>
          <p:nvPr/>
        </p:nvSpPr>
        <p:spPr bwMode="auto">
          <a:xfrm flipH="1">
            <a:off x="2600325" y="3000375"/>
            <a:ext cx="446088" cy="1588"/>
          </a:xfrm>
          <a:prstGeom prst="line">
            <a:avLst/>
          </a:prstGeom>
          <a:noFill/>
          <a:ln w="825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29092" name="Line 4"/>
          <p:cNvSpPr>
            <a:spLocks noChangeShapeType="1"/>
          </p:cNvSpPr>
          <p:nvPr/>
        </p:nvSpPr>
        <p:spPr bwMode="auto">
          <a:xfrm flipH="1">
            <a:off x="2571750" y="5194300"/>
            <a:ext cx="2744788" cy="1588"/>
          </a:xfrm>
          <a:prstGeom prst="line">
            <a:avLst/>
          </a:prstGeom>
          <a:noFill/>
          <a:ln w="825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grpSp>
        <p:nvGrpSpPr>
          <p:cNvPr id="729093" name="Group 5"/>
          <p:cNvGrpSpPr>
            <a:grpSpLocks/>
          </p:cNvGrpSpPr>
          <p:nvPr/>
        </p:nvGrpSpPr>
        <p:grpSpPr bwMode="auto">
          <a:xfrm>
            <a:off x="3046413" y="3000375"/>
            <a:ext cx="1479550" cy="1431925"/>
            <a:chOff x="6655" y="2535"/>
            <a:chExt cx="1309" cy="1217"/>
          </a:xfrm>
        </p:grpSpPr>
        <p:sp>
          <p:nvSpPr>
            <p:cNvPr id="332844" name="Freeform 6"/>
            <p:cNvSpPr>
              <a:spLocks/>
            </p:cNvSpPr>
            <p:nvPr/>
          </p:nvSpPr>
          <p:spPr bwMode="auto">
            <a:xfrm>
              <a:off x="6655" y="2535"/>
              <a:ext cx="1309" cy="1217"/>
            </a:xfrm>
            <a:custGeom>
              <a:avLst/>
              <a:gdLst>
                <a:gd name="T0" fmla="*/ 0 w 1309"/>
                <a:gd name="T1" fmla="*/ 0 h 1217"/>
                <a:gd name="T2" fmla="*/ 0 w 1309"/>
                <a:gd name="T3" fmla="*/ 1217 h 1217"/>
                <a:gd name="T4" fmla="*/ 1309 w 1309"/>
                <a:gd name="T5" fmla="*/ 1217 h 1217"/>
                <a:gd name="T6" fmla="*/ 0 w 1309"/>
                <a:gd name="T7" fmla="*/ 0 h 1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9" h="1217">
                  <a:moveTo>
                    <a:pt x="0" y="0"/>
                  </a:moveTo>
                  <a:lnTo>
                    <a:pt x="0" y="1217"/>
                  </a:lnTo>
                  <a:lnTo>
                    <a:pt x="1309" y="1217"/>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32845" name="Freeform 7"/>
            <p:cNvSpPr>
              <a:spLocks/>
            </p:cNvSpPr>
            <p:nvPr/>
          </p:nvSpPr>
          <p:spPr bwMode="auto">
            <a:xfrm>
              <a:off x="6655" y="2535"/>
              <a:ext cx="1309" cy="1217"/>
            </a:xfrm>
            <a:custGeom>
              <a:avLst/>
              <a:gdLst>
                <a:gd name="T0" fmla="*/ 0 w 1309"/>
                <a:gd name="T1" fmla="*/ 0 h 1217"/>
                <a:gd name="T2" fmla="*/ 0 w 1309"/>
                <a:gd name="T3" fmla="*/ 1217 h 1217"/>
                <a:gd name="T4" fmla="*/ 1309 w 1309"/>
                <a:gd name="T5" fmla="*/ 1217 h 1217"/>
                <a:gd name="T6" fmla="*/ 0 w 1309"/>
                <a:gd name="T7" fmla="*/ 0 h 1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9" h="1217">
                  <a:moveTo>
                    <a:pt x="0" y="0"/>
                  </a:moveTo>
                  <a:lnTo>
                    <a:pt x="0" y="1217"/>
                  </a:lnTo>
                  <a:lnTo>
                    <a:pt x="1309" y="1217"/>
                  </a:lnTo>
                  <a:lnTo>
                    <a:pt x="0" y="0"/>
                  </a:lnTo>
                  <a:close/>
                </a:path>
              </a:pathLst>
            </a:custGeom>
            <a:noFill/>
            <a:ln w="825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729096" name="Freeform 8"/>
          <p:cNvSpPr>
            <a:spLocks/>
          </p:cNvSpPr>
          <p:nvPr/>
        </p:nvSpPr>
        <p:spPr bwMode="auto">
          <a:xfrm>
            <a:off x="2571750" y="1446213"/>
            <a:ext cx="3706813" cy="4017962"/>
          </a:xfrm>
          <a:custGeom>
            <a:avLst/>
            <a:gdLst>
              <a:gd name="T0" fmla="*/ 3706813 w 3279"/>
              <a:gd name="T1" fmla="*/ 4017962 h 3411"/>
              <a:gd name="T2" fmla="*/ 3706813 w 3279"/>
              <a:gd name="T3" fmla="*/ 3973200 h 3411"/>
              <a:gd name="T4" fmla="*/ 3362019 w 3279"/>
              <a:gd name="T5" fmla="*/ 3897812 h 3411"/>
              <a:gd name="T6" fmla="*/ 3017226 w 3279"/>
              <a:gd name="T7" fmla="*/ 3808288 h 3411"/>
              <a:gd name="T8" fmla="*/ 2687129 w 3279"/>
              <a:gd name="T9" fmla="*/ 3689316 h 3411"/>
              <a:gd name="T10" fmla="*/ 2370597 w 3279"/>
              <a:gd name="T11" fmla="*/ 3539717 h 3411"/>
              <a:gd name="T12" fmla="*/ 2068761 w 3279"/>
              <a:gd name="T13" fmla="*/ 3360670 h 3411"/>
              <a:gd name="T14" fmla="*/ 1781622 w 3279"/>
              <a:gd name="T15" fmla="*/ 3150996 h 3411"/>
              <a:gd name="T16" fmla="*/ 1509178 w 3279"/>
              <a:gd name="T17" fmla="*/ 2927187 h 3411"/>
              <a:gd name="T18" fmla="*/ 1250300 w 3279"/>
              <a:gd name="T19" fmla="*/ 2673930 h 3411"/>
              <a:gd name="T20" fmla="*/ 1235604 w 3279"/>
              <a:gd name="T21" fmla="*/ 2688065 h 3411"/>
              <a:gd name="T22" fmla="*/ 1264997 w 3279"/>
              <a:gd name="T23" fmla="*/ 2688065 h 3411"/>
              <a:gd name="T24" fmla="*/ 1034381 w 3279"/>
              <a:gd name="T25" fmla="*/ 2419494 h 3411"/>
              <a:gd name="T26" fmla="*/ 819591 w 3279"/>
              <a:gd name="T27" fmla="*/ 2121475 h 3411"/>
              <a:gd name="T28" fmla="*/ 618367 w 3279"/>
              <a:gd name="T29" fmla="*/ 1806964 h 3411"/>
              <a:gd name="T30" fmla="*/ 460102 w 3279"/>
              <a:gd name="T31" fmla="*/ 1464183 h 3411"/>
              <a:gd name="T32" fmla="*/ 316532 w 3279"/>
              <a:gd name="T33" fmla="*/ 1120223 h 3411"/>
              <a:gd name="T34" fmla="*/ 187658 w 3279"/>
              <a:gd name="T35" fmla="*/ 762129 h 3411"/>
              <a:gd name="T36" fmla="*/ 100612 w 3279"/>
              <a:gd name="T37" fmla="*/ 388721 h 3411"/>
              <a:gd name="T38" fmla="*/ 42958 w 3279"/>
              <a:gd name="T39" fmla="*/ 0 h 3411"/>
              <a:gd name="T40" fmla="*/ 0 w 3279"/>
              <a:gd name="T41" fmla="*/ 0 h 3411"/>
              <a:gd name="T42" fmla="*/ 57654 w 3279"/>
              <a:gd name="T43" fmla="*/ 402856 h 3411"/>
              <a:gd name="T44" fmla="*/ 143570 w 3279"/>
              <a:gd name="T45" fmla="*/ 776264 h 3411"/>
              <a:gd name="T46" fmla="*/ 273574 w 3279"/>
              <a:gd name="T47" fmla="*/ 1135537 h 3411"/>
              <a:gd name="T48" fmla="*/ 417144 w 3279"/>
              <a:gd name="T49" fmla="*/ 1478318 h 3411"/>
              <a:gd name="T50" fmla="*/ 575410 w 3279"/>
              <a:gd name="T51" fmla="*/ 1822277 h 3411"/>
              <a:gd name="T52" fmla="*/ 776633 w 3279"/>
              <a:gd name="T53" fmla="*/ 2135610 h 3411"/>
              <a:gd name="T54" fmla="*/ 991423 w 3279"/>
              <a:gd name="T55" fmla="*/ 2434807 h 3411"/>
              <a:gd name="T56" fmla="*/ 1220908 w 3279"/>
              <a:gd name="T57" fmla="*/ 2703378 h 3411"/>
              <a:gd name="T58" fmla="*/ 1235604 w 3279"/>
              <a:gd name="T59" fmla="*/ 2718691 h 3411"/>
              <a:gd name="T60" fmla="*/ 1494482 w 3279"/>
              <a:gd name="T61" fmla="*/ 2971949 h 3411"/>
              <a:gd name="T62" fmla="*/ 1766926 w 3279"/>
              <a:gd name="T63" fmla="*/ 3195758 h 3411"/>
              <a:gd name="T64" fmla="*/ 2055195 w 3279"/>
              <a:gd name="T65" fmla="*/ 3405432 h 3411"/>
              <a:gd name="T66" fmla="*/ 2355901 w 3279"/>
              <a:gd name="T67" fmla="*/ 3584479 h 3411"/>
              <a:gd name="T68" fmla="*/ 2672432 w 3279"/>
              <a:gd name="T69" fmla="*/ 3734078 h 3411"/>
              <a:gd name="T70" fmla="*/ 3002530 w 3279"/>
              <a:gd name="T71" fmla="*/ 3853050 h 3411"/>
              <a:gd name="T72" fmla="*/ 3347323 w 3279"/>
              <a:gd name="T73" fmla="*/ 3942574 h 3411"/>
              <a:gd name="T74" fmla="*/ 3706813 w 3279"/>
              <a:gd name="T75" fmla="*/ 4017962 h 34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79" h="3411">
                <a:moveTo>
                  <a:pt x="3279" y="3411"/>
                </a:moveTo>
                <a:lnTo>
                  <a:pt x="3279" y="3373"/>
                </a:lnTo>
                <a:lnTo>
                  <a:pt x="2974" y="3309"/>
                </a:lnTo>
                <a:lnTo>
                  <a:pt x="2669" y="3233"/>
                </a:lnTo>
                <a:lnTo>
                  <a:pt x="2377" y="3132"/>
                </a:lnTo>
                <a:lnTo>
                  <a:pt x="2097" y="3005"/>
                </a:lnTo>
                <a:lnTo>
                  <a:pt x="1830" y="2853"/>
                </a:lnTo>
                <a:lnTo>
                  <a:pt x="1576" y="2675"/>
                </a:lnTo>
                <a:lnTo>
                  <a:pt x="1335" y="2485"/>
                </a:lnTo>
                <a:lnTo>
                  <a:pt x="1106" y="2270"/>
                </a:lnTo>
                <a:lnTo>
                  <a:pt x="1093" y="2282"/>
                </a:lnTo>
                <a:lnTo>
                  <a:pt x="1119" y="2282"/>
                </a:lnTo>
                <a:lnTo>
                  <a:pt x="915" y="2054"/>
                </a:lnTo>
                <a:lnTo>
                  <a:pt x="725" y="1801"/>
                </a:lnTo>
                <a:lnTo>
                  <a:pt x="547" y="1534"/>
                </a:lnTo>
                <a:lnTo>
                  <a:pt x="407" y="1243"/>
                </a:lnTo>
                <a:lnTo>
                  <a:pt x="280" y="951"/>
                </a:lnTo>
                <a:lnTo>
                  <a:pt x="166" y="647"/>
                </a:lnTo>
                <a:lnTo>
                  <a:pt x="89" y="330"/>
                </a:lnTo>
                <a:lnTo>
                  <a:pt x="38" y="0"/>
                </a:lnTo>
                <a:lnTo>
                  <a:pt x="0" y="0"/>
                </a:lnTo>
                <a:lnTo>
                  <a:pt x="51" y="342"/>
                </a:lnTo>
                <a:lnTo>
                  <a:pt x="127" y="659"/>
                </a:lnTo>
                <a:lnTo>
                  <a:pt x="242" y="964"/>
                </a:lnTo>
                <a:lnTo>
                  <a:pt x="369" y="1255"/>
                </a:lnTo>
                <a:lnTo>
                  <a:pt x="509" y="1547"/>
                </a:lnTo>
                <a:lnTo>
                  <a:pt x="687" y="1813"/>
                </a:lnTo>
                <a:lnTo>
                  <a:pt x="877" y="2067"/>
                </a:lnTo>
                <a:lnTo>
                  <a:pt x="1080" y="2295"/>
                </a:lnTo>
                <a:lnTo>
                  <a:pt x="1093" y="2308"/>
                </a:lnTo>
                <a:lnTo>
                  <a:pt x="1322" y="2523"/>
                </a:lnTo>
                <a:lnTo>
                  <a:pt x="1563" y="2713"/>
                </a:lnTo>
                <a:lnTo>
                  <a:pt x="1818" y="2891"/>
                </a:lnTo>
                <a:lnTo>
                  <a:pt x="2084" y="3043"/>
                </a:lnTo>
                <a:lnTo>
                  <a:pt x="2364" y="3170"/>
                </a:lnTo>
                <a:lnTo>
                  <a:pt x="2656" y="3271"/>
                </a:lnTo>
                <a:lnTo>
                  <a:pt x="2961" y="3347"/>
                </a:lnTo>
                <a:lnTo>
                  <a:pt x="3279" y="34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729097" name="Group 9"/>
          <p:cNvGrpSpPr>
            <a:grpSpLocks/>
          </p:cNvGrpSpPr>
          <p:nvPr/>
        </p:nvGrpSpPr>
        <p:grpSpPr bwMode="auto">
          <a:xfrm>
            <a:off x="4597400" y="3122613"/>
            <a:ext cx="1885950" cy="1204912"/>
            <a:chOff x="2892" y="1776"/>
            <a:chExt cx="1188" cy="759"/>
          </a:xfrm>
        </p:grpSpPr>
        <p:grpSp>
          <p:nvGrpSpPr>
            <p:cNvPr id="332840" name="Group 10"/>
            <p:cNvGrpSpPr>
              <a:grpSpLocks/>
            </p:cNvGrpSpPr>
            <p:nvPr/>
          </p:nvGrpSpPr>
          <p:grpSpPr bwMode="auto">
            <a:xfrm>
              <a:off x="2892" y="2009"/>
              <a:ext cx="417" cy="526"/>
              <a:chOff x="8027" y="2953"/>
              <a:chExt cx="585" cy="710"/>
            </a:xfrm>
          </p:grpSpPr>
          <p:sp>
            <p:nvSpPr>
              <p:cNvPr id="332842" name="Line 11"/>
              <p:cNvSpPr>
                <a:spLocks noChangeShapeType="1"/>
              </p:cNvSpPr>
              <p:nvPr/>
            </p:nvSpPr>
            <p:spPr bwMode="auto">
              <a:xfrm flipH="1">
                <a:off x="8065" y="2953"/>
                <a:ext cx="547" cy="634"/>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2843" name="Freeform 12"/>
              <p:cNvSpPr>
                <a:spLocks/>
              </p:cNvSpPr>
              <p:nvPr/>
            </p:nvSpPr>
            <p:spPr bwMode="auto">
              <a:xfrm>
                <a:off x="8027" y="3524"/>
                <a:ext cx="127" cy="139"/>
              </a:xfrm>
              <a:custGeom>
                <a:avLst/>
                <a:gdLst>
                  <a:gd name="T0" fmla="*/ 26 w 127"/>
                  <a:gd name="T1" fmla="*/ 0 h 139"/>
                  <a:gd name="T2" fmla="*/ 0 w 127"/>
                  <a:gd name="T3" fmla="*/ 139 h 139"/>
                  <a:gd name="T4" fmla="*/ 127 w 127"/>
                  <a:gd name="T5" fmla="*/ 76 h 139"/>
                  <a:gd name="T6" fmla="*/ 26 w 127"/>
                  <a:gd name="T7" fmla="*/ 0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39">
                    <a:moveTo>
                      <a:pt x="26" y="0"/>
                    </a:moveTo>
                    <a:lnTo>
                      <a:pt x="0" y="139"/>
                    </a:lnTo>
                    <a:lnTo>
                      <a:pt x="127" y="76"/>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32841" name="Text Box 13"/>
            <p:cNvSpPr txBox="1">
              <a:spLocks noChangeArrowheads="1"/>
            </p:cNvSpPr>
            <p:nvPr/>
          </p:nvSpPr>
          <p:spPr bwMode="auto">
            <a:xfrm>
              <a:off x="3312" y="1776"/>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Times New Roman" pitchFamily="18" charset="0"/>
                </a:rPr>
                <a:t>Odhad VVP</a:t>
              </a:r>
              <a:endParaRPr lang="en-US" sz="1400">
                <a:latin typeface="Times New Roman" pitchFamily="18" charset="0"/>
              </a:endParaRPr>
            </a:p>
          </p:txBody>
        </p:sp>
      </p:grpSp>
      <p:sp>
        <p:nvSpPr>
          <p:cNvPr id="729102" name="Text Box 14"/>
          <p:cNvSpPr txBox="1">
            <a:spLocks noChangeArrowheads="1"/>
          </p:cNvSpPr>
          <p:nvPr/>
        </p:nvSpPr>
        <p:spPr bwMode="auto">
          <a:xfrm>
            <a:off x="3740150" y="449421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Times New Roman" pitchFamily="18" charset="0"/>
              </a:rPr>
              <a:t>VVP</a:t>
            </a:r>
            <a:endParaRPr lang="en-US" sz="1400">
              <a:latin typeface="Times New Roman" pitchFamily="18" charset="0"/>
            </a:endParaRPr>
          </a:p>
        </p:txBody>
      </p:sp>
      <p:sp>
        <p:nvSpPr>
          <p:cNvPr id="729103" name="Text Box 15"/>
          <p:cNvSpPr txBox="1">
            <a:spLocks noChangeArrowheads="1"/>
          </p:cNvSpPr>
          <p:nvPr/>
        </p:nvSpPr>
        <p:spPr bwMode="auto">
          <a:xfrm>
            <a:off x="2825750" y="44180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Times New Roman" pitchFamily="18" charset="0"/>
              </a:rPr>
              <a:t>i</a:t>
            </a:r>
            <a:r>
              <a:rPr lang="cs-CZ" sz="1400" baseline="-25000">
                <a:latin typeface="Times New Roman" pitchFamily="18" charset="0"/>
              </a:rPr>
              <a:t>n</a:t>
            </a:r>
            <a:endParaRPr lang="en-US" sz="1400" baseline="-25000">
              <a:latin typeface="Times New Roman" pitchFamily="18" charset="0"/>
            </a:endParaRPr>
          </a:p>
        </p:txBody>
      </p:sp>
      <p:sp>
        <p:nvSpPr>
          <p:cNvPr id="729104" name="Text Box 16"/>
          <p:cNvSpPr txBox="1">
            <a:spLocks noChangeArrowheads="1"/>
          </p:cNvSpPr>
          <p:nvPr/>
        </p:nvSpPr>
        <p:spPr bwMode="auto">
          <a:xfrm>
            <a:off x="5111750" y="40370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Times New Roman" pitchFamily="18" charset="0"/>
              </a:rPr>
              <a:t>i</a:t>
            </a:r>
            <a:r>
              <a:rPr lang="cs-CZ" sz="1400" baseline="-25000">
                <a:latin typeface="Times New Roman" pitchFamily="18" charset="0"/>
              </a:rPr>
              <a:t>v</a:t>
            </a:r>
            <a:endParaRPr lang="en-US" sz="1400" baseline="-25000">
              <a:latin typeface="Times New Roman" pitchFamily="18" charset="0"/>
            </a:endParaRPr>
          </a:p>
        </p:txBody>
      </p:sp>
      <p:sp>
        <p:nvSpPr>
          <p:cNvPr id="729105" name="Text Box 17"/>
          <p:cNvSpPr txBox="1">
            <a:spLocks noChangeArrowheads="1"/>
          </p:cNvSpPr>
          <p:nvPr/>
        </p:nvSpPr>
        <p:spPr bwMode="auto">
          <a:xfrm>
            <a:off x="1682750" y="2817813"/>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Arial Unicode MS" pitchFamily="34" charset="-128"/>
              </a:rPr>
              <a:t>ČSH</a:t>
            </a:r>
            <a:r>
              <a:rPr lang="cs-CZ" sz="1400" baseline="-25000">
                <a:latin typeface="Arial Unicode MS" pitchFamily="34" charset="-128"/>
              </a:rPr>
              <a:t>n</a:t>
            </a:r>
            <a:endParaRPr lang="en-US" sz="1400" baseline="-25000">
              <a:latin typeface="Arial Unicode MS" pitchFamily="34" charset="-128"/>
            </a:endParaRPr>
          </a:p>
        </p:txBody>
      </p:sp>
      <p:sp>
        <p:nvSpPr>
          <p:cNvPr id="729106" name="Text Box 18"/>
          <p:cNvSpPr txBox="1">
            <a:spLocks noChangeArrowheads="1"/>
          </p:cNvSpPr>
          <p:nvPr/>
        </p:nvSpPr>
        <p:spPr bwMode="auto">
          <a:xfrm>
            <a:off x="1682750" y="5027613"/>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Arial Unicode MS" pitchFamily="34" charset="-128"/>
              </a:rPr>
              <a:t>ČSH</a:t>
            </a:r>
            <a:r>
              <a:rPr lang="cs-CZ" sz="1400" baseline="-25000">
                <a:latin typeface="Arial Unicode MS" pitchFamily="34" charset="-128"/>
              </a:rPr>
              <a:t>v</a:t>
            </a:r>
            <a:endParaRPr lang="en-US" sz="1400" baseline="-25000">
              <a:latin typeface="Arial Unicode MS" pitchFamily="34" charset="-128"/>
            </a:endParaRPr>
          </a:p>
        </p:txBody>
      </p:sp>
      <p:grpSp>
        <p:nvGrpSpPr>
          <p:cNvPr id="729107" name="Group 19"/>
          <p:cNvGrpSpPr>
            <a:grpSpLocks/>
          </p:cNvGrpSpPr>
          <p:nvPr/>
        </p:nvGrpSpPr>
        <p:grpSpPr bwMode="auto">
          <a:xfrm>
            <a:off x="1835150" y="836613"/>
            <a:ext cx="5257800" cy="5653087"/>
            <a:chOff x="1152" y="336"/>
            <a:chExt cx="3312" cy="3561"/>
          </a:xfrm>
        </p:grpSpPr>
        <p:grpSp>
          <p:nvGrpSpPr>
            <p:cNvPr id="332829" name="Group 20"/>
            <p:cNvGrpSpPr>
              <a:grpSpLocks/>
            </p:cNvGrpSpPr>
            <p:nvPr/>
          </p:nvGrpSpPr>
          <p:grpSpPr bwMode="auto">
            <a:xfrm>
              <a:off x="1571" y="354"/>
              <a:ext cx="100" cy="3461"/>
              <a:chOff x="6172" y="722"/>
              <a:chExt cx="140" cy="4666"/>
            </a:xfrm>
          </p:grpSpPr>
          <p:sp>
            <p:nvSpPr>
              <p:cNvPr id="332837" name="Line 21"/>
              <p:cNvSpPr>
                <a:spLocks noChangeShapeType="1"/>
              </p:cNvSpPr>
              <p:nvPr/>
            </p:nvSpPr>
            <p:spPr bwMode="auto">
              <a:xfrm>
                <a:off x="6235" y="810"/>
                <a:ext cx="1" cy="4463"/>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2838" name="Freeform 22"/>
              <p:cNvSpPr>
                <a:spLocks/>
              </p:cNvSpPr>
              <p:nvPr/>
            </p:nvSpPr>
            <p:spPr bwMode="auto">
              <a:xfrm>
                <a:off x="6172" y="722"/>
                <a:ext cx="140" cy="126"/>
              </a:xfrm>
              <a:custGeom>
                <a:avLst/>
                <a:gdLst>
                  <a:gd name="T0" fmla="*/ 140 w 140"/>
                  <a:gd name="T1" fmla="*/ 126 h 126"/>
                  <a:gd name="T2" fmla="*/ 76 w 140"/>
                  <a:gd name="T3" fmla="*/ 0 h 126"/>
                  <a:gd name="T4" fmla="*/ 0 w 140"/>
                  <a:gd name="T5" fmla="*/ 126 h 126"/>
                  <a:gd name="T6" fmla="*/ 140 w 140"/>
                  <a:gd name="T7" fmla="*/ 126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26">
                    <a:moveTo>
                      <a:pt x="140" y="126"/>
                    </a:moveTo>
                    <a:lnTo>
                      <a:pt x="76" y="0"/>
                    </a:lnTo>
                    <a:lnTo>
                      <a:pt x="0" y="126"/>
                    </a:lnTo>
                    <a:lnTo>
                      <a:pt x="14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32839" name="Freeform 23"/>
              <p:cNvSpPr>
                <a:spLocks/>
              </p:cNvSpPr>
              <p:nvPr/>
            </p:nvSpPr>
            <p:spPr bwMode="auto">
              <a:xfrm>
                <a:off x="6172" y="5248"/>
                <a:ext cx="140" cy="140"/>
              </a:xfrm>
              <a:custGeom>
                <a:avLst/>
                <a:gdLst>
                  <a:gd name="T0" fmla="*/ 0 w 140"/>
                  <a:gd name="T1" fmla="*/ 0 h 140"/>
                  <a:gd name="T2" fmla="*/ 76 w 140"/>
                  <a:gd name="T3" fmla="*/ 140 h 140"/>
                  <a:gd name="T4" fmla="*/ 140 w 140"/>
                  <a:gd name="T5" fmla="*/ 0 h 140"/>
                  <a:gd name="T6" fmla="*/ 0 w 140"/>
                  <a:gd name="T7" fmla="*/ 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40">
                    <a:moveTo>
                      <a:pt x="0" y="0"/>
                    </a:moveTo>
                    <a:lnTo>
                      <a:pt x="76" y="140"/>
                    </a:lnTo>
                    <a:lnTo>
                      <a:pt x="14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nvGrpSpPr>
            <p:cNvPr id="332830" name="Group 24"/>
            <p:cNvGrpSpPr>
              <a:grpSpLocks/>
            </p:cNvGrpSpPr>
            <p:nvPr/>
          </p:nvGrpSpPr>
          <p:grpSpPr bwMode="auto">
            <a:xfrm>
              <a:off x="1607" y="2555"/>
              <a:ext cx="2697" cy="103"/>
              <a:chOff x="6223" y="3689"/>
              <a:chExt cx="3787" cy="139"/>
            </a:xfrm>
          </p:grpSpPr>
          <p:sp>
            <p:nvSpPr>
              <p:cNvPr id="332835" name="Line 25"/>
              <p:cNvSpPr>
                <a:spLocks noChangeShapeType="1"/>
              </p:cNvSpPr>
              <p:nvPr/>
            </p:nvSpPr>
            <p:spPr bwMode="auto">
              <a:xfrm>
                <a:off x="6223" y="3752"/>
                <a:ext cx="3672" cy="1"/>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2836" name="Freeform 26"/>
              <p:cNvSpPr>
                <a:spLocks/>
              </p:cNvSpPr>
              <p:nvPr/>
            </p:nvSpPr>
            <p:spPr bwMode="auto">
              <a:xfrm>
                <a:off x="9870" y="3689"/>
                <a:ext cx="140" cy="139"/>
              </a:xfrm>
              <a:custGeom>
                <a:avLst/>
                <a:gdLst>
                  <a:gd name="T0" fmla="*/ 0 w 140"/>
                  <a:gd name="T1" fmla="*/ 139 h 139"/>
                  <a:gd name="T2" fmla="*/ 140 w 140"/>
                  <a:gd name="T3" fmla="*/ 76 h 139"/>
                  <a:gd name="T4" fmla="*/ 0 w 140"/>
                  <a:gd name="T5" fmla="*/ 0 h 139"/>
                  <a:gd name="T6" fmla="*/ 0 w 140"/>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39">
                    <a:moveTo>
                      <a:pt x="0" y="139"/>
                    </a:moveTo>
                    <a:lnTo>
                      <a:pt x="140" y="76"/>
                    </a:lnTo>
                    <a:lnTo>
                      <a:pt x="0" y="0"/>
                    </a:lnTo>
                    <a:lnTo>
                      <a:pt x="0"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32831" name="Text Box 27"/>
            <p:cNvSpPr txBox="1">
              <a:spLocks noChangeArrowheads="1"/>
            </p:cNvSpPr>
            <p:nvPr/>
          </p:nvSpPr>
          <p:spPr bwMode="auto">
            <a:xfrm>
              <a:off x="4176" y="2688"/>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Times New Roman" pitchFamily="18" charset="0"/>
                </a:rPr>
                <a:t>i</a:t>
              </a:r>
              <a:endParaRPr lang="en-US" sz="1400" baseline="-25000">
                <a:latin typeface="Times New Roman" pitchFamily="18" charset="0"/>
              </a:endParaRPr>
            </a:p>
          </p:txBody>
        </p:sp>
        <p:sp>
          <p:nvSpPr>
            <p:cNvPr id="332832" name="Text Box 28"/>
            <p:cNvSpPr txBox="1">
              <a:spLocks noChangeArrowheads="1"/>
            </p:cNvSpPr>
            <p:nvPr/>
          </p:nvSpPr>
          <p:spPr bwMode="auto">
            <a:xfrm>
              <a:off x="1152" y="336"/>
              <a:ext cx="432"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Arial Unicode MS" pitchFamily="34" charset="-128"/>
                </a:rPr>
                <a:t>ČSH</a:t>
              </a:r>
            </a:p>
            <a:p>
              <a:pPr algn="ctr">
                <a:spcBef>
                  <a:spcPct val="50000"/>
                </a:spcBef>
              </a:pPr>
              <a:r>
                <a:rPr lang="cs-CZ" sz="1400">
                  <a:latin typeface="Arial Unicode MS" pitchFamily="34" charset="-128"/>
                </a:rPr>
                <a:t>+</a:t>
              </a:r>
            </a:p>
            <a:p>
              <a:pPr>
                <a:spcBef>
                  <a:spcPct val="50000"/>
                </a:spcBef>
              </a:pPr>
              <a:endParaRPr lang="en-US" sz="1400" baseline="-25000">
                <a:latin typeface="Arial Unicode MS" pitchFamily="34" charset="-128"/>
              </a:endParaRPr>
            </a:p>
          </p:txBody>
        </p:sp>
        <p:sp>
          <p:nvSpPr>
            <p:cNvPr id="332833" name="Text Box 29"/>
            <p:cNvSpPr txBox="1">
              <a:spLocks noChangeArrowheads="1"/>
            </p:cNvSpPr>
            <p:nvPr/>
          </p:nvSpPr>
          <p:spPr bwMode="auto">
            <a:xfrm>
              <a:off x="1152" y="3504"/>
              <a:ext cx="432"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sz="1400">
                  <a:latin typeface="Arial Unicode MS" pitchFamily="34" charset="-128"/>
                </a:rPr>
                <a:t>-</a:t>
              </a:r>
            </a:p>
            <a:p>
              <a:pPr>
                <a:spcBef>
                  <a:spcPct val="50000"/>
                </a:spcBef>
              </a:pPr>
              <a:r>
                <a:rPr lang="cs-CZ" sz="1400">
                  <a:latin typeface="Arial Unicode MS" pitchFamily="34" charset="-128"/>
                </a:rPr>
                <a:t>ČSH</a:t>
              </a:r>
              <a:endParaRPr lang="en-US" sz="1400" baseline="-25000">
                <a:latin typeface="Arial Unicode MS" pitchFamily="34" charset="-128"/>
              </a:endParaRPr>
            </a:p>
          </p:txBody>
        </p:sp>
        <p:sp>
          <p:nvSpPr>
            <p:cNvPr id="332834" name="Text Box 30"/>
            <p:cNvSpPr txBox="1">
              <a:spLocks noChangeArrowheads="1"/>
            </p:cNvSpPr>
            <p:nvPr/>
          </p:nvSpPr>
          <p:spPr bwMode="auto">
            <a:xfrm>
              <a:off x="1344" y="2496"/>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a:latin typeface="Arial Unicode MS" pitchFamily="34" charset="-128"/>
                </a:rPr>
                <a:t>0</a:t>
              </a:r>
              <a:endParaRPr lang="en-US" sz="1400" baseline="-25000">
                <a:latin typeface="Arial Unicode MS" pitchFamily="34" charset="-128"/>
              </a:endParaRPr>
            </a:p>
          </p:txBody>
        </p:sp>
      </p:grpSp>
      <p:sp>
        <p:nvSpPr>
          <p:cNvPr id="729119" name="Line 31"/>
          <p:cNvSpPr>
            <a:spLocks noChangeShapeType="1"/>
          </p:cNvSpPr>
          <p:nvPr/>
        </p:nvSpPr>
        <p:spPr bwMode="auto">
          <a:xfrm flipH="1">
            <a:off x="5264150" y="4418013"/>
            <a:ext cx="0" cy="762000"/>
          </a:xfrm>
          <a:prstGeom prst="line">
            <a:avLst/>
          </a:prstGeom>
          <a:noFill/>
          <a:ln w="825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29120" name="Line 32"/>
          <p:cNvSpPr>
            <a:spLocks noChangeShapeType="1"/>
          </p:cNvSpPr>
          <p:nvPr/>
        </p:nvSpPr>
        <p:spPr bwMode="auto">
          <a:xfrm flipH="1">
            <a:off x="3054350" y="3046413"/>
            <a:ext cx="0" cy="1371600"/>
          </a:xfrm>
          <a:prstGeom prst="line">
            <a:avLst/>
          </a:prstGeom>
          <a:noFill/>
          <a:ln w="825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grpSp>
        <p:nvGrpSpPr>
          <p:cNvPr id="729121" name="Group 33"/>
          <p:cNvGrpSpPr>
            <a:grpSpLocks/>
          </p:cNvGrpSpPr>
          <p:nvPr/>
        </p:nvGrpSpPr>
        <p:grpSpPr bwMode="auto">
          <a:xfrm>
            <a:off x="3054350" y="5865813"/>
            <a:ext cx="2209800" cy="685800"/>
            <a:chOff x="1920" y="3456"/>
            <a:chExt cx="1392" cy="432"/>
          </a:xfrm>
        </p:grpSpPr>
        <p:sp>
          <p:nvSpPr>
            <p:cNvPr id="332827" name="AutoShape 34"/>
            <p:cNvSpPr>
              <a:spLocks/>
            </p:cNvSpPr>
            <p:nvPr/>
          </p:nvSpPr>
          <p:spPr bwMode="auto">
            <a:xfrm rot="-5400000">
              <a:off x="2520" y="2856"/>
              <a:ext cx="192" cy="1392"/>
            </a:xfrm>
            <a:prstGeom prst="leftBrace">
              <a:avLst>
                <a:gd name="adj1" fmla="val 604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2828" name="Text Box 35"/>
            <p:cNvSpPr txBox="1">
              <a:spLocks noChangeArrowheads="1"/>
            </p:cNvSpPr>
            <p:nvPr/>
          </p:nvSpPr>
          <p:spPr bwMode="auto">
            <a:xfrm>
              <a:off x="2448" y="3696"/>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b="1">
                  <a:latin typeface="Times New Roman" pitchFamily="18" charset="0"/>
                </a:rPr>
                <a:t>i</a:t>
              </a:r>
              <a:r>
                <a:rPr lang="cs-CZ" sz="1400" b="1" baseline="-25000">
                  <a:latin typeface="Times New Roman" pitchFamily="18" charset="0"/>
                </a:rPr>
                <a:t>v</a:t>
              </a:r>
              <a:r>
                <a:rPr lang="cs-CZ" sz="1400" b="1">
                  <a:latin typeface="Times New Roman" pitchFamily="18" charset="0"/>
                </a:rPr>
                <a:t> - i</a:t>
              </a:r>
              <a:r>
                <a:rPr lang="cs-CZ" sz="1400" b="1" baseline="-25000">
                  <a:latin typeface="Times New Roman" pitchFamily="18" charset="0"/>
                </a:rPr>
                <a:t>n</a:t>
              </a:r>
              <a:endParaRPr lang="en-US" sz="1400" b="1" baseline="-25000">
                <a:latin typeface="Times New Roman" pitchFamily="18" charset="0"/>
              </a:endParaRPr>
            </a:p>
          </p:txBody>
        </p:sp>
      </p:grpSp>
      <p:grpSp>
        <p:nvGrpSpPr>
          <p:cNvPr id="729124" name="Group 36"/>
          <p:cNvGrpSpPr>
            <a:grpSpLocks/>
          </p:cNvGrpSpPr>
          <p:nvPr/>
        </p:nvGrpSpPr>
        <p:grpSpPr bwMode="auto">
          <a:xfrm>
            <a:off x="920750" y="3046413"/>
            <a:ext cx="685800" cy="2133600"/>
            <a:chOff x="576" y="1728"/>
            <a:chExt cx="432" cy="1344"/>
          </a:xfrm>
        </p:grpSpPr>
        <p:sp>
          <p:nvSpPr>
            <p:cNvPr id="332825" name="AutoShape 37"/>
            <p:cNvSpPr>
              <a:spLocks/>
            </p:cNvSpPr>
            <p:nvPr/>
          </p:nvSpPr>
          <p:spPr bwMode="auto">
            <a:xfrm>
              <a:off x="864" y="1728"/>
              <a:ext cx="144" cy="1344"/>
            </a:xfrm>
            <a:prstGeom prst="leftBrace">
              <a:avLst>
                <a:gd name="adj1" fmla="val 7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2826" name="Text Box 38"/>
            <p:cNvSpPr txBox="1">
              <a:spLocks noChangeArrowheads="1"/>
            </p:cNvSpPr>
            <p:nvPr/>
          </p:nvSpPr>
          <p:spPr bwMode="auto">
            <a:xfrm rot="-5400000">
              <a:off x="194" y="2158"/>
              <a:ext cx="9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b="1">
                  <a:latin typeface="Times New Roman" pitchFamily="18" charset="0"/>
                </a:rPr>
                <a:t>ČSH</a:t>
              </a:r>
              <a:r>
                <a:rPr lang="cs-CZ" sz="1400" b="1" baseline="-25000">
                  <a:latin typeface="Times New Roman" pitchFamily="18" charset="0"/>
                </a:rPr>
                <a:t>n</a:t>
              </a:r>
              <a:r>
                <a:rPr lang="cs-CZ" sz="1400" b="1">
                  <a:latin typeface="Times New Roman" pitchFamily="18" charset="0"/>
                </a:rPr>
                <a:t>- ČSH</a:t>
              </a:r>
              <a:r>
                <a:rPr lang="cs-CZ" sz="1400" b="1" baseline="-25000">
                  <a:latin typeface="Times New Roman" pitchFamily="18" charset="0"/>
                </a:rPr>
                <a:t>v</a:t>
              </a:r>
              <a:endParaRPr lang="en-US" sz="1400" b="1" baseline="-25000">
                <a:latin typeface="Times New Roman" pitchFamily="18" charset="0"/>
              </a:endParaRPr>
            </a:p>
          </p:txBody>
        </p:sp>
      </p:grpSp>
      <p:grpSp>
        <p:nvGrpSpPr>
          <p:cNvPr id="729127" name="Group 39"/>
          <p:cNvGrpSpPr>
            <a:grpSpLocks/>
          </p:cNvGrpSpPr>
          <p:nvPr/>
        </p:nvGrpSpPr>
        <p:grpSpPr bwMode="auto">
          <a:xfrm>
            <a:off x="3054350" y="5332413"/>
            <a:ext cx="1524000" cy="609600"/>
            <a:chOff x="1920" y="3216"/>
            <a:chExt cx="1008" cy="384"/>
          </a:xfrm>
        </p:grpSpPr>
        <p:sp>
          <p:nvSpPr>
            <p:cNvPr id="332823" name="AutoShape 40"/>
            <p:cNvSpPr>
              <a:spLocks/>
            </p:cNvSpPr>
            <p:nvPr/>
          </p:nvSpPr>
          <p:spPr bwMode="auto">
            <a:xfrm rot="-5400000">
              <a:off x="2304" y="2832"/>
              <a:ext cx="192" cy="96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2824" name="Text Box 41"/>
            <p:cNvSpPr txBox="1">
              <a:spLocks noChangeArrowheads="1"/>
            </p:cNvSpPr>
            <p:nvPr/>
          </p:nvSpPr>
          <p:spPr bwMode="auto">
            <a:xfrm>
              <a:off x="1968" y="340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b="1">
                  <a:latin typeface="Times New Roman" pitchFamily="18" charset="0"/>
                </a:rPr>
                <a:t>Odhad VVP- i</a:t>
              </a:r>
              <a:r>
                <a:rPr lang="cs-CZ" sz="1400" b="1" baseline="-25000">
                  <a:latin typeface="Times New Roman" pitchFamily="18" charset="0"/>
                </a:rPr>
                <a:t>n</a:t>
              </a:r>
              <a:endParaRPr lang="en-US" sz="1400" b="1" baseline="-25000">
                <a:latin typeface="Times New Roman" pitchFamily="18" charset="0"/>
              </a:endParaRPr>
            </a:p>
          </p:txBody>
        </p:sp>
      </p:grpSp>
      <p:grpSp>
        <p:nvGrpSpPr>
          <p:cNvPr id="729130" name="Group 42"/>
          <p:cNvGrpSpPr>
            <a:grpSpLocks/>
          </p:cNvGrpSpPr>
          <p:nvPr/>
        </p:nvGrpSpPr>
        <p:grpSpPr bwMode="auto">
          <a:xfrm>
            <a:off x="1911350" y="2970213"/>
            <a:ext cx="609600" cy="1447800"/>
            <a:chOff x="672" y="1728"/>
            <a:chExt cx="384" cy="864"/>
          </a:xfrm>
        </p:grpSpPr>
        <p:sp>
          <p:nvSpPr>
            <p:cNvPr id="332821" name="AutoShape 43"/>
            <p:cNvSpPr>
              <a:spLocks/>
            </p:cNvSpPr>
            <p:nvPr/>
          </p:nvSpPr>
          <p:spPr bwMode="auto">
            <a:xfrm>
              <a:off x="912" y="1728"/>
              <a:ext cx="144" cy="864"/>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2822" name="Text Box 44"/>
            <p:cNvSpPr txBox="1">
              <a:spLocks noChangeArrowheads="1"/>
            </p:cNvSpPr>
            <p:nvPr/>
          </p:nvSpPr>
          <p:spPr bwMode="auto">
            <a:xfrm rot="-5376942">
              <a:off x="468" y="1932"/>
              <a:ext cx="6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1400" b="1">
                  <a:latin typeface="Times New Roman" pitchFamily="18" charset="0"/>
                </a:rPr>
                <a:t>ČSH</a:t>
              </a:r>
              <a:r>
                <a:rPr lang="cs-CZ" sz="1400" b="1" baseline="-25000">
                  <a:latin typeface="Times New Roman" pitchFamily="18" charset="0"/>
                </a:rPr>
                <a:t>n</a:t>
              </a:r>
              <a:endParaRPr lang="en-US" sz="1400" b="1" baseline="-25000">
                <a:latin typeface="Times New Roman" pitchFamily="18" charset="0"/>
              </a:endParaRPr>
            </a:p>
          </p:txBody>
        </p:sp>
      </p:grpSp>
      <p:graphicFrame>
        <p:nvGraphicFramePr>
          <p:cNvPr id="729133" name="Object 45"/>
          <p:cNvGraphicFramePr>
            <a:graphicFrameLocks noChangeAspect="1"/>
          </p:cNvGraphicFramePr>
          <p:nvPr/>
        </p:nvGraphicFramePr>
        <p:xfrm>
          <a:off x="3892550" y="866775"/>
          <a:ext cx="4730750" cy="1503363"/>
        </p:xfrm>
        <a:graphic>
          <a:graphicData uri="http://schemas.openxmlformats.org/presentationml/2006/ole">
            <mc:AlternateContent xmlns:mc="http://schemas.openxmlformats.org/markup-compatibility/2006">
              <mc:Choice xmlns:v="urn:schemas-microsoft-com:vml" Requires="v">
                <p:oleObj spid="_x0000_s188436" r:id="rId4" imgW="2781300" imgH="889000" progId="Equation.3">
                  <p:embed/>
                </p:oleObj>
              </mc:Choice>
              <mc:Fallback>
                <p:oleObj r:id="rId4" imgW="2781300" imgH="889000" progId="Equation.3">
                  <p:embed/>
                  <p:pic>
                    <p:nvPicPr>
                      <p:cNvPr id="729133"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866775"/>
                        <a:ext cx="4730750" cy="15033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29107"/>
                                        </p:tgtEl>
                                        <p:attrNameLst>
                                          <p:attrName>style.visibility</p:attrName>
                                        </p:attrNameLst>
                                      </p:cBhvr>
                                      <p:to>
                                        <p:strVal val="visible"/>
                                      </p:to>
                                    </p:set>
                                    <p:anim calcmode="lin" valueType="num">
                                      <p:cBhvr>
                                        <p:cTn id="7" dur="500" fill="hold"/>
                                        <p:tgtEl>
                                          <p:spTgt spid="729107"/>
                                        </p:tgtEl>
                                        <p:attrNameLst>
                                          <p:attrName>ppt_w</p:attrName>
                                        </p:attrNameLst>
                                      </p:cBhvr>
                                      <p:tavLst>
                                        <p:tav tm="0">
                                          <p:val>
                                            <p:fltVal val="0"/>
                                          </p:val>
                                        </p:tav>
                                        <p:tav tm="100000">
                                          <p:val>
                                            <p:strVal val="#ppt_w"/>
                                          </p:val>
                                        </p:tav>
                                      </p:tavLst>
                                    </p:anim>
                                    <p:anim calcmode="lin" valueType="num">
                                      <p:cBhvr>
                                        <p:cTn id="8" dur="500" fill="hold"/>
                                        <p:tgtEl>
                                          <p:spTgt spid="7291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096"/>
                                        </p:tgtEl>
                                        <p:attrNameLst>
                                          <p:attrName>style.visibility</p:attrName>
                                        </p:attrNameLst>
                                      </p:cBhvr>
                                      <p:to>
                                        <p:strVal val="visible"/>
                                      </p:to>
                                    </p:set>
                                    <p:animEffect transition="in" filter="wipe(left)">
                                      <p:cBhvr>
                                        <p:cTn id="13" dur="500"/>
                                        <p:tgtEl>
                                          <p:spTgt spid="7290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29102"/>
                                        </p:tgtEl>
                                        <p:attrNameLst>
                                          <p:attrName>style.visibility</p:attrName>
                                        </p:attrNameLst>
                                      </p:cBhvr>
                                      <p:to>
                                        <p:strVal val="visible"/>
                                      </p:to>
                                    </p:set>
                                    <p:animEffect transition="in" filter="dissolve">
                                      <p:cBhvr>
                                        <p:cTn id="18" dur="500"/>
                                        <p:tgtEl>
                                          <p:spTgt spid="729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29103"/>
                                        </p:tgtEl>
                                        <p:attrNameLst>
                                          <p:attrName>style.visibility</p:attrName>
                                        </p:attrNameLst>
                                      </p:cBhvr>
                                      <p:to>
                                        <p:strVal val="visible"/>
                                      </p:to>
                                    </p:set>
                                    <p:animEffect transition="in" filter="dissolve">
                                      <p:cBhvr>
                                        <p:cTn id="23" dur="500"/>
                                        <p:tgtEl>
                                          <p:spTgt spid="729103"/>
                                        </p:tgtEl>
                                      </p:cBhvr>
                                    </p:animEffect>
                                  </p:childTnLst>
                                </p:cTn>
                              </p:par>
                            </p:childTnLst>
                          </p:cTn>
                        </p:par>
                        <p:par>
                          <p:cTn id="24" fill="hold" nodeType="afterGroup">
                            <p:stCondLst>
                              <p:cond delay="500"/>
                            </p:stCondLst>
                            <p:childTnLst>
                              <p:par>
                                <p:cTn id="25" presetID="22" presetClass="entr" presetSubtype="4" fill="hold" grpId="0" nodeType="afterEffect">
                                  <p:stCondLst>
                                    <p:cond delay="1000"/>
                                  </p:stCondLst>
                                  <p:childTnLst>
                                    <p:set>
                                      <p:cBhvr>
                                        <p:cTn id="26" dur="1" fill="hold">
                                          <p:stCondLst>
                                            <p:cond delay="0"/>
                                          </p:stCondLst>
                                        </p:cTn>
                                        <p:tgtEl>
                                          <p:spTgt spid="729120"/>
                                        </p:tgtEl>
                                        <p:attrNameLst>
                                          <p:attrName>style.visibility</p:attrName>
                                        </p:attrNameLst>
                                      </p:cBhvr>
                                      <p:to>
                                        <p:strVal val="visible"/>
                                      </p:to>
                                    </p:set>
                                    <p:animEffect transition="in" filter="wipe(down)">
                                      <p:cBhvr>
                                        <p:cTn id="27" dur="500"/>
                                        <p:tgtEl>
                                          <p:spTgt spid="729120"/>
                                        </p:tgtEl>
                                      </p:cBhvr>
                                    </p:animEffect>
                                  </p:childTnLst>
                                </p:cTn>
                              </p:par>
                            </p:childTnLst>
                          </p:cTn>
                        </p:par>
                        <p:par>
                          <p:cTn id="28" fill="hold" nodeType="afterGroup">
                            <p:stCondLst>
                              <p:cond delay="2000"/>
                            </p:stCondLst>
                            <p:childTnLst>
                              <p:par>
                                <p:cTn id="29" presetID="22" presetClass="entr" presetSubtype="2" fill="hold" grpId="0" nodeType="afterEffect">
                                  <p:stCondLst>
                                    <p:cond delay="1000"/>
                                  </p:stCondLst>
                                  <p:childTnLst>
                                    <p:set>
                                      <p:cBhvr>
                                        <p:cTn id="30" dur="1" fill="hold">
                                          <p:stCondLst>
                                            <p:cond delay="0"/>
                                          </p:stCondLst>
                                        </p:cTn>
                                        <p:tgtEl>
                                          <p:spTgt spid="729091"/>
                                        </p:tgtEl>
                                        <p:attrNameLst>
                                          <p:attrName>style.visibility</p:attrName>
                                        </p:attrNameLst>
                                      </p:cBhvr>
                                      <p:to>
                                        <p:strVal val="visible"/>
                                      </p:to>
                                    </p:set>
                                    <p:animEffect transition="in" filter="wipe(right)">
                                      <p:cBhvr>
                                        <p:cTn id="31" dur="500"/>
                                        <p:tgtEl>
                                          <p:spTgt spid="729091"/>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29105"/>
                                        </p:tgtEl>
                                        <p:attrNameLst>
                                          <p:attrName>style.visibility</p:attrName>
                                        </p:attrNameLst>
                                      </p:cBhvr>
                                      <p:to>
                                        <p:strVal val="visible"/>
                                      </p:to>
                                    </p:set>
                                    <p:animEffect transition="in" filter="dissolve">
                                      <p:cBhvr>
                                        <p:cTn id="35" dur="500"/>
                                        <p:tgtEl>
                                          <p:spTgt spid="7291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29104"/>
                                        </p:tgtEl>
                                        <p:attrNameLst>
                                          <p:attrName>style.visibility</p:attrName>
                                        </p:attrNameLst>
                                      </p:cBhvr>
                                      <p:to>
                                        <p:strVal val="visible"/>
                                      </p:to>
                                    </p:set>
                                    <p:animEffect transition="in" filter="dissolve">
                                      <p:cBhvr>
                                        <p:cTn id="40" dur="500"/>
                                        <p:tgtEl>
                                          <p:spTgt spid="729104"/>
                                        </p:tgtEl>
                                      </p:cBhvr>
                                    </p:animEffect>
                                  </p:childTnLst>
                                </p:cTn>
                              </p:par>
                            </p:childTnLst>
                          </p:cTn>
                        </p:par>
                        <p:par>
                          <p:cTn id="41" fill="hold" nodeType="afterGroup">
                            <p:stCondLst>
                              <p:cond delay="500"/>
                            </p:stCondLst>
                            <p:childTnLst>
                              <p:par>
                                <p:cTn id="42" presetID="22" presetClass="entr" presetSubtype="1" fill="hold" grpId="0" nodeType="afterEffect">
                                  <p:stCondLst>
                                    <p:cond delay="1000"/>
                                  </p:stCondLst>
                                  <p:childTnLst>
                                    <p:set>
                                      <p:cBhvr>
                                        <p:cTn id="43" dur="1" fill="hold">
                                          <p:stCondLst>
                                            <p:cond delay="0"/>
                                          </p:stCondLst>
                                        </p:cTn>
                                        <p:tgtEl>
                                          <p:spTgt spid="729119"/>
                                        </p:tgtEl>
                                        <p:attrNameLst>
                                          <p:attrName>style.visibility</p:attrName>
                                        </p:attrNameLst>
                                      </p:cBhvr>
                                      <p:to>
                                        <p:strVal val="visible"/>
                                      </p:to>
                                    </p:set>
                                    <p:animEffect transition="in" filter="wipe(up)">
                                      <p:cBhvr>
                                        <p:cTn id="44" dur="500"/>
                                        <p:tgtEl>
                                          <p:spTgt spid="729119"/>
                                        </p:tgtEl>
                                      </p:cBhvr>
                                    </p:animEffect>
                                  </p:childTnLst>
                                </p:cTn>
                              </p:par>
                            </p:childTnLst>
                          </p:cTn>
                        </p:par>
                        <p:par>
                          <p:cTn id="45" fill="hold" nodeType="afterGroup">
                            <p:stCondLst>
                              <p:cond delay="2000"/>
                            </p:stCondLst>
                            <p:childTnLst>
                              <p:par>
                                <p:cTn id="46" presetID="22" presetClass="entr" presetSubtype="2" fill="hold" grpId="0" nodeType="afterEffect">
                                  <p:stCondLst>
                                    <p:cond delay="1000"/>
                                  </p:stCondLst>
                                  <p:childTnLst>
                                    <p:set>
                                      <p:cBhvr>
                                        <p:cTn id="47" dur="1" fill="hold">
                                          <p:stCondLst>
                                            <p:cond delay="0"/>
                                          </p:stCondLst>
                                        </p:cTn>
                                        <p:tgtEl>
                                          <p:spTgt spid="729092"/>
                                        </p:tgtEl>
                                        <p:attrNameLst>
                                          <p:attrName>style.visibility</p:attrName>
                                        </p:attrNameLst>
                                      </p:cBhvr>
                                      <p:to>
                                        <p:strVal val="visible"/>
                                      </p:to>
                                    </p:set>
                                    <p:animEffect transition="in" filter="wipe(right)">
                                      <p:cBhvr>
                                        <p:cTn id="48" dur="500"/>
                                        <p:tgtEl>
                                          <p:spTgt spid="729092"/>
                                        </p:tgtEl>
                                      </p:cBhvr>
                                    </p:animEffect>
                                  </p:childTnLst>
                                </p:cTn>
                              </p:par>
                            </p:childTnLst>
                          </p:cTn>
                        </p:par>
                        <p:par>
                          <p:cTn id="49" fill="hold" nodeType="afterGroup">
                            <p:stCondLst>
                              <p:cond delay="3500"/>
                            </p:stCondLst>
                            <p:childTnLst>
                              <p:par>
                                <p:cTn id="50" presetID="9" presetClass="entr" presetSubtype="0" fill="hold" grpId="0" nodeType="afterEffect">
                                  <p:stCondLst>
                                    <p:cond delay="1000"/>
                                  </p:stCondLst>
                                  <p:childTnLst>
                                    <p:set>
                                      <p:cBhvr>
                                        <p:cTn id="51" dur="1" fill="hold">
                                          <p:stCondLst>
                                            <p:cond delay="0"/>
                                          </p:stCondLst>
                                        </p:cTn>
                                        <p:tgtEl>
                                          <p:spTgt spid="729106"/>
                                        </p:tgtEl>
                                        <p:attrNameLst>
                                          <p:attrName>style.visibility</p:attrName>
                                        </p:attrNameLst>
                                      </p:cBhvr>
                                      <p:to>
                                        <p:strVal val="visible"/>
                                      </p:to>
                                    </p:set>
                                    <p:animEffect transition="in" filter="dissolve">
                                      <p:cBhvr>
                                        <p:cTn id="52" dur="500"/>
                                        <p:tgtEl>
                                          <p:spTgt spid="7291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29090"/>
                                        </p:tgtEl>
                                        <p:attrNameLst>
                                          <p:attrName>style.visibility</p:attrName>
                                        </p:attrNameLst>
                                      </p:cBhvr>
                                      <p:to>
                                        <p:strVal val="visible"/>
                                      </p:to>
                                    </p:set>
                                    <p:animEffect transition="in" filter="dissolve">
                                      <p:cBhvr>
                                        <p:cTn id="57" dur="500"/>
                                        <p:tgtEl>
                                          <p:spTgt spid="729090"/>
                                        </p:tgtEl>
                                      </p:cBhvr>
                                    </p:animEffect>
                                  </p:childTnLst>
                                </p:cTn>
                              </p:par>
                            </p:childTnLst>
                          </p:cTn>
                        </p:par>
                        <p:par>
                          <p:cTn id="58" fill="hold" nodeType="afterGroup">
                            <p:stCondLst>
                              <p:cond delay="500"/>
                            </p:stCondLst>
                            <p:childTnLst>
                              <p:par>
                                <p:cTn id="59" presetID="9" presetClass="entr" presetSubtype="0" fill="hold" nodeType="afterEffect">
                                  <p:stCondLst>
                                    <p:cond delay="2000"/>
                                  </p:stCondLst>
                                  <p:childTnLst>
                                    <p:set>
                                      <p:cBhvr>
                                        <p:cTn id="60" dur="1" fill="hold">
                                          <p:stCondLst>
                                            <p:cond delay="0"/>
                                          </p:stCondLst>
                                        </p:cTn>
                                        <p:tgtEl>
                                          <p:spTgt spid="729121"/>
                                        </p:tgtEl>
                                        <p:attrNameLst>
                                          <p:attrName>style.visibility</p:attrName>
                                        </p:attrNameLst>
                                      </p:cBhvr>
                                      <p:to>
                                        <p:strVal val="visible"/>
                                      </p:to>
                                    </p:set>
                                    <p:animEffect transition="in" filter="dissolve">
                                      <p:cBhvr>
                                        <p:cTn id="61" dur="500"/>
                                        <p:tgtEl>
                                          <p:spTgt spid="729121"/>
                                        </p:tgtEl>
                                      </p:cBhvr>
                                    </p:animEffect>
                                  </p:childTnLst>
                                  <p:subTnLst>
                                    <p:animClr clrSpc="rgb" dir="cw">
                                      <p:cBhvr override="childStyle">
                                        <p:cTn dur="1" fill="hold" display="0" masterRel="nextClick" afterEffect="1"/>
                                        <p:tgtEl>
                                          <p:spTgt spid="729121"/>
                                        </p:tgtEl>
                                        <p:attrNameLst>
                                          <p:attrName>ppt_c</p:attrName>
                                        </p:attrNameLst>
                                      </p:cBhvr>
                                      <p:to>
                                        <a:schemeClr val="folHlink"/>
                                      </p:to>
                                    </p:animClr>
                                  </p:sub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729124"/>
                                        </p:tgtEl>
                                        <p:attrNameLst>
                                          <p:attrName>style.visibility</p:attrName>
                                        </p:attrNameLst>
                                      </p:cBhvr>
                                      <p:to>
                                        <p:strVal val="visible"/>
                                      </p:to>
                                    </p:set>
                                    <p:animEffect transition="in" filter="dissolve">
                                      <p:cBhvr>
                                        <p:cTn id="66" dur="500"/>
                                        <p:tgtEl>
                                          <p:spTgt spid="729124"/>
                                        </p:tgtEl>
                                      </p:cBhvr>
                                    </p:animEffect>
                                  </p:childTnLst>
                                  <p:subTnLst>
                                    <p:animClr clrSpc="rgb" dir="cw">
                                      <p:cBhvr override="childStyle">
                                        <p:cTn dur="1" fill="hold" display="0" masterRel="nextClick" afterEffect="1"/>
                                        <p:tgtEl>
                                          <p:spTgt spid="729124"/>
                                        </p:tgtEl>
                                        <p:attrNameLst>
                                          <p:attrName>ppt_c</p:attrName>
                                        </p:attrNameLst>
                                      </p:cBhvr>
                                      <p:to>
                                        <a:schemeClr val="folHlink"/>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729093"/>
                                        </p:tgtEl>
                                        <p:attrNameLst>
                                          <p:attrName>style.visibility</p:attrName>
                                        </p:attrNameLst>
                                      </p:cBhvr>
                                      <p:to>
                                        <p:strVal val="visible"/>
                                      </p:to>
                                    </p:set>
                                    <p:animEffect transition="in" filter="dissolve">
                                      <p:cBhvr>
                                        <p:cTn id="71" dur="500"/>
                                        <p:tgtEl>
                                          <p:spTgt spid="72909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729097"/>
                                        </p:tgtEl>
                                        <p:attrNameLst>
                                          <p:attrName>style.visibility</p:attrName>
                                        </p:attrNameLst>
                                      </p:cBhvr>
                                      <p:to>
                                        <p:strVal val="visible"/>
                                      </p:to>
                                    </p:set>
                                    <p:animEffect transition="in" filter="dissolve">
                                      <p:cBhvr>
                                        <p:cTn id="76" dur="500"/>
                                        <p:tgtEl>
                                          <p:spTgt spid="72909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729127"/>
                                        </p:tgtEl>
                                        <p:attrNameLst>
                                          <p:attrName>style.visibility</p:attrName>
                                        </p:attrNameLst>
                                      </p:cBhvr>
                                      <p:to>
                                        <p:strVal val="visible"/>
                                      </p:to>
                                    </p:set>
                                    <p:animEffect transition="in" filter="dissolve">
                                      <p:cBhvr>
                                        <p:cTn id="81" dur="500"/>
                                        <p:tgtEl>
                                          <p:spTgt spid="729127"/>
                                        </p:tgtEl>
                                      </p:cBhvr>
                                    </p:animEffect>
                                  </p:childTnLst>
                                  <p:subTnLst>
                                    <p:animClr clrSpc="rgb" dir="cw">
                                      <p:cBhvr override="childStyle">
                                        <p:cTn dur="1" fill="hold" display="0" masterRel="nextClick" afterEffect="1"/>
                                        <p:tgtEl>
                                          <p:spTgt spid="729127"/>
                                        </p:tgtEl>
                                        <p:attrNameLst>
                                          <p:attrName>ppt_c</p:attrName>
                                        </p:attrNameLst>
                                      </p:cBhvr>
                                      <p:to>
                                        <a:schemeClr val="folHlink"/>
                                      </p:to>
                                    </p:animClr>
                                  </p:sub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729130"/>
                                        </p:tgtEl>
                                        <p:attrNameLst>
                                          <p:attrName>style.visibility</p:attrName>
                                        </p:attrNameLst>
                                      </p:cBhvr>
                                      <p:to>
                                        <p:strVal val="visible"/>
                                      </p:to>
                                    </p:set>
                                    <p:animEffect transition="in" filter="dissolve">
                                      <p:cBhvr>
                                        <p:cTn id="86" dur="500"/>
                                        <p:tgtEl>
                                          <p:spTgt spid="729130"/>
                                        </p:tgtEl>
                                      </p:cBhvr>
                                    </p:animEffect>
                                  </p:childTnLst>
                                  <p:subTnLst>
                                    <p:animClr clrSpc="rgb" dir="cw">
                                      <p:cBhvr override="childStyle">
                                        <p:cTn dur="1" fill="hold" display="0" masterRel="nextClick" afterEffect="1"/>
                                        <p:tgtEl>
                                          <p:spTgt spid="729130"/>
                                        </p:tgtEl>
                                        <p:attrNameLst>
                                          <p:attrName>ppt_c</p:attrName>
                                        </p:attrNameLst>
                                      </p:cBhvr>
                                      <p:to>
                                        <a:schemeClr val="folHlink"/>
                                      </p:to>
                                    </p:animClr>
                                  </p:sub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729133"/>
                                        </p:tgtEl>
                                        <p:attrNameLst>
                                          <p:attrName>style.visibility</p:attrName>
                                        </p:attrNameLst>
                                      </p:cBhvr>
                                      <p:to>
                                        <p:strVal val="visible"/>
                                      </p:to>
                                    </p:set>
                                    <p:animEffect transition="in" filter="dissolve">
                                      <p:cBhvr>
                                        <p:cTn id="91" dur="500"/>
                                        <p:tgtEl>
                                          <p:spTgt spid="729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0" grpId="0" animBg="1"/>
      <p:bldP spid="729091" grpId="0" animBg="1"/>
      <p:bldP spid="729092" grpId="0" animBg="1"/>
      <p:bldP spid="729096" grpId="0" animBg="1"/>
      <p:bldP spid="729102" grpId="0" autoUpdateAnimBg="0"/>
      <p:bldP spid="729103" grpId="0" autoUpdateAnimBg="0"/>
      <p:bldP spid="729104" grpId="0" autoUpdateAnimBg="0"/>
      <p:bldP spid="729105" grpId="0" autoUpdateAnimBg="0"/>
      <p:bldP spid="729106" grpId="0" autoUpdateAnimBg="0"/>
      <p:bldP spid="729119" grpId="0" animBg="1"/>
      <p:bldP spid="7291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531" y="503614"/>
            <a:ext cx="8229600" cy="1196975"/>
          </a:xfrm>
        </p:spPr>
        <p:txBody>
          <a:bodyPr/>
          <a:lstStyle/>
          <a:p>
            <a:pPr fontAlgn="auto">
              <a:spcAft>
                <a:spcPts val="0"/>
              </a:spcAft>
              <a:defRPr/>
            </a:pPr>
            <a:r>
              <a:rPr lang="cs-CZ" b="1" dirty="0"/>
              <a:t>Metoda VVP (IRR)</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itchFamily="34" charset="0"/>
              <a:buNone/>
              <a:defRPr/>
            </a:pPr>
            <a:r>
              <a:rPr lang="cs-CZ" b="1" dirty="0"/>
              <a:t>Problémy:</a:t>
            </a:r>
          </a:p>
          <a:p>
            <a:pPr fontAlgn="auto">
              <a:spcAft>
                <a:spcPts val="0"/>
              </a:spcAft>
              <a:defRPr/>
            </a:pPr>
            <a:r>
              <a:rPr lang="cs-CZ" b="1" dirty="0"/>
              <a:t>IRR </a:t>
            </a:r>
            <a:r>
              <a:rPr lang="cs-CZ" dirty="0"/>
              <a:t>nelze použít vždy ... Při výpočtu lze zjistit více VVP … v případě že se během života projektu objeví negativní cash </a:t>
            </a:r>
            <a:r>
              <a:rPr lang="cs-CZ" dirty="0" err="1"/>
              <a:t>flow</a:t>
            </a:r>
            <a:r>
              <a:rPr lang="cs-CZ" dirty="0"/>
              <a:t> a je potřeba opakovaně investovat.</a:t>
            </a:r>
            <a:endParaRPr lang="cs-CZ"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435315" y="959643"/>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107504" y="1742714"/>
            <a:ext cx="870981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dirty="0">
                <a:latin typeface="Times New Roman" pitchFamily="18" charset="0"/>
                <a:cs typeface="Times New Roman" pitchFamily="18" charset="0"/>
              </a:rPr>
              <a:t>Výhody</a:t>
            </a:r>
          </a:p>
          <a:p>
            <a:pPr marL="533400" indent="-342900" algn="just">
              <a:buFont typeface="Arial" pitchFamily="34" charset="0"/>
              <a:buChar char="•"/>
            </a:pPr>
            <a:r>
              <a:rPr lang="cs-CZ" sz="2000" b="0" dirty="0">
                <a:latin typeface="Times New Roman" pitchFamily="18" charset="0"/>
                <a:cs typeface="Times New Roman" pitchFamily="18" charset="0"/>
              </a:rPr>
              <a:t>Není potřeba znát přesnou diskontní míru</a:t>
            </a:r>
          </a:p>
          <a:p>
            <a:pPr marL="533400" indent="-342900" algn="just">
              <a:buFont typeface="Arial" pitchFamily="34" charset="0"/>
              <a:buChar char="•"/>
            </a:pPr>
            <a:r>
              <a:rPr lang="cs-CZ" sz="2000" b="0" dirty="0">
                <a:latin typeface="Times New Roman" pitchFamily="18" charset="0"/>
                <a:cs typeface="Times New Roman" pitchFamily="18" charset="0"/>
              </a:rPr>
              <a:t>zahrnuje časovou hodnotu peněz,</a:t>
            </a:r>
          </a:p>
          <a:p>
            <a:pPr marL="533400" indent="-342900" algn="just">
              <a:buFont typeface="Arial" pitchFamily="34" charset="0"/>
              <a:buChar char="•"/>
            </a:pPr>
            <a:r>
              <a:rPr lang="cs-CZ" sz="2000" b="0" dirty="0">
                <a:latin typeface="Times New Roman" pitchFamily="18" charset="0"/>
                <a:cs typeface="Times New Roman" pitchFamily="18" charset="0"/>
              </a:rPr>
              <a:t>zahrnuje všechny platby projektu.</a:t>
            </a:r>
          </a:p>
          <a:p>
            <a:pPr algn="just"/>
            <a:r>
              <a:rPr lang="cs-CZ" sz="2000" dirty="0">
                <a:latin typeface="Times New Roman" pitchFamily="18" charset="0"/>
                <a:cs typeface="Times New Roman" pitchFamily="18" charset="0"/>
              </a:rPr>
              <a:t>Nevýhody</a:t>
            </a:r>
          </a:p>
          <a:p>
            <a:pPr marL="533400" indent="-342900" algn="just">
              <a:buFont typeface="Arial" pitchFamily="34" charset="0"/>
              <a:buChar char="•"/>
            </a:pPr>
            <a:r>
              <a:rPr lang="cs-CZ" sz="2000" b="0" dirty="0">
                <a:latin typeface="Times New Roman" pitchFamily="18" charset="0"/>
                <a:cs typeface="Times New Roman" pitchFamily="18" charset="0"/>
              </a:rPr>
              <a:t>nelze jej použít, pokud očekáváme výrazné rozdíly v krátkodobých a dlouhodobých úrokových sazbách,</a:t>
            </a:r>
          </a:p>
          <a:p>
            <a:pPr marL="533400" indent="-342900" algn="just">
              <a:buFont typeface="Arial" pitchFamily="34" charset="0"/>
              <a:buChar char="•"/>
            </a:pPr>
            <a:r>
              <a:rPr lang="cs-CZ" sz="2000" b="0" dirty="0">
                <a:latin typeface="Times New Roman" pitchFamily="18" charset="0"/>
                <a:cs typeface="Times New Roman" pitchFamily="18" charset="0"/>
              </a:rPr>
              <a:t>NPV se může chovat různě a nemusí tedy být pouze klesající nebo rostoucí, může nabývat více hodnot – problém při nekonvenčních tocích, </a:t>
            </a:r>
            <a:r>
              <a:rPr lang="cs-CZ" sz="2000" dirty="0">
                <a:latin typeface="Times New Roman" pitchFamily="18" charset="0"/>
                <a:cs typeface="Times New Roman" pitchFamily="18" charset="0"/>
              </a:rPr>
              <a:t>IRR lze použít pouze u investic s konvenčními peněžními toky</a:t>
            </a:r>
          </a:p>
          <a:p>
            <a:pPr marL="533400" indent="-342900" algn="just">
              <a:buFont typeface="Arial" pitchFamily="34" charset="0"/>
              <a:buChar char="•"/>
            </a:pPr>
            <a:r>
              <a:rPr lang="cs-CZ" sz="2000" b="0" dirty="0">
                <a:latin typeface="Times New Roman" pitchFamily="18" charset="0"/>
                <a:cs typeface="Times New Roman" pitchFamily="18" charset="0"/>
              </a:rPr>
              <a:t>Nevhodnost použití pro vzájemně se vylučující projekty (u projektů s odlišným časovým průběhem NPV preferuje toto kritérium chybně projekty s kratší dobou úhrady</a:t>
            </a:r>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sp>
        <p:nvSpPr>
          <p:cNvPr id="6" name="Rectangle 2"/>
          <p:cNvSpPr txBox="1">
            <a:spLocks noChangeArrowheads="1"/>
          </p:cNvSpPr>
          <p:nvPr/>
        </p:nvSpPr>
        <p:spPr>
          <a:xfrm>
            <a:off x="3266388" y="38814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a:solidFill>
                  <a:schemeClr val="tx1"/>
                </a:solidFill>
              </a:rPr>
              <a:t>Dynamické metody</a:t>
            </a:r>
          </a:p>
        </p:txBody>
      </p:sp>
    </p:spTree>
    <p:extLst>
      <p:ext uri="{BB962C8B-B14F-4D97-AF65-F5344CB8AC3E}">
        <p14:creationId xmlns:p14="http://schemas.microsoft.com/office/powerpoint/2010/main" val="2750144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13" y="333375"/>
            <a:ext cx="8229600" cy="1196975"/>
          </a:xfrm>
        </p:spPr>
        <p:txBody>
          <a:bodyPr/>
          <a:lstStyle/>
          <a:p>
            <a:pPr fontAlgn="auto">
              <a:spcAft>
                <a:spcPts val="0"/>
              </a:spcAft>
              <a:defRPr/>
            </a:pPr>
            <a:r>
              <a:rPr lang="cs-CZ" b="1" dirty="0"/>
              <a:t>Index ziskovosti</a:t>
            </a:r>
          </a:p>
        </p:txBody>
      </p:sp>
      <p:sp>
        <p:nvSpPr>
          <p:cNvPr id="3" name="Zástupný symbol pro obsah 2"/>
          <p:cNvSpPr>
            <a:spLocks noGrp="1"/>
          </p:cNvSpPr>
          <p:nvPr>
            <p:ph idx="1"/>
          </p:nvPr>
        </p:nvSpPr>
        <p:spPr>
          <a:xfrm>
            <a:off x="457200" y="1600200"/>
            <a:ext cx="8291513" cy="4924425"/>
          </a:xfrm>
        </p:spPr>
        <p:txBody>
          <a:bodyPr rtlCol="0">
            <a:normAutofit fontScale="85000" lnSpcReduction="10000"/>
          </a:bodyPr>
          <a:lstStyle/>
          <a:p>
            <a:pPr fontAlgn="auto">
              <a:spcAft>
                <a:spcPts val="0"/>
              </a:spcAft>
              <a:defRPr/>
            </a:pPr>
            <a:r>
              <a:rPr lang="cs-CZ" dirty="0"/>
              <a:t>Relativní měřítko:</a:t>
            </a:r>
          </a:p>
          <a:p>
            <a:pPr marL="0" indent="0" fontAlgn="auto">
              <a:spcAft>
                <a:spcPts val="0"/>
              </a:spcAft>
              <a:buFont typeface="Arial" pitchFamily="34" charset="0"/>
              <a:buNone/>
              <a:defRPr/>
            </a:pPr>
            <a:endParaRPr lang="cs-CZ" dirty="0"/>
          </a:p>
          <a:p>
            <a:pPr marL="0" indent="0" fontAlgn="auto">
              <a:spcAft>
                <a:spcPts val="0"/>
              </a:spcAft>
              <a:buFont typeface="Arial" pitchFamily="34" charset="0"/>
              <a:buNone/>
              <a:defRPr/>
            </a:pPr>
            <a:endParaRPr lang="cs-CZ" dirty="0"/>
          </a:p>
          <a:p>
            <a:pPr fontAlgn="auto">
              <a:spcAft>
                <a:spcPts val="0"/>
              </a:spcAft>
              <a:defRPr/>
            </a:pPr>
            <a:endParaRPr lang="cs-CZ" dirty="0"/>
          </a:p>
          <a:p>
            <a:pPr fontAlgn="auto">
              <a:spcAft>
                <a:spcPts val="0"/>
              </a:spcAft>
              <a:defRPr/>
            </a:pPr>
            <a:r>
              <a:rPr lang="cs-CZ" dirty="0"/>
              <a:t>Představuje poměr přínosů (vyjádřených v současné hodnotě) a počátečních kapitálových výdajů. </a:t>
            </a:r>
          </a:p>
          <a:p>
            <a:pPr fontAlgn="auto">
              <a:spcAft>
                <a:spcPts val="0"/>
              </a:spcAft>
              <a:defRPr/>
            </a:pPr>
            <a:r>
              <a:rPr lang="cs-CZ" dirty="0"/>
              <a:t>Projekt může být přijat k realizaci, jestliže index ziskovosti je větší než 1.</a:t>
            </a:r>
          </a:p>
          <a:p>
            <a:pPr fontAlgn="auto">
              <a:spcAft>
                <a:spcPts val="0"/>
              </a:spcAft>
              <a:defRPr/>
            </a:pPr>
            <a:r>
              <a:rPr lang="cs-CZ" dirty="0"/>
              <a:t>Čím více index ziskovosti přesahuje 1, tím je projekt ekonomicky výhodnější.</a:t>
            </a:r>
          </a:p>
          <a:p>
            <a:pPr fontAlgn="auto">
              <a:spcAft>
                <a:spcPts val="0"/>
              </a:spcAft>
              <a:defRPr/>
            </a:pPr>
            <a:r>
              <a:rPr lang="cs-CZ" dirty="0"/>
              <a:t>Srovnání projektů z relativního pohledu.</a:t>
            </a:r>
          </a:p>
          <a:p>
            <a:pPr fontAlgn="auto">
              <a:spcAft>
                <a:spcPts val="0"/>
              </a:spcAft>
              <a:defRPr/>
            </a:pPr>
            <a:endParaRPr lang="cs-CZ" dirty="0"/>
          </a:p>
        </p:txBody>
      </p:sp>
      <p:graphicFrame>
        <p:nvGraphicFramePr>
          <p:cNvPr id="334852" name="Objekt 3"/>
          <p:cNvGraphicFramePr>
            <a:graphicFrameLocks noChangeAspect="1"/>
          </p:cNvGraphicFramePr>
          <p:nvPr/>
        </p:nvGraphicFramePr>
        <p:xfrm>
          <a:off x="4859338" y="1484313"/>
          <a:ext cx="2089150" cy="1520825"/>
        </p:xfrm>
        <a:graphic>
          <a:graphicData uri="http://schemas.openxmlformats.org/presentationml/2006/ole">
            <mc:AlternateContent xmlns:mc="http://schemas.openxmlformats.org/markup-compatibility/2006">
              <mc:Choice xmlns:v="urn:schemas-microsoft-com:vml" Requires="v">
                <p:oleObj spid="_x0000_s189460" name="Rovnice" r:id="rId4" imgW="1028700" imgH="749300" progId="Equation.3">
                  <p:embed/>
                </p:oleObj>
              </mc:Choice>
              <mc:Fallback>
                <p:oleObj name="Rovnice" r:id="rId4" imgW="1028700" imgH="749300" progId="Equation.3">
                  <p:embed/>
                  <p:pic>
                    <p:nvPicPr>
                      <p:cNvPr id="334852"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484313"/>
                        <a:ext cx="2089150" cy="1520825"/>
                      </a:xfrm>
                      <a:prstGeom prst="rect">
                        <a:avLst/>
                      </a:prstGeom>
                      <a:solidFill>
                        <a:schemeClr val="bg1"/>
                      </a:solidFill>
                      <a:ln w="38100">
                        <a:solidFill>
                          <a:srgbClr val="FF0000"/>
                        </a:solidFill>
                        <a:miter lim="800000"/>
                        <a:headEnd/>
                        <a:tailEnd/>
                      </a:ln>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en-US"/>
              <a:t>©</a:t>
            </a:r>
            <a:r>
              <a:rPr lang="cs-CZ"/>
              <a:t> Petr NOVÁK</a:t>
            </a:r>
          </a:p>
        </p:txBody>
      </p:sp>
      <p:sp>
        <p:nvSpPr>
          <p:cNvPr id="5" name="Zástupný symbol pro číslo snímku 5"/>
          <p:cNvSpPr>
            <a:spLocks noGrp="1"/>
          </p:cNvSpPr>
          <p:nvPr>
            <p:ph type="sldNum" sz="quarter" idx="12"/>
          </p:nvPr>
        </p:nvSpPr>
        <p:spPr/>
        <p:txBody>
          <a:bodyPr/>
          <a:lstStyle/>
          <a:p>
            <a:pPr>
              <a:defRPr/>
            </a:pPr>
            <a:fld id="{90CE733C-5F83-46E0-A45A-930FEFA0A749}" type="slidenum">
              <a:rPr lang="cs-CZ"/>
              <a:pPr>
                <a:defRPr/>
              </a:pPr>
              <a:t>69</a:t>
            </a:fld>
            <a:endParaRPr lang="cs-CZ"/>
          </a:p>
        </p:txBody>
      </p:sp>
      <p:sp>
        <p:nvSpPr>
          <p:cNvPr id="82946" name="Rectangle 2"/>
          <p:cNvSpPr>
            <a:spLocks noGrp="1" noChangeArrowheads="1"/>
          </p:cNvSpPr>
          <p:nvPr>
            <p:ph type="title"/>
          </p:nvPr>
        </p:nvSpPr>
        <p:spPr>
          <a:xfrm>
            <a:off x="468313" y="188913"/>
            <a:ext cx="8229600" cy="692150"/>
          </a:xfrm>
        </p:spPr>
        <p:txBody>
          <a:bodyPr>
            <a:normAutofit fontScale="90000"/>
          </a:bodyPr>
          <a:lstStyle/>
          <a:p>
            <a:pPr fontAlgn="auto">
              <a:spcAft>
                <a:spcPts val="0"/>
              </a:spcAft>
              <a:defRPr/>
            </a:pPr>
            <a:r>
              <a:rPr lang="cs-CZ" dirty="0"/>
              <a:t>Příklad 1</a:t>
            </a:r>
          </a:p>
        </p:txBody>
      </p:sp>
      <p:sp>
        <p:nvSpPr>
          <p:cNvPr id="335877" name="Rectangle 3"/>
          <p:cNvSpPr>
            <a:spLocks noGrp="1" noChangeArrowheads="1"/>
          </p:cNvSpPr>
          <p:nvPr>
            <p:ph type="body" idx="1"/>
          </p:nvPr>
        </p:nvSpPr>
        <p:spPr>
          <a:xfrm>
            <a:off x="457200" y="908050"/>
            <a:ext cx="8435975" cy="5689600"/>
          </a:xfrm>
        </p:spPr>
        <p:txBody>
          <a:bodyPr>
            <a:normAutofit fontScale="92500" lnSpcReduction="20000"/>
          </a:bodyPr>
          <a:lstStyle/>
          <a:p>
            <a:pPr marL="609600" indent="-609600">
              <a:buFont typeface="Wingdings" pitchFamily="2" charset="2"/>
              <a:buNone/>
            </a:pPr>
            <a:r>
              <a:rPr lang="cs-CZ"/>
              <a:t>Znáte následující údaje:</a:t>
            </a:r>
          </a:p>
          <a:p>
            <a:pPr marL="609600" indent="-609600">
              <a:buFont typeface="Wingdings" pitchFamily="2" charset="2"/>
              <a:buNone/>
            </a:pPr>
            <a:r>
              <a:rPr lang="cs-CZ"/>
              <a:t>Investiční výdaj 2 mil.Kč, doba životnosti investice 4</a:t>
            </a:r>
          </a:p>
          <a:p>
            <a:pPr marL="609600" indent="-609600">
              <a:buFont typeface="Wingdings" pitchFamily="2" charset="2"/>
              <a:buNone/>
            </a:pPr>
            <a:r>
              <a:rPr lang="cs-CZ"/>
              <a:t>roky, diskontní míra 10 %, odhadované tržby </a:t>
            </a:r>
          </a:p>
          <a:p>
            <a:pPr marL="609600" indent="-609600">
              <a:buFont typeface="Wingdings" pitchFamily="2" charset="2"/>
              <a:buNone/>
            </a:pPr>
            <a:r>
              <a:rPr lang="cs-CZ"/>
              <a:t>1,162 mil.Kč, náklady 1,03 mil.Kč, v tom odpisy </a:t>
            </a:r>
          </a:p>
          <a:p>
            <a:pPr marL="609600" indent="-609600">
              <a:buFont typeface="Wingdings" pitchFamily="2" charset="2"/>
              <a:buNone/>
            </a:pPr>
            <a:r>
              <a:rPr lang="cs-CZ"/>
              <a:t>0,5 mil.Kč, daň z příjmu 24%. Tyto údaje</a:t>
            </a:r>
          </a:p>
          <a:p>
            <a:pPr marL="609600" indent="-609600">
              <a:buFont typeface="Wingdings" pitchFamily="2" charset="2"/>
              <a:buNone/>
            </a:pPr>
            <a:r>
              <a:rPr lang="cs-CZ"/>
              <a:t>předpokládáme po celou dobu životnosti investice</a:t>
            </a:r>
          </a:p>
          <a:p>
            <a:pPr marL="609600" indent="-609600">
              <a:buFont typeface="Wingdings" pitchFamily="2" charset="2"/>
              <a:buNone/>
            </a:pPr>
            <a:r>
              <a:rPr lang="cs-CZ"/>
              <a:t>tzn. 4 roky.</a:t>
            </a:r>
          </a:p>
          <a:p>
            <a:pPr marL="609600" indent="-609600">
              <a:buFontTx/>
              <a:buAutoNum type="alphaLcPeriod"/>
            </a:pPr>
            <a:r>
              <a:rPr lang="cs-CZ"/>
              <a:t>Určete čistou současnou hodnotu projektu.</a:t>
            </a:r>
          </a:p>
          <a:p>
            <a:pPr marL="609600" indent="-609600">
              <a:buFontTx/>
              <a:buAutoNum type="alphaLcPeriod"/>
            </a:pPr>
            <a:r>
              <a:rPr lang="cs-CZ"/>
              <a:t>Určete vnitřní výnosové procento projektu.</a:t>
            </a:r>
          </a:p>
          <a:p>
            <a:pPr marL="609600" indent="-609600">
              <a:buFontTx/>
              <a:buAutoNum type="alphaLcPeriod"/>
            </a:pPr>
            <a:r>
              <a:rPr lang="cs-CZ"/>
              <a:t>Jaká je doba návratnosti projektu?</a:t>
            </a:r>
          </a:p>
          <a:p>
            <a:pPr marL="609600" indent="-609600">
              <a:buFontTx/>
              <a:buAutoNum type="alphaLcPeriod"/>
            </a:pPr>
            <a:r>
              <a:rPr lang="cs-CZ"/>
              <a:t>Zhodnoťte projekt metodou výnosnosti (rentability) investice.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666526"/>
            <a:ext cx="8229600" cy="1143000"/>
          </a:xfrm>
        </p:spPr>
        <p:txBody>
          <a:bodyPr/>
          <a:lstStyle/>
          <a:p>
            <a:r>
              <a:rPr lang="sk-SK" sz="4000" b="1" dirty="0">
                <a:latin typeface="Times New Roman" pitchFamily="18" charset="0"/>
                <a:cs typeface="Times New Roman" pitchFamily="18" charset="0"/>
              </a:rPr>
              <a:t> Magický investiční </a:t>
            </a:r>
            <a:r>
              <a:rPr lang="sk-SK" sz="4000" b="1" dirty="0" err="1">
                <a:latin typeface="Times New Roman" pitchFamily="18" charset="0"/>
                <a:cs typeface="Times New Roman" pitchFamily="18" charset="0"/>
              </a:rPr>
              <a:t>trojúhelník</a:t>
            </a:r>
            <a:endParaRPr lang="cs-CZ" dirty="0">
              <a:cs typeface="Times New Roman" pitchFamily="18" charset="0"/>
            </a:endParaRPr>
          </a:p>
        </p:txBody>
      </p:sp>
      <p:sp>
        <p:nvSpPr>
          <p:cNvPr id="2" name="Zástupný symbol pro obsah 1"/>
          <p:cNvSpPr>
            <a:spLocks noGrp="1"/>
          </p:cNvSpPr>
          <p:nvPr>
            <p:ph idx="1"/>
          </p:nvPr>
        </p:nvSpPr>
        <p:spPr>
          <a:xfrm>
            <a:off x="342900" y="1809526"/>
            <a:ext cx="8693596" cy="2262982"/>
          </a:xfrm>
        </p:spPr>
        <p:txBody>
          <a:bodyPr>
            <a:normAutofit fontScale="92500" lnSpcReduction="20000"/>
          </a:bodyPr>
          <a:lstStyle/>
          <a:p>
            <a:pPr marL="0" indent="0">
              <a:buNone/>
            </a:pPr>
            <a:r>
              <a:rPr lang="en-GB" dirty="0" err="1"/>
              <a:t>Při</a:t>
            </a:r>
            <a:r>
              <a:rPr lang="en-GB" dirty="0"/>
              <a:t> </a:t>
            </a:r>
            <a:r>
              <a:rPr lang="en-GB" dirty="0" err="1"/>
              <a:t>samotném</a:t>
            </a:r>
            <a:r>
              <a:rPr lang="en-GB" dirty="0"/>
              <a:t> </a:t>
            </a:r>
            <a:r>
              <a:rPr lang="en-GB" dirty="0" err="1"/>
              <a:t>rozhodování</a:t>
            </a:r>
            <a:r>
              <a:rPr lang="en-GB" dirty="0"/>
              <a:t> </a:t>
            </a:r>
            <a:r>
              <a:rPr lang="en-GB" dirty="0" err="1"/>
              <a:t>jsou</a:t>
            </a:r>
            <a:r>
              <a:rPr lang="en-GB" dirty="0"/>
              <a:t> </a:t>
            </a:r>
            <a:r>
              <a:rPr lang="en-GB" dirty="0" err="1"/>
              <a:t>posuzována</a:t>
            </a:r>
            <a:r>
              <a:rPr lang="en-GB" dirty="0"/>
              <a:t> </a:t>
            </a:r>
            <a:r>
              <a:rPr lang="en-GB" dirty="0" err="1"/>
              <a:t>tři</a:t>
            </a:r>
            <a:r>
              <a:rPr lang="en-GB" dirty="0"/>
              <a:t> </a:t>
            </a:r>
            <a:r>
              <a:rPr lang="en-GB" dirty="0" err="1"/>
              <a:t>kritéria</a:t>
            </a:r>
            <a:r>
              <a:rPr lang="en-GB" dirty="0"/>
              <a:t>, </a:t>
            </a:r>
            <a:r>
              <a:rPr lang="en-GB" dirty="0" err="1"/>
              <a:t>která</a:t>
            </a:r>
            <a:r>
              <a:rPr lang="en-GB" dirty="0"/>
              <a:t> </a:t>
            </a:r>
            <a:r>
              <a:rPr lang="en-GB" dirty="0" err="1"/>
              <a:t>tvoří</a:t>
            </a:r>
            <a:r>
              <a:rPr lang="en-GB" dirty="0"/>
              <a:t> </a:t>
            </a:r>
            <a:r>
              <a:rPr lang="en-GB" dirty="0" err="1"/>
              <a:t>tzv</a:t>
            </a:r>
            <a:r>
              <a:rPr lang="en-GB" dirty="0"/>
              <a:t>. </a:t>
            </a:r>
            <a:r>
              <a:rPr lang="en-GB" dirty="0" err="1"/>
              <a:t>investiční</a:t>
            </a:r>
            <a:r>
              <a:rPr lang="en-GB" dirty="0"/>
              <a:t> </a:t>
            </a:r>
            <a:r>
              <a:rPr lang="en-GB" dirty="0" err="1"/>
              <a:t>trojúhelník</a:t>
            </a:r>
            <a:r>
              <a:rPr lang="en-GB" dirty="0"/>
              <a:t>:</a:t>
            </a:r>
            <a:endParaRPr lang="cs-CZ" dirty="0"/>
          </a:p>
          <a:p>
            <a:pPr lvl="0"/>
            <a:r>
              <a:rPr lang="en-GB" dirty="0" err="1"/>
              <a:t>výnosnost</a:t>
            </a:r>
            <a:r>
              <a:rPr lang="en-GB" dirty="0"/>
              <a:t> </a:t>
            </a:r>
            <a:r>
              <a:rPr lang="en-GB" dirty="0" err="1"/>
              <a:t>projektu</a:t>
            </a:r>
            <a:r>
              <a:rPr lang="en-GB" dirty="0"/>
              <a:t>,</a:t>
            </a:r>
            <a:endParaRPr lang="cs-CZ" dirty="0"/>
          </a:p>
          <a:p>
            <a:pPr lvl="0"/>
            <a:r>
              <a:rPr lang="en-GB" dirty="0" err="1"/>
              <a:t>rizikovost</a:t>
            </a:r>
            <a:r>
              <a:rPr lang="en-GB" dirty="0"/>
              <a:t> </a:t>
            </a:r>
            <a:r>
              <a:rPr lang="en-GB" dirty="0" err="1"/>
              <a:t>projektu</a:t>
            </a:r>
            <a:r>
              <a:rPr lang="en-GB" dirty="0"/>
              <a:t> a </a:t>
            </a:r>
            <a:endParaRPr lang="cs-CZ" dirty="0"/>
          </a:p>
          <a:p>
            <a:pPr lvl="0"/>
            <a:r>
              <a:rPr lang="en-GB" dirty="0" err="1"/>
              <a:t>likvidita</a:t>
            </a:r>
            <a:r>
              <a:rPr lang="en-GB" dirty="0"/>
              <a:t> </a:t>
            </a:r>
            <a:r>
              <a:rPr lang="en-GB" dirty="0" err="1"/>
              <a:t>projektu</a:t>
            </a:r>
            <a:r>
              <a:rPr lang="en-GB" dirty="0"/>
              <a:t>.</a:t>
            </a:r>
            <a:endParaRPr lang="cs-CZ" dirty="0"/>
          </a:p>
          <a:p>
            <a:endParaRPr lang="cs-CZ" dirty="0"/>
          </a:p>
        </p:txBody>
      </p:sp>
      <p:sp>
        <p:nvSpPr>
          <p:cNvPr id="7" name="Zástupný symbol pro číslo snímku 5"/>
          <p:cNvSpPr>
            <a:spLocks noGrp="1"/>
          </p:cNvSpPr>
          <p:nvPr>
            <p:ph type="sldNum" sz="quarter" idx="12"/>
          </p:nvPr>
        </p:nvSpPr>
        <p:spPr/>
        <p:txBody>
          <a:bodyPr/>
          <a:lstStyle/>
          <a:p>
            <a:fld id="{2150032D-A122-4B47-8800-C5FDCC40AFC6}" type="slidenum">
              <a:rPr lang="cs-CZ"/>
              <a:pPr/>
              <a:t>7</a:t>
            </a:fld>
            <a:endParaRPr lang="cs-CZ"/>
          </a:p>
        </p:txBody>
      </p:sp>
      <p:sp>
        <p:nvSpPr>
          <p:cNvPr id="32781" name="Rectangle 13"/>
          <p:cNvSpPr>
            <a:spLocks noChangeArrowheads="1"/>
          </p:cNvSpPr>
          <p:nvPr/>
        </p:nvSpPr>
        <p:spPr bwMode="auto">
          <a:xfrm>
            <a:off x="5473171" y="3649216"/>
            <a:ext cx="1828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sk-SK" b="1" dirty="0">
                <a:latin typeface="Times New Roman" pitchFamily="18" charset="0"/>
              </a:rPr>
              <a:t>Likvidita</a:t>
            </a:r>
            <a:endParaRPr lang="cs-CZ" b="1" dirty="0">
              <a:latin typeface="Times New Roman" pitchFamily="18" charset="0"/>
            </a:endParaRPr>
          </a:p>
        </p:txBody>
      </p:sp>
      <p:sp>
        <p:nvSpPr>
          <p:cNvPr id="32782" name="Rectangle 14"/>
          <p:cNvSpPr>
            <a:spLocks noChangeArrowheads="1"/>
          </p:cNvSpPr>
          <p:nvPr/>
        </p:nvSpPr>
        <p:spPr bwMode="auto">
          <a:xfrm>
            <a:off x="4644008" y="5698232"/>
            <a:ext cx="4343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sk-SK" b="1" dirty="0">
                <a:latin typeface="Times New Roman" pitchFamily="18" charset="0"/>
              </a:rPr>
              <a:t>Riziko    </a:t>
            </a:r>
            <a:r>
              <a:rPr lang="cs-CZ" b="1" dirty="0">
                <a:latin typeface="Times New Roman" pitchFamily="18" charset="0"/>
              </a:rPr>
              <a:t>              		 </a:t>
            </a:r>
            <a:r>
              <a:rPr lang="sk-SK" b="1" dirty="0">
                <a:latin typeface="Times New Roman" pitchFamily="18" charset="0"/>
              </a:rPr>
              <a:t>Výnosy</a:t>
            </a:r>
            <a:endParaRPr lang="cs-CZ" b="1" dirty="0">
              <a:latin typeface="Times New Roman" pitchFamily="18" charset="0"/>
            </a:endParaRPr>
          </a:p>
        </p:txBody>
      </p:sp>
      <p:sp>
        <p:nvSpPr>
          <p:cNvPr id="32783" name="AutoShape 15"/>
          <p:cNvSpPr>
            <a:spLocks noChangeArrowheads="1"/>
          </p:cNvSpPr>
          <p:nvPr/>
        </p:nvSpPr>
        <p:spPr bwMode="auto">
          <a:xfrm>
            <a:off x="5290120" y="4106416"/>
            <a:ext cx="2362200" cy="1524000"/>
          </a:xfrm>
          <a:prstGeom prst="triangle">
            <a:avLst>
              <a:gd name="adj" fmla="val 50000"/>
            </a:avLst>
          </a:prstGeom>
          <a:solidFill>
            <a:srgbClr val="FFFFFF"/>
          </a:solidFill>
          <a:ln w="9525">
            <a:solidFill>
              <a:srgbClr val="000000"/>
            </a:solidFill>
            <a:miter lim="800000"/>
            <a:headEnd/>
            <a:tailEnd/>
          </a:ln>
        </p:spPr>
        <p:txBody>
          <a:bodyPr/>
          <a:lstStyle/>
          <a:p>
            <a:endParaRPr lang="cs-CZ"/>
          </a:p>
        </p:txBody>
      </p:sp>
    </p:spTree>
    <p:extLst>
      <p:ext uri="{BB962C8B-B14F-4D97-AF65-F5344CB8AC3E}">
        <p14:creationId xmlns:p14="http://schemas.microsoft.com/office/powerpoint/2010/main" val="2968680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Zástupný symbol pro datum 4"/>
          <p:cNvSpPr>
            <a:spLocks noGrp="1"/>
          </p:cNvSpPr>
          <p:nvPr>
            <p:ph type="dt" sz="quarter" idx="10"/>
          </p:nvPr>
        </p:nvSpPr>
        <p:spPr/>
        <p:txBody>
          <a:bodyPr/>
          <a:lstStyle/>
          <a:p>
            <a:pPr>
              <a:defRPr/>
            </a:pPr>
            <a:r>
              <a:rPr lang="en-US"/>
              <a:t>©</a:t>
            </a:r>
            <a:r>
              <a:rPr lang="cs-CZ"/>
              <a:t> Petr NOVÁK</a:t>
            </a:r>
          </a:p>
        </p:txBody>
      </p:sp>
      <p:sp>
        <p:nvSpPr>
          <p:cNvPr id="67" name="Zástupný symbol pro číslo snímku 6"/>
          <p:cNvSpPr>
            <a:spLocks noGrp="1"/>
          </p:cNvSpPr>
          <p:nvPr>
            <p:ph type="sldNum" sz="quarter" idx="12"/>
          </p:nvPr>
        </p:nvSpPr>
        <p:spPr/>
        <p:txBody>
          <a:bodyPr/>
          <a:lstStyle/>
          <a:p>
            <a:pPr>
              <a:defRPr/>
            </a:pPr>
            <a:fld id="{4F744972-FAC5-440F-B515-B536ACD86617}" type="slidenum">
              <a:rPr lang="cs-CZ" smtClean="0"/>
              <a:pPr>
                <a:defRPr/>
              </a:pPr>
              <a:t>70</a:t>
            </a:fld>
            <a:endParaRPr lang="cs-CZ"/>
          </a:p>
        </p:txBody>
      </p:sp>
      <p:sp>
        <p:nvSpPr>
          <p:cNvPr id="83970" name="Rectangle 2"/>
          <p:cNvSpPr>
            <a:spLocks noGrp="1" noChangeArrowheads="1"/>
          </p:cNvSpPr>
          <p:nvPr>
            <p:ph type="title"/>
          </p:nvPr>
        </p:nvSpPr>
        <p:spPr>
          <a:xfrm>
            <a:off x="758032" y="207169"/>
            <a:ext cx="8229600" cy="876300"/>
          </a:xfrm>
        </p:spPr>
        <p:txBody>
          <a:bodyPr/>
          <a:lstStyle/>
          <a:p>
            <a:pPr fontAlgn="auto">
              <a:spcAft>
                <a:spcPts val="0"/>
              </a:spcAft>
              <a:defRPr/>
            </a:pPr>
            <a:r>
              <a:rPr lang="cs-CZ" dirty="0"/>
              <a:t>Příklad 1a</a:t>
            </a:r>
          </a:p>
        </p:txBody>
      </p:sp>
      <p:sp>
        <p:nvSpPr>
          <p:cNvPr id="336901" name="Rectangle 3"/>
          <p:cNvSpPr>
            <a:spLocks noGrp="1" noChangeArrowheads="1"/>
          </p:cNvSpPr>
          <p:nvPr>
            <p:ph type="body" sz="half" idx="1"/>
          </p:nvPr>
        </p:nvSpPr>
        <p:spPr>
          <a:xfrm>
            <a:off x="468313" y="908050"/>
            <a:ext cx="8424862" cy="5834063"/>
          </a:xfrm>
        </p:spPr>
        <p:txBody>
          <a:bodyPr/>
          <a:lstStyle/>
          <a:p>
            <a:pPr>
              <a:lnSpc>
                <a:spcPct val="80000"/>
              </a:lnSpc>
              <a:buFont typeface="Wingdings" pitchFamily="2" charset="2"/>
              <a:buNone/>
            </a:pPr>
            <a:r>
              <a:rPr lang="cs-CZ" sz="1800">
                <a:solidFill>
                  <a:schemeClr val="tx1"/>
                </a:solidFill>
              </a:rPr>
              <a:t>Odhad CF ze samofinancování:</a:t>
            </a: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8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1800">
              <a:solidFill>
                <a:schemeClr val="tx1"/>
              </a:solidFill>
            </a:endParaRPr>
          </a:p>
          <a:p>
            <a:pPr>
              <a:lnSpc>
                <a:spcPct val="40000"/>
              </a:lnSpc>
              <a:buFont typeface="Wingdings" pitchFamily="2" charset="2"/>
              <a:buNone/>
            </a:pPr>
            <a:endParaRPr lang="cs-CZ" sz="2000">
              <a:solidFill>
                <a:schemeClr val="tx1"/>
              </a:solidFill>
            </a:endParaRPr>
          </a:p>
          <a:p>
            <a:pPr>
              <a:lnSpc>
                <a:spcPct val="40000"/>
              </a:lnSpc>
              <a:buFont typeface="Wingdings" pitchFamily="2" charset="2"/>
              <a:buNone/>
            </a:pPr>
            <a:r>
              <a:rPr lang="cs-CZ" sz="2000">
                <a:solidFill>
                  <a:schemeClr val="tx1"/>
                </a:solidFill>
              </a:rPr>
              <a:t>                 0,6          0,6              0,6             0,6 </a:t>
            </a:r>
          </a:p>
          <a:p>
            <a:pPr>
              <a:lnSpc>
                <a:spcPct val="40000"/>
              </a:lnSpc>
              <a:buFont typeface="Wingdings" pitchFamily="2" charset="2"/>
              <a:buNone/>
            </a:pPr>
            <a:r>
              <a:rPr lang="cs-CZ" sz="2000">
                <a:solidFill>
                  <a:schemeClr val="tx1"/>
                </a:solidFill>
              </a:rPr>
              <a:t>PVCF =    ------  +   -------  +    --------  +   ---------  =  1,9 </a:t>
            </a:r>
          </a:p>
          <a:p>
            <a:pPr>
              <a:lnSpc>
                <a:spcPct val="40000"/>
              </a:lnSpc>
              <a:buFont typeface="Wingdings" pitchFamily="2" charset="2"/>
              <a:buNone/>
            </a:pPr>
            <a:r>
              <a:rPr lang="cs-CZ" sz="2000">
                <a:solidFill>
                  <a:schemeClr val="tx1"/>
                </a:solidFill>
              </a:rPr>
              <a:t>            (1+ 0,1)¹   (1+ 0,1)²     (1+ 0,1)³ (1+ 0,1)</a:t>
            </a:r>
            <a:r>
              <a:rPr lang="cs-CZ" sz="2000" b="1" baseline="30000">
                <a:solidFill>
                  <a:schemeClr val="tx1"/>
                </a:solidFill>
              </a:rPr>
              <a:t>4</a:t>
            </a:r>
            <a:r>
              <a:rPr lang="cs-CZ" sz="2000">
                <a:solidFill>
                  <a:schemeClr val="tx1"/>
                </a:solidFill>
              </a:rPr>
              <a:t> </a:t>
            </a:r>
          </a:p>
          <a:p>
            <a:pPr>
              <a:lnSpc>
                <a:spcPct val="40000"/>
              </a:lnSpc>
              <a:buFont typeface="Wingdings" pitchFamily="2" charset="2"/>
              <a:buNone/>
            </a:pPr>
            <a:endParaRPr lang="cs-CZ" sz="2000">
              <a:solidFill>
                <a:schemeClr val="tx1"/>
              </a:solidFill>
            </a:endParaRPr>
          </a:p>
          <a:p>
            <a:pPr>
              <a:lnSpc>
                <a:spcPct val="40000"/>
              </a:lnSpc>
              <a:buFont typeface="Wingdings" pitchFamily="2" charset="2"/>
              <a:buNone/>
            </a:pPr>
            <a:endParaRPr lang="cs-CZ" sz="2000">
              <a:solidFill>
                <a:schemeClr val="tx1"/>
              </a:solidFill>
            </a:endParaRPr>
          </a:p>
          <a:p>
            <a:pPr>
              <a:lnSpc>
                <a:spcPct val="80000"/>
              </a:lnSpc>
              <a:buFont typeface="Wingdings" pitchFamily="2" charset="2"/>
              <a:buNone/>
            </a:pPr>
            <a:r>
              <a:rPr lang="cs-CZ" sz="2000">
                <a:solidFill>
                  <a:schemeClr val="tx1"/>
                </a:solidFill>
              </a:rPr>
              <a:t>NPV = PVCF –IN = 1,9 – 2  = - 0,1</a:t>
            </a:r>
          </a:p>
          <a:p>
            <a:pPr>
              <a:lnSpc>
                <a:spcPct val="80000"/>
              </a:lnSpc>
              <a:buFont typeface="Wingdings" pitchFamily="2" charset="2"/>
              <a:buNone/>
            </a:pPr>
            <a:r>
              <a:rPr lang="cs-CZ" sz="2000">
                <a:solidFill>
                  <a:schemeClr val="tx1"/>
                </a:solidFill>
              </a:rPr>
              <a:t>Jelikož je  NPV záporné,  není vhodné investici přijmout.</a:t>
            </a:r>
          </a:p>
        </p:txBody>
      </p:sp>
      <p:graphicFrame>
        <p:nvGraphicFramePr>
          <p:cNvPr id="84036" name="Group 68"/>
          <p:cNvGraphicFramePr>
            <a:graphicFrameLocks noGrp="1"/>
          </p:cNvGraphicFramePr>
          <p:nvPr>
            <p:ph sz="half" idx="2"/>
            <p:extLst>
              <p:ext uri="{D42A27DB-BD31-4B8C-83A1-F6EECF244321}">
                <p14:modId xmlns:p14="http://schemas.microsoft.com/office/powerpoint/2010/main" val="2774992884"/>
              </p:ext>
            </p:extLst>
          </p:nvPr>
        </p:nvGraphicFramePr>
        <p:xfrm>
          <a:off x="541338" y="1258888"/>
          <a:ext cx="8118475" cy="3179763"/>
        </p:xfrm>
        <a:graphic>
          <a:graphicData uri="http://schemas.openxmlformats.org/drawingml/2006/table">
            <a:tbl>
              <a:tblPr/>
              <a:tblGrid>
                <a:gridCol w="2465387">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gridCol w="1412875">
                  <a:extLst>
                    <a:ext uri="{9D8B030D-6E8A-4147-A177-3AD203B41FA5}">
                      <a16:colId xmlns:a16="http://schemas.microsoft.com/office/drawing/2014/main" val="20002"/>
                    </a:ext>
                  </a:extLst>
                </a:gridCol>
                <a:gridCol w="1412875">
                  <a:extLst>
                    <a:ext uri="{9D8B030D-6E8A-4147-A177-3AD203B41FA5}">
                      <a16:colId xmlns:a16="http://schemas.microsoft.com/office/drawing/2014/main" val="20003"/>
                    </a:ext>
                  </a:extLst>
                </a:gridCol>
                <a:gridCol w="1412875">
                  <a:extLst>
                    <a:ext uri="{9D8B030D-6E8A-4147-A177-3AD203B41FA5}">
                      <a16:colId xmlns:a16="http://schemas.microsoft.com/office/drawing/2014/main" val="20004"/>
                    </a:ext>
                  </a:extLst>
                </a:gridCol>
              </a:tblGrid>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Položka; Rok</a:t>
                      </a: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a:t>
                      </a: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charset="0"/>
                          <a:cs typeface="Arial" charset="0"/>
                        </a:rPr>
                        <a:t>2</a:t>
                      </a:r>
                      <a:endParaRPr kumimoji="0" lang="cs-CZ" sz="1600" b="0" i="0" u="none" strike="noStrike" cap="none" normalizeH="0" baseline="0">
                        <a:ln>
                          <a:noFill/>
                        </a:ln>
                        <a:solidFill>
                          <a:schemeClr val="tx1"/>
                        </a:solidFill>
                        <a:effectLst/>
                        <a:latin typeface="Arial"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charset="0"/>
                          <a:cs typeface="Arial" charset="0"/>
                        </a:rPr>
                        <a:t>3</a:t>
                      </a:r>
                      <a:endParaRPr kumimoji="0" lang="cs-CZ" sz="1600" b="0" i="0" u="none" strike="noStrike" cap="none" normalizeH="0" baseline="0">
                        <a:ln>
                          <a:noFill/>
                        </a:ln>
                        <a:solidFill>
                          <a:schemeClr val="tx1"/>
                        </a:solidFill>
                        <a:effectLst/>
                        <a:latin typeface="Arial"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charset="0"/>
                          <a:cs typeface="Arial" charset="0"/>
                        </a:rPr>
                        <a:t>4</a:t>
                      </a:r>
                      <a:endParaRPr kumimoji="0" lang="cs-CZ" sz="1600" b="0" i="0" u="none" strike="noStrike" cap="none" normalizeH="0" baseline="0">
                        <a:ln>
                          <a:noFill/>
                        </a:ln>
                        <a:solidFill>
                          <a:schemeClr val="tx1"/>
                        </a:solidFill>
                        <a:effectLst/>
                        <a:latin typeface="Arial"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4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CF</a:t>
                      </a: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698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Disk. CF v 1. roce</a:t>
                      </a:r>
                      <a:endParaRPr kumimoji="0" lang="cs-CZ" sz="1600" b="0" i="0" u="none" strike="noStrike" cap="none" normalizeH="0" baseline="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5"/>
          <p:cNvSpPr>
            <a:spLocks noGrp="1"/>
          </p:cNvSpPr>
          <p:nvPr>
            <p:ph type="sldNum" sz="quarter" idx="12"/>
          </p:nvPr>
        </p:nvSpPr>
        <p:spPr/>
        <p:txBody>
          <a:bodyPr/>
          <a:lstStyle/>
          <a:p>
            <a:pPr>
              <a:defRPr/>
            </a:pPr>
            <a:fld id="{26177878-EC9F-41BE-991E-07EAC4DEF60C}" type="slidenum">
              <a:rPr lang="cs-CZ"/>
              <a:pPr>
                <a:defRPr/>
              </a:pPr>
              <a:t>71</a:t>
            </a:fld>
            <a:endParaRPr lang="cs-CZ"/>
          </a:p>
        </p:txBody>
      </p:sp>
      <p:sp>
        <p:nvSpPr>
          <p:cNvPr id="84994" name="Rectangle 2"/>
          <p:cNvSpPr>
            <a:spLocks noGrp="1" noChangeArrowheads="1"/>
          </p:cNvSpPr>
          <p:nvPr>
            <p:ph type="title"/>
          </p:nvPr>
        </p:nvSpPr>
        <p:spPr>
          <a:xfrm>
            <a:off x="468313" y="0"/>
            <a:ext cx="8229600" cy="620713"/>
          </a:xfrm>
        </p:spPr>
        <p:txBody>
          <a:bodyPr/>
          <a:lstStyle/>
          <a:p>
            <a:pPr fontAlgn="auto">
              <a:spcAft>
                <a:spcPts val="0"/>
              </a:spcAft>
              <a:defRPr/>
            </a:pPr>
            <a:r>
              <a:rPr lang="cs-CZ" sz="3200" dirty="0"/>
              <a:t>Příklad 1b</a:t>
            </a:r>
          </a:p>
        </p:txBody>
      </p:sp>
      <p:sp>
        <p:nvSpPr>
          <p:cNvPr id="84995" name="Rectangle 3"/>
          <p:cNvSpPr>
            <a:spLocks noGrp="1" noChangeArrowheads="1"/>
          </p:cNvSpPr>
          <p:nvPr>
            <p:ph type="body" idx="1"/>
          </p:nvPr>
        </p:nvSpPr>
        <p:spPr>
          <a:xfrm>
            <a:off x="323850" y="981075"/>
            <a:ext cx="8569325" cy="5616575"/>
          </a:xfrm>
        </p:spPr>
        <p:txBody>
          <a:bodyPr rtlCol="0">
            <a:normAutofit/>
          </a:bodyPr>
          <a:lstStyle/>
          <a:p>
            <a:pPr marL="609600" indent="-609600" fontAlgn="auto">
              <a:spcAft>
                <a:spcPts val="0"/>
              </a:spcAft>
              <a:buFont typeface="Wingdings" pitchFamily="2" charset="2"/>
              <a:buNone/>
              <a:defRPr/>
            </a:pPr>
            <a:r>
              <a:rPr lang="cs-CZ" sz="2000" dirty="0"/>
              <a:t>Při výpočtu vnitřního výnosového procenta hledáme</a:t>
            </a:r>
          </a:p>
          <a:p>
            <a:pPr marL="609600" indent="-609600" fontAlgn="auto">
              <a:spcAft>
                <a:spcPts val="0"/>
              </a:spcAft>
              <a:buFont typeface="Wingdings" pitchFamily="2" charset="2"/>
              <a:buNone/>
              <a:defRPr/>
            </a:pPr>
            <a:r>
              <a:rPr lang="cs-CZ" sz="2000" dirty="0"/>
              <a:t>diskontní míru, při které se současná hodnota očekávaných</a:t>
            </a:r>
          </a:p>
          <a:p>
            <a:pPr marL="609600" indent="-609600" fontAlgn="auto">
              <a:spcAft>
                <a:spcPts val="0"/>
              </a:spcAft>
              <a:buFont typeface="Wingdings" pitchFamily="2" charset="2"/>
              <a:buNone/>
              <a:defRPr/>
            </a:pPr>
            <a:r>
              <a:rPr lang="cs-CZ" sz="2000" dirty="0"/>
              <a:t>výnosů z investice rovná hodnotě výdajů na investici.</a:t>
            </a:r>
          </a:p>
          <a:p>
            <a:pPr marL="609600" indent="-609600" fontAlgn="auto">
              <a:spcAft>
                <a:spcPts val="0"/>
              </a:spcAft>
              <a:buFont typeface="Wingdings" pitchFamily="2" charset="2"/>
              <a:buNone/>
              <a:defRPr/>
            </a:pPr>
            <a:r>
              <a:rPr lang="cs-CZ" sz="2000" dirty="0"/>
              <a:t>Určíme nižší diskontní míru např. 5%. Potom:</a:t>
            </a:r>
          </a:p>
          <a:p>
            <a:pPr marL="609600" indent="-609600" fontAlgn="auto">
              <a:lnSpc>
                <a:spcPct val="85000"/>
              </a:lnSpc>
              <a:spcAft>
                <a:spcPts val="0"/>
              </a:spcAft>
              <a:buFont typeface="Wingdings" pitchFamily="2" charset="2"/>
              <a:buNone/>
              <a:defRPr/>
            </a:pPr>
            <a:endParaRPr lang="cs-CZ" sz="2000" dirty="0"/>
          </a:p>
          <a:p>
            <a:pPr marL="609600" indent="-609600" fontAlgn="auto">
              <a:lnSpc>
                <a:spcPct val="85000"/>
              </a:lnSpc>
              <a:spcAft>
                <a:spcPts val="0"/>
              </a:spcAft>
              <a:buFont typeface="Wingdings" pitchFamily="2" charset="2"/>
              <a:buNone/>
              <a:defRPr/>
            </a:pPr>
            <a:endParaRPr lang="cs-CZ" sz="2000" dirty="0"/>
          </a:p>
          <a:p>
            <a:pPr marL="609600" indent="-609600" fontAlgn="auto">
              <a:lnSpc>
                <a:spcPct val="85000"/>
              </a:lnSpc>
              <a:spcAft>
                <a:spcPts val="0"/>
              </a:spcAft>
              <a:buFont typeface="Wingdings" pitchFamily="2" charset="2"/>
              <a:buNone/>
              <a:defRPr/>
            </a:pPr>
            <a:r>
              <a:rPr lang="cs-CZ" sz="2000" dirty="0"/>
              <a:t>IRR námi posuzovaného projektu je cca 7,8 %, což je méně než</a:t>
            </a:r>
          </a:p>
          <a:p>
            <a:pPr marL="609600" indent="-609600" fontAlgn="auto">
              <a:lnSpc>
                <a:spcPct val="85000"/>
              </a:lnSpc>
              <a:spcAft>
                <a:spcPts val="0"/>
              </a:spcAft>
              <a:buFont typeface="Wingdings" pitchFamily="2" charset="2"/>
              <a:buNone/>
              <a:defRPr/>
            </a:pPr>
            <a:r>
              <a:rPr lang="cs-CZ" sz="2000" dirty="0"/>
              <a:t>jsou naše náklady na kapitál (10%). Investiční projekt</a:t>
            </a:r>
          </a:p>
          <a:p>
            <a:pPr marL="609600" indent="-609600" fontAlgn="auto">
              <a:lnSpc>
                <a:spcPct val="85000"/>
              </a:lnSpc>
              <a:spcAft>
                <a:spcPts val="0"/>
              </a:spcAft>
              <a:buFont typeface="Wingdings" pitchFamily="2" charset="2"/>
              <a:buNone/>
              <a:defRPr/>
            </a:pPr>
            <a:r>
              <a:rPr lang="cs-CZ" sz="2000" dirty="0"/>
              <a:t>bychom neměli realizovat.                                            </a:t>
            </a:r>
          </a:p>
        </p:txBody>
      </p:sp>
      <p:sp>
        <p:nvSpPr>
          <p:cNvPr id="3379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ástupný symbol pro číslo snímku 6"/>
          <p:cNvSpPr>
            <a:spLocks noGrp="1"/>
          </p:cNvSpPr>
          <p:nvPr>
            <p:ph type="sldNum" sz="quarter" idx="12"/>
          </p:nvPr>
        </p:nvSpPr>
        <p:spPr/>
        <p:txBody>
          <a:bodyPr/>
          <a:lstStyle/>
          <a:p>
            <a:pPr>
              <a:defRPr/>
            </a:pPr>
            <a:fld id="{C5F2ED19-47D9-494C-A244-5711385A634E}" type="slidenum">
              <a:rPr lang="cs-CZ" smtClean="0"/>
              <a:pPr>
                <a:defRPr/>
              </a:pPr>
              <a:t>72</a:t>
            </a:fld>
            <a:endParaRPr lang="cs-CZ"/>
          </a:p>
        </p:txBody>
      </p:sp>
      <p:sp>
        <p:nvSpPr>
          <p:cNvPr id="86018" name="Rectangle 2"/>
          <p:cNvSpPr>
            <a:spLocks noGrp="1" noChangeArrowheads="1"/>
          </p:cNvSpPr>
          <p:nvPr>
            <p:ph type="title"/>
          </p:nvPr>
        </p:nvSpPr>
        <p:spPr>
          <a:xfrm>
            <a:off x="539750" y="0"/>
            <a:ext cx="8229600" cy="908050"/>
          </a:xfrm>
        </p:spPr>
        <p:txBody>
          <a:bodyPr/>
          <a:lstStyle/>
          <a:p>
            <a:pPr fontAlgn="auto">
              <a:spcAft>
                <a:spcPts val="0"/>
              </a:spcAft>
              <a:defRPr/>
            </a:pPr>
            <a:r>
              <a:rPr lang="cs-CZ" sz="3200" dirty="0">
                <a:solidFill>
                  <a:schemeClr val="tx1"/>
                </a:solidFill>
              </a:rPr>
              <a:t>Příklad 1c</a:t>
            </a:r>
          </a:p>
        </p:txBody>
      </p:sp>
      <p:sp>
        <p:nvSpPr>
          <p:cNvPr id="86019" name="Rectangle 3"/>
          <p:cNvSpPr>
            <a:spLocks noGrp="1" noChangeArrowheads="1"/>
          </p:cNvSpPr>
          <p:nvPr>
            <p:ph type="body" sz="half" idx="1"/>
          </p:nvPr>
        </p:nvSpPr>
        <p:spPr>
          <a:xfrm>
            <a:off x="323850" y="765175"/>
            <a:ext cx="8569325" cy="5976938"/>
          </a:xfrm>
        </p:spPr>
        <p:txBody>
          <a:bodyPr rtlCol="0">
            <a:noAutofit/>
          </a:bodyPr>
          <a:lstStyle/>
          <a:p>
            <a:pPr marL="609600" indent="-609600" fontAlgn="auto">
              <a:lnSpc>
                <a:spcPct val="80000"/>
              </a:lnSpc>
              <a:spcAft>
                <a:spcPts val="0"/>
              </a:spcAft>
              <a:buFont typeface="Wingdings" pitchFamily="2" charset="2"/>
              <a:buNone/>
              <a:defRPr/>
            </a:pPr>
            <a:r>
              <a:rPr lang="cs-CZ" sz="2000" b="1" dirty="0">
                <a:solidFill>
                  <a:schemeClr val="tx1"/>
                </a:solidFill>
              </a:rPr>
              <a:t>Doba splacení</a:t>
            </a:r>
            <a:r>
              <a:rPr lang="cs-CZ" sz="2000" dirty="0">
                <a:solidFill>
                  <a:schemeClr val="tx1"/>
                </a:solidFill>
              </a:rPr>
              <a:t>:</a:t>
            </a: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defRPr/>
            </a:pPr>
            <a:r>
              <a:rPr lang="cs-CZ" sz="2000" dirty="0">
                <a:solidFill>
                  <a:schemeClr val="tx1"/>
                </a:solidFill>
              </a:rPr>
              <a:t>Zvolíme-li jako metodu prostou dobu návratnosti, investice se zaplatí za 3 roky a 4 měsíce. </a:t>
            </a:r>
          </a:p>
          <a:p>
            <a:pPr marL="609600" indent="-609600" fontAlgn="auto">
              <a:lnSpc>
                <a:spcPct val="80000"/>
              </a:lnSpc>
              <a:spcAft>
                <a:spcPts val="0"/>
              </a:spcAft>
              <a:defRPr/>
            </a:pPr>
            <a:r>
              <a:rPr lang="cs-CZ" sz="2000" dirty="0">
                <a:solidFill>
                  <a:schemeClr val="tx1"/>
                </a:solidFill>
              </a:rPr>
              <a:t>Výpočet:</a:t>
            </a:r>
          </a:p>
          <a:p>
            <a:pPr marL="609600" indent="-609600" fontAlgn="auto">
              <a:lnSpc>
                <a:spcPct val="80000"/>
              </a:lnSpc>
              <a:spcAft>
                <a:spcPts val="0"/>
              </a:spcAft>
              <a:buFont typeface="Wingdings" pitchFamily="2" charset="2"/>
              <a:buNone/>
              <a:defRPr/>
            </a:pPr>
            <a:endParaRPr lang="cs-CZ" sz="2000" dirty="0">
              <a:solidFill>
                <a:schemeClr val="tx1"/>
              </a:solidFill>
            </a:endParaRPr>
          </a:p>
          <a:p>
            <a:pPr marL="609600" indent="-609600" fontAlgn="auto">
              <a:lnSpc>
                <a:spcPct val="80000"/>
              </a:lnSpc>
              <a:spcAft>
                <a:spcPts val="0"/>
              </a:spcAft>
              <a:buFont typeface="Wingdings" pitchFamily="2" charset="2"/>
              <a:buNone/>
              <a:defRPr/>
            </a:pPr>
            <a:r>
              <a:rPr lang="cs-CZ" sz="2000" dirty="0">
                <a:solidFill>
                  <a:schemeClr val="tx1"/>
                </a:solidFill>
              </a:rPr>
              <a:t>                                            </a:t>
            </a:r>
          </a:p>
        </p:txBody>
      </p:sp>
      <p:graphicFrame>
        <p:nvGraphicFramePr>
          <p:cNvPr id="86118" name="Group 102"/>
          <p:cNvGraphicFramePr>
            <a:graphicFrameLocks noGrp="1"/>
          </p:cNvGraphicFramePr>
          <p:nvPr>
            <p:ph sz="half" idx="2"/>
            <p:extLst>
              <p:ext uri="{D42A27DB-BD31-4B8C-83A1-F6EECF244321}">
                <p14:modId xmlns:p14="http://schemas.microsoft.com/office/powerpoint/2010/main" val="1650171828"/>
              </p:ext>
            </p:extLst>
          </p:nvPr>
        </p:nvGraphicFramePr>
        <p:xfrm>
          <a:off x="1258888" y="1341438"/>
          <a:ext cx="5616575" cy="2468808"/>
        </p:xfrm>
        <a:graphic>
          <a:graphicData uri="http://schemas.openxmlformats.org/drawingml/2006/table">
            <a:tbl>
              <a:tblPr/>
              <a:tblGrid>
                <a:gridCol w="1223962">
                  <a:extLst>
                    <a:ext uri="{9D8B030D-6E8A-4147-A177-3AD203B41FA5}">
                      <a16:colId xmlns:a16="http://schemas.microsoft.com/office/drawing/2014/main" val="20000"/>
                    </a:ext>
                  </a:extLst>
                </a:gridCol>
                <a:gridCol w="2078038">
                  <a:extLst>
                    <a:ext uri="{9D8B030D-6E8A-4147-A177-3AD203B41FA5}">
                      <a16:colId xmlns:a16="http://schemas.microsoft.com/office/drawing/2014/main" val="20001"/>
                    </a:ext>
                  </a:extLst>
                </a:gridCol>
                <a:gridCol w="2314575">
                  <a:extLst>
                    <a:ext uri="{9D8B030D-6E8A-4147-A177-3AD203B41FA5}">
                      <a16:colId xmlns:a16="http://schemas.microsoft.com/office/drawing/2014/main" val="20002"/>
                    </a:ext>
                  </a:extLst>
                </a:gridCol>
              </a:tblGrid>
              <a:tr h="63999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Rok</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CF kumulovaně</a:t>
                      </a: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CF–diskontované, kumulovaně</a:t>
                      </a: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14" marB="45714"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r>
              <a:rPr lang="en-US"/>
              <a:t>©</a:t>
            </a:r>
            <a:r>
              <a:rPr lang="cs-CZ"/>
              <a:t> Petr NOVÁK</a:t>
            </a:r>
          </a:p>
        </p:txBody>
      </p:sp>
      <p:sp>
        <p:nvSpPr>
          <p:cNvPr id="5" name="Zástupný symbol pro číslo snímku 5"/>
          <p:cNvSpPr>
            <a:spLocks noGrp="1"/>
          </p:cNvSpPr>
          <p:nvPr>
            <p:ph type="sldNum" sz="quarter" idx="12"/>
          </p:nvPr>
        </p:nvSpPr>
        <p:spPr/>
        <p:txBody>
          <a:bodyPr/>
          <a:lstStyle/>
          <a:p>
            <a:pPr>
              <a:defRPr/>
            </a:pPr>
            <a:fld id="{59996892-8302-43C7-99C6-35A44C63711C}" type="slidenum">
              <a:rPr lang="cs-CZ"/>
              <a:pPr>
                <a:defRPr/>
              </a:pPr>
              <a:t>73</a:t>
            </a:fld>
            <a:endParaRPr lang="cs-CZ"/>
          </a:p>
        </p:txBody>
      </p:sp>
      <p:sp>
        <p:nvSpPr>
          <p:cNvPr id="87042" name="Rectangle 2"/>
          <p:cNvSpPr>
            <a:spLocks noGrp="1" noChangeArrowheads="1"/>
          </p:cNvSpPr>
          <p:nvPr>
            <p:ph type="title"/>
          </p:nvPr>
        </p:nvSpPr>
        <p:spPr>
          <a:xfrm>
            <a:off x="395288" y="0"/>
            <a:ext cx="8229600" cy="692150"/>
          </a:xfrm>
        </p:spPr>
        <p:txBody>
          <a:bodyPr>
            <a:normAutofit fontScale="90000"/>
          </a:bodyPr>
          <a:lstStyle/>
          <a:p>
            <a:pPr fontAlgn="auto">
              <a:spcAft>
                <a:spcPts val="0"/>
              </a:spcAft>
              <a:defRPr/>
            </a:pPr>
            <a:r>
              <a:rPr lang="cs-CZ" dirty="0"/>
              <a:t>Příklad 1d</a:t>
            </a:r>
          </a:p>
        </p:txBody>
      </p:sp>
      <p:sp>
        <p:nvSpPr>
          <p:cNvPr id="339973" name="Rectangle 3"/>
          <p:cNvSpPr>
            <a:spLocks noGrp="1" noChangeArrowheads="1"/>
          </p:cNvSpPr>
          <p:nvPr>
            <p:ph type="body" idx="1"/>
          </p:nvPr>
        </p:nvSpPr>
        <p:spPr>
          <a:xfrm>
            <a:off x="395288" y="908050"/>
            <a:ext cx="8435975" cy="5949950"/>
          </a:xfrm>
        </p:spPr>
        <p:txBody>
          <a:bodyPr/>
          <a:lstStyle/>
          <a:p>
            <a:pPr marL="609600" indent="-609600">
              <a:buFont typeface="Wingdings" pitchFamily="2" charset="2"/>
              <a:buNone/>
            </a:pPr>
            <a:r>
              <a:rPr lang="cs-CZ" dirty="0"/>
              <a:t>rentabilita investice:</a:t>
            </a:r>
          </a:p>
          <a:p>
            <a:pPr marL="609600" indent="-609600">
              <a:buFont typeface="Wingdings" pitchFamily="2" charset="2"/>
              <a:buNone/>
            </a:pPr>
            <a:endParaRPr lang="cs-CZ" dirty="0"/>
          </a:p>
          <a:p>
            <a:pPr marL="609600" indent="-609600">
              <a:buFont typeface="Wingdings" pitchFamily="2" charset="2"/>
              <a:buNone/>
            </a:pPr>
            <a:r>
              <a:rPr lang="cs-CZ" dirty="0"/>
              <a:t>ROI = </a:t>
            </a:r>
          </a:p>
          <a:p>
            <a:pPr marL="609600" indent="-609600">
              <a:buFont typeface="Wingdings" pitchFamily="2" charset="2"/>
              <a:buNone/>
            </a:pPr>
            <a:endParaRPr lang="cs-CZ" dirty="0"/>
          </a:p>
          <a:p>
            <a:pPr marL="609600" indent="-609600">
              <a:buFont typeface="Wingdings" pitchFamily="2" charset="2"/>
              <a:buNone/>
            </a:pPr>
            <a:endParaRPr lang="cs-CZ" dirty="0"/>
          </a:p>
          <a:p>
            <a:pPr marL="609600" indent="-609600">
              <a:buFont typeface="Wingdings" pitchFamily="2" charset="2"/>
              <a:buNone/>
            </a:pPr>
            <a:r>
              <a:rPr lang="cs-CZ" dirty="0"/>
              <a:t>Investice přináší v průměru  ročně ? %</a:t>
            </a:r>
          </a:p>
          <a:p>
            <a:pPr marL="609600" indent="-609600">
              <a:buFont typeface="Wingdings" pitchFamily="2" charset="2"/>
              <a:buNone/>
            </a:pPr>
            <a:r>
              <a:rPr lang="cs-CZ" dirty="0"/>
              <a:t>čistého zisku.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2</a:t>
            </a:r>
          </a:p>
        </p:txBody>
      </p:sp>
      <p:sp>
        <p:nvSpPr>
          <p:cNvPr id="3" name="Zástupný symbol pro obsah 2"/>
          <p:cNvSpPr>
            <a:spLocks noGrp="1"/>
          </p:cNvSpPr>
          <p:nvPr>
            <p:ph idx="1"/>
          </p:nvPr>
        </p:nvSpPr>
        <p:spPr>
          <a:xfrm>
            <a:off x="251520" y="1613845"/>
            <a:ext cx="8496944" cy="5040560"/>
          </a:xfrm>
        </p:spPr>
        <p:txBody>
          <a:bodyPr/>
          <a:lstStyle/>
          <a:p>
            <a:pPr algn="just"/>
            <a:r>
              <a:rPr lang="cs-CZ" sz="2800" b="1" dirty="0"/>
              <a:t>Podnik AB má zhodnotit, zda je vhodná realizace projektu</a:t>
            </a:r>
            <a:r>
              <a:rPr lang="cs-CZ" sz="2800" dirty="0"/>
              <a:t>, jehož počáteční výdaje činí 2,3 mil. Kč a CF během následujících 5 let: 1. rok 500 tis. Kč, 2. rok 500 000 Kč, 3. rok 500 000 Kč, 4. rok 1 mil. Kč, 5. rok </a:t>
            </a:r>
            <a:br>
              <a:rPr lang="cs-CZ" sz="2800" dirty="0"/>
            </a:br>
            <a:r>
              <a:rPr lang="cs-CZ" sz="2800" dirty="0"/>
              <a:t>1 mil. Kč. </a:t>
            </a:r>
          </a:p>
          <a:p>
            <a:pPr algn="just"/>
            <a:r>
              <a:rPr lang="cs-CZ" sz="2800" dirty="0"/>
              <a:t>Požadovaná výnosnost podnikového kapitálu je 15 %. Jak by se rozhodnutí změnilo, kdyby se CF v jednotlivých letech zrcadlově změnilo?</a:t>
            </a:r>
          </a:p>
        </p:txBody>
      </p:sp>
    </p:spTree>
    <p:extLst>
      <p:ext uri="{BB962C8B-B14F-4D97-AF65-F5344CB8AC3E}">
        <p14:creationId xmlns:p14="http://schemas.microsoft.com/office/powerpoint/2010/main" val="841897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2904"/>
            <a:ext cx="8229600" cy="1143000"/>
          </a:xfrm>
        </p:spPr>
        <p:txBody>
          <a:bodyPr/>
          <a:lstStyle/>
          <a:p>
            <a:r>
              <a:rPr lang="cs-CZ" dirty="0"/>
              <a:t>Příklad 3</a:t>
            </a:r>
          </a:p>
        </p:txBody>
      </p:sp>
      <p:sp>
        <p:nvSpPr>
          <p:cNvPr id="3" name="Zástupný symbol pro obsah 2"/>
          <p:cNvSpPr>
            <a:spLocks noGrp="1"/>
          </p:cNvSpPr>
          <p:nvPr>
            <p:ph idx="1"/>
          </p:nvPr>
        </p:nvSpPr>
        <p:spPr>
          <a:xfrm>
            <a:off x="323528" y="1470921"/>
            <a:ext cx="8229600" cy="1368152"/>
          </a:xfrm>
        </p:spPr>
        <p:txBody>
          <a:bodyPr/>
          <a:lstStyle/>
          <a:p>
            <a:r>
              <a:rPr lang="cs-CZ" sz="2800" dirty="0"/>
              <a:t>Rozhodněte mezi investicemi A </a:t>
            </a:r>
            <a:r>
              <a:rPr lang="cs-CZ" sz="2800" dirty="0" err="1"/>
              <a:t>a</a:t>
            </a:r>
            <a:r>
              <a:rPr lang="cs-CZ" sz="2800" dirty="0"/>
              <a:t> B, která je při požadované výnosnosti 11 % výhodnější?</a:t>
            </a:r>
          </a:p>
          <a:p>
            <a:endParaRPr lang="cs-CZ" sz="2800" dirty="0"/>
          </a:p>
        </p:txBody>
      </p:sp>
      <p:graphicFrame>
        <p:nvGraphicFramePr>
          <p:cNvPr id="6" name="Tabulka 5"/>
          <p:cNvGraphicFramePr>
            <a:graphicFrameLocks noGrp="1"/>
          </p:cNvGraphicFramePr>
          <p:nvPr/>
        </p:nvGraphicFramePr>
        <p:xfrm>
          <a:off x="602613" y="2479033"/>
          <a:ext cx="7776860" cy="2016225"/>
        </p:xfrm>
        <a:graphic>
          <a:graphicData uri="http://schemas.openxmlformats.org/drawingml/2006/table">
            <a:tbl>
              <a:tblPr firstRow="1" firstCol="1" bandRow="1" bandCol="1">
                <a:tableStyleId>{5C22544A-7EE6-4342-B048-85BDC9FD1C3A}</a:tableStyleId>
              </a:tblPr>
              <a:tblGrid>
                <a:gridCol w="1296142">
                  <a:extLst>
                    <a:ext uri="{9D8B030D-6E8A-4147-A177-3AD203B41FA5}">
                      <a16:colId xmlns:a16="http://schemas.microsoft.com/office/drawing/2014/main" val="20000"/>
                    </a:ext>
                  </a:extLst>
                </a:gridCol>
                <a:gridCol w="925818">
                  <a:extLst>
                    <a:ext uri="{9D8B030D-6E8A-4147-A177-3AD203B41FA5}">
                      <a16:colId xmlns:a16="http://schemas.microsoft.com/office/drawing/2014/main" val="20001"/>
                    </a:ext>
                  </a:extLst>
                </a:gridCol>
                <a:gridCol w="1110980">
                  <a:extLst>
                    <a:ext uri="{9D8B030D-6E8A-4147-A177-3AD203B41FA5}">
                      <a16:colId xmlns:a16="http://schemas.microsoft.com/office/drawing/2014/main" val="20002"/>
                    </a:ext>
                  </a:extLst>
                </a:gridCol>
                <a:gridCol w="1110980">
                  <a:extLst>
                    <a:ext uri="{9D8B030D-6E8A-4147-A177-3AD203B41FA5}">
                      <a16:colId xmlns:a16="http://schemas.microsoft.com/office/drawing/2014/main" val="20003"/>
                    </a:ext>
                  </a:extLst>
                </a:gridCol>
                <a:gridCol w="1110980">
                  <a:extLst>
                    <a:ext uri="{9D8B030D-6E8A-4147-A177-3AD203B41FA5}">
                      <a16:colId xmlns:a16="http://schemas.microsoft.com/office/drawing/2014/main" val="20004"/>
                    </a:ext>
                  </a:extLst>
                </a:gridCol>
                <a:gridCol w="1110980">
                  <a:extLst>
                    <a:ext uri="{9D8B030D-6E8A-4147-A177-3AD203B41FA5}">
                      <a16:colId xmlns:a16="http://schemas.microsoft.com/office/drawing/2014/main" val="20005"/>
                    </a:ext>
                  </a:extLst>
                </a:gridCol>
                <a:gridCol w="1110980">
                  <a:extLst>
                    <a:ext uri="{9D8B030D-6E8A-4147-A177-3AD203B41FA5}">
                      <a16:colId xmlns:a16="http://schemas.microsoft.com/office/drawing/2014/main" val="20006"/>
                    </a:ext>
                  </a:extLst>
                </a:gridCol>
              </a:tblGrid>
              <a:tr h="672075">
                <a:tc>
                  <a:txBody>
                    <a:bodyPr/>
                    <a:lstStyle/>
                    <a:p>
                      <a:pPr>
                        <a:spcAft>
                          <a:spcPts val="0"/>
                        </a:spcAft>
                      </a:pPr>
                      <a:r>
                        <a:rPr lang="cs-CZ" sz="1800" dirty="0">
                          <a:solidFill>
                            <a:schemeClr val="tx1"/>
                          </a:solidFill>
                          <a:effectLst/>
                        </a:rPr>
                        <a:t>Investice</a:t>
                      </a:r>
                      <a:endParaRPr lang="cs-CZ" sz="1800" dirty="0">
                        <a:solidFill>
                          <a:schemeClr val="tx1"/>
                        </a:solidFill>
                        <a:effectLst/>
                        <a:latin typeface="Times New Roman"/>
                        <a:ea typeface="Times New Roman"/>
                      </a:endParaRPr>
                    </a:p>
                  </a:txBody>
                  <a:tcPr marL="68580" marR="68580" marT="0" marB="0"/>
                </a:tc>
                <a:tc>
                  <a:txBody>
                    <a:bodyPr/>
                    <a:lstStyle/>
                    <a:p>
                      <a:pPr>
                        <a:spcAft>
                          <a:spcPts val="0"/>
                        </a:spcAft>
                      </a:pPr>
                      <a:r>
                        <a:rPr lang="cs-CZ" sz="1800" dirty="0">
                          <a:solidFill>
                            <a:schemeClr val="tx1"/>
                          </a:solidFill>
                          <a:effectLst/>
                        </a:rPr>
                        <a:t>C</a:t>
                      </a:r>
                      <a:r>
                        <a:rPr lang="cs-CZ" sz="1800" baseline="-25000" dirty="0">
                          <a:solidFill>
                            <a:schemeClr val="tx1"/>
                          </a:solidFill>
                          <a:effectLst/>
                        </a:rPr>
                        <a:t>0</a:t>
                      </a:r>
                      <a:endParaRPr lang="cs-CZ" sz="1800" dirty="0">
                        <a:solidFill>
                          <a:schemeClr val="tx1"/>
                        </a:solidFill>
                        <a:effectLst/>
                        <a:latin typeface="Times New Roman"/>
                        <a:ea typeface="Times New Roman"/>
                      </a:endParaRPr>
                    </a:p>
                  </a:txBody>
                  <a:tcPr marL="68580" marR="68580" marT="0" marB="0"/>
                </a:tc>
                <a:tc>
                  <a:txBody>
                    <a:bodyPr/>
                    <a:lstStyle/>
                    <a:p>
                      <a:pPr>
                        <a:spcAft>
                          <a:spcPts val="0"/>
                        </a:spcAft>
                      </a:pPr>
                      <a:r>
                        <a:rPr lang="cs-CZ" sz="1800" dirty="0">
                          <a:solidFill>
                            <a:schemeClr val="tx1"/>
                          </a:solidFill>
                          <a:effectLst/>
                        </a:rPr>
                        <a:t>CF</a:t>
                      </a:r>
                      <a:r>
                        <a:rPr lang="cs-CZ" sz="1800" baseline="-25000" dirty="0">
                          <a:solidFill>
                            <a:schemeClr val="tx1"/>
                          </a:solidFill>
                          <a:effectLst/>
                        </a:rPr>
                        <a:t>1</a:t>
                      </a:r>
                      <a:endParaRPr lang="cs-CZ" sz="1800" dirty="0">
                        <a:solidFill>
                          <a:schemeClr val="tx1"/>
                        </a:solidFill>
                        <a:effectLst/>
                        <a:latin typeface="Times New Roman"/>
                        <a:ea typeface="Times New Roman"/>
                      </a:endParaRPr>
                    </a:p>
                  </a:txBody>
                  <a:tcPr marL="68580" marR="68580" marT="0" marB="0"/>
                </a:tc>
                <a:tc>
                  <a:txBody>
                    <a:bodyPr/>
                    <a:lstStyle/>
                    <a:p>
                      <a:pPr>
                        <a:spcAft>
                          <a:spcPts val="0"/>
                        </a:spcAft>
                      </a:pPr>
                      <a:r>
                        <a:rPr lang="cs-CZ" sz="1800" dirty="0">
                          <a:solidFill>
                            <a:schemeClr val="tx1"/>
                          </a:solidFill>
                          <a:effectLst/>
                        </a:rPr>
                        <a:t>CF</a:t>
                      </a:r>
                      <a:r>
                        <a:rPr lang="cs-CZ" sz="1800" baseline="-25000" dirty="0">
                          <a:solidFill>
                            <a:schemeClr val="tx1"/>
                          </a:solidFill>
                          <a:effectLst/>
                        </a:rPr>
                        <a:t>2</a:t>
                      </a:r>
                      <a:endParaRPr lang="cs-CZ" sz="1800" dirty="0">
                        <a:solidFill>
                          <a:schemeClr val="tx1"/>
                        </a:solidFill>
                        <a:effectLst/>
                        <a:latin typeface="Times New Roman"/>
                        <a:ea typeface="Times New Roman"/>
                      </a:endParaRPr>
                    </a:p>
                  </a:txBody>
                  <a:tcPr marL="68580" marR="68580" marT="0" marB="0"/>
                </a:tc>
                <a:tc>
                  <a:txBody>
                    <a:bodyPr/>
                    <a:lstStyle/>
                    <a:p>
                      <a:pPr>
                        <a:spcAft>
                          <a:spcPts val="0"/>
                        </a:spcAft>
                      </a:pPr>
                      <a:r>
                        <a:rPr lang="cs-CZ" sz="1800" dirty="0">
                          <a:solidFill>
                            <a:schemeClr val="tx1"/>
                          </a:solidFill>
                          <a:effectLst/>
                        </a:rPr>
                        <a:t>CF</a:t>
                      </a:r>
                      <a:r>
                        <a:rPr lang="cs-CZ" sz="1800" baseline="-25000" dirty="0">
                          <a:solidFill>
                            <a:schemeClr val="tx1"/>
                          </a:solidFill>
                          <a:effectLst/>
                        </a:rPr>
                        <a:t>3</a:t>
                      </a:r>
                      <a:endParaRPr lang="cs-CZ" sz="1800" dirty="0">
                        <a:solidFill>
                          <a:schemeClr val="tx1"/>
                        </a:solidFill>
                        <a:effectLst/>
                        <a:latin typeface="Times New Roman"/>
                        <a:ea typeface="Times New Roman"/>
                      </a:endParaRPr>
                    </a:p>
                  </a:txBody>
                  <a:tcPr marL="68580" marR="68580" marT="0" marB="0"/>
                </a:tc>
                <a:tc>
                  <a:txBody>
                    <a:bodyPr/>
                    <a:lstStyle/>
                    <a:p>
                      <a:pPr>
                        <a:spcAft>
                          <a:spcPts val="0"/>
                        </a:spcAft>
                      </a:pPr>
                      <a:r>
                        <a:rPr lang="cs-CZ" sz="1800">
                          <a:solidFill>
                            <a:schemeClr val="tx1"/>
                          </a:solidFill>
                          <a:effectLst/>
                        </a:rPr>
                        <a:t>CF</a:t>
                      </a:r>
                      <a:r>
                        <a:rPr lang="cs-CZ" sz="1800" baseline="-25000">
                          <a:solidFill>
                            <a:schemeClr val="tx1"/>
                          </a:solidFill>
                          <a:effectLst/>
                        </a:rPr>
                        <a:t>4</a:t>
                      </a:r>
                      <a:endParaRPr lang="cs-CZ" sz="1800">
                        <a:solidFill>
                          <a:schemeClr val="tx1"/>
                        </a:solidFill>
                        <a:effectLst/>
                        <a:latin typeface="Times New Roman"/>
                        <a:ea typeface="Times New Roman"/>
                      </a:endParaRPr>
                    </a:p>
                  </a:txBody>
                  <a:tcPr marL="68580" marR="68580" marT="0" marB="0"/>
                </a:tc>
                <a:tc>
                  <a:txBody>
                    <a:bodyPr/>
                    <a:lstStyle/>
                    <a:p>
                      <a:pPr>
                        <a:spcAft>
                          <a:spcPts val="0"/>
                        </a:spcAft>
                      </a:pPr>
                      <a:r>
                        <a:rPr lang="cs-CZ" sz="1800" dirty="0">
                          <a:solidFill>
                            <a:schemeClr val="tx1"/>
                          </a:solidFill>
                          <a:effectLst/>
                        </a:rPr>
                        <a:t>CF</a:t>
                      </a:r>
                      <a:r>
                        <a:rPr lang="cs-CZ" sz="1800" baseline="-25000" dirty="0">
                          <a:solidFill>
                            <a:schemeClr val="tx1"/>
                          </a:solidFill>
                          <a:effectLst/>
                        </a:rPr>
                        <a:t>5</a:t>
                      </a:r>
                      <a:endParaRPr lang="cs-CZ"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672075">
                <a:tc>
                  <a:txBody>
                    <a:bodyPr/>
                    <a:lstStyle/>
                    <a:p>
                      <a:pPr>
                        <a:spcAft>
                          <a:spcPts val="0"/>
                        </a:spcAft>
                      </a:pPr>
                      <a:r>
                        <a:rPr lang="cs-CZ" sz="1800" dirty="0">
                          <a:solidFill>
                            <a:schemeClr val="tx1"/>
                          </a:solidFill>
                          <a:effectLst/>
                        </a:rPr>
                        <a:t>A</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-2,3</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1,2</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1,2</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1,2</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1,05</a:t>
                      </a:r>
                      <a:endParaRPr lang="cs-CZ"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672075">
                <a:tc>
                  <a:txBody>
                    <a:bodyPr/>
                    <a:lstStyle/>
                    <a:p>
                      <a:pPr>
                        <a:spcAft>
                          <a:spcPts val="0"/>
                        </a:spcAft>
                      </a:pPr>
                      <a:r>
                        <a:rPr lang="cs-CZ" sz="1800" dirty="0">
                          <a:solidFill>
                            <a:schemeClr val="tx1"/>
                          </a:solidFill>
                          <a:effectLst/>
                        </a:rPr>
                        <a:t>B</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-100</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a:solidFill>
                            <a:schemeClr val="tx1"/>
                          </a:solidFill>
                          <a:effectLst/>
                        </a:rPr>
                        <a:t>20</a:t>
                      </a:r>
                      <a:endParaRPr lang="cs-CZ" sz="180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30</a:t>
                      </a:r>
                      <a:endParaRPr lang="cs-CZ"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a:solidFill>
                            <a:schemeClr val="tx1"/>
                          </a:solidFill>
                          <a:effectLst/>
                        </a:rPr>
                        <a:t>30</a:t>
                      </a:r>
                      <a:endParaRPr lang="cs-CZ" sz="180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a:solidFill>
                            <a:schemeClr val="tx1"/>
                          </a:solidFill>
                          <a:effectLst/>
                        </a:rPr>
                        <a:t>30</a:t>
                      </a:r>
                      <a:endParaRPr lang="cs-CZ" sz="1800">
                        <a:solidFill>
                          <a:schemeClr val="tx1"/>
                        </a:solidFill>
                        <a:effectLst/>
                        <a:latin typeface="Times New Roman"/>
                        <a:ea typeface="Times New Roman"/>
                      </a:endParaRPr>
                    </a:p>
                  </a:txBody>
                  <a:tcPr marL="68580" marR="68580" marT="0" marB="0"/>
                </a:tc>
                <a:tc>
                  <a:txBody>
                    <a:bodyPr/>
                    <a:lstStyle/>
                    <a:p>
                      <a:pPr algn="ctr">
                        <a:spcAft>
                          <a:spcPts val="0"/>
                        </a:spcAft>
                      </a:pPr>
                      <a:r>
                        <a:rPr lang="cs-CZ" sz="1800" dirty="0">
                          <a:solidFill>
                            <a:schemeClr val="tx1"/>
                          </a:solidFill>
                          <a:effectLst/>
                        </a:rPr>
                        <a:t>30</a:t>
                      </a:r>
                      <a:endParaRPr lang="cs-CZ"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7" name="Obdélník 6"/>
          <p:cNvSpPr/>
          <p:nvPr/>
        </p:nvSpPr>
        <p:spPr>
          <a:xfrm>
            <a:off x="602612" y="4495257"/>
            <a:ext cx="4070345" cy="369332"/>
          </a:xfrm>
          <a:prstGeom prst="rect">
            <a:avLst/>
          </a:prstGeom>
        </p:spPr>
        <p:txBody>
          <a:bodyPr wrap="none">
            <a:spAutoFit/>
          </a:bodyPr>
          <a:lstStyle/>
          <a:p>
            <a:r>
              <a:rPr lang="cs-CZ" dirty="0"/>
              <a:t>Peněžní toky jsou vyjádřené v mil. Kč.</a:t>
            </a:r>
          </a:p>
        </p:txBody>
      </p:sp>
      <p:sp>
        <p:nvSpPr>
          <p:cNvPr id="8" name="Zástupný symbol pro obsah 2"/>
          <p:cNvSpPr txBox="1">
            <a:spLocks/>
          </p:cNvSpPr>
          <p:nvPr/>
        </p:nvSpPr>
        <p:spPr bwMode="auto">
          <a:xfrm>
            <a:off x="348861" y="5143329"/>
            <a:ext cx="8229600" cy="14061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A6A6A6"/>
                </a:solidFill>
                <a:latin typeface="+mn-lt"/>
              </a:defRPr>
            </a:lvl6pPr>
            <a:lvl7pPr marL="2971800" indent="-228600" algn="l" rtl="0" eaLnBrk="1" fontAlgn="base" hangingPunct="1">
              <a:spcBef>
                <a:spcPct val="20000"/>
              </a:spcBef>
              <a:spcAft>
                <a:spcPct val="0"/>
              </a:spcAft>
              <a:buChar char="»"/>
              <a:defRPr sz="2000">
                <a:solidFill>
                  <a:srgbClr val="A6A6A6"/>
                </a:solidFill>
                <a:latin typeface="+mn-lt"/>
              </a:defRPr>
            </a:lvl7pPr>
            <a:lvl8pPr marL="3429000" indent="-228600" algn="l" rtl="0" eaLnBrk="1" fontAlgn="base" hangingPunct="1">
              <a:spcBef>
                <a:spcPct val="20000"/>
              </a:spcBef>
              <a:spcAft>
                <a:spcPct val="0"/>
              </a:spcAft>
              <a:buChar char="»"/>
              <a:defRPr sz="2000">
                <a:solidFill>
                  <a:srgbClr val="A6A6A6"/>
                </a:solidFill>
                <a:latin typeface="+mn-lt"/>
              </a:defRPr>
            </a:lvl8pPr>
            <a:lvl9pPr marL="3886200" indent="-228600" algn="l" rtl="0" eaLnBrk="1" fontAlgn="base" hangingPunct="1">
              <a:spcBef>
                <a:spcPct val="20000"/>
              </a:spcBef>
              <a:spcAft>
                <a:spcPct val="0"/>
              </a:spcAft>
              <a:buChar char="»"/>
              <a:defRPr sz="2000">
                <a:solidFill>
                  <a:srgbClr val="A6A6A6"/>
                </a:solidFill>
                <a:latin typeface="+mn-lt"/>
              </a:defRPr>
            </a:lvl9pPr>
          </a:lstStyle>
          <a:p>
            <a:r>
              <a:rPr lang="cs-CZ" sz="2800" kern="0" dirty="0"/>
              <a:t>Jak by vypadal situace, kdyby diskontní míra byla pouze 8 %?</a:t>
            </a:r>
          </a:p>
          <a:p>
            <a:endParaRPr lang="cs-CZ" sz="2800" kern="0" dirty="0"/>
          </a:p>
        </p:txBody>
      </p:sp>
    </p:spTree>
    <p:extLst>
      <p:ext uri="{BB962C8B-B14F-4D97-AF65-F5344CB8AC3E}">
        <p14:creationId xmlns:p14="http://schemas.microsoft.com/office/powerpoint/2010/main" val="346975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3 - řešení</a:t>
            </a:r>
          </a:p>
        </p:txBody>
      </p:sp>
      <p:sp>
        <p:nvSpPr>
          <p:cNvPr id="3" name="Zástupný symbol pro obsah 2"/>
          <p:cNvSpPr>
            <a:spLocks noGrp="1"/>
          </p:cNvSpPr>
          <p:nvPr>
            <p:ph idx="1"/>
          </p:nvPr>
        </p:nvSpPr>
        <p:spPr>
          <a:xfrm>
            <a:off x="323528" y="980728"/>
            <a:ext cx="8229600" cy="1368152"/>
          </a:xfrm>
        </p:spPr>
        <p:txBody>
          <a:bodyPr/>
          <a:lstStyle/>
          <a:p>
            <a:pPr marL="0" indent="0">
              <a:buNone/>
            </a:pPr>
            <a:r>
              <a:rPr lang="cs-CZ" sz="2800" dirty="0"/>
              <a:t>A) 11 %</a:t>
            </a:r>
          </a:p>
          <a:p>
            <a:endParaRPr lang="cs-CZ" sz="2800" dirty="0"/>
          </a:p>
        </p:txBody>
      </p:sp>
      <p:graphicFrame>
        <p:nvGraphicFramePr>
          <p:cNvPr id="4" name="Tabulka 3"/>
          <p:cNvGraphicFramePr>
            <a:graphicFrameLocks noGrp="1"/>
          </p:cNvGraphicFramePr>
          <p:nvPr/>
        </p:nvGraphicFramePr>
        <p:xfrm>
          <a:off x="574320" y="1556792"/>
          <a:ext cx="7713807" cy="1584175"/>
        </p:xfrm>
        <a:graphic>
          <a:graphicData uri="http://schemas.openxmlformats.org/drawingml/2006/table">
            <a:tbl>
              <a:tblPr firstRow="1" firstCol="1" bandRow="1" bandCol="1">
                <a:tableStyleId>{5C22544A-7EE6-4342-B048-85BDC9FD1C3A}</a:tableStyleId>
              </a:tblPr>
              <a:tblGrid>
                <a:gridCol w="1349561">
                  <a:extLst>
                    <a:ext uri="{9D8B030D-6E8A-4147-A177-3AD203B41FA5}">
                      <a16:colId xmlns:a16="http://schemas.microsoft.com/office/drawing/2014/main" val="20000"/>
                    </a:ext>
                  </a:extLst>
                </a:gridCol>
                <a:gridCol w="909178">
                  <a:extLst>
                    <a:ext uri="{9D8B030D-6E8A-4147-A177-3AD203B41FA5}">
                      <a16:colId xmlns:a16="http://schemas.microsoft.com/office/drawing/2014/main" val="20001"/>
                    </a:ext>
                  </a:extLst>
                </a:gridCol>
                <a:gridCol w="909178">
                  <a:extLst>
                    <a:ext uri="{9D8B030D-6E8A-4147-A177-3AD203B41FA5}">
                      <a16:colId xmlns:a16="http://schemas.microsoft.com/office/drawing/2014/main" val="20002"/>
                    </a:ext>
                  </a:extLst>
                </a:gridCol>
                <a:gridCol w="909178">
                  <a:extLst>
                    <a:ext uri="{9D8B030D-6E8A-4147-A177-3AD203B41FA5}">
                      <a16:colId xmlns:a16="http://schemas.microsoft.com/office/drawing/2014/main" val="20003"/>
                    </a:ext>
                  </a:extLst>
                </a:gridCol>
                <a:gridCol w="909178">
                  <a:extLst>
                    <a:ext uri="{9D8B030D-6E8A-4147-A177-3AD203B41FA5}">
                      <a16:colId xmlns:a16="http://schemas.microsoft.com/office/drawing/2014/main" val="20004"/>
                    </a:ext>
                  </a:extLst>
                </a:gridCol>
                <a:gridCol w="909178">
                  <a:extLst>
                    <a:ext uri="{9D8B030D-6E8A-4147-A177-3AD203B41FA5}">
                      <a16:colId xmlns:a16="http://schemas.microsoft.com/office/drawing/2014/main" val="20005"/>
                    </a:ext>
                  </a:extLst>
                </a:gridCol>
                <a:gridCol w="909178">
                  <a:extLst>
                    <a:ext uri="{9D8B030D-6E8A-4147-A177-3AD203B41FA5}">
                      <a16:colId xmlns:a16="http://schemas.microsoft.com/office/drawing/2014/main" val="20006"/>
                    </a:ext>
                  </a:extLst>
                </a:gridCol>
                <a:gridCol w="909178">
                  <a:extLst>
                    <a:ext uri="{9D8B030D-6E8A-4147-A177-3AD203B41FA5}">
                      <a16:colId xmlns:a16="http://schemas.microsoft.com/office/drawing/2014/main" val="20007"/>
                    </a:ext>
                  </a:extLst>
                </a:gridCol>
              </a:tblGrid>
              <a:tr h="352039">
                <a:tc>
                  <a:txBody>
                    <a:bodyPr/>
                    <a:lstStyle/>
                    <a:p>
                      <a:pPr algn="l" rtl="0" fontAlgn="ctr"/>
                      <a:r>
                        <a:rPr lang="cs-CZ" sz="1600" u="none" strike="noStrike" dirty="0">
                          <a:solidFill>
                            <a:schemeClr val="tx1"/>
                          </a:solidFill>
                          <a:effectLst/>
                        </a:rPr>
                        <a:t>Investice</a:t>
                      </a:r>
                      <a:endParaRPr lang="cs-CZ" sz="1600" b="1" i="0" u="none" strike="noStrike" dirty="0">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a:t>
                      </a:r>
                      <a:r>
                        <a:rPr lang="cs-CZ" sz="1600" u="none" strike="noStrike" baseline="-25000">
                          <a:solidFill>
                            <a:schemeClr val="tx1"/>
                          </a:solidFill>
                          <a:effectLst/>
                        </a:rPr>
                        <a:t>0</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1</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2</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3</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4</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5</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Celkem</a:t>
                      </a:r>
                      <a:endParaRPr lang="cs-CZ" sz="1600" b="1" i="0" u="none" strike="noStrike">
                        <a:solidFill>
                          <a:schemeClr val="tx1"/>
                        </a:solidFill>
                        <a:effectLst/>
                        <a:latin typeface="Arial"/>
                      </a:endParaRPr>
                    </a:p>
                  </a:txBody>
                  <a:tcPr marL="9525" marR="9525" marT="9525" marB="0" anchor="ctr"/>
                </a:tc>
                <a:extLst>
                  <a:ext uri="{0D108BD9-81ED-4DB2-BD59-A6C34878D82A}">
                    <a16:rowId xmlns:a16="http://schemas.microsoft.com/office/drawing/2014/main" val="10000"/>
                  </a:ext>
                </a:extLst>
              </a:tr>
              <a:tr h="311419">
                <a:tc>
                  <a:txBody>
                    <a:bodyPr/>
                    <a:lstStyle/>
                    <a:p>
                      <a:pPr algn="l" rtl="0" fontAlgn="ctr"/>
                      <a:r>
                        <a:rPr lang="cs-CZ" sz="1600" u="none" strike="noStrike">
                          <a:solidFill>
                            <a:schemeClr val="tx1"/>
                          </a:solidFill>
                          <a:effectLst/>
                        </a:rPr>
                        <a:t>A</a:t>
                      </a:r>
                      <a:endParaRPr lang="cs-CZ" sz="1600" b="1"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dirty="0">
                          <a:solidFill>
                            <a:schemeClr val="tx1"/>
                          </a:solidFill>
                          <a:effectLst/>
                        </a:rPr>
                        <a:t>-2,3</a:t>
                      </a:r>
                      <a:endParaRPr lang="cs-CZ" sz="1600" b="0" i="0" u="none" strike="noStrike" dirty="0">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1,05</a:t>
                      </a: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1"/>
                  </a:ext>
                </a:extLst>
              </a:tr>
              <a:tr h="297879">
                <a:tc>
                  <a:txBody>
                    <a:bodyPr/>
                    <a:lstStyle/>
                    <a:p>
                      <a:pPr algn="l" rtl="0" fontAlgn="ctr"/>
                      <a:r>
                        <a:rPr lang="cs-CZ" sz="1600" u="none" strike="noStrike">
                          <a:solidFill>
                            <a:schemeClr val="tx1"/>
                          </a:solidFill>
                          <a:effectLst/>
                        </a:rPr>
                        <a:t>B</a:t>
                      </a:r>
                      <a:endParaRPr lang="cs-CZ" sz="1600" b="1"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-100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20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2"/>
                  </a:ext>
                </a:extLst>
              </a:tr>
              <a:tr h="311419">
                <a:tc>
                  <a:txBody>
                    <a:bodyPr/>
                    <a:lstStyle/>
                    <a:p>
                      <a:pPr algn="l" rtl="0" fontAlgn="ctr"/>
                      <a:r>
                        <a:rPr lang="cs-CZ" sz="1600" u="none" strike="noStrike">
                          <a:solidFill>
                            <a:schemeClr val="tx1"/>
                          </a:solidFill>
                          <a:effectLst/>
                        </a:rPr>
                        <a:t>Ad</a:t>
                      </a:r>
                      <a:endParaRPr lang="cs-CZ" sz="1600" b="1"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1"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3"/>
                  </a:ext>
                </a:extLst>
              </a:tr>
              <a:tr h="311419">
                <a:tc>
                  <a:txBody>
                    <a:bodyPr/>
                    <a:lstStyle/>
                    <a:p>
                      <a:pPr algn="l" rtl="0" fontAlgn="ctr"/>
                      <a:r>
                        <a:rPr lang="cs-CZ" sz="1600" u="none" strike="noStrike">
                          <a:solidFill>
                            <a:schemeClr val="tx1"/>
                          </a:solidFill>
                          <a:effectLst/>
                        </a:rPr>
                        <a:t>Bd</a:t>
                      </a:r>
                      <a:endParaRPr lang="cs-CZ" sz="1600" b="1"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1"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4"/>
                  </a:ext>
                </a:extLst>
              </a:tr>
            </a:tbl>
          </a:graphicData>
        </a:graphic>
      </p:graphicFrame>
      <p:sp>
        <p:nvSpPr>
          <p:cNvPr id="9" name="Zástupný symbol pro obsah 2"/>
          <p:cNvSpPr txBox="1">
            <a:spLocks/>
          </p:cNvSpPr>
          <p:nvPr/>
        </p:nvSpPr>
        <p:spPr bwMode="auto">
          <a:xfrm>
            <a:off x="395536" y="3140968"/>
            <a:ext cx="8229600"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A6A6A6"/>
                </a:solidFill>
                <a:latin typeface="+mn-lt"/>
              </a:defRPr>
            </a:lvl6pPr>
            <a:lvl7pPr marL="2971800" indent="-228600" algn="l" rtl="0" eaLnBrk="1" fontAlgn="base" hangingPunct="1">
              <a:spcBef>
                <a:spcPct val="20000"/>
              </a:spcBef>
              <a:spcAft>
                <a:spcPct val="0"/>
              </a:spcAft>
              <a:buChar char="»"/>
              <a:defRPr sz="2000">
                <a:solidFill>
                  <a:srgbClr val="A6A6A6"/>
                </a:solidFill>
                <a:latin typeface="+mn-lt"/>
              </a:defRPr>
            </a:lvl7pPr>
            <a:lvl8pPr marL="3429000" indent="-228600" algn="l" rtl="0" eaLnBrk="1" fontAlgn="base" hangingPunct="1">
              <a:spcBef>
                <a:spcPct val="20000"/>
              </a:spcBef>
              <a:spcAft>
                <a:spcPct val="0"/>
              </a:spcAft>
              <a:buChar char="»"/>
              <a:defRPr sz="2000">
                <a:solidFill>
                  <a:srgbClr val="A6A6A6"/>
                </a:solidFill>
                <a:latin typeface="+mn-lt"/>
              </a:defRPr>
            </a:lvl8pPr>
            <a:lvl9pPr marL="3886200" indent="-228600" algn="l" rtl="0" eaLnBrk="1" fontAlgn="base" hangingPunct="1">
              <a:spcBef>
                <a:spcPct val="20000"/>
              </a:spcBef>
              <a:spcAft>
                <a:spcPct val="0"/>
              </a:spcAft>
              <a:buChar char="»"/>
              <a:defRPr sz="2000">
                <a:solidFill>
                  <a:srgbClr val="A6A6A6"/>
                </a:solidFill>
                <a:latin typeface="+mn-lt"/>
              </a:defRPr>
            </a:lvl9pPr>
          </a:lstStyle>
          <a:p>
            <a:pPr marL="0" indent="0">
              <a:buFontTx/>
              <a:buNone/>
            </a:pPr>
            <a:r>
              <a:rPr lang="cs-CZ" sz="2800" kern="0" dirty="0"/>
              <a:t>B) 8 %</a:t>
            </a:r>
          </a:p>
          <a:p>
            <a:endParaRPr lang="cs-CZ" sz="2800" kern="0" dirty="0"/>
          </a:p>
        </p:txBody>
      </p:sp>
      <p:graphicFrame>
        <p:nvGraphicFramePr>
          <p:cNvPr id="5" name="Tabulka 4"/>
          <p:cNvGraphicFramePr>
            <a:graphicFrameLocks noGrp="1"/>
          </p:cNvGraphicFramePr>
          <p:nvPr/>
        </p:nvGraphicFramePr>
        <p:xfrm>
          <a:off x="611560" y="3838527"/>
          <a:ext cx="7704856" cy="2038745"/>
        </p:xfrm>
        <a:graphic>
          <a:graphicData uri="http://schemas.openxmlformats.org/drawingml/2006/table">
            <a:tbl>
              <a:tblPr firstRow="1" firstCol="1" bandRow="1" bandCol="1">
                <a:tableStyleId>{5C22544A-7EE6-4342-B048-85BDC9FD1C3A}</a:tableStyleId>
              </a:tblPr>
              <a:tblGrid>
                <a:gridCol w="1347995">
                  <a:extLst>
                    <a:ext uri="{9D8B030D-6E8A-4147-A177-3AD203B41FA5}">
                      <a16:colId xmlns:a16="http://schemas.microsoft.com/office/drawing/2014/main" val="20000"/>
                    </a:ext>
                  </a:extLst>
                </a:gridCol>
                <a:gridCol w="908123">
                  <a:extLst>
                    <a:ext uri="{9D8B030D-6E8A-4147-A177-3AD203B41FA5}">
                      <a16:colId xmlns:a16="http://schemas.microsoft.com/office/drawing/2014/main" val="20001"/>
                    </a:ext>
                  </a:extLst>
                </a:gridCol>
                <a:gridCol w="908123">
                  <a:extLst>
                    <a:ext uri="{9D8B030D-6E8A-4147-A177-3AD203B41FA5}">
                      <a16:colId xmlns:a16="http://schemas.microsoft.com/office/drawing/2014/main" val="20002"/>
                    </a:ext>
                  </a:extLst>
                </a:gridCol>
                <a:gridCol w="908123">
                  <a:extLst>
                    <a:ext uri="{9D8B030D-6E8A-4147-A177-3AD203B41FA5}">
                      <a16:colId xmlns:a16="http://schemas.microsoft.com/office/drawing/2014/main" val="20003"/>
                    </a:ext>
                  </a:extLst>
                </a:gridCol>
                <a:gridCol w="908123">
                  <a:extLst>
                    <a:ext uri="{9D8B030D-6E8A-4147-A177-3AD203B41FA5}">
                      <a16:colId xmlns:a16="http://schemas.microsoft.com/office/drawing/2014/main" val="20004"/>
                    </a:ext>
                  </a:extLst>
                </a:gridCol>
                <a:gridCol w="908123">
                  <a:extLst>
                    <a:ext uri="{9D8B030D-6E8A-4147-A177-3AD203B41FA5}">
                      <a16:colId xmlns:a16="http://schemas.microsoft.com/office/drawing/2014/main" val="20005"/>
                    </a:ext>
                  </a:extLst>
                </a:gridCol>
                <a:gridCol w="908123">
                  <a:extLst>
                    <a:ext uri="{9D8B030D-6E8A-4147-A177-3AD203B41FA5}">
                      <a16:colId xmlns:a16="http://schemas.microsoft.com/office/drawing/2014/main" val="20006"/>
                    </a:ext>
                  </a:extLst>
                </a:gridCol>
                <a:gridCol w="908123">
                  <a:extLst>
                    <a:ext uri="{9D8B030D-6E8A-4147-A177-3AD203B41FA5}">
                      <a16:colId xmlns:a16="http://schemas.microsoft.com/office/drawing/2014/main" val="20007"/>
                    </a:ext>
                  </a:extLst>
                </a:gridCol>
              </a:tblGrid>
              <a:tr h="453054">
                <a:tc>
                  <a:txBody>
                    <a:bodyPr/>
                    <a:lstStyle/>
                    <a:p>
                      <a:pPr algn="l" rtl="0" fontAlgn="ctr"/>
                      <a:r>
                        <a:rPr lang="cs-CZ" sz="1600" u="none" strike="noStrike" dirty="0">
                          <a:solidFill>
                            <a:schemeClr val="tx1"/>
                          </a:solidFill>
                          <a:effectLst/>
                        </a:rPr>
                        <a:t>Investice</a:t>
                      </a:r>
                      <a:endParaRPr lang="cs-CZ" sz="1600" b="1" i="0" u="none" strike="noStrike" dirty="0">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a:t>
                      </a:r>
                      <a:r>
                        <a:rPr lang="cs-CZ" sz="1600" u="none" strike="noStrike" baseline="-25000">
                          <a:solidFill>
                            <a:schemeClr val="tx1"/>
                          </a:solidFill>
                          <a:effectLst/>
                        </a:rPr>
                        <a:t>0</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1</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2</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3</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4</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CF</a:t>
                      </a:r>
                      <a:r>
                        <a:rPr lang="cs-CZ" sz="1600" u="none" strike="noStrike" baseline="-25000">
                          <a:solidFill>
                            <a:schemeClr val="tx1"/>
                          </a:solidFill>
                          <a:effectLst/>
                        </a:rPr>
                        <a:t>5</a:t>
                      </a:r>
                      <a:endParaRPr lang="cs-CZ" sz="1600" b="1" i="0" u="none" strike="noStrike">
                        <a:solidFill>
                          <a:schemeClr val="tx1"/>
                        </a:solidFill>
                        <a:effectLst/>
                        <a:latin typeface="Arial"/>
                      </a:endParaRPr>
                    </a:p>
                  </a:txBody>
                  <a:tcPr marL="9525" marR="9525" marT="9525" marB="0" anchor="ctr"/>
                </a:tc>
                <a:tc>
                  <a:txBody>
                    <a:bodyPr/>
                    <a:lstStyle/>
                    <a:p>
                      <a:pPr algn="l" rtl="0" fontAlgn="ctr"/>
                      <a:r>
                        <a:rPr lang="cs-CZ" sz="1600" u="none" strike="noStrike">
                          <a:solidFill>
                            <a:schemeClr val="tx1"/>
                          </a:solidFill>
                          <a:effectLst/>
                        </a:rPr>
                        <a:t>Celkem</a:t>
                      </a:r>
                      <a:endParaRPr lang="cs-CZ" sz="1600" b="1" i="0" u="none" strike="noStrike">
                        <a:solidFill>
                          <a:schemeClr val="tx1"/>
                        </a:solidFill>
                        <a:effectLst/>
                        <a:latin typeface="Arial"/>
                      </a:endParaRPr>
                    </a:p>
                  </a:txBody>
                  <a:tcPr marL="9525" marR="9525" marT="9525" marB="0" anchor="ctr"/>
                </a:tc>
                <a:extLst>
                  <a:ext uri="{0D108BD9-81ED-4DB2-BD59-A6C34878D82A}">
                    <a16:rowId xmlns:a16="http://schemas.microsoft.com/office/drawing/2014/main" val="10000"/>
                  </a:ext>
                </a:extLst>
              </a:tr>
              <a:tr h="400779">
                <a:tc>
                  <a:txBody>
                    <a:bodyPr/>
                    <a:lstStyle/>
                    <a:p>
                      <a:pPr algn="l" rtl="0" fontAlgn="ctr"/>
                      <a:r>
                        <a:rPr lang="cs-CZ" sz="1600" u="none" strike="noStrike">
                          <a:solidFill>
                            <a:schemeClr val="tx1"/>
                          </a:solidFill>
                          <a:effectLst/>
                        </a:rPr>
                        <a:t>A</a:t>
                      </a:r>
                      <a:endParaRPr lang="cs-CZ" sz="1600" b="1"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-2,3</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1,2</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1,05</a:t>
                      </a: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1"/>
                  </a:ext>
                </a:extLst>
              </a:tr>
              <a:tr h="383354">
                <a:tc>
                  <a:txBody>
                    <a:bodyPr/>
                    <a:lstStyle/>
                    <a:p>
                      <a:pPr algn="l" rtl="0" fontAlgn="ctr"/>
                      <a:r>
                        <a:rPr lang="cs-CZ" sz="1600" u="none" strike="noStrike">
                          <a:solidFill>
                            <a:schemeClr val="tx1"/>
                          </a:solidFill>
                          <a:effectLst/>
                        </a:rPr>
                        <a:t>B</a:t>
                      </a:r>
                      <a:endParaRPr lang="cs-CZ" sz="1600" b="1"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-100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20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r>
                        <a:rPr lang="cs-CZ" sz="1600" u="none" strike="noStrike">
                          <a:solidFill>
                            <a:schemeClr val="tx1"/>
                          </a:solidFill>
                          <a:effectLst/>
                        </a:rPr>
                        <a:t>30</a:t>
                      </a: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2"/>
                  </a:ext>
                </a:extLst>
              </a:tr>
              <a:tr h="400779">
                <a:tc>
                  <a:txBody>
                    <a:bodyPr/>
                    <a:lstStyle/>
                    <a:p>
                      <a:pPr algn="l" rtl="0" fontAlgn="ctr"/>
                      <a:r>
                        <a:rPr lang="cs-CZ" sz="1600" u="none" strike="noStrike">
                          <a:solidFill>
                            <a:schemeClr val="tx1"/>
                          </a:solidFill>
                          <a:effectLst/>
                        </a:rPr>
                        <a:t>Ad</a:t>
                      </a:r>
                      <a:endParaRPr lang="cs-CZ" sz="1600" b="1"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1"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3"/>
                  </a:ext>
                </a:extLst>
              </a:tr>
              <a:tr h="400779">
                <a:tc>
                  <a:txBody>
                    <a:bodyPr/>
                    <a:lstStyle/>
                    <a:p>
                      <a:pPr algn="l" rtl="0" fontAlgn="ctr"/>
                      <a:r>
                        <a:rPr lang="cs-CZ" sz="1600" u="none" strike="noStrike">
                          <a:solidFill>
                            <a:schemeClr val="tx1"/>
                          </a:solidFill>
                          <a:effectLst/>
                        </a:rPr>
                        <a:t>Bd</a:t>
                      </a:r>
                      <a:endParaRPr lang="cs-CZ" sz="1600" b="1"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a:solidFill>
                          <a:schemeClr val="tx1"/>
                        </a:solidFill>
                        <a:effectLst/>
                        <a:latin typeface="Arial"/>
                      </a:endParaRPr>
                    </a:p>
                  </a:txBody>
                  <a:tcPr marL="9525" marR="9525" marT="9525" marB="0" anchor="ctr"/>
                </a:tc>
                <a:tc>
                  <a:txBody>
                    <a:bodyPr/>
                    <a:lstStyle/>
                    <a:p>
                      <a:pPr algn="ctr" rtl="0" fontAlgn="ctr"/>
                      <a:endParaRPr lang="cs-CZ" sz="1600" b="0" i="0" u="none" strike="noStrike" dirty="0">
                        <a:solidFill>
                          <a:schemeClr val="tx1"/>
                        </a:solidFill>
                        <a:effectLst/>
                        <a:latin typeface="Arial"/>
                      </a:endParaRPr>
                    </a:p>
                  </a:txBody>
                  <a:tcPr marL="9525" marR="9525" marT="9525" marB="0" anchor="ctr"/>
                </a:tc>
                <a:tc>
                  <a:txBody>
                    <a:bodyPr/>
                    <a:lstStyle/>
                    <a:p>
                      <a:pPr algn="ctr" rtl="0" fontAlgn="ctr"/>
                      <a:endParaRPr lang="cs-CZ" sz="1600" b="1" i="0" u="none" strike="noStrike" dirty="0">
                        <a:solidFill>
                          <a:schemeClr val="tx1"/>
                        </a:solidFill>
                        <a:effectLst/>
                        <a:latin typeface="Arial"/>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9921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4</a:t>
            </a:r>
          </a:p>
        </p:txBody>
      </p:sp>
      <p:sp>
        <p:nvSpPr>
          <p:cNvPr id="3" name="Zástupný symbol pro obsah 2"/>
          <p:cNvSpPr>
            <a:spLocks noGrp="1"/>
          </p:cNvSpPr>
          <p:nvPr>
            <p:ph idx="1"/>
          </p:nvPr>
        </p:nvSpPr>
        <p:spPr>
          <a:xfrm>
            <a:off x="179512" y="1124744"/>
            <a:ext cx="8964488" cy="5040560"/>
          </a:xfrm>
        </p:spPr>
        <p:txBody>
          <a:bodyPr/>
          <a:lstStyle/>
          <a:p>
            <a:r>
              <a:rPr lang="cs-CZ" dirty="0"/>
              <a:t>Management hotelu se rozhoduje mezi dvěma investičními projekty A </a:t>
            </a:r>
            <a:r>
              <a:rPr lang="cs-CZ" dirty="0" err="1"/>
              <a:t>a</a:t>
            </a:r>
            <a:r>
              <a:rPr lang="cs-CZ" dirty="0"/>
              <a:t> B. K hodnocení  investic management využije obě statické metody. Pro který investiční projekt by  se měl hotel rozhodnout, víte-li, že investiční náklady jsou u projektu A 550.000,-  Kč, u projektu B 700.000,-Kč? Roční  zisk  je u projektu A odhadován na 200.000,-  Kč a u projektu B na 275.000,-  Kč.</a:t>
            </a:r>
          </a:p>
          <a:p>
            <a:endParaRPr lang="cs-CZ" dirty="0"/>
          </a:p>
        </p:txBody>
      </p:sp>
    </p:spTree>
    <p:extLst>
      <p:ext uri="{BB962C8B-B14F-4D97-AF65-F5344CB8AC3E}">
        <p14:creationId xmlns:p14="http://schemas.microsoft.com/office/powerpoint/2010/main" val="1585439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4 - řešení</a:t>
            </a:r>
          </a:p>
        </p:txBody>
      </p:sp>
      <p:pic>
        <p:nvPicPr>
          <p:cNvPr id="3" name="Obrázek 2"/>
          <p:cNvPicPr>
            <a:picLocks noChangeAspect="1"/>
          </p:cNvPicPr>
          <p:nvPr/>
        </p:nvPicPr>
        <p:blipFill>
          <a:blip r:embed="rId2"/>
          <a:stretch>
            <a:fillRect/>
          </a:stretch>
        </p:blipFill>
        <p:spPr>
          <a:xfrm>
            <a:off x="503560" y="2350964"/>
            <a:ext cx="8640440" cy="1746472"/>
          </a:xfrm>
          <a:prstGeom prst="rect">
            <a:avLst/>
          </a:prstGeom>
        </p:spPr>
      </p:pic>
    </p:spTree>
    <p:extLst>
      <p:ext uri="{BB962C8B-B14F-4D97-AF65-F5344CB8AC3E}">
        <p14:creationId xmlns:p14="http://schemas.microsoft.com/office/powerpoint/2010/main" val="3582492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body" sz="half" idx="1"/>
          </p:nvPr>
        </p:nvSpPr>
        <p:spPr>
          <a:xfrm>
            <a:off x="0" y="228601"/>
            <a:ext cx="8997678" cy="5040313"/>
          </a:xfrm>
          <a:solidFill>
            <a:schemeClr val="bg1"/>
          </a:solidFill>
        </p:spPr>
        <p:txBody>
          <a:bodyPr>
            <a:normAutofit fontScale="85000" lnSpcReduction="10000"/>
          </a:bodyPr>
          <a:lstStyle/>
          <a:p>
            <a:pPr>
              <a:lnSpc>
                <a:spcPct val="80000"/>
              </a:lnSpc>
              <a:buFont typeface="Wingdings" pitchFamily="2" charset="2"/>
              <a:buNone/>
            </a:pPr>
            <a:r>
              <a:rPr lang="cs-CZ" b="1" dirty="0">
                <a:solidFill>
                  <a:schemeClr val="tx1"/>
                </a:solidFill>
              </a:rPr>
              <a:t>	</a:t>
            </a:r>
            <a:r>
              <a:rPr lang="cs-CZ" b="1" dirty="0">
                <a:solidFill>
                  <a:schemeClr val="tx2"/>
                </a:solidFill>
              </a:rPr>
              <a:t>Př. 5:</a:t>
            </a:r>
            <a:r>
              <a:rPr lang="cs-CZ" dirty="0">
                <a:solidFill>
                  <a:schemeClr val="tx2"/>
                </a:solidFill>
              </a:rPr>
              <a:t> </a:t>
            </a:r>
            <a:r>
              <a:rPr lang="cs-CZ" dirty="0">
                <a:solidFill>
                  <a:schemeClr val="tx1"/>
                </a:solidFill>
              </a:rPr>
              <a:t>Podnikový management váhá, zda svou novou investici do výstavby nové haly realizovat v ČR nebo umístit do Ruska, za předpokladu, že v obou státech tvořená CF i investiční výdaje budou stejné. Půjde o investici financovanou pouze vlastním kapitálem. Doporučte, do které země investovat.</a:t>
            </a:r>
          </a:p>
          <a:p>
            <a:pPr>
              <a:lnSpc>
                <a:spcPct val="80000"/>
              </a:lnSpc>
              <a:buFont typeface="Wingdings" pitchFamily="2" charset="2"/>
              <a:buNone/>
            </a:pPr>
            <a:r>
              <a:rPr lang="cs-CZ" dirty="0">
                <a:solidFill>
                  <a:schemeClr val="tx1"/>
                </a:solidFill>
              </a:rPr>
              <a:t>Informace o investici:</a:t>
            </a:r>
          </a:p>
          <a:p>
            <a:pPr>
              <a:lnSpc>
                <a:spcPct val="80000"/>
              </a:lnSpc>
            </a:pPr>
            <a:r>
              <a:rPr lang="cs-CZ" dirty="0">
                <a:solidFill>
                  <a:schemeClr val="tx1"/>
                </a:solidFill>
              </a:rPr>
              <a:t>Počáteční investiční výdaj … 30 </a:t>
            </a:r>
            <a:r>
              <a:rPr lang="cs-CZ" dirty="0" err="1">
                <a:solidFill>
                  <a:schemeClr val="tx1"/>
                </a:solidFill>
              </a:rPr>
              <a:t>mil.Kč</a:t>
            </a:r>
            <a:endParaRPr lang="cs-CZ" dirty="0">
              <a:solidFill>
                <a:schemeClr val="tx1"/>
              </a:solidFill>
            </a:endParaRPr>
          </a:p>
          <a:p>
            <a:pPr>
              <a:lnSpc>
                <a:spcPct val="80000"/>
              </a:lnSpc>
            </a:pPr>
            <a:r>
              <a:rPr lang="cs-CZ" dirty="0">
                <a:solidFill>
                  <a:schemeClr val="tx1"/>
                </a:solidFill>
              </a:rPr>
              <a:t>Roční hrubé zisky (odpisy jsou již zahrnuty): 1.rok 3 mil., dalších 5 let 3,6 mil. Kč</a:t>
            </a:r>
          </a:p>
          <a:p>
            <a:pPr>
              <a:lnSpc>
                <a:spcPct val="80000"/>
              </a:lnSpc>
            </a:pPr>
            <a:r>
              <a:rPr lang="cs-CZ" dirty="0">
                <a:solidFill>
                  <a:schemeClr val="tx1"/>
                </a:solidFill>
              </a:rPr>
              <a:t>Odpisy: 1. rok 2,55 mil., další roky 5,49 mil.</a:t>
            </a:r>
          </a:p>
          <a:p>
            <a:pPr>
              <a:lnSpc>
                <a:spcPct val="80000"/>
              </a:lnSpc>
            </a:pPr>
            <a:r>
              <a:rPr lang="cs-CZ" dirty="0">
                <a:solidFill>
                  <a:schemeClr val="tx1"/>
                </a:solidFill>
              </a:rPr>
              <a:t>Doba životnosti …. 6 let, beta </a:t>
            </a:r>
            <a:r>
              <a:rPr lang="cs-CZ" dirty="0" err="1">
                <a:solidFill>
                  <a:schemeClr val="tx1"/>
                </a:solidFill>
              </a:rPr>
              <a:t>koef</a:t>
            </a:r>
            <a:r>
              <a:rPr lang="cs-CZ" dirty="0">
                <a:solidFill>
                  <a:schemeClr val="tx1"/>
                </a:solidFill>
              </a:rPr>
              <a:t>. daného resortu je 1,3, střednědobá predikce bezrizikové úrokové míry pro Evropu je 4 %.</a:t>
            </a:r>
          </a:p>
          <a:p>
            <a:pPr>
              <a:lnSpc>
                <a:spcPct val="80000"/>
              </a:lnSpc>
              <a:buFont typeface="Wingdings" pitchFamily="2" charset="2"/>
              <a:buNone/>
            </a:pPr>
            <a:r>
              <a:rPr lang="cs-CZ" dirty="0">
                <a:solidFill>
                  <a:schemeClr val="tx1"/>
                </a:solidFill>
              </a:rPr>
              <a:t>Doplňující informace o zemích možných investic</a:t>
            </a:r>
          </a:p>
          <a:p>
            <a:pPr>
              <a:lnSpc>
                <a:spcPct val="80000"/>
              </a:lnSpc>
              <a:buFont typeface="Wingdings" pitchFamily="2" charset="2"/>
              <a:buNone/>
            </a:pPr>
            <a:r>
              <a:rPr lang="cs-CZ" dirty="0">
                <a:solidFill>
                  <a:schemeClr val="tx1"/>
                </a:solidFill>
              </a:rPr>
              <a:t> </a:t>
            </a:r>
          </a:p>
        </p:txBody>
      </p:sp>
      <p:graphicFrame>
        <p:nvGraphicFramePr>
          <p:cNvPr id="89091" name="Group 3"/>
          <p:cNvGraphicFramePr>
            <a:graphicFrameLocks noGrp="1"/>
          </p:cNvGraphicFramePr>
          <p:nvPr>
            <p:ph sz="half" idx="2"/>
            <p:extLst>
              <p:ext uri="{D42A27DB-BD31-4B8C-83A1-F6EECF244321}">
                <p14:modId xmlns:p14="http://schemas.microsoft.com/office/powerpoint/2010/main" val="1363661401"/>
              </p:ext>
            </p:extLst>
          </p:nvPr>
        </p:nvGraphicFramePr>
        <p:xfrm>
          <a:off x="286408" y="4821692"/>
          <a:ext cx="8424862" cy="1328736"/>
        </p:xfrm>
        <a:graphic>
          <a:graphicData uri="http://schemas.openxmlformats.org/drawingml/2006/table">
            <a:tbl>
              <a:tblPr/>
              <a:tblGrid>
                <a:gridCol w="3455987">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tblGrid>
              <a:tr h="442912">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Informace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ČR</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Rusko</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912">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D z příjmu</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24 %</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13 %</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2912">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Riziková přirážka země</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6,02 %</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7,02 %</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314325" y="554107"/>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spcAft>
                <a:spcPct val="100000"/>
              </a:spcAft>
            </a:pPr>
            <a:r>
              <a:rPr lang="cs-CZ" sz="4000" b="1" dirty="0">
                <a:solidFill>
                  <a:schemeClr val="tx2"/>
                </a:solidFill>
                <a:effectLst>
                  <a:outerShdw blurRad="63500" dist="38100" dir="5400000" algn="t" rotWithShape="0">
                    <a:prstClr val="black">
                      <a:alpha val="25000"/>
                    </a:prstClr>
                  </a:outerShdw>
                </a:effectLst>
                <a:latin typeface="+mn-lt"/>
                <a:ea typeface="+mj-ea"/>
                <a:cs typeface="+mj-cs"/>
              </a:rPr>
              <a:t>Specifika investičního rozhodování</a:t>
            </a:r>
          </a:p>
        </p:txBody>
      </p:sp>
      <p:sp>
        <p:nvSpPr>
          <p:cNvPr id="9220" name="Text Box 3"/>
          <p:cNvSpPr txBox="1">
            <a:spLocks noChangeArrowheads="1"/>
          </p:cNvSpPr>
          <p:nvPr/>
        </p:nvSpPr>
        <p:spPr bwMode="auto">
          <a:xfrm>
            <a:off x="222250" y="908050"/>
            <a:ext cx="842486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fontAlgn="auto">
              <a:spcBef>
                <a:spcPts val="0"/>
              </a:spcBef>
              <a:spcAft>
                <a:spcPts val="0"/>
              </a:spcAft>
              <a:defRPr/>
            </a:pPr>
            <a:r>
              <a:rPr lang="cs-CZ" b="0" dirty="0">
                <a:latin typeface="Times New Roman" pitchFamily="18" charset="0"/>
              </a:rPr>
              <a:t>    </a:t>
            </a:r>
          </a:p>
          <a:p>
            <a:pPr marL="457200" indent="-457200" algn="just" fontAlgn="auto">
              <a:spcBef>
                <a:spcPts val="0"/>
              </a:spcBef>
              <a:spcAft>
                <a:spcPts val="0"/>
              </a:spcAft>
              <a:buFont typeface="+mj-lt"/>
              <a:buAutoNum type="arabicPeriod"/>
              <a:defRPr/>
            </a:pPr>
            <a:r>
              <a:rPr lang="cs-CZ" dirty="0">
                <a:latin typeface="Times New Roman" pitchFamily="18" charset="0"/>
                <a:cs typeface="Times New Roman" pitchFamily="18" charset="0"/>
              </a:rPr>
              <a:t>Rozhoduje se v dlouhodobém časovém horizontu, který zahrnuje přípravu, dobu výstavby a dobu životnosti</a:t>
            </a:r>
          </a:p>
          <a:p>
            <a:pPr marL="457200" indent="-457200" algn="just" fontAlgn="auto">
              <a:spcBef>
                <a:spcPts val="0"/>
              </a:spcBef>
              <a:spcAft>
                <a:spcPts val="0"/>
              </a:spcAft>
              <a:buFont typeface="+mj-lt"/>
              <a:buAutoNum type="arabicPeriod"/>
              <a:defRPr/>
            </a:pPr>
            <a:r>
              <a:rPr lang="cs-CZ" dirty="0">
                <a:latin typeface="Times New Roman" pitchFamily="18" charset="0"/>
                <a:cs typeface="Times New Roman" pitchFamily="18" charset="0"/>
              </a:rPr>
              <a:t>větší možnost rizika - </a:t>
            </a:r>
            <a:r>
              <a:rPr lang="cs-CZ" b="0" dirty="0">
                <a:latin typeface="Times New Roman" pitchFamily="18" charset="0"/>
                <a:cs typeface="Times New Roman" pitchFamily="18" charset="0"/>
              </a:rPr>
              <a:t>dlouhodobý časový horizont nese s sebou větší možnost rizika, tedy odchylek od původních záměrů, pokud jde o očekávané výdaje, tak i očekávané příjmy z investice</a:t>
            </a:r>
          </a:p>
          <a:p>
            <a:pPr marL="457200" indent="-457200" algn="just" fontAlgn="auto">
              <a:spcBef>
                <a:spcPts val="0"/>
              </a:spcBef>
              <a:spcAft>
                <a:spcPts val="0"/>
              </a:spcAft>
              <a:buFont typeface="+mj-lt"/>
              <a:buAutoNum type="arabicPeriod"/>
              <a:defRPr/>
            </a:pPr>
            <a:r>
              <a:rPr lang="cs-CZ" dirty="0">
                <a:latin typeface="Times New Roman" pitchFamily="18" charset="0"/>
                <a:cs typeface="Times New Roman" pitchFamily="18" charset="0"/>
              </a:rPr>
              <a:t>kapitálově náročné operace</a:t>
            </a:r>
            <a:r>
              <a:rPr lang="cs-CZ" b="0" dirty="0">
                <a:latin typeface="Times New Roman" pitchFamily="18" charset="0"/>
                <a:cs typeface="Times New Roman" pitchFamily="18" charset="0"/>
              </a:rPr>
              <a:t>, které vyžadují velké jednorázové vklady, často přesahující možnosti jednotlivce</a:t>
            </a:r>
          </a:p>
          <a:p>
            <a:pPr marL="457200" indent="-457200" algn="just" fontAlgn="auto">
              <a:spcBef>
                <a:spcPts val="0"/>
              </a:spcBef>
              <a:spcAft>
                <a:spcPts val="0"/>
              </a:spcAft>
              <a:buFont typeface="+mj-lt"/>
              <a:buAutoNum type="arabicPeriod"/>
              <a:defRPr/>
            </a:pPr>
            <a:r>
              <a:rPr lang="cs-CZ" b="0" dirty="0">
                <a:latin typeface="Times New Roman" pitchFamily="18" charset="0"/>
                <a:cs typeface="Times New Roman" pitchFamily="18" charset="0"/>
              </a:rPr>
              <a:t>investiční činnost je velmi náročná na </a:t>
            </a:r>
            <a:r>
              <a:rPr lang="cs-CZ" dirty="0">
                <a:latin typeface="Times New Roman" pitchFamily="18" charset="0"/>
                <a:cs typeface="Times New Roman" pitchFamily="18" charset="0"/>
              </a:rPr>
              <a:t>časovou a věcnou koordinaci různých účastníků investičního procesu, </a:t>
            </a:r>
            <a:r>
              <a:rPr lang="cs-CZ" b="0" dirty="0">
                <a:latin typeface="Times New Roman" pitchFamily="18" charset="0"/>
                <a:cs typeface="Times New Roman" pitchFamily="18" charset="0"/>
              </a:rPr>
              <a:t>kteří mají své ekonomické zájmy a cíle </a:t>
            </a:r>
          </a:p>
          <a:p>
            <a:pPr marL="457200" indent="-457200" algn="just" fontAlgn="auto">
              <a:spcBef>
                <a:spcPts val="0"/>
              </a:spcBef>
              <a:spcAft>
                <a:spcPts val="0"/>
              </a:spcAft>
              <a:buFont typeface="+mj-lt"/>
              <a:buAutoNum type="arabicPeriod"/>
              <a:defRPr/>
            </a:pPr>
            <a:r>
              <a:rPr lang="cs-CZ" b="0" dirty="0">
                <a:latin typeface="Times New Roman" pitchFamily="18" charset="0"/>
                <a:cs typeface="Times New Roman" pitchFamily="18" charset="0"/>
              </a:rPr>
              <a:t>investování těsně souvisí s aplikací</a:t>
            </a:r>
            <a:r>
              <a:rPr lang="cs-CZ" dirty="0">
                <a:latin typeface="Times New Roman" pitchFamily="18" charset="0"/>
                <a:cs typeface="Times New Roman" pitchFamily="18" charset="0"/>
              </a:rPr>
              <a:t> nových technologií, nových výrobků atd. </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Group 2"/>
          <p:cNvGraphicFramePr>
            <a:graphicFrameLocks noGrp="1"/>
          </p:cNvGraphicFramePr>
          <p:nvPr>
            <p:ph sz="half" idx="4294967295"/>
          </p:nvPr>
        </p:nvGraphicFramePr>
        <p:xfrm>
          <a:off x="144463" y="981075"/>
          <a:ext cx="8964612" cy="2108200"/>
        </p:xfrm>
        <a:graphic>
          <a:graphicData uri="http://schemas.openxmlformats.org/drawingml/2006/table">
            <a:tbl>
              <a:tblPr/>
              <a:tblGrid>
                <a:gridCol w="1077912">
                  <a:extLst>
                    <a:ext uri="{9D8B030D-6E8A-4147-A177-3AD203B41FA5}">
                      <a16:colId xmlns:a16="http://schemas.microsoft.com/office/drawing/2014/main" val="20000"/>
                    </a:ext>
                  </a:extLst>
                </a:gridCol>
                <a:gridCol w="1316038">
                  <a:extLst>
                    <a:ext uri="{9D8B030D-6E8A-4147-A177-3AD203B41FA5}">
                      <a16:colId xmlns:a16="http://schemas.microsoft.com/office/drawing/2014/main" val="20001"/>
                    </a:ext>
                  </a:extLst>
                </a:gridCol>
                <a:gridCol w="1312862">
                  <a:extLst>
                    <a:ext uri="{9D8B030D-6E8A-4147-A177-3AD203B41FA5}">
                      <a16:colId xmlns:a16="http://schemas.microsoft.com/office/drawing/2014/main" val="20002"/>
                    </a:ext>
                  </a:extLst>
                </a:gridCol>
                <a:gridCol w="1316038">
                  <a:extLst>
                    <a:ext uri="{9D8B030D-6E8A-4147-A177-3AD203B41FA5}">
                      <a16:colId xmlns:a16="http://schemas.microsoft.com/office/drawing/2014/main" val="20003"/>
                    </a:ext>
                  </a:extLst>
                </a:gridCol>
                <a:gridCol w="1312862">
                  <a:extLst>
                    <a:ext uri="{9D8B030D-6E8A-4147-A177-3AD203B41FA5}">
                      <a16:colId xmlns:a16="http://schemas.microsoft.com/office/drawing/2014/main" val="20004"/>
                    </a:ext>
                  </a:extLst>
                </a:gridCol>
                <a:gridCol w="1316038">
                  <a:extLst>
                    <a:ext uri="{9D8B030D-6E8A-4147-A177-3AD203B41FA5}">
                      <a16:colId xmlns:a16="http://schemas.microsoft.com/office/drawing/2014/main" val="20005"/>
                    </a:ext>
                  </a:extLst>
                </a:gridCol>
                <a:gridCol w="1312862">
                  <a:extLst>
                    <a:ext uri="{9D8B030D-6E8A-4147-A177-3AD203B41FA5}">
                      <a16:colId xmlns:a16="http://schemas.microsoft.com/office/drawing/2014/main" val="20006"/>
                    </a:ext>
                  </a:extLst>
                </a:gridCol>
              </a:tblGrid>
              <a:tr h="431800">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rok</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1</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2</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3</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4</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6</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EBT</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3 000 000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daň</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861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EAT</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861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odpisy</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2 550 000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861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CF</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2076" name="Rectangle 60"/>
          <p:cNvSpPr>
            <a:spLocks noChangeArrowheads="1"/>
          </p:cNvSpPr>
          <p:nvPr/>
        </p:nvSpPr>
        <p:spPr bwMode="auto">
          <a:xfrm>
            <a:off x="250825" y="3357563"/>
            <a:ext cx="43211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a:t>Predikce diskontní sazby:</a:t>
            </a:r>
          </a:p>
        </p:txBody>
      </p:sp>
      <p:graphicFrame>
        <p:nvGraphicFramePr>
          <p:cNvPr id="90173" name="Group 61"/>
          <p:cNvGraphicFramePr>
            <a:graphicFrameLocks noGrp="1"/>
          </p:cNvGraphicFramePr>
          <p:nvPr>
            <p:ph sz="half" idx="2"/>
          </p:nvPr>
        </p:nvGraphicFramePr>
        <p:xfrm>
          <a:off x="250825" y="4005263"/>
          <a:ext cx="3313113" cy="1341436"/>
        </p:xfrm>
        <a:graphic>
          <a:graphicData uri="http://schemas.openxmlformats.org/drawingml/2006/table">
            <a:tbl>
              <a:tblPr/>
              <a:tblGrid>
                <a:gridCol w="2239963">
                  <a:extLst>
                    <a:ext uri="{9D8B030D-6E8A-4147-A177-3AD203B41FA5}">
                      <a16:colId xmlns:a16="http://schemas.microsoft.com/office/drawing/2014/main" val="20000"/>
                    </a:ext>
                  </a:extLst>
                </a:gridCol>
                <a:gridCol w="1073150">
                  <a:extLst>
                    <a:ext uri="{9D8B030D-6E8A-4147-A177-3AD203B41FA5}">
                      <a16:colId xmlns:a16="http://schemas.microsoft.com/office/drawing/2014/main" val="20001"/>
                    </a:ext>
                  </a:extLst>
                </a:gridCol>
              </a:tblGrid>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risk free rate</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4%</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beta koef.</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1,3</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risk premium</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7,02</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diskontní sazba</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2094" name="Rectangle 78"/>
          <p:cNvSpPr>
            <a:spLocks noChangeArrowheads="1"/>
          </p:cNvSpPr>
          <p:nvPr/>
        </p:nvSpPr>
        <p:spPr bwMode="auto">
          <a:xfrm>
            <a:off x="4258310" y="344487"/>
            <a:ext cx="53276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b="1" dirty="0"/>
              <a:t>Řešení:</a:t>
            </a:r>
          </a:p>
          <a:p>
            <a:pPr marL="342900" indent="-342900">
              <a:lnSpc>
                <a:spcPct val="80000"/>
              </a:lnSpc>
              <a:spcBef>
                <a:spcPct val="20000"/>
              </a:spcBef>
              <a:buClr>
                <a:schemeClr val="bg2"/>
              </a:buClr>
              <a:buSzPct val="75000"/>
              <a:buFont typeface="Wingdings" pitchFamily="2" charset="2"/>
              <a:buNone/>
            </a:pPr>
            <a:r>
              <a:rPr lang="cs-CZ" sz="2000" b="1" dirty="0"/>
              <a:t>Investice do Ruska</a:t>
            </a:r>
          </a:p>
          <a:p>
            <a:pPr marL="342900" indent="-342900">
              <a:lnSpc>
                <a:spcPct val="80000"/>
              </a:lnSpc>
              <a:spcBef>
                <a:spcPct val="20000"/>
              </a:spcBef>
              <a:buClr>
                <a:schemeClr val="bg2"/>
              </a:buClr>
              <a:buSzPct val="75000"/>
              <a:buFont typeface="Wingdings" pitchFamily="2" charset="2"/>
              <a:buNone/>
            </a:pPr>
            <a:r>
              <a:rPr lang="cs-CZ" sz="2000" b="1" dirty="0"/>
              <a:t> </a:t>
            </a:r>
          </a:p>
        </p:txBody>
      </p:sp>
      <p:sp>
        <p:nvSpPr>
          <p:cNvPr id="342095" name="Rectangle 79"/>
          <p:cNvSpPr>
            <a:spLocks noChangeArrowheads="1"/>
          </p:cNvSpPr>
          <p:nvPr/>
        </p:nvSpPr>
        <p:spPr bwMode="auto">
          <a:xfrm>
            <a:off x="4572000" y="3357563"/>
            <a:ext cx="43211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a:t>Výpočet NPV:</a:t>
            </a:r>
          </a:p>
        </p:txBody>
      </p:sp>
      <p:pic>
        <p:nvPicPr>
          <p:cNvPr id="342096"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3789363"/>
            <a:ext cx="42481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Zástupný symbol pro číslo snímku 6"/>
          <p:cNvSpPr>
            <a:spLocks noGrp="1"/>
          </p:cNvSpPr>
          <p:nvPr>
            <p:ph type="sldNum" sz="quarter" idx="16"/>
          </p:nvPr>
        </p:nvSpPr>
        <p:spPr/>
        <p:txBody>
          <a:bodyPr/>
          <a:lstStyle/>
          <a:p>
            <a:pPr>
              <a:defRPr/>
            </a:pPr>
            <a:fld id="{EBA667B7-E980-4611-B54A-26D601FDAE87}" type="slidenum">
              <a:rPr lang="cs-CZ"/>
              <a:pPr>
                <a:defRPr/>
              </a:pPr>
              <a:t>81</a:t>
            </a:fld>
            <a:endParaRPr lang="cs-CZ"/>
          </a:p>
        </p:txBody>
      </p:sp>
      <p:sp>
        <p:nvSpPr>
          <p:cNvPr id="348163" name="Rectangle 2"/>
          <p:cNvSpPr>
            <a:spLocks noChangeArrowheads="1"/>
          </p:cNvSpPr>
          <p:nvPr/>
        </p:nvSpPr>
        <p:spPr bwMode="auto">
          <a:xfrm>
            <a:off x="250825" y="3357563"/>
            <a:ext cx="43211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a:t>Predikce diskontní sazby:</a:t>
            </a:r>
          </a:p>
        </p:txBody>
      </p:sp>
      <p:graphicFrame>
        <p:nvGraphicFramePr>
          <p:cNvPr id="96259" name="Group 3"/>
          <p:cNvGraphicFramePr>
            <a:graphicFrameLocks noGrp="1"/>
          </p:cNvGraphicFramePr>
          <p:nvPr>
            <p:ph sz="half" idx="2"/>
          </p:nvPr>
        </p:nvGraphicFramePr>
        <p:xfrm>
          <a:off x="250825" y="4005263"/>
          <a:ext cx="3313113" cy="1341436"/>
        </p:xfrm>
        <a:graphic>
          <a:graphicData uri="http://schemas.openxmlformats.org/drawingml/2006/table">
            <a:tbl>
              <a:tblPr/>
              <a:tblGrid>
                <a:gridCol w="2239963">
                  <a:extLst>
                    <a:ext uri="{9D8B030D-6E8A-4147-A177-3AD203B41FA5}">
                      <a16:colId xmlns:a16="http://schemas.microsoft.com/office/drawing/2014/main" val="20000"/>
                    </a:ext>
                  </a:extLst>
                </a:gridCol>
                <a:gridCol w="1073150">
                  <a:extLst>
                    <a:ext uri="{9D8B030D-6E8A-4147-A177-3AD203B41FA5}">
                      <a16:colId xmlns:a16="http://schemas.microsoft.com/office/drawing/2014/main" val="20001"/>
                    </a:ext>
                  </a:extLst>
                </a:gridCol>
              </a:tblGrid>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risk free rate</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4%</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beta koef.</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1,3</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risk premium</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6,02</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59">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diskontní sazba</a:t>
                      </a: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marT="45731" marB="4573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181" name="Rectangle 20"/>
          <p:cNvSpPr>
            <a:spLocks noChangeArrowheads="1"/>
          </p:cNvSpPr>
          <p:nvPr/>
        </p:nvSpPr>
        <p:spPr bwMode="auto">
          <a:xfrm>
            <a:off x="4500563" y="214313"/>
            <a:ext cx="53276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b="1" dirty="0"/>
              <a:t>Řešení:</a:t>
            </a:r>
          </a:p>
          <a:p>
            <a:pPr marL="342900" indent="-342900">
              <a:lnSpc>
                <a:spcPct val="80000"/>
              </a:lnSpc>
              <a:spcBef>
                <a:spcPct val="20000"/>
              </a:spcBef>
              <a:buClr>
                <a:schemeClr val="bg2"/>
              </a:buClr>
              <a:buSzPct val="75000"/>
              <a:buFont typeface="Wingdings" pitchFamily="2" charset="2"/>
              <a:buNone/>
            </a:pPr>
            <a:r>
              <a:rPr lang="cs-CZ" sz="2000" b="1" dirty="0"/>
              <a:t>Investice do ČR</a:t>
            </a:r>
          </a:p>
          <a:p>
            <a:pPr marL="342900" indent="-342900">
              <a:lnSpc>
                <a:spcPct val="80000"/>
              </a:lnSpc>
              <a:spcBef>
                <a:spcPct val="20000"/>
              </a:spcBef>
              <a:buClr>
                <a:schemeClr val="bg2"/>
              </a:buClr>
              <a:buSzPct val="75000"/>
              <a:buFont typeface="Wingdings" pitchFamily="2" charset="2"/>
              <a:buNone/>
            </a:pPr>
            <a:r>
              <a:rPr lang="cs-CZ" sz="2000" b="1" dirty="0"/>
              <a:t> </a:t>
            </a:r>
          </a:p>
        </p:txBody>
      </p:sp>
      <p:sp>
        <p:nvSpPr>
          <p:cNvPr id="348182" name="Rectangle 21"/>
          <p:cNvSpPr>
            <a:spLocks noChangeArrowheads="1"/>
          </p:cNvSpPr>
          <p:nvPr/>
        </p:nvSpPr>
        <p:spPr bwMode="auto">
          <a:xfrm>
            <a:off x="4572000" y="3357563"/>
            <a:ext cx="43211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itchFamily="2" charset="2"/>
              <a:buNone/>
            </a:pPr>
            <a:r>
              <a:rPr lang="cs-CZ" sz="2000"/>
              <a:t>Výpočet NPV:</a:t>
            </a:r>
          </a:p>
        </p:txBody>
      </p:sp>
      <p:graphicFrame>
        <p:nvGraphicFramePr>
          <p:cNvPr id="96337" name="Group 81"/>
          <p:cNvGraphicFramePr>
            <a:graphicFrameLocks noGrp="1"/>
          </p:cNvGraphicFramePr>
          <p:nvPr>
            <p:ph sz="half" idx="4294967295"/>
          </p:nvPr>
        </p:nvGraphicFramePr>
        <p:xfrm>
          <a:off x="0" y="981075"/>
          <a:ext cx="9144000" cy="2095500"/>
        </p:xfrm>
        <a:graphic>
          <a:graphicData uri="http://schemas.openxmlformats.org/drawingml/2006/table">
            <a:tbl>
              <a:tblPr/>
              <a:tblGrid>
                <a:gridCol w="1473200">
                  <a:extLst>
                    <a:ext uri="{9D8B030D-6E8A-4147-A177-3AD203B41FA5}">
                      <a16:colId xmlns:a16="http://schemas.microsoft.com/office/drawing/2014/main" val="20000"/>
                    </a:ext>
                  </a:extLst>
                </a:gridCol>
                <a:gridCol w="1268413">
                  <a:extLst>
                    <a:ext uri="{9D8B030D-6E8A-4147-A177-3AD203B41FA5}">
                      <a16:colId xmlns:a16="http://schemas.microsoft.com/office/drawing/2014/main" val="20001"/>
                    </a:ext>
                  </a:extLst>
                </a:gridCol>
                <a:gridCol w="1268412">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gridCol w="1344613">
                  <a:extLst>
                    <a:ext uri="{9D8B030D-6E8A-4147-A177-3AD203B41FA5}">
                      <a16:colId xmlns:a16="http://schemas.microsoft.com/office/drawing/2014/main" val="20004"/>
                    </a:ext>
                  </a:extLst>
                </a:gridCol>
                <a:gridCol w="1265237">
                  <a:extLst>
                    <a:ext uri="{9D8B030D-6E8A-4147-A177-3AD203B41FA5}">
                      <a16:colId xmlns:a16="http://schemas.microsoft.com/office/drawing/2014/main" val="20005"/>
                    </a:ext>
                  </a:extLst>
                </a:gridCol>
                <a:gridCol w="1257300">
                  <a:extLst>
                    <a:ext uri="{9D8B030D-6E8A-4147-A177-3AD203B41FA5}">
                      <a16:colId xmlns:a16="http://schemas.microsoft.com/office/drawing/2014/main" val="20006"/>
                    </a:ext>
                  </a:extLst>
                </a:gridCol>
              </a:tblGrid>
              <a:tr h="365125">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rok</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1</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2</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3</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4</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6</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75">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EBT</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3 000 000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3 600 000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075">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daň</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075">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EAT</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odpisy</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2 550 000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5 490 000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075">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CF</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48241" name="Picture 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3789363"/>
            <a:ext cx="42481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spcAft>
                <a:spcPct val="100000"/>
              </a:spcAft>
            </a:pPr>
            <a:r>
              <a:rPr lang="cs-CZ" sz="2800" b="1" i="1" u="sng">
                <a:latin typeface="Times New Roman" pitchFamily="18" charset="0"/>
                <a:cs typeface="Times New Roman" pitchFamily="18" charset="0"/>
              </a:rPr>
              <a:t>Fáze života projektu</a:t>
            </a:r>
            <a:endParaRPr lang="cs-CZ" sz="2800" b="1" i="1" u="sng">
              <a:latin typeface="Times New Roman" pitchFamily="18" charset="0"/>
            </a:endParaRPr>
          </a:p>
        </p:txBody>
      </p:sp>
      <p:sp>
        <p:nvSpPr>
          <p:cNvPr id="282627" name="Text Box 3"/>
          <p:cNvSpPr txBox="1">
            <a:spLocks noChangeArrowheads="1"/>
          </p:cNvSpPr>
          <p:nvPr/>
        </p:nvSpPr>
        <p:spPr bwMode="auto">
          <a:xfrm>
            <a:off x="468313" y="18288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buFontTx/>
              <a:buAutoNum type="arabicPeriod"/>
            </a:pPr>
            <a:r>
              <a:rPr lang="cs-CZ" sz="2400" b="1">
                <a:latin typeface="Times New Roman" pitchFamily="18" charset="0"/>
              </a:rPr>
              <a:t>Předinvestiční fáze</a:t>
            </a:r>
            <a:r>
              <a:rPr lang="en-US" sz="2400" b="1">
                <a:latin typeface="Times New Roman" pitchFamily="18" charset="0"/>
              </a:rPr>
              <a:t> - opportunity study,  pre-feasibility study, feasibility study</a:t>
            </a:r>
            <a:r>
              <a:rPr lang="cs-CZ" sz="2400" b="1">
                <a:latin typeface="Times New Roman" pitchFamily="18" charset="0"/>
              </a:rPr>
              <a:t>…</a:t>
            </a:r>
            <a:endParaRPr lang="en-US" sz="2400" b="1">
              <a:latin typeface="Times New Roman" pitchFamily="18" charset="0"/>
            </a:endParaRPr>
          </a:p>
          <a:p>
            <a:pPr>
              <a:buFontTx/>
              <a:buAutoNum type="arabicPeriod"/>
            </a:pPr>
            <a:r>
              <a:rPr lang="cs-CZ" sz="2400" b="1">
                <a:latin typeface="Times New Roman" pitchFamily="18" charset="0"/>
              </a:rPr>
              <a:t>Investiční fáze</a:t>
            </a:r>
          </a:p>
          <a:p>
            <a:pPr>
              <a:buFontTx/>
              <a:buAutoNum type="arabicPeriod"/>
            </a:pPr>
            <a:r>
              <a:rPr lang="cs-CZ" sz="2400" b="1">
                <a:latin typeface="Times New Roman" pitchFamily="18" charset="0"/>
              </a:rPr>
              <a:t>Provozní fáze</a:t>
            </a:r>
          </a:p>
          <a:p>
            <a:pPr>
              <a:buFontTx/>
              <a:buAutoNum type="arabicPeriod"/>
            </a:pPr>
            <a:r>
              <a:rPr lang="cs-CZ" sz="2400" b="1">
                <a:latin typeface="Times New Roman" pitchFamily="18" charset="0"/>
              </a:rPr>
              <a:t>Ukončení provozu a likvidace </a:t>
            </a:r>
          </a:p>
          <a:p>
            <a:endParaRPr lang="cs-CZ" sz="2400" b="1">
              <a:latin typeface="Times New Roman" pitchFamily="18" charset="0"/>
            </a:endParaRPr>
          </a:p>
          <a:p>
            <a:endParaRPr lang="cs-CZ" sz="2400" b="1">
              <a:latin typeface="Times New Roman" pitchFamily="18" charset="0"/>
            </a:endParaRPr>
          </a:p>
          <a:p>
            <a:endParaRPr lang="cs-CZ" sz="2400" b="1">
              <a:latin typeface="Times New Roman" pitchFamily="18" charset="0"/>
            </a:endParaRPr>
          </a:p>
          <a:p>
            <a:endParaRPr lang="cs-CZ" sz="2400" b="1">
              <a:latin typeface="Times New Roman" pitchFamily="18" charset="0"/>
            </a:endParaRPr>
          </a:p>
          <a:p>
            <a:endParaRPr lang="cs-CZ" sz="2400" b="1">
              <a:latin typeface="Times New Roman" pitchFamily="18" charset="0"/>
            </a:endParaRPr>
          </a:p>
          <a:p>
            <a:endParaRPr lang="cs-CZ" sz="2400" b="1">
              <a:latin typeface="Times New Roman" pitchFamily="18" charset="0"/>
            </a:endParaRPr>
          </a:p>
          <a:p>
            <a:r>
              <a:rPr lang="cs-CZ" sz="2400" b="1">
                <a:latin typeface="Times New Roman" pitchFamily="18" charset="0"/>
              </a:rPr>
              <a:t>  </a:t>
            </a:r>
            <a:endParaRPr lang="cs-CZ" sz="2400" b="1">
              <a:latin typeface="Times New Roman" pitchFamily="18" charset="0"/>
              <a:cs typeface="Times New Roman" pitchFamily="18" charset="0"/>
            </a:endParaRPr>
          </a:p>
        </p:txBody>
      </p:sp>
      <p:grpSp>
        <p:nvGrpSpPr>
          <p:cNvPr id="282628" name="Group 10"/>
          <p:cNvGrpSpPr>
            <a:grpSpLocks/>
          </p:cNvGrpSpPr>
          <p:nvPr/>
        </p:nvGrpSpPr>
        <p:grpSpPr bwMode="auto">
          <a:xfrm>
            <a:off x="323850" y="4149725"/>
            <a:ext cx="8424863" cy="1003300"/>
            <a:chOff x="1597" y="1417"/>
            <a:chExt cx="8460" cy="900"/>
          </a:xfrm>
        </p:grpSpPr>
        <p:sp>
          <p:nvSpPr>
            <p:cNvPr id="282629" name="Rectangle 11"/>
            <p:cNvSpPr>
              <a:spLocks noChangeArrowheads="1"/>
            </p:cNvSpPr>
            <p:nvPr/>
          </p:nvSpPr>
          <p:spPr bwMode="auto">
            <a:xfrm>
              <a:off x="1597" y="1417"/>
              <a:ext cx="1980" cy="900"/>
            </a:xfrm>
            <a:prstGeom prst="rect">
              <a:avLst/>
            </a:prstGeom>
            <a:solidFill>
              <a:srgbClr val="FFFFFF"/>
            </a:solidFill>
            <a:ln w="9525">
              <a:solidFill>
                <a:srgbClr val="000000"/>
              </a:solidFill>
              <a:miter lim="800000"/>
              <a:headEnd/>
              <a:tailEnd/>
            </a:ln>
          </p:spPr>
          <p:txBody>
            <a:bodyPr/>
            <a:lstStyle/>
            <a:p>
              <a:r>
                <a:rPr lang="cs-CZ" sz="1400" b="1"/>
                <a:t>Předinvestiční fáze</a:t>
              </a:r>
            </a:p>
            <a:p>
              <a:r>
                <a:rPr lang="cs-CZ" sz="1400"/>
                <a:t>- invest.projekty</a:t>
              </a:r>
            </a:p>
            <a:p>
              <a:r>
                <a:rPr lang="cs-CZ" sz="1400"/>
                <a:t>- feasibility study</a:t>
              </a:r>
            </a:p>
          </p:txBody>
        </p:sp>
        <p:sp>
          <p:nvSpPr>
            <p:cNvPr id="282630" name="Rectangle 12"/>
            <p:cNvSpPr>
              <a:spLocks noChangeArrowheads="1"/>
            </p:cNvSpPr>
            <p:nvPr/>
          </p:nvSpPr>
          <p:spPr bwMode="auto">
            <a:xfrm>
              <a:off x="3757" y="1417"/>
              <a:ext cx="1980" cy="900"/>
            </a:xfrm>
            <a:prstGeom prst="rect">
              <a:avLst/>
            </a:prstGeom>
            <a:solidFill>
              <a:srgbClr val="FFFFFF"/>
            </a:solidFill>
            <a:ln w="9525">
              <a:solidFill>
                <a:srgbClr val="000000"/>
              </a:solidFill>
              <a:miter lim="800000"/>
              <a:headEnd/>
              <a:tailEnd/>
            </a:ln>
          </p:spPr>
          <p:txBody>
            <a:bodyPr/>
            <a:lstStyle/>
            <a:p>
              <a:r>
                <a:rPr lang="cs-CZ" sz="1400" b="1"/>
                <a:t>Investiční fáze</a:t>
              </a:r>
            </a:p>
            <a:p>
              <a:r>
                <a:rPr lang="cs-CZ" sz="1400"/>
                <a:t>- projektová dokumentace</a:t>
              </a:r>
            </a:p>
          </p:txBody>
        </p:sp>
        <p:sp>
          <p:nvSpPr>
            <p:cNvPr id="282631" name="Rectangle 13"/>
            <p:cNvSpPr>
              <a:spLocks noChangeArrowheads="1"/>
            </p:cNvSpPr>
            <p:nvPr/>
          </p:nvSpPr>
          <p:spPr bwMode="auto">
            <a:xfrm>
              <a:off x="5917" y="1417"/>
              <a:ext cx="1980" cy="900"/>
            </a:xfrm>
            <a:prstGeom prst="rect">
              <a:avLst/>
            </a:prstGeom>
            <a:solidFill>
              <a:srgbClr val="FFFFFF"/>
            </a:solidFill>
            <a:ln w="9525">
              <a:solidFill>
                <a:srgbClr val="000000"/>
              </a:solidFill>
              <a:miter lim="800000"/>
              <a:headEnd/>
              <a:tailEnd/>
            </a:ln>
          </p:spPr>
          <p:txBody>
            <a:bodyPr/>
            <a:lstStyle/>
            <a:p>
              <a:r>
                <a:rPr lang="cs-CZ" sz="1400" b="1"/>
                <a:t>Provozní  fáze</a:t>
              </a:r>
            </a:p>
            <a:p>
              <a:r>
                <a:rPr lang="cs-CZ" sz="1400"/>
                <a:t>- záběh výroby</a:t>
              </a:r>
            </a:p>
            <a:p>
              <a:r>
                <a:rPr lang="cs-CZ" sz="1400"/>
                <a:t>- vlastní výroba</a:t>
              </a:r>
            </a:p>
          </p:txBody>
        </p:sp>
        <p:sp>
          <p:nvSpPr>
            <p:cNvPr id="282632" name="Rectangle 14"/>
            <p:cNvSpPr>
              <a:spLocks noChangeArrowheads="1"/>
            </p:cNvSpPr>
            <p:nvPr/>
          </p:nvSpPr>
          <p:spPr bwMode="auto">
            <a:xfrm>
              <a:off x="8077" y="1417"/>
              <a:ext cx="1980" cy="900"/>
            </a:xfrm>
            <a:prstGeom prst="rect">
              <a:avLst/>
            </a:prstGeom>
            <a:solidFill>
              <a:srgbClr val="FFFFFF"/>
            </a:solidFill>
            <a:ln w="9525">
              <a:solidFill>
                <a:srgbClr val="000000"/>
              </a:solidFill>
              <a:miter lim="800000"/>
              <a:headEnd/>
              <a:tailEnd/>
            </a:ln>
          </p:spPr>
          <p:txBody>
            <a:bodyPr/>
            <a:lstStyle/>
            <a:p>
              <a:r>
                <a:rPr lang="cs-CZ" sz="1400" b="1"/>
                <a:t>Ukončení</a:t>
              </a:r>
            </a:p>
            <a:p>
              <a:r>
                <a:rPr lang="cs-CZ" sz="1400" b="1"/>
                <a:t>provozu</a:t>
              </a:r>
            </a:p>
            <a:p>
              <a:r>
                <a:rPr lang="cs-CZ" sz="1400" b="1"/>
                <a:t>a likvidace</a:t>
              </a:r>
            </a:p>
          </p:txBody>
        </p:sp>
        <p:sp>
          <p:nvSpPr>
            <p:cNvPr id="282633" name="AutoShape 15"/>
            <p:cNvSpPr>
              <a:spLocks noChangeArrowheads="1"/>
            </p:cNvSpPr>
            <p:nvPr/>
          </p:nvSpPr>
          <p:spPr bwMode="auto">
            <a:xfrm>
              <a:off x="357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sp>
          <p:nvSpPr>
            <p:cNvPr id="282634" name="AutoShape 16"/>
            <p:cNvSpPr>
              <a:spLocks noChangeArrowheads="1"/>
            </p:cNvSpPr>
            <p:nvPr/>
          </p:nvSpPr>
          <p:spPr bwMode="auto">
            <a:xfrm>
              <a:off x="573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sp>
          <p:nvSpPr>
            <p:cNvPr id="282635" name="AutoShape 17"/>
            <p:cNvSpPr>
              <a:spLocks noChangeArrowheads="1"/>
            </p:cNvSpPr>
            <p:nvPr/>
          </p:nvSpPr>
          <p:spPr bwMode="auto">
            <a:xfrm>
              <a:off x="789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4318</Words>
  <Application>Microsoft Office PowerPoint</Application>
  <PresentationFormat>Předvádění na obrazovce (4:3)</PresentationFormat>
  <Paragraphs>1263</Paragraphs>
  <Slides>81</Slides>
  <Notes>41</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81</vt:i4>
      </vt:variant>
    </vt:vector>
  </HeadingPairs>
  <TitlesOfParts>
    <vt:vector size="94" baseType="lpstr">
      <vt:lpstr>Arial Unicode MS</vt:lpstr>
      <vt:lpstr>Arial</vt:lpstr>
      <vt:lpstr>Calibri</vt:lpstr>
      <vt:lpstr>Century Gothic</vt:lpstr>
      <vt:lpstr>Comic Sans MS</vt:lpstr>
      <vt:lpstr>Palatino Linotype</vt:lpstr>
      <vt:lpstr>Times</vt:lpstr>
      <vt:lpstr>Times New Roman</vt:lpstr>
      <vt:lpstr>Verdana</vt:lpstr>
      <vt:lpstr>Wingdings</vt:lpstr>
      <vt:lpstr>Office Theme</vt:lpstr>
      <vt:lpstr>Editor rovnic 3.0</vt:lpstr>
      <vt:lpstr>Rovnice</vt:lpstr>
      <vt:lpstr> Podniková ekonomika 2 Investiční činnost Metody hodnocení investic</vt:lpstr>
      <vt:lpstr>Prezentace aplikace PowerPoint</vt:lpstr>
      <vt:lpstr>Vymezení problému</vt:lpstr>
      <vt:lpstr>Vymezení problému</vt:lpstr>
      <vt:lpstr>Makroekonomické pojetí investic </vt:lpstr>
      <vt:lpstr>Prezentace aplikace PowerPoint</vt:lpstr>
      <vt:lpstr> Magický investiční trojúhelník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Cash Flow projektu</vt:lpstr>
      <vt:lpstr>Fungování investičních projektů a obrat peněžních prostředků</vt:lpstr>
      <vt:lpstr>Prezentace aplikace PowerPoint</vt:lpstr>
      <vt:lpstr>Prezentace aplikace PowerPoint</vt:lpstr>
      <vt:lpstr>Prezentace aplikace PowerPoint</vt:lpstr>
      <vt:lpstr>Odhad nákladů spojených s použitým kapitálem (disk.sazba)</vt:lpstr>
      <vt:lpstr>Časová hodnota peněz</vt:lpstr>
      <vt:lpstr>Časová hodnota peněz</vt:lpstr>
      <vt:lpstr>Časová hodnota peněz</vt:lpstr>
      <vt:lpstr>Budoucí hodnota peněz</vt:lpstr>
      <vt:lpstr>Časová hodnota peněz</vt:lpstr>
      <vt:lpstr>Současná hodnota peněz</vt:lpstr>
      <vt:lpstr>Současná hodnota peněz</vt:lpstr>
      <vt:lpstr>Příklad</vt:lpstr>
      <vt:lpstr>Příklad</vt:lpstr>
      <vt:lpstr>Prezentace aplikace PowerPoint</vt:lpstr>
      <vt:lpstr>Prezentace aplikace PowerPoint</vt:lpstr>
      <vt:lpstr>POZOR! </vt:lpstr>
      <vt:lpstr>Kapitálové výdaje - ukázka</vt:lpstr>
      <vt:lpstr>Prezentace aplikace PowerPoint</vt:lpstr>
      <vt:lpstr>POZOR! </vt:lpstr>
      <vt:lpstr>Budoucí peněžní příjmy</vt:lpstr>
      <vt:lpstr>Predikce úrovně budoucích peněžní příjmů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Statické metody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Dynamické metody</vt:lpstr>
      <vt:lpstr>Prezentace aplikace PowerPoint</vt:lpstr>
      <vt:lpstr>Prezentace aplikace PowerPoint</vt:lpstr>
      <vt:lpstr>Čistá současná hodnota</vt:lpstr>
      <vt:lpstr>Prezentace aplikace PowerPoint</vt:lpstr>
      <vt:lpstr>Rozhodování mezi více investičními variantami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Metoda VVP (IRR)</vt:lpstr>
      <vt:lpstr>Prezentace aplikace PowerPoint</vt:lpstr>
      <vt:lpstr>Index ziskovosti</vt:lpstr>
      <vt:lpstr>Příklad 1</vt:lpstr>
      <vt:lpstr>Příklad 1a</vt:lpstr>
      <vt:lpstr>Příklad 1b</vt:lpstr>
      <vt:lpstr>Příklad 1c</vt:lpstr>
      <vt:lpstr>Příklad 1d</vt:lpstr>
      <vt:lpstr>Příklad 2</vt:lpstr>
      <vt:lpstr>Příklad 3</vt:lpstr>
      <vt:lpstr>Příklad 3 - řešení</vt:lpstr>
      <vt:lpstr>Příklad 4</vt:lpstr>
      <vt:lpstr>Příklad 4 - řešení</vt:lpstr>
      <vt:lpstr>Prezentace aplikace PowerPoint</vt:lpstr>
      <vt:lpstr>Prezentace aplikace PowerPoint</vt:lpstr>
      <vt:lpstr>Prezentace aplikace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460</cp:revision>
  <dcterms:created xsi:type="dcterms:W3CDTF">2012-07-19T22:32:54Z</dcterms:created>
  <dcterms:modified xsi:type="dcterms:W3CDTF">2022-03-16T20:36:48Z</dcterms:modified>
</cp:coreProperties>
</file>