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59" r:id="rId7"/>
    <p:sldId id="260" r:id="rId8"/>
    <p:sldId id="261" r:id="rId9"/>
    <p:sldId id="262" r:id="rId10"/>
    <p:sldId id="263" r:id="rId11"/>
    <p:sldId id="264" r:id="rId12"/>
    <p:sldId id="265" r:id="rId13"/>
    <p:sldId id="267" r:id="rId14"/>
    <p:sldId id="268" r:id="rId15"/>
    <p:sldId id="269" r:id="rId16"/>
    <p:sldId id="270" r:id="rId17"/>
    <p:sldId id="271" r:id="rId18"/>
    <p:sldId id="272" r:id="rId19"/>
    <p:sldId id="273" r:id="rId20"/>
    <p:sldId id="279" r:id="rId21"/>
    <p:sldId id="280" r:id="rId22"/>
    <p:sldId id="281" r:id="rId23"/>
    <p:sldId id="282" r:id="rId24"/>
    <p:sldId id="283" r:id="rId25"/>
    <p:sldId id="284" r:id="rId26"/>
    <p:sldId id="285" r:id="rId27"/>
    <p:sldId id="286" r:id="rId28"/>
    <p:sldId id="287" r:id="rId29"/>
    <p:sldId id="289" r:id="rId30"/>
    <p:sldId id="288" r:id="rId31"/>
    <p:sldId id="266" r:id="rId32"/>
    <p:sldId id="258" r:id="rId33"/>
    <p:sldId id="274" r:id="rId34"/>
    <p:sldId id="275" r:id="rId35"/>
    <p:sldId id="276" r:id="rId36"/>
    <p:sldId id="277" r:id="rId37"/>
    <p:sldId id="278" r:id="rId38"/>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F1F28"/>
    <a:srgbClr val="31313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82A08C5-C7BC-4C0A-8A3D-C88AB2434031}" v="21" dt="2021-03-27T06:43:58.757"/>
  </p1510:revLst>
</p1510:revInfo>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řední sty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showGuides="1">
      <p:cViewPr varScale="1">
        <p:scale>
          <a:sx n="101" d="100"/>
          <a:sy n="101" d="100"/>
        </p:scale>
        <p:origin x="126" y="22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presProps" Target="presProps.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microsoft.com/office/2016/11/relationships/changesInfo" Target="changesInfos/changesInfo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Šebestová Jarmila" userId="S::sebestovaj@mvso.cz::86dd56a7-9565-4366-a928-9e1ae36106eb" providerId="AD" clId="Web-{282A08C5-C7BC-4C0A-8A3D-C88AB2434031}"/>
    <pc:docChg chg="modSld">
      <pc:chgData name="Šebestová Jarmila" userId="S::sebestovaj@mvso.cz::86dd56a7-9565-4366-a928-9e1ae36106eb" providerId="AD" clId="Web-{282A08C5-C7BC-4C0A-8A3D-C88AB2434031}" dt="2021-03-27T06:43:58.757" v="8" actId="14100"/>
      <pc:docMkLst>
        <pc:docMk/>
      </pc:docMkLst>
      <pc:sldChg chg="modSp">
        <pc:chgData name="Šebestová Jarmila" userId="S::sebestovaj@mvso.cz::86dd56a7-9565-4366-a928-9e1ae36106eb" providerId="AD" clId="Web-{282A08C5-C7BC-4C0A-8A3D-C88AB2434031}" dt="2021-03-27T06:43:32.256" v="1" actId="20577"/>
        <pc:sldMkLst>
          <pc:docMk/>
          <pc:sldMk cId="2650530586" sldId="256"/>
        </pc:sldMkLst>
        <pc:spChg chg="mod">
          <ac:chgData name="Šebestová Jarmila" userId="S::sebestovaj@mvso.cz::86dd56a7-9565-4366-a928-9e1ae36106eb" providerId="AD" clId="Web-{282A08C5-C7BC-4C0A-8A3D-C88AB2434031}" dt="2021-03-27T06:43:32.256" v="1" actId="20577"/>
          <ac:spMkLst>
            <pc:docMk/>
            <pc:sldMk cId="2650530586" sldId="256"/>
            <ac:spMk id="2" creationId="{00000000-0000-0000-0000-000000000000}"/>
          </ac:spMkLst>
        </pc:spChg>
      </pc:sldChg>
      <pc:sldChg chg="modSp">
        <pc:chgData name="Šebestová Jarmila" userId="S::sebestovaj@mvso.cz::86dd56a7-9565-4366-a928-9e1ae36106eb" providerId="AD" clId="Web-{282A08C5-C7BC-4C0A-8A3D-C88AB2434031}" dt="2021-03-27T06:43:41.553" v="4" actId="20577"/>
        <pc:sldMkLst>
          <pc:docMk/>
          <pc:sldMk cId="4071529677" sldId="257"/>
        </pc:sldMkLst>
        <pc:spChg chg="mod">
          <ac:chgData name="Šebestová Jarmila" userId="S::sebestovaj@mvso.cz::86dd56a7-9565-4366-a928-9e1ae36106eb" providerId="AD" clId="Web-{282A08C5-C7BC-4C0A-8A3D-C88AB2434031}" dt="2021-03-27T06:43:41.553" v="4" actId="20577"/>
          <ac:spMkLst>
            <pc:docMk/>
            <pc:sldMk cId="4071529677" sldId="257"/>
            <ac:spMk id="4" creationId="{70F334D6-BA94-484F-A0DC-118DD856A966}"/>
          </ac:spMkLst>
        </pc:spChg>
      </pc:sldChg>
      <pc:sldChg chg="modSp">
        <pc:chgData name="Šebestová Jarmila" userId="S::sebestovaj@mvso.cz::86dd56a7-9565-4366-a928-9e1ae36106eb" providerId="AD" clId="Web-{282A08C5-C7BC-4C0A-8A3D-C88AB2434031}" dt="2021-03-27T06:43:58.757" v="8" actId="14100"/>
        <pc:sldMkLst>
          <pc:docMk/>
          <pc:sldMk cId="63705853" sldId="260"/>
        </pc:sldMkLst>
        <pc:spChg chg="mod">
          <ac:chgData name="Šebestová Jarmila" userId="S::sebestovaj@mvso.cz::86dd56a7-9565-4366-a928-9e1ae36106eb" providerId="AD" clId="Web-{282A08C5-C7BC-4C0A-8A3D-C88AB2434031}" dt="2021-03-27T06:43:58.757" v="8" actId="14100"/>
          <ac:spMkLst>
            <pc:docMk/>
            <pc:sldMk cId="63705853" sldId="260"/>
            <ac:spMk id="2" creationId="{9B10A6C1-AB11-498B-9B2B-11CE562272F4}"/>
          </ac:spMkLst>
        </pc:spChg>
      </pc:sldChg>
    </pc:docChg>
  </pc:docChgLst>
</pc:chgInfo>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12" name="Obdélník 11"/>
          <p:cNvSpPr/>
          <p:nvPr userDrawn="1"/>
        </p:nvSpPr>
        <p:spPr>
          <a:xfrm>
            <a:off x="4371278" y="6138250"/>
            <a:ext cx="4776297" cy="63374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350"/>
          </a:p>
        </p:txBody>
      </p:sp>
      <p:pic>
        <p:nvPicPr>
          <p:cNvPr id="7" name="Obrázek 6"/>
          <p:cNvPicPr>
            <a:picLocks noChangeAspect="1"/>
          </p:cNvPicPr>
          <p:nvPr userDrawn="1"/>
        </p:nvPicPr>
        <p:blipFill rotWithShape="1">
          <a:blip r:embed="rId2" cstate="print">
            <a:extLst>
              <a:ext uri="{28A0092B-C50C-407E-A947-70E740481C1C}">
                <a14:useLocalDpi xmlns:a14="http://schemas.microsoft.com/office/drawing/2010/main" val="0"/>
              </a:ext>
            </a:extLst>
          </a:blip>
          <a:srcRect r="23216" b="5584"/>
          <a:stretch/>
        </p:blipFill>
        <p:spPr>
          <a:xfrm>
            <a:off x="5187843" y="1423285"/>
            <a:ext cx="3964866" cy="5447778"/>
          </a:xfrm>
          <a:prstGeom prst="rect">
            <a:avLst/>
          </a:prstGeom>
        </p:spPr>
      </p:pic>
      <p:sp>
        <p:nvSpPr>
          <p:cNvPr id="2" name="Nadpis 1"/>
          <p:cNvSpPr>
            <a:spLocks noGrp="1"/>
          </p:cNvSpPr>
          <p:nvPr>
            <p:ph type="ctrTitle"/>
          </p:nvPr>
        </p:nvSpPr>
        <p:spPr>
          <a:xfrm>
            <a:off x="628650" y="2362672"/>
            <a:ext cx="7886700" cy="2387600"/>
          </a:xfrm>
        </p:spPr>
        <p:txBody>
          <a:bodyPr anchor="b">
            <a:normAutofit/>
          </a:bodyPr>
          <a:lstStyle>
            <a:lvl1pPr algn="l">
              <a:defRPr sz="6000" b="0" cap="all" baseline="0">
                <a:solidFill>
                  <a:srgbClr val="CF1F28"/>
                </a:solidFill>
                <a:latin typeface="+mn-lt"/>
              </a:defRPr>
            </a:lvl1pPr>
          </a:lstStyle>
          <a:p>
            <a:r>
              <a:rPr lang="cs-CZ"/>
              <a:t>Kliknutím lze upravit styl.</a:t>
            </a:r>
            <a:endParaRPr lang="cs-CZ" dirty="0"/>
          </a:p>
        </p:txBody>
      </p:sp>
      <p:sp>
        <p:nvSpPr>
          <p:cNvPr id="3" name="Podnadpis 2"/>
          <p:cNvSpPr>
            <a:spLocks noGrp="1"/>
          </p:cNvSpPr>
          <p:nvPr>
            <p:ph type="subTitle" idx="1"/>
          </p:nvPr>
        </p:nvSpPr>
        <p:spPr>
          <a:xfrm>
            <a:off x="628650" y="4762110"/>
            <a:ext cx="7886700" cy="821602"/>
          </a:xfrm>
        </p:spPr>
        <p:txBody>
          <a:bodyPr/>
          <a:lstStyle>
            <a:lvl1pPr marL="53999" indent="0" algn="l">
              <a:buNone/>
              <a:defRPr sz="1800">
                <a:solidFill>
                  <a:srgbClr val="313131"/>
                </a:solidFill>
                <a:latin typeface="+mj-lt"/>
              </a:defRPr>
            </a:lvl1pPr>
            <a:lvl2pPr marL="342892" indent="0" algn="ctr">
              <a:buNone/>
              <a:defRPr sz="1500"/>
            </a:lvl2pPr>
            <a:lvl3pPr marL="685783" indent="0" algn="ctr">
              <a:buNone/>
              <a:defRPr sz="1350"/>
            </a:lvl3pPr>
            <a:lvl4pPr marL="1028675" indent="0" algn="ctr">
              <a:buNone/>
              <a:defRPr sz="1200"/>
            </a:lvl4pPr>
            <a:lvl5pPr marL="1371566" indent="0" algn="ctr">
              <a:buNone/>
              <a:defRPr sz="1200"/>
            </a:lvl5pPr>
            <a:lvl6pPr marL="1714457" indent="0" algn="ctr">
              <a:buNone/>
              <a:defRPr sz="1200"/>
            </a:lvl6pPr>
            <a:lvl7pPr marL="2057348" indent="0" algn="ctr">
              <a:buNone/>
              <a:defRPr sz="1200"/>
            </a:lvl7pPr>
            <a:lvl8pPr marL="2400240" indent="0" algn="ctr">
              <a:buNone/>
              <a:defRPr sz="1200"/>
            </a:lvl8pPr>
            <a:lvl9pPr marL="2743132" indent="0" algn="ctr">
              <a:buNone/>
              <a:defRPr sz="1200"/>
            </a:lvl9pPr>
          </a:lstStyle>
          <a:p>
            <a:r>
              <a:rPr lang="cs-CZ"/>
              <a:t>Kliknutím můžete upravit styl předlohy.</a:t>
            </a:r>
            <a:endParaRPr lang="cs-CZ" dirty="0"/>
          </a:p>
        </p:txBody>
      </p:sp>
      <p:pic>
        <p:nvPicPr>
          <p:cNvPr id="4" name="Obrázek 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303557" y="6267816"/>
            <a:ext cx="4571343" cy="230400"/>
          </a:xfrm>
          <a:prstGeom prst="rect">
            <a:avLst/>
          </a:prstGeom>
        </p:spPr>
      </p:pic>
    </p:spTree>
    <p:extLst>
      <p:ext uri="{BB962C8B-B14F-4D97-AF65-F5344CB8AC3E}">
        <p14:creationId xmlns:p14="http://schemas.microsoft.com/office/powerpoint/2010/main" val="3859364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31807210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543676" y="365125"/>
            <a:ext cx="1971675"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628652" y="365125"/>
            <a:ext cx="5800725"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10542515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atin typeface="+mn-lt"/>
              </a:defRPr>
            </a:lvl1pPr>
          </a:lstStyle>
          <a:p>
            <a:r>
              <a:rPr lang="cs-CZ"/>
              <a:t>Kliknutím lze upravit styl.</a:t>
            </a:r>
            <a:endParaRPr lang="cs-CZ" dirty="0"/>
          </a:p>
        </p:txBody>
      </p:sp>
      <p:sp>
        <p:nvSpPr>
          <p:cNvPr id="3" name="Zástupný symbol pro obsah 2"/>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cs-CZ" dirty="0"/>
          </a:p>
        </p:txBody>
      </p:sp>
    </p:spTree>
    <p:extLst>
      <p:ext uri="{BB962C8B-B14F-4D97-AF65-F5344CB8AC3E}">
        <p14:creationId xmlns:p14="http://schemas.microsoft.com/office/powerpoint/2010/main" val="20947120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Záhlaví části">
    <p:spTree>
      <p:nvGrpSpPr>
        <p:cNvPr id="1" name=""/>
        <p:cNvGrpSpPr/>
        <p:nvPr/>
      </p:nvGrpSpPr>
      <p:grpSpPr>
        <a:xfrm>
          <a:off x="0" y="0"/>
          <a:ext cx="0" cy="0"/>
          <a:chOff x="0" y="0"/>
          <a:chExt cx="0" cy="0"/>
        </a:xfrm>
      </p:grpSpPr>
      <p:sp>
        <p:nvSpPr>
          <p:cNvPr id="7" name="Nadpis 1"/>
          <p:cNvSpPr>
            <a:spLocks noGrp="1"/>
          </p:cNvSpPr>
          <p:nvPr>
            <p:ph type="ctrTitle"/>
          </p:nvPr>
        </p:nvSpPr>
        <p:spPr>
          <a:xfrm>
            <a:off x="628650" y="2362672"/>
            <a:ext cx="7886700" cy="2387600"/>
          </a:xfrm>
        </p:spPr>
        <p:txBody>
          <a:bodyPr anchor="b">
            <a:normAutofit/>
          </a:bodyPr>
          <a:lstStyle>
            <a:lvl1pPr algn="l">
              <a:defRPr sz="4125" b="0" cap="all" baseline="0">
                <a:solidFill>
                  <a:srgbClr val="CF1F28"/>
                </a:solidFill>
                <a:latin typeface="+mn-lt"/>
              </a:defRPr>
            </a:lvl1pPr>
          </a:lstStyle>
          <a:p>
            <a:r>
              <a:rPr lang="cs-CZ"/>
              <a:t>Kliknutím lze upravit styl.</a:t>
            </a:r>
            <a:endParaRPr lang="cs-CZ" dirty="0"/>
          </a:p>
        </p:txBody>
      </p:sp>
      <p:sp>
        <p:nvSpPr>
          <p:cNvPr id="8" name="Podnadpis 2"/>
          <p:cNvSpPr>
            <a:spLocks noGrp="1"/>
          </p:cNvSpPr>
          <p:nvPr>
            <p:ph type="subTitle" idx="1"/>
          </p:nvPr>
        </p:nvSpPr>
        <p:spPr>
          <a:xfrm>
            <a:off x="628650" y="4762110"/>
            <a:ext cx="7886700" cy="821602"/>
          </a:xfrm>
        </p:spPr>
        <p:txBody>
          <a:bodyPr/>
          <a:lstStyle>
            <a:lvl1pPr marL="53999" indent="0" algn="l">
              <a:buNone/>
              <a:defRPr sz="1800">
                <a:solidFill>
                  <a:srgbClr val="313131"/>
                </a:solidFill>
                <a:latin typeface="+mj-lt"/>
              </a:defRPr>
            </a:lvl1pPr>
            <a:lvl2pPr marL="342892" indent="0" algn="ctr">
              <a:buNone/>
              <a:defRPr sz="1500"/>
            </a:lvl2pPr>
            <a:lvl3pPr marL="685783" indent="0" algn="ctr">
              <a:buNone/>
              <a:defRPr sz="1350"/>
            </a:lvl3pPr>
            <a:lvl4pPr marL="1028675" indent="0" algn="ctr">
              <a:buNone/>
              <a:defRPr sz="1200"/>
            </a:lvl4pPr>
            <a:lvl5pPr marL="1371566" indent="0" algn="ctr">
              <a:buNone/>
              <a:defRPr sz="1200"/>
            </a:lvl5pPr>
            <a:lvl6pPr marL="1714457" indent="0" algn="ctr">
              <a:buNone/>
              <a:defRPr sz="1200"/>
            </a:lvl6pPr>
            <a:lvl7pPr marL="2057348" indent="0" algn="ctr">
              <a:buNone/>
              <a:defRPr sz="1200"/>
            </a:lvl7pPr>
            <a:lvl8pPr marL="2400240" indent="0" algn="ctr">
              <a:buNone/>
              <a:defRPr sz="1200"/>
            </a:lvl8pPr>
            <a:lvl9pPr marL="2743132" indent="0" algn="ctr">
              <a:buNone/>
              <a:defRPr sz="1200"/>
            </a:lvl9pPr>
          </a:lstStyle>
          <a:p>
            <a:r>
              <a:rPr lang="cs-CZ"/>
              <a:t>Kliknutím můžete upravit styl předlohy.</a:t>
            </a:r>
            <a:endParaRPr lang="cs-CZ" dirty="0"/>
          </a:p>
        </p:txBody>
      </p:sp>
    </p:spTree>
    <p:extLst>
      <p:ext uri="{BB962C8B-B14F-4D97-AF65-F5344CB8AC3E}">
        <p14:creationId xmlns:p14="http://schemas.microsoft.com/office/powerpoint/2010/main" val="12023085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628650" y="1825625"/>
            <a:ext cx="38862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29150" y="1825625"/>
            <a:ext cx="38862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6325738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629841" y="365129"/>
            <a:ext cx="7886700" cy="1325563"/>
          </a:xfrm>
        </p:spPr>
        <p:txBody>
          <a:bodyPr/>
          <a:lstStyle/>
          <a:p>
            <a:r>
              <a:rPr lang="cs-CZ"/>
              <a:t>Kliknutím lze upravit styl.</a:t>
            </a:r>
          </a:p>
        </p:txBody>
      </p:sp>
      <p:sp>
        <p:nvSpPr>
          <p:cNvPr id="3" name="Zástupný symbol pro text 2"/>
          <p:cNvSpPr>
            <a:spLocks noGrp="1"/>
          </p:cNvSpPr>
          <p:nvPr>
            <p:ph type="body" idx="1"/>
          </p:nvPr>
        </p:nvSpPr>
        <p:spPr>
          <a:xfrm>
            <a:off x="629842" y="1681163"/>
            <a:ext cx="3868340" cy="823912"/>
          </a:xfrm>
        </p:spPr>
        <p:txBody>
          <a:bodyPr anchor="b"/>
          <a:lstStyle>
            <a:lvl1pPr marL="0" indent="0">
              <a:buNone/>
              <a:defRPr sz="1800" b="1"/>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cs-CZ"/>
              <a:t>Po kliknutí můžete upravovat styly textu v předloze.</a:t>
            </a:r>
          </a:p>
        </p:txBody>
      </p:sp>
      <p:sp>
        <p:nvSpPr>
          <p:cNvPr id="4" name="Zástupný symbol pro obsah 3"/>
          <p:cNvSpPr>
            <a:spLocks noGrp="1"/>
          </p:cNvSpPr>
          <p:nvPr>
            <p:ph sz="half" idx="2"/>
          </p:nvPr>
        </p:nvSpPr>
        <p:spPr>
          <a:xfrm>
            <a:off x="629842" y="2505075"/>
            <a:ext cx="3868340"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29152" y="1681163"/>
            <a:ext cx="3887391" cy="823912"/>
          </a:xfrm>
        </p:spPr>
        <p:txBody>
          <a:bodyPr anchor="b"/>
          <a:lstStyle>
            <a:lvl1pPr marL="0" indent="0">
              <a:buNone/>
              <a:defRPr sz="1800" b="1"/>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cs-CZ"/>
              <a:t>Po kliknutí můžete upravovat styly textu v předloze.</a:t>
            </a:r>
          </a:p>
        </p:txBody>
      </p:sp>
      <p:sp>
        <p:nvSpPr>
          <p:cNvPr id="6" name="Zástupný symbol pro obsah 5"/>
          <p:cNvSpPr>
            <a:spLocks noGrp="1"/>
          </p:cNvSpPr>
          <p:nvPr>
            <p:ph sz="quarter" idx="4"/>
          </p:nvPr>
        </p:nvSpPr>
        <p:spPr>
          <a:xfrm>
            <a:off x="4629152" y="2505075"/>
            <a:ext cx="3887391"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26941592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Tree>
    <p:extLst>
      <p:ext uri="{BB962C8B-B14F-4D97-AF65-F5344CB8AC3E}">
        <p14:creationId xmlns:p14="http://schemas.microsoft.com/office/powerpoint/2010/main" val="5181705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Tree>
    <p:extLst>
      <p:ext uri="{BB962C8B-B14F-4D97-AF65-F5344CB8AC3E}">
        <p14:creationId xmlns:p14="http://schemas.microsoft.com/office/powerpoint/2010/main" val="33837927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29841" y="457200"/>
            <a:ext cx="2949178" cy="1600200"/>
          </a:xfrm>
        </p:spPr>
        <p:txBody>
          <a:bodyPr anchor="b"/>
          <a:lstStyle>
            <a:lvl1pPr>
              <a:defRPr sz="2400"/>
            </a:lvl1pPr>
          </a:lstStyle>
          <a:p>
            <a:r>
              <a:rPr lang="cs-CZ"/>
              <a:t>Kliknutím lze upravit styl.</a:t>
            </a:r>
          </a:p>
        </p:txBody>
      </p:sp>
      <p:sp>
        <p:nvSpPr>
          <p:cNvPr id="3" name="Zástupný symbol pro obsah 2"/>
          <p:cNvSpPr>
            <a:spLocks noGrp="1"/>
          </p:cNvSpPr>
          <p:nvPr>
            <p:ph idx="1"/>
          </p:nvPr>
        </p:nvSpPr>
        <p:spPr>
          <a:xfrm>
            <a:off x="3887391" y="987430"/>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629841" y="2057400"/>
            <a:ext cx="2949178" cy="3811588"/>
          </a:xfrm>
        </p:spPr>
        <p:txBody>
          <a:bodyPr/>
          <a:lstStyle>
            <a:lvl1pPr marL="0" indent="0">
              <a:buNone/>
              <a:defRPr sz="1200"/>
            </a:lvl1pPr>
            <a:lvl2pPr marL="342892" indent="0">
              <a:buNone/>
              <a:defRPr sz="1050"/>
            </a:lvl2pPr>
            <a:lvl3pPr marL="685783" indent="0">
              <a:buNone/>
              <a:defRPr sz="900"/>
            </a:lvl3pPr>
            <a:lvl4pPr marL="1028675" indent="0">
              <a:buNone/>
              <a:defRPr sz="750"/>
            </a:lvl4pPr>
            <a:lvl5pPr marL="1371566" indent="0">
              <a:buNone/>
              <a:defRPr sz="750"/>
            </a:lvl5pPr>
            <a:lvl6pPr marL="1714457" indent="0">
              <a:buNone/>
              <a:defRPr sz="750"/>
            </a:lvl6pPr>
            <a:lvl7pPr marL="2057348" indent="0">
              <a:buNone/>
              <a:defRPr sz="750"/>
            </a:lvl7pPr>
            <a:lvl8pPr marL="2400240" indent="0">
              <a:buNone/>
              <a:defRPr sz="750"/>
            </a:lvl8pPr>
            <a:lvl9pPr marL="2743132" indent="0">
              <a:buNone/>
              <a:defRPr sz="750"/>
            </a:lvl9pPr>
          </a:lstStyle>
          <a:p>
            <a:pPr lvl="0"/>
            <a:r>
              <a:rPr lang="cs-CZ"/>
              <a:t>Po kliknutí můžete upravovat styly textu v předloze.</a:t>
            </a:r>
          </a:p>
        </p:txBody>
      </p:sp>
    </p:spTree>
    <p:extLst>
      <p:ext uri="{BB962C8B-B14F-4D97-AF65-F5344CB8AC3E}">
        <p14:creationId xmlns:p14="http://schemas.microsoft.com/office/powerpoint/2010/main" val="638602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29841" y="457200"/>
            <a:ext cx="2949178" cy="1600200"/>
          </a:xfrm>
        </p:spPr>
        <p:txBody>
          <a:bodyPr anchor="b"/>
          <a:lstStyle>
            <a:lvl1pPr>
              <a:defRPr sz="2400"/>
            </a:lvl1pPr>
          </a:lstStyle>
          <a:p>
            <a:r>
              <a:rPr lang="cs-CZ"/>
              <a:t>Kliknutím lze upravit styl.</a:t>
            </a:r>
          </a:p>
        </p:txBody>
      </p:sp>
      <p:sp>
        <p:nvSpPr>
          <p:cNvPr id="3" name="Zástupný symbol pro obrázek 2"/>
          <p:cNvSpPr>
            <a:spLocks noGrp="1"/>
          </p:cNvSpPr>
          <p:nvPr>
            <p:ph type="pic" idx="1"/>
          </p:nvPr>
        </p:nvSpPr>
        <p:spPr>
          <a:xfrm>
            <a:off x="3887391" y="987430"/>
            <a:ext cx="4629150" cy="4873625"/>
          </a:xfrm>
        </p:spPr>
        <p:txBody>
          <a:bodyPr/>
          <a:lstStyle>
            <a:lvl1pPr marL="0" indent="0">
              <a:buNone/>
              <a:defRPr sz="2400"/>
            </a:lvl1pPr>
            <a:lvl2pPr marL="342892" indent="0">
              <a:buNone/>
              <a:defRPr sz="2100"/>
            </a:lvl2pPr>
            <a:lvl3pPr marL="685783" indent="0">
              <a:buNone/>
              <a:defRPr sz="1800"/>
            </a:lvl3pPr>
            <a:lvl4pPr marL="1028675" indent="0">
              <a:buNone/>
              <a:defRPr sz="1500"/>
            </a:lvl4pPr>
            <a:lvl5pPr marL="1371566" indent="0">
              <a:buNone/>
              <a:defRPr sz="1500"/>
            </a:lvl5pPr>
            <a:lvl6pPr marL="1714457" indent="0">
              <a:buNone/>
              <a:defRPr sz="1500"/>
            </a:lvl6pPr>
            <a:lvl7pPr marL="2057348" indent="0">
              <a:buNone/>
              <a:defRPr sz="1500"/>
            </a:lvl7pPr>
            <a:lvl8pPr marL="2400240" indent="0">
              <a:buNone/>
              <a:defRPr sz="1500"/>
            </a:lvl8pPr>
            <a:lvl9pPr marL="2743132" indent="0">
              <a:buNone/>
              <a:defRPr sz="1500"/>
            </a:lvl9pPr>
          </a:lstStyle>
          <a:p>
            <a:r>
              <a:rPr lang="cs-CZ"/>
              <a:t>Kliknutím na ikonu přidáte obrázek.</a:t>
            </a:r>
          </a:p>
        </p:txBody>
      </p:sp>
      <p:sp>
        <p:nvSpPr>
          <p:cNvPr id="4" name="Zástupný symbol pro text 3"/>
          <p:cNvSpPr>
            <a:spLocks noGrp="1"/>
          </p:cNvSpPr>
          <p:nvPr>
            <p:ph type="body" sz="half" idx="2"/>
          </p:nvPr>
        </p:nvSpPr>
        <p:spPr>
          <a:xfrm>
            <a:off x="629841" y="2057400"/>
            <a:ext cx="2949178" cy="3811588"/>
          </a:xfrm>
        </p:spPr>
        <p:txBody>
          <a:bodyPr/>
          <a:lstStyle>
            <a:lvl1pPr marL="0" indent="0">
              <a:buNone/>
              <a:defRPr sz="1200"/>
            </a:lvl1pPr>
            <a:lvl2pPr marL="342892" indent="0">
              <a:buNone/>
              <a:defRPr sz="1050"/>
            </a:lvl2pPr>
            <a:lvl3pPr marL="685783" indent="0">
              <a:buNone/>
              <a:defRPr sz="900"/>
            </a:lvl3pPr>
            <a:lvl4pPr marL="1028675" indent="0">
              <a:buNone/>
              <a:defRPr sz="750"/>
            </a:lvl4pPr>
            <a:lvl5pPr marL="1371566" indent="0">
              <a:buNone/>
              <a:defRPr sz="750"/>
            </a:lvl5pPr>
            <a:lvl6pPr marL="1714457" indent="0">
              <a:buNone/>
              <a:defRPr sz="750"/>
            </a:lvl6pPr>
            <a:lvl7pPr marL="2057348" indent="0">
              <a:buNone/>
              <a:defRPr sz="750"/>
            </a:lvl7pPr>
            <a:lvl8pPr marL="2400240" indent="0">
              <a:buNone/>
              <a:defRPr sz="750"/>
            </a:lvl8pPr>
            <a:lvl9pPr marL="2743132" indent="0">
              <a:buNone/>
              <a:defRPr sz="750"/>
            </a:lvl9pPr>
          </a:lstStyle>
          <a:p>
            <a:pPr lvl="0"/>
            <a:r>
              <a:rPr lang="cs-CZ"/>
              <a:t>Po kliknutí můžete upravovat styly textu v předloze.</a:t>
            </a:r>
          </a:p>
        </p:txBody>
      </p:sp>
    </p:spTree>
    <p:extLst>
      <p:ext uri="{BB962C8B-B14F-4D97-AF65-F5344CB8AC3E}">
        <p14:creationId xmlns:p14="http://schemas.microsoft.com/office/powerpoint/2010/main" val="19864178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5" name="Obrázek 4"/>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5027919" y="6267815"/>
            <a:ext cx="3846981" cy="230400"/>
          </a:xfrm>
          <a:prstGeom prst="rect">
            <a:avLst/>
          </a:prstGeom>
        </p:spPr>
      </p:pic>
      <p:sp>
        <p:nvSpPr>
          <p:cNvPr id="2" name="Zástupný symbol pro nadpis 1"/>
          <p:cNvSpPr>
            <a:spLocks noGrp="1"/>
          </p:cNvSpPr>
          <p:nvPr>
            <p:ph type="title"/>
          </p:nvPr>
        </p:nvSpPr>
        <p:spPr>
          <a:xfrm>
            <a:off x="540000" y="365129"/>
            <a:ext cx="8064000" cy="1325563"/>
          </a:xfrm>
          <a:prstGeom prst="rect">
            <a:avLst/>
          </a:prstGeom>
        </p:spPr>
        <p:txBody>
          <a:bodyPr vert="horz" lIns="91440" tIns="45720" rIns="91440" bIns="45720" rtlCol="0" anchor="ctr">
            <a:noAutofit/>
          </a:bodyPr>
          <a:lstStyle/>
          <a:p>
            <a:r>
              <a:rPr lang="cs-CZ" dirty="0"/>
              <a:t>Kliknutím lze upravit styl.</a:t>
            </a:r>
          </a:p>
        </p:txBody>
      </p:sp>
      <p:sp>
        <p:nvSpPr>
          <p:cNvPr id="3" name="Zástupný symbol pro text 2"/>
          <p:cNvSpPr>
            <a:spLocks noGrp="1"/>
          </p:cNvSpPr>
          <p:nvPr>
            <p:ph type="body" idx="1"/>
          </p:nvPr>
        </p:nvSpPr>
        <p:spPr>
          <a:xfrm>
            <a:off x="540000" y="1825625"/>
            <a:ext cx="8064000" cy="4081204"/>
          </a:xfrm>
          <a:prstGeom prst="rect">
            <a:avLst/>
          </a:prstGeom>
        </p:spPr>
        <p:txBody>
          <a:bodyPr vert="horz" lIns="91440" tIns="45720" rIns="91440" bIns="45720" rtlCol="0">
            <a:normAutofit/>
          </a:bodyPr>
          <a:lstStyle/>
          <a:p>
            <a:pPr lvl="0"/>
            <a:r>
              <a:rPr lang="cs-CZ" dirty="0"/>
              <a:t>Kliknutím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7" name="Obdélník 6"/>
          <p:cNvSpPr/>
          <p:nvPr userDrawn="1"/>
        </p:nvSpPr>
        <p:spPr>
          <a:xfrm>
            <a:off x="0" y="5"/>
            <a:ext cx="9144000" cy="123825"/>
          </a:xfrm>
          <a:prstGeom prst="rect">
            <a:avLst/>
          </a:prstGeom>
          <a:solidFill>
            <a:srgbClr val="CF1F28"/>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cs-CZ" sz="1350"/>
          </a:p>
        </p:txBody>
      </p:sp>
    </p:spTree>
    <p:extLst>
      <p:ext uri="{BB962C8B-B14F-4D97-AF65-F5344CB8AC3E}">
        <p14:creationId xmlns:p14="http://schemas.microsoft.com/office/powerpoint/2010/main" val="25319057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685783" rtl="0" eaLnBrk="1" latinLnBrk="0" hangingPunct="1">
        <a:lnSpc>
          <a:spcPct val="90000"/>
        </a:lnSpc>
        <a:spcBef>
          <a:spcPct val="0"/>
        </a:spcBef>
        <a:buNone/>
        <a:defRPr sz="4125" b="0" kern="1200" cap="none" baseline="0">
          <a:solidFill>
            <a:srgbClr val="CF1F28"/>
          </a:solidFill>
          <a:latin typeface="+mn-lt"/>
          <a:ea typeface="+mj-ea"/>
          <a:cs typeface="+mj-cs"/>
        </a:defRPr>
      </a:lvl1pPr>
    </p:titleStyle>
    <p:bodyStyle>
      <a:lvl1pPr marL="171446"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2100" kern="1200">
          <a:solidFill>
            <a:srgbClr val="313131"/>
          </a:solidFill>
          <a:latin typeface="+mj-lt"/>
          <a:ea typeface="+mn-ea"/>
          <a:cs typeface="+mn-cs"/>
        </a:defRPr>
      </a:lvl1pPr>
      <a:lvl2pPr marL="514337"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1800" kern="1200">
          <a:solidFill>
            <a:srgbClr val="313131"/>
          </a:solidFill>
          <a:latin typeface="+mj-lt"/>
          <a:ea typeface="+mn-ea"/>
          <a:cs typeface="+mn-cs"/>
        </a:defRPr>
      </a:lvl2pPr>
      <a:lvl3pPr marL="857228"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1800" kern="1200">
          <a:solidFill>
            <a:srgbClr val="313131"/>
          </a:solidFill>
          <a:latin typeface="+mj-lt"/>
          <a:ea typeface="+mn-ea"/>
          <a:cs typeface="+mn-cs"/>
        </a:defRPr>
      </a:lvl3pPr>
      <a:lvl4pPr marL="1200120"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1500" kern="1200">
          <a:solidFill>
            <a:srgbClr val="313131"/>
          </a:solidFill>
          <a:latin typeface="+mj-lt"/>
          <a:ea typeface="+mn-ea"/>
          <a:cs typeface="+mn-cs"/>
        </a:defRPr>
      </a:lvl4pPr>
      <a:lvl5pPr marL="1543012"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1500" kern="1200">
          <a:solidFill>
            <a:srgbClr val="313131"/>
          </a:solidFill>
          <a:latin typeface="+mj-lt"/>
          <a:ea typeface="+mn-ea"/>
          <a:cs typeface="+mn-cs"/>
        </a:defRPr>
      </a:lvl5pPr>
      <a:lvl6pPr marL="1885903"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577"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cs-CZ"/>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fontScale="90000"/>
          </a:bodyPr>
          <a:lstStyle/>
          <a:p>
            <a:r>
              <a:rPr lang="cs-CZ" dirty="0"/>
              <a:t>Struktura plánu+ Marketingové a obchodní aktivity</a:t>
            </a:r>
          </a:p>
        </p:txBody>
      </p:sp>
      <p:sp>
        <p:nvSpPr>
          <p:cNvPr id="3" name="Podnadpis 2"/>
          <p:cNvSpPr>
            <a:spLocks noGrp="1"/>
          </p:cNvSpPr>
          <p:nvPr>
            <p:ph type="subTitle" idx="1"/>
          </p:nvPr>
        </p:nvSpPr>
        <p:spPr/>
        <p:txBody>
          <a:bodyPr/>
          <a:lstStyle/>
          <a:p>
            <a:endParaRPr lang="cs-CZ" dirty="0"/>
          </a:p>
        </p:txBody>
      </p:sp>
    </p:spTree>
    <p:extLst>
      <p:ext uri="{BB962C8B-B14F-4D97-AF65-F5344CB8AC3E}">
        <p14:creationId xmlns:p14="http://schemas.microsoft.com/office/powerpoint/2010/main" val="26505305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E94F855-D85E-452D-A5BD-C2B9BA2B47C8}"/>
              </a:ext>
            </a:extLst>
          </p:cNvPr>
          <p:cNvSpPr>
            <a:spLocks noGrp="1"/>
          </p:cNvSpPr>
          <p:nvPr>
            <p:ph type="title"/>
          </p:nvPr>
        </p:nvSpPr>
        <p:spPr>
          <a:xfrm>
            <a:off x="540000" y="365129"/>
            <a:ext cx="8064000" cy="1325563"/>
          </a:xfrm>
        </p:spPr>
        <p:txBody>
          <a:bodyPr anchor="ctr">
            <a:normAutofit/>
          </a:bodyPr>
          <a:lstStyle/>
          <a:p>
            <a:r>
              <a:rPr lang="cs-CZ" dirty="0"/>
              <a:t>Shrnutí hlavních oblastí podnikatelského plánu</a:t>
            </a:r>
            <a:endParaRPr lang="en-GB" dirty="0"/>
          </a:p>
        </p:txBody>
      </p:sp>
      <p:pic>
        <p:nvPicPr>
          <p:cNvPr id="4" name="obrázek 3" descr="Obsah obrázku text, mapa&#10;&#10;Popis byl vytvořen automaticky">
            <a:extLst>
              <a:ext uri="{FF2B5EF4-FFF2-40B4-BE49-F238E27FC236}">
                <a16:creationId xmlns:a16="http://schemas.microsoft.com/office/drawing/2014/main" id="{707F3860-75E5-4AC6-89A8-87ECAB915324}"/>
              </a:ext>
            </a:extLst>
          </p:cNvPr>
          <p:cNvPicPr/>
          <p:nvPr/>
        </p:nvPicPr>
        <p:blipFill>
          <a:blip r:embed="rId2" cstate="print"/>
          <a:stretch>
            <a:fillRect/>
          </a:stretch>
        </p:blipFill>
        <p:spPr bwMode="auto">
          <a:xfrm>
            <a:off x="1503426" y="1825625"/>
            <a:ext cx="6137148" cy="4081204"/>
          </a:xfrm>
          <a:prstGeom prst="rect">
            <a:avLst/>
          </a:prstGeom>
          <a:noFill/>
          <a:ln w="9525">
            <a:noFill/>
            <a:miter lim="800000"/>
            <a:headEnd/>
            <a:tailEnd/>
          </a:ln>
        </p:spPr>
      </p:pic>
    </p:spTree>
    <p:extLst>
      <p:ext uri="{BB962C8B-B14F-4D97-AF65-F5344CB8AC3E}">
        <p14:creationId xmlns:p14="http://schemas.microsoft.com/office/powerpoint/2010/main" val="40808396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CFBE9C0-67B8-4E93-8DFF-65BA33C1E821}"/>
              </a:ext>
            </a:extLst>
          </p:cNvPr>
          <p:cNvSpPr>
            <a:spLocks noGrp="1"/>
          </p:cNvSpPr>
          <p:nvPr>
            <p:ph type="title"/>
          </p:nvPr>
        </p:nvSpPr>
        <p:spPr>
          <a:xfrm>
            <a:off x="540000" y="365129"/>
            <a:ext cx="8064000" cy="739771"/>
          </a:xfrm>
        </p:spPr>
        <p:txBody>
          <a:bodyPr/>
          <a:lstStyle/>
          <a:p>
            <a:r>
              <a:rPr lang="cs-CZ" b="1" cap="small" dirty="0"/>
              <a:t>Přehled obsahu, realizační resumé</a:t>
            </a:r>
            <a:endParaRPr lang="en-GB" dirty="0"/>
          </a:p>
        </p:txBody>
      </p:sp>
      <p:sp>
        <p:nvSpPr>
          <p:cNvPr id="3" name="Zástupný obsah 2">
            <a:extLst>
              <a:ext uri="{FF2B5EF4-FFF2-40B4-BE49-F238E27FC236}">
                <a16:creationId xmlns:a16="http://schemas.microsoft.com/office/drawing/2014/main" id="{2F35BF19-FFDE-427D-9670-8A352AD0CFD9}"/>
              </a:ext>
            </a:extLst>
          </p:cNvPr>
          <p:cNvSpPr>
            <a:spLocks noGrp="1"/>
          </p:cNvSpPr>
          <p:nvPr>
            <p:ph idx="1"/>
          </p:nvPr>
        </p:nvSpPr>
        <p:spPr>
          <a:xfrm>
            <a:off x="540000" y="1181100"/>
            <a:ext cx="8064000" cy="4725729"/>
          </a:xfrm>
        </p:spPr>
        <p:txBody>
          <a:bodyPr>
            <a:normAutofit fontScale="70000" lnSpcReduction="20000"/>
          </a:bodyPr>
          <a:lstStyle/>
          <a:p>
            <a:r>
              <a:rPr lang="en-GB" dirty="0" err="1"/>
              <a:t>Titulní</a:t>
            </a:r>
            <a:r>
              <a:rPr lang="en-GB" dirty="0"/>
              <a:t> </a:t>
            </a:r>
            <a:r>
              <a:rPr lang="en-GB" dirty="0" err="1"/>
              <a:t>strana</a:t>
            </a:r>
            <a:r>
              <a:rPr lang="en-GB" dirty="0"/>
              <a:t>. </a:t>
            </a:r>
            <a:r>
              <a:rPr lang="en-GB" dirty="0" err="1"/>
              <a:t>Poskytuje</a:t>
            </a:r>
            <a:r>
              <a:rPr lang="en-GB" dirty="0"/>
              <a:t> </a:t>
            </a:r>
            <a:r>
              <a:rPr lang="en-GB" dirty="0" err="1"/>
              <a:t>informace</a:t>
            </a:r>
            <a:r>
              <a:rPr lang="en-GB" dirty="0"/>
              <a:t> o </a:t>
            </a:r>
            <a:r>
              <a:rPr lang="en-GB" dirty="0" err="1"/>
              <a:t>autorovi</a:t>
            </a:r>
            <a:r>
              <a:rPr lang="en-GB" dirty="0"/>
              <a:t> </a:t>
            </a:r>
            <a:r>
              <a:rPr lang="en-GB" dirty="0" err="1"/>
              <a:t>kontaktovat</a:t>
            </a:r>
            <a:r>
              <a:rPr lang="en-GB" dirty="0"/>
              <a:t> </a:t>
            </a:r>
            <a:r>
              <a:rPr lang="en-GB" dirty="0" err="1"/>
              <a:t>týkající</a:t>
            </a:r>
            <a:r>
              <a:rPr lang="en-GB" dirty="0"/>
              <a:t> se </a:t>
            </a:r>
            <a:r>
              <a:rPr lang="en-GB" dirty="0" err="1"/>
              <a:t>plánu</a:t>
            </a:r>
            <a:r>
              <a:rPr lang="en-GB" dirty="0"/>
              <a:t>. </a:t>
            </a:r>
            <a:r>
              <a:rPr lang="en-GB" dirty="0" err="1"/>
              <a:t>Měla</a:t>
            </a:r>
            <a:r>
              <a:rPr lang="en-GB" dirty="0"/>
              <a:t> by </a:t>
            </a:r>
            <a:r>
              <a:rPr lang="en-GB" dirty="0" err="1"/>
              <a:t>obsahovat</a:t>
            </a:r>
            <a:r>
              <a:rPr lang="en-GB" dirty="0"/>
              <a:t> </a:t>
            </a:r>
            <a:r>
              <a:rPr lang="en-GB" dirty="0" err="1"/>
              <a:t>všechny</a:t>
            </a:r>
            <a:r>
              <a:rPr lang="en-GB" dirty="0"/>
              <a:t> </a:t>
            </a:r>
            <a:r>
              <a:rPr lang="en-GB" dirty="0" err="1"/>
              <a:t>relevantní</a:t>
            </a:r>
            <a:r>
              <a:rPr lang="en-GB" dirty="0"/>
              <a:t> </a:t>
            </a:r>
            <a:r>
              <a:rPr lang="en-GB" dirty="0" err="1"/>
              <a:t>informace</a:t>
            </a:r>
            <a:r>
              <a:rPr lang="en-GB" dirty="0"/>
              <a:t> </a:t>
            </a:r>
            <a:r>
              <a:rPr lang="en-GB" dirty="0" err="1"/>
              <a:t>jako</a:t>
            </a:r>
            <a:r>
              <a:rPr lang="en-GB" dirty="0"/>
              <a:t> je </a:t>
            </a:r>
            <a:r>
              <a:rPr lang="en-GB" dirty="0" err="1"/>
              <a:t>název</a:t>
            </a:r>
            <a:r>
              <a:rPr lang="en-GB" dirty="0"/>
              <a:t> </a:t>
            </a:r>
            <a:r>
              <a:rPr lang="en-GB" dirty="0" err="1"/>
              <a:t>firmy</a:t>
            </a:r>
            <a:r>
              <a:rPr lang="en-GB" dirty="0"/>
              <a:t>, </a:t>
            </a:r>
            <a:r>
              <a:rPr lang="en-GB" dirty="0" err="1"/>
              <a:t>obchodní</a:t>
            </a:r>
            <a:r>
              <a:rPr lang="en-GB" dirty="0"/>
              <a:t> logo, </a:t>
            </a:r>
            <a:r>
              <a:rPr lang="en-GB" dirty="0" err="1"/>
              <a:t>adresu</a:t>
            </a:r>
            <a:r>
              <a:rPr lang="en-GB" dirty="0"/>
              <a:t> </a:t>
            </a:r>
            <a:r>
              <a:rPr lang="en-GB" dirty="0" err="1"/>
              <a:t>kontaktní</a:t>
            </a:r>
            <a:r>
              <a:rPr lang="en-GB" dirty="0"/>
              <a:t> </a:t>
            </a:r>
            <a:r>
              <a:rPr lang="en-GB" dirty="0" err="1"/>
              <a:t>osoby</a:t>
            </a:r>
            <a:r>
              <a:rPr lang="en-GB" dirty="0"/>
              <a:t>, </a:t>
            </a:r>
            <a:r>
              <a:rPr lang="en-GB" dirty="0" err="1"/>
              <a:t>telefonní</a:t>
            </a:r>
            <a:r>
              <a:rPr lang="en-GB" dirty="0"/>
              <a:t> </a:t>
            </a:r>
            <a:r>
              <a:rPr lang="en-GB" dirty="0" err="1"/>
              <a:t>číslo</a:t>
            </a:r>
            <a:r>
              <a:rPr lang="en-GB" dirty="0"/>
              <a:t> a e-</a:t>
            </a:r>
            <a:r>
              <a:rPr lang="en-GB" dirty="0" err="1"/>
              <a:t>mailovou</a:t>
            </a:r>
            <a:r>
              <a:rPr lang="en-GB" dirty="0"/>
              <a:t> </a:t>
            </a:r>
            <a:r>
              <a:rPr lang="en-GB" dirty="0" err="1"/>
              <a:t>adresu</a:t>
            </a:r>
            <a:r>
              <a:rPr lang="en-GB" dirty="0"/>
              <a:t>. </a:t>
            </a:r>
            <a:r>
              <a:rPr lang="en-GB" dirty="0" err="1"/>
              <a:t>Obsah</a:t>
            </a:r>
            <a:r>
              <a:rPr lang="en-GB" dirty="0"/>
              <a:t> </a:t>
            </a:r>
            <a:r>
              <a:rPr lang="en-GB" dirty="0" err="1"/>
              <a:t>umožňuje</a:t>
            </a:r>
            <a:r>
              <a:rPr lang="en-GB" dirty="0"/>
              <a:t> </a:t>
            </a:r>
            <a:r>
              <a:rPr lang="en-GB" dirty="0" err="1"/>
              <a:t>čtenáři</a:t>
            </a:r>
            <a:r>
              <a:rPr lang="en-GB" dirty="0"/>
              <a:t>, aby se </a:t>
            </a:r>
            <a:r>
              <a:rPr lang="en-GB" dirty="0" err="1"/>
              <a:t>zorien-toval</a:t>
            </a:r>
            <a:r>
              <a:rPr lang="en-GB" dirty="0"/>
              <a:t> v </a:t>
            </a:r>
            <a:r>
              <a:rPr lang="en-GB" dirty="0" err="1"/>
              <a:t>hlavní</a:t>
            </a:r>
            <a:r>
              <a:rPr lang="en-GB" dirty="0"/>
              <a:t> </a:t>
            </a:r>
            <a:r>
              <a:rPr lang="en-GB" dirty="0" err="1"/>
              <a:t>části</a:t>
            </a:r>
            <a:r>
              <a:rPr lang="en-GB" dirty="0"/>
              <a:t> </a:t>
            </a:r>
            <a:r>
              <a:rPr lang="en-GB" dirty="0" err="1"/>
              <a:t>plánu</a:t>
            </a:r>
            <a:r>
              <a:rPr lang="en-GB" dirty="0"/>
              <a:t>. Je </a:t>
            </a:r>
            <a:r>
              <a:rPr lang="en-GB" dirty="0" err="1"/>
              <a:t>třeba</a:t>
            </a:r>
            <a:r>
              <a:rPr lang="en-GB" dirty="0"/>
              <a:t> </a:t>
            </a:r>
            <a:r>
              <a:rPr lang="en-GB" dirty="0" err="1"/>
              <a:t>identifikovat</a:t>
            </a:r>
            <a:r>
              <a:rPr lang="en-GB" dirty="0"/>
              <a:t> </a:t>
            </a:r>
            <a:r>
              <a:rPr lang="en-GB" dirty="0" err="1"/>
              <a:t>klíčové</a:t>
            </a:r>
            <a:r>
              <a:rPr lang="en-GB" dirty="0"/>
              <a:t> </a:t>
            </a:r>
            <a:r>
              <a:rPr lang="en-GB" dirty="0" err="1"/>
              <a:t>kapitoly</a:t>
            </a:r>
            <a:r>
              <a:rPr lang="en-GB" dirty="0"/>
              <a:t> a </a:t>
            </a:r>
            <a:r>
              <a:rPr lang="en-GB" dirty="0" err="1"/>
              <a:t>podkapitoly</a:t>
            </a:r>
            <a:r>
              <a:rPr lang="en-GB" dirty="0"/>
              <a:t>. To </a:t>
            </a:r>
            <a:r>
              <a:rPr lang="en-GB" dirty="0" err="1"/>
              <a:t>umož-ňuje</a:t>
            </a:r>
            <a:r>
              <a:rPr lang="en-GB" dirty="0"/>
              <a:t> </a:t>
            </a:r>
            <a:r>
              <a:rPr lang="en-GB" dirty="0" err="1"/>
              <a:t>čtenáři</a:t>
            </a:r>
            <a:r>
              <a:rPr lang="en-GB" dirty="0"/>
              <a:t> </a:t>
            </a:r>
            <a:r>
              <a:rPr lang="en-GB" dirty="0" err="1"/>
              <a:t>zaměřit</a:t>
            </a:r>
            <a:r>
              <a:rPr lang="en-GB" dirty="0"/>
              <a:t> se </a:t>
            </a:r>
            <a:r>
              <a:rPr lang="en-GB" dirty="0" err="1"/>
              <a:t>na</a:t>
            </a:r>
            <a:r>
              <a:rPr lang="en-GB" dirty="0"/>
              <a:t> </a:t>
            </a:r>
            <a:r>
              <a:rPr lang="en-GB" dirty="0" err="1"/>
              <a:t>části</a:t>
            </a:r>
            <a:r>
              <a:rPr lang="en-GB" dirty="0"/>
              <a:t>, </a:t>
            </a:r>
            <a:r>
              <a:rPr lang="en-GB" dirty="0" err="1"/>
              <a:t>které</a:t>
            </a:r>
            <a:r>
              <a:rPr lang="en-GB" dirty="0"/>
              <a:t> by </a:t>
            </a:r>
            <a:r>
              <a:rPr lang="en-GB" dirty="0" err="1"/>
              <a:t>mohly</a:t>
            </a:r>
            <a:r>
              <a:rPr lang="en-GB" dirty="0"/>
              <a:t> </a:t>
            </a:r>
            <a:r>
              <a:rPr lang="en-GB" dirty="0" err="1"/>
              <a:t>být</a:t>
            </a:r>
            <a:r>
              <a:rPr lang="en-GB" dirty="0"/>
              <a:t> </a:t>
            </a:r>
            <a:r>
              <a:rPr lang="en-GB" dirty="0" err="1"/>
              <a:t>obzvláště</a:t>
            </a:r>
            <a:r>
              <a:rPr lang="en-GB" dirty="0"/>
              <a:t> </a:t>
            </a:r>
            <a:r>
              <a:rPr lang="en-GB" dirty="0" err="1"/>
              <a:t>důležité</a:t>
            </a:r>
            <a:r>
              <a:rPr lang="en-GB" dirty="0"/>
              <a:t>.</a:t>
            </a:r>
          </a:p>
          <a:p>
            <a:r>
              <a:rPr lang="en-GB" dirty="0"/>
              <a:t>Resumé</a:t>
            </a:r>
          </a:p>
          <a:p>
            <a:r>
              <a:rPr lang="en-GB" dirty="0" err="1"/>
              <a:t>Realizační</a:t>
            </a:r>
            <a:r>
              <a:rPr lang="en-GB" dirty="0"/>
              <a:t> resumé. Tato </a:t>
            </a:r>
            <a:r>
              <a:rPr lang="en-GB" dirty="0" err="1"/>
              <a:t>sekce</a:t>
            </a:r>
            <a:r>
              <a:rPr lang="en-GB" dirty="0"/>
              <a:t> </a:t>
            </a:r>
            <a:r>
              <a:rPr lang="en-GB" dirty="0" err="1"/>
              <a:t>zásadní</a:t>
            </a:r>
            <a:r>
              <a:rPr lang="en-GB" dirty="0"/>
              <a:t> </a:t>
            </a:r>
            <a:r>
              <a:rPr lang="en-GB" dirty="0" err="1"/>
              <a:t>význam</a:t>
            </a:r>
            <a:r>
              <a:rPr lang="en-GB" dirty="0"/>
              <a:t> a je </a:t>
            </a:r>
            <a:r>
              <a:rPr lang="en-GB" dirty="0" err="1"/>
              <a:t>možná</a:t>
            </a:r>
            <a:r>
              <a:rPr lang="en-GB" dirty="0"/>
              <a:t> </a:t>
            </a:r>
            <a:r>
              <a:rPr lang="en-GB" dirty="0" err="1"/>
              <a:t>nejdůležitější</a:t>
            </a:r>
            <a:r>
              <a:rPr lang="en-GB" dirty="0"/>
              <a:t> </a:t>
            </a:r>
            <a:r>
              <a:rPr lang="en-GB" dirty="0" err="1"/>
              <a:t>částí</a:t>
            </a:r>
            <a:r>
              <a:rPr lang="en-GB" dirty="0"/>
              <a:t> </a:t>
            </a:r>
            <a:r>
              <a:rPr lang="en-GB" dirty="0" err="1"/>
              <a:t>celého</a:t>
            </a:r>
            <a:r>
              <a:rPr lang="en-GB" dirty="0"/>
              <a:t> </a:t>
            </a:r>
            <a:r>
              <a:rPr lang="en-GB" dirty="0" err="1"/>
              <a:t>podnikatelského</a:t>
            </a:r>
            <a:r>
              <a:rPr lang="en-GB" dirty="0"/>
              <a:t> </a:t>
            </a:r>
            <a:r>
              <a:rPr lang="en-GB" dirty="0" err="1"/>
              <a:t>plánu</a:t>
            </a:r>
            <a:r>
              <a:rPr lang="en-GB" dirty="0"/>
              <a:t>. Je to </a:t>
            </a:r>
            <a:r>
              <a:rPr lang="en-GB" dirty="0" err="1"/>
              <a:t>první</a:t>
            </a:r>
            <a:r>
              <a:rPr lang="en-GB" dirty="0"/>
              <a:t> </a:t>
            </a:r>
            <a:r>
              <a:rPr lang="en-GB" dirty="0" err="1"/>
              <a:t>část</a:t>
            </a:r>
            <a:r>
              <a:rPr lang="en-GB" dirty="0"/>
              <a:t>, </a:t>
            </a:r>
            <a:r>
              <a:rPr lang="en-GB" dirty="0" err="1"/>
              <a:t>kterou</a:t>
            </a:r>
            <a:r>
              <a:rPr lang="en-GB" dirty="0"/>
              <a:t> investor </a:t>
            </a:r>
            <a:r>
              <a:rPr lang="en-GB" dirty="0" err="1"/>
              <a:t>bude</a:t>
            </a:r>
            <a:r>
              <a:rPr lang="en-GB" dirty="0"/>
              <a:t> </a:t>
            </a:r>
            <a:r>
              <a:rPr lang="en-GB" dirty="0" err="1"/>
              <a:t>číst</a:t>
            </a:r>
            <a:r>
              <a:rPr lang="en-GB" dirty="0"/>
              <a:t>. </a:t>
            </a:r>
            <a:r>
              <a:rPr lang="en-GB" dirty="0" err="1"/>
              <a:t>Shrnutí</a:t>
            </a:r>
            <a:r>
              <a:rPr lang="en-GB" dirty="0"/>
              <a:t> by </a:t>
            </a:r>
            <a:r>
              <a:rPr lang="en-GB" dirty="0" err="1"/>
              <a:t>mělo</a:t>
            </a:r>
            <a:r>
              <a:rPr lang="en-GB" dirty="0"/>
              <a:t> po-</a:t>
            </a:r>
            <a:r>
              <a:rPr lang="en-GB" dirty="0" err="1"/>
              <a:t>skytnout</a:t>
            </a:r>
            <a:r>
              <a:rPr lang="en-GB" dirty="0"/>
              <a:t> </a:t>
            </a:r>
            <a:r>
              <a:rPr lang="en-GB" dirty="0" err="1"/>
              <a:t>přesný</a:t>
            </a:r>
            <a:r>
              <a:rPr lang="en-GB" dirty="0"/>
              <a:t> </a:t>
            </a:r>
            <a:r>
              <a:rPr lang="en-GB" dirty="0" err="1"/>
              <a:t>přehled</a:t>
            </a:r>
            <a:r>
              <a:rPr lang="en-GB" dirty="0"/>
              <a:t> o </a:t>
            </a:r>
            <a:r>
              <a:rPr lang="en-GB" dirty="0" err="1"/>
              <a:t>celém</a:t>
            </a:r>
            <a:r>
              <a:rPr lang="en-GB" dirty="0"/>
              <a:t> </a:t>
            </a:r>
            <a:r>
              <a:rPr lang="en-GB" dirty="0" err="1"/>
              <a:t>dokumentu</a:t>
            </a:r>
            <a:r>
              <a:rPr lang="en-GB" dirty="0"/>
              <a:t>. V </a:t>
            </a:r>
            <a:r>
              <a:rPr lang="en-GB" dirty="0" err="1"/>
              <a:t>případě</a:t>
            </a:r>
            <a:r>
              <a:rPr lang="en-GB" dirty="0"/>
              <a:t>, </a:t>
            </a:r>
            <a:r>
              <a:rPr lang="en-GB" dirty="0" err="1"/>
              <a:t>že</a:t>
            </a:r>
            <a:r>
              <a:rPr lang="en-GB" dirty="0"/>
              <a:t> </a:t>
            </a:r>
            <a:r>
              <a:rPr lang="en-GB" dirty="0" err="1"/>
              <a:t>shrnutí</a:t>
            </a:r>
            <a:r>
              <a:rPr lang="en-GB" dirty="0"/>
              <a:t> </a:t>
            </a:r>
            <a:r>
              <a:rPr lang="en-GB" dirty="0" err="1"/>
              <a:t>nedokáže</a:t>
            </a:r>
            <a:r>
              <a:rPr lang="en-GB" dirty="0"/>
              <a:t> </a:t>
            </a:r>
            <a:r>
              <a:rPr lang="en-GB" dirty="0" err="1"/>
              <a:t>přiměřeně</a:t>
            </a:r>
            <a:r>
              <a:rPr lang="en-GB" dirty="0"/>
              <a:t> </a:t>
            </a:r>
            <a:r>
              <a:rPr lang="en-GB" dirty="0" err="1"/>
              <a:t>popsat</a:t>
            </a:r>
            <a:r>
              <a:rPr lang="en-GB" dirty="0"/>
              <a:t> </a:t>
            </a:r>
            <a:r>
              <a:rPr lang="en-GB" dirty="0" err="1"/>
              <a:t>podnikání</a:t>
            </a:r>
            <a:r>
              <a:rPr lang="en-GB" dirty="0"/>
              <a:t>, </a:t>
            </a:r>
            <a:r>
              <a:rPr lang="en-GB" dirty="0" err="1"/>
              <a:t>někteří</a:t>
            </a:r>
            <a:r>
              <a:rPr lang="en-GB" dirty="0"/>
              <a:t> </a:t>
            </a:r>
            <a:r>
              <a:rPr lang="en-GB" dirty="0" err="1"/>
              <a:t>čtenáři</a:t>
            </a:r>
            <a:r>
              <a:rPr lang="en-GB" dirty="0"/>
              <a:t> </a:t>
            </a:r>
            <a:r>
              <a:rPr lang="en-GB" dirty="0" err="1"/>
              <a:t>mohou</a:t>
            </a:r>
            <a:r>
              <a:rPr lang="en-GB" dirty="0"/>
              <a:t> </a:t>
            </a:r>
            <a:r>
              <a:rPr lang="en-GB" dirty="0" err="1"/>
              <a:t>vyhodit</a:t>
            </a:r>
            <a:r>
              <a:rPr lang="en-GB" dirty="0"/>
              <a:t> </a:t>
            </a:r>
            <a:r>
              <a:rPr lang="en-GB" dirty="0" err="1"/>
              <a:t>celý</a:t>
            </a:r>
            <a:r>
              <a:rPr lang="en-GB" dirty="0"/>
              <a:t> </a:t>
            </a:r>
            <a:r>
              <a:rPr lang="en-GB" dirty="0" err="1"/>
              <a:t>podnikatelský</a:t>
            </a:r>
            <a:r>
              <a:rPr lang="en-GB" dirty="0"/>
              <a:t> </a:t>
            </a:r>
            <a:r>
              <a:rPr lang="en-GB" dirty="0" err="1"/>
              <a:t>plán</a:t>
            </a:r>
            <a:r>
              <a:rPr lang="en-GB" dirty="0"/>
              <a:t>. </a:t>
            </a:r>
            <a:r>
              <a:rPr lang="en-GB" dirty="0" err="1"/>
              <a:t>Všechny</a:t>
            </a:r>
            <a:r>
              <a:rPr lang="en-GB" dirty="0"/>
              <a:t> </a:t>
            </a:r>
            <a:r>
              <a:rPr lang="en-GB" dirty="0" err="1"/>
              <a:t>části</a:t>
            </a:r>
            <a:r>
              <a:rPr lang="en-GB" dirty="0"/>
              <a:t> </a:t>
            </a:r>
            <a:r>
              <a:rPr lang="en-GB" dirty="0" err="1"/>
              <a:t>musí</a:t>
            </a:r>
            <a:r>
              <a:rPr lang="en-GB" dirty="0"/>
              <a:t> </a:t>
            </a:r>
            <a:r>
              <a:rPr lang="en-GB" dirty="0" err="1"/>
              <a:t>být</a:t>
            </a:r>
            <a:r>
              <a:rPr lang="en-GB" dirty="0"/>
              <a:t> </a:t>
            </a:r>
            <a:r>
              <a:rPr lang="en-GB" dirty="0" err="1"/>
              <a:t>popsány</a:t>
            </a:r>
            <a:r>
              <a:rPr lang="en-GB" dirty="0"/>
              <a:t> </a:t>
            </a:r>
            <a:r>
              <a:rPr lang="en-GB" dirty="0" err="1"/>
              <a:t>zajímavým</a:t>
            </a:r>
            <a:r>
              <a:rPr lang="en-GB" dirty="0"/>
              <a:t> </a:t>
            </a:r>
            <a:r>
              <a:rPr lang="en-GB" dirty="0" err="1"/>
              <a:t>způsobem</a:t>
            </a:r>
            <a:r>
              <a:rPr lang="en-GB" dirty="0"/>
              <a:t>. </a:t>
            </a:r>
            <a:r>
              <a:rPr lang="en-GB" dirty="0" err="1"/>
              <a:t>Velkou</a:t>
            </a:r>
            <a:r>
              <a:rPr lang="en-GB" dirty="0"/>
              <a:t> </a:t>
            </a:r>
            <a:r>
              <a:rPr lang="en-GB" dirty="0" err="1"/>
              <a:t>výzvou</a:t>
            </a:r>
            <a:r>
              <a:rPr lang="en-GB" dirty="0"/>
              <a:t> je, </a:t>
            </a:r>
            <a:r>
              <a:rPr lang="en-GB" dirty="0" err="1"/>
              <a:t>že</a:t>
            </a:r>
            <a:r>
              <a:rPr lang="en-GB" dirty="0"/>
              <a:t> </a:t>
            </a:r>
            <a:r>
              <a:rPr lang="en-GB" dirty="0" err="1"/>
              <a:t>shrnutí</a:t>
            </a:r>
            <a:r>
              <a:rPr lang="en-GB" dirty="0"/>
              <a:t> by </a:t>
            </a:r>
            <a:r>
              <a:rPr lang="en-GB" dirty="0" err="1"/>
              <a:t>mělo</a:t>
            </a:r>
            <a:r>
              <a:rPr lang="en-GB" dirty="0"/>
              <a:t> </a:t>
            </a:r>
            <a:r>
              <a:rPr lang="en-GB" dirty="0" err="1"/>
              <a:t>být</a:t>
            </a:r>
            <a:r>
              <a:rPr lang="en-GB" dirty="0"/>
              <a:t> </a:t>
            </a:r>
            <a:r>
              <a:rPr lang="en-GB" dirty="0" err="1"/>
              <a:t>relativ-ně</a:t>
            </a:r>
            <a:r>
              <a:rPr lang="en-GB" dirty="0"/>
              <a:t> </a:t>
            </a:r>
            <a:r>
              <a:rPr lang="en-GB" dirty="0" err="1"/>
              <a:t>krátké</a:t>
            </a:r>
            <a:r>
              <a:rPr lang="en-GB" dirty="0"/>
              <a:t>, </a:t>
            </a:r>
            <a:r>
              <a:rPr lang="en-GB" dirty="0" err="1"/>
              <a:t>mezi</a:t>
            </a:r>
            <a:r>
              <a:rPr lang="en-GB" dirty="0"/>
              <a:t> </a:t>
            </a:r>
            <a:r>
              <a:rPr lang="en-GB" dirty="0" err="1"/>
              <a:t>jednou</a:t>
            </a:r>
            <a:r>
              <a:rPr lang="en-GB" dirty="0"/>
              <a:t> </a:t>
            </a:r>
            <a:r>
              <a:rPr lang="en-GB" dirty="0" err="1"/>
              <a:t>až</a:t>
            </a:r>
            <a:r>
              <a:rPr lang="en-GB" dirty="0"/>
              <a:t> </a:t>
            </a:r>
            <a:r>
              <a:rPr lang="en-GB" dirty="0" err="1"/>
              <a:t>třemi</a:t>
            </a:r>
            <a:r>
              <a:rPr lang="en-GB" dirty="0"/>
              <a:t> </a:t>
            </a:r>
            <a:r>
              <a:rPr lang="en-GB" dirty="0" err="1"/>
              <a:t>stranami</a:t>
            </a:r>
            <a:r>
              <a:rPr lang="en-GB" dirty="0"/>
              <a:t>. </a:t>
            </a:r>
            <a:r>
              <a:rPr lang="en-GB" dirty="0" err="1"/>
              <a:t>Účelem</a:t>
            </a:r>
            <a:r>
              <a:rPr lang="en-GB" dirty="0"/>
              <a:t> </a:t>
            </a:r>
            <a:r>
              <a:rPr lang="en-GB" dirty="0" err="1"/>
              <a:t>shrnutí</a:t>
            </a:r>
            <a:r>
              <a:rPr lang="en-GB" dirty="0"/>
              <a:t> (Brown, 1996) je </a:t>
            </a:r>
            <a:r>
              <a:rPr lang="en-GB" dirty="0" err="1"/>
              <a:t>přesvědčit</a:t>
            </a:r>
            <a:r>
              <a:rPr lang="en-GB" dirty="0"/>
              <a:t> </a:t>
            </a:r>
            <a:r>
              <a:rPr lang="en-GB" dirty="0" err="1"/>
              <a:t>čtenáře</a:t>
            </a:r>
            <a:r>
              <a:rPr lang="en-GB" dirty="0"/>
              <a:t>, aby </a:t>
            </a:r>
            <a:r>
              <a:rPr lang="en-GB" dirty="0" err="1"/>
              <a:t>četl</a:t>
            </a:r>
            <a:r>
              <a:rPr lang="en-GB" dirty="0"/>
              <a:t> </a:t>
            </a:r>
            <a:r>
              <a:rPr lang="en-GB" dirty="0" err="1"/>
              <a:t>dál</a:t>
            </a:r>
            <a:r>
              <a:rPr lang="en-GB" dirty="0"/>
              <a:t>, </a:t>
            </a:r>
            <a:r>
              <a:rPr lang="en-GB" dirty="0" err="1"/>
              <a:t>protože</a:t>
            </a:r>
            <a:r>
              <a:rPr lang="en-GB" dirty="0"/>
              <a:t> </a:t>
            </a:r>
            <a:r>
              <a:rPr lang="en-GB" dirty="0" err="1"/>
              <a:t>nalezl</a:t>
            </a:r>
            <a:r>
              <a:rPr lang="en-GB" dirty="0"/>
              <a:t> </a:t>
            </a:r>
            <a:r>
              <a:rPr lang="en-GB" dirty="0" err="1"/>
              <a:t>tyto</a:t>
            </a:r>
            <a:r>
              <a:rPr lang="en-GB" dirty="0"/>
              <a:t> </a:t>
            </a:r>
            <a:r>
              <a:rPr lang="en-GB" dirty="0" err="1"/>
              <a:t>informace</a:t>
            </a:r>
            <a:r>
              <a:rPr lang="en-GB" dirty="0"/>
              <a:t>:</a:t>
            </a:r>
          </a:p>
          <a:p>
            <a:r>
              <a:rPr lang="en-GB" dirty="0"/>
              <a:t>•	Co je to za </a:t>
            </a:r>
            <a:r>
              <a:rPr lang="en-GB" dirty="0" err="1"/>
              <a:t>společnost</a:t>
            </a:r>
            <a:r>
              <a:rPr lang="en-GB" dirty="0"/>
              <a:t>?</a:t>
            </a:r>
          </a:p>
          <a:p>
            <a:r>
              <a:rPr lang="en-GB" dirty="0"/>
              <a:t>•	</a:t>
            </a:r>
            <a:r>
              <a:rPr lang="en-GB" dirty="0" err="1"/>
              <a:t>Kdo</a:t>
            </a:r>
            <a:r>
              <a:rPr lang="en-GB" dirty="0"/>
              <a:t> </a:t>
            </a:r>
            <a:r>
              <a:rPr lang="en-GB" dirty="0" err="1"/>
              <a:t>jsou</a:t>
            </a:r>
            <a:r>
              <a:rPr lang="en-GB" dirty="0"/>
              <a:t> </a:t>
            </a:r>
            <a:r>
              <a:rPr lang="en-GB" dirty="0" err="1"/>
              <a:t>zákazníci</a:t>
            </a:r>
            <a:r>
              <a:rPr lang="en-GB" dirty="0"/>
              <a:t>?</a:t>
            </a:r>
          </a:p>
          <a:p>
            <a:r>
              <a:rPr lang="en-GB" dirty="0"/>
              <a:t>•	</a:t>
            </a:r>
            <a:r>
              <a:rPr lang="en-GB" dirty="0" err="1"/>
              <a:t>Jaká</a:t>
            </a:r>
            <a:r>
              <a:rPr lang="en-GB" dirty="0"/>
              <a:t> </a:t>
            </a:r>
            <a:r>
              <a:rPr lang="en-GB" dirty="0" err="1"/>
              <a:t>bude</a:t>
            </a:r>
            <a:r>
              <a:rPr lang="en-GB" dirty="0"/>
              <a:t> </a:t>
            </a:r>
            <a:r>
              <a:rPr lang="en-GB" dirty="0" err="1"/>
              <a:t>její</a:t>
            </a:r>
            <a:r>
              <a:rPr lang="en-GB" dirty="0"/>
              <a:t> </a:t>
            </a:r>
            <a:r>
              <a:rPr lang="en-GB" dirty="0" err="1"/>
              <a:t>právní</a:t>
            </a:r>
            <a:r>
              <a:rPr lang="en-GB" dirty="0"/>
              <a:t> </a:t>
            </a:r>
            <a:r>
              <a:rPr lang="en-GB" dirty="0" err="1"/>
              <a:t>strukturu</a:t>
            </a:r>
            <a:r>
              <a:rPr lang="en-GB" dirty="0"/>
              <a:t>?</a:t>
            </a:r>
          </a:p>
          <a:p>
            <a:r>
              <a:rPr lang="en-GB" dirty="0"/>
              <a:t>•	</a:t>
            </a:r>
            <a:r>
              <a:rPr lang="en-GB" dirty="0" err="1"/>
              <a:t>Jaká</a:t>
            </a:r>
            <a:r>
              <a:rPr lang="en-GB" dirty="0"/>
              <a:t> </a:t>
            </a:r>
            <a:r>
              <a:rPr lang="en-GB" dirty="0" err="1"/>
              <a:t>byla</a:t>
            </a:r>
            <a:r>
              <a:rPr lang="en-GB" dirty="0"/>
              <a:t> </a:t>
            </a:r>
            <a:r>
              <a:rPr lang="en-GB" dirty="0" err="1"/>
              <a:t>její</a:t>
            </a:r>
            <a:r>
              <a:rPr lang="en-GB" dirty="0"/>
              <a:t> </a:t>
            </a:r>
            <a:r>
              <a:rPr lang="en-GB" dirty="0" err="1"/>
              <a:t>historie</a:t>
            </a:r>
            <a:r>
              <a:rPr lang="en-GB" dirty="0"/>
              <a:t> (</a:t>
            </a:r>
            <a:r>
              <a:rPr lang="en-GB" dirty="0" err="1"/>
              <a:t>pokud</a:t>
            </a:r>
            <a:r>
              <a:rPr lang="en-GB" dirty="0"/>
              <a:t> </a:t>
            </a:r>
            <a:r>
              <a:rPr lang="en-GB" dirty="0" err="1"/>
              <a:t>existuje</a:t>
            </a:r>
            <a:r>
              <a:rPr lang="en-GB" dirty="0"/>
              <a:t>)?</a:t>
            </a:r>
          </a:p>
          <a:p>
            <a:r>
              <a:rPr lang="en-GB" dirty="0"/>
              <a:t>•	</a:t>
            </a:r>
            <a:r>
              <a:rPr lang="en-GB" dirty="0" err="1"/>
              <a:t>Jaký</a:t>
            </a:r>
            <a:r>
              <a:rPr lang="en-GB" dirty="0"/>
              <a:t> </a:t>
            </a:r>
            <a:r>
              <a:rPr lang="en-GB" dirty="0" err="1"/>
              <a:t>typ</a:t>
            </a:r>
            <a:r>
              <a:rPr lang="en-GB" dirty="0"/>
              <a:t> </a:t>
            </a:r>
            <a:r>
              <a:rPr lang="en-GB" dirty="0" err="1"/>
              <a:t>financování</a:t>
            </a:r>
            <a:r>
              <a:rPr lang="en-GB" dirty="0"/>
              <a:t> </a:t>
            </a:r>
            <a:r>
              <a:rPr lang="en-GB" dirty="0" err="1"/>
              <a:t>bude</a:t>
            </a:r>
            <a:r>
              <a:rPr lang="en-GB" dirty="0"/>
              <a:t> </a:t>
            </a:r>
            <a:r>
              <a:rPr lang="en-GB" dirty="0" err="1"/>
              <a:t>požadován</a:t>
            </a:r>
            <a:r>
              <a:rPr lang="en-GB" dirty="0"/>
              <a:t>?</a:t>
            </a:r>
          </a:p>
          <a:p>
            <a:r>
              <a:rPr lang="en-GB" dirty="0"/>
              <a:t>•	</a:t>
            </a:r>
            <a:r>
              <a:rPr lang="en-GB" dirty="0" err="1"/>
              <a:t>Jaká</a:t>
            </a:r>
            <a:r>
              <a:rPr lang="en-GB" dirty="0"/>
              <a:t> je </a:t>
            </a:r>
            <a:r>
              <a:rPr lang="en-GB" dirty="0" err="1"/>
              <a:t>výše</a:t>
            </a:r>
            <a:r>
              <a:rPr lang="en-GB" dirty="0"/>
              <a:t> </a:t>
            </a:r>
            <a:r>
              <a:rPr lang="en-GB" dirty="0" err="1"/>
              <a:t>tohoto</a:t>
            </a:r>
            <a:r>
              <a:rPr lang="en-GB" dirty="0"/>
              <a:t> </a:t>
            </a:r>
            <a:r>
              <a:rPr lang="en-GB" dirty="0" err="1"/>
              <a:t>financování</a:t>
            </a:r>
            <a:r>
              <a:rPr lang="en-GB" dirty="0"/>
              <a:t>?</a:t>
            </a:r>
          </a:p>
          <a:p>
            <a:r>
              <a:rPr lang="en-GB" dirty="0"/>
              <a:t>•	</a:t>
            </a:r>
            <a:r>
              <a:rPr lang="en-GB" dirty="0" err="1"/>
              <a:t>Jaké</a:t>
            </a:r>
            <a:r>
              <a:rPr lang="en-GB" dirty="0"/>
              <a:t> </a:t>
            </a:r>
            <a:r>
              <a:rPr lang="en-GB" dirty="0" err="1"/>
              <a:t>jsou</a:t>
            </a:r>
            <a:r>
              <a:rPr lang="en-GB" dirty="0"/>
              <a:t> </a:t>
            </a:r>
            <a:r>
              <a:rPr lang="en-GB" dirty="0" err="1"/>
              <a:t>schopnosti</a:t>
            </a:r>
            <a:r>
              <a:rPr lang="en-GB" dirty="0"/>
              <a:t> </a:t>
            </a:r>
            <a:r>
              <a:rPr lang="en-GB" dirty="0" err="1"/>
              <a:t>klíčových</a:t>
            </a:r>
            <a:r>
              <a:rPr lang="en-GB" dirty="0"/>
              <a:t> </a:t>
            </a:r>
            <a:r>
              <a:rPr lang="en-GB" dirty="0" err="1"/>
              <a:t>vedoucích</a:t>
            </a:r>
            <a:r>
              <a:rPr lang="en-GB" dirty="0"/>
              <a:t> </a:t>
            </a:r>
            <a:r>
              <a:rPr lang="en-GB" dirty="0" err="1"/>
              <a:t>pracovníků</a:t>
            </a:r>
            <a:r>
              <a:rPr lang="en-GB" dirty="0"/>
              <a:t>?</a:t>
            </a:r>
          </a:p>
          <a:p>
            <a:endParaRPr lang="en-GB" dirty="0"/>
          </a:p>
        </p:txBody>
      </p:sp>
    </p:spTree>
    <p:extLst>
      <p:ext uri="{BB962C8B-B14F-4D97-AF65-F5344CB8AC3E}">
        <p14:creationId xmlns:p14="http://schemas.microsoft.com/office/powerpoint/2010/main" val="14410585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2178199-43CC-4FD7-8D52-FA550E3DDE0D}"/>
              </a:ext>
            </a:extLst>
          </p:cNvPr>
          <p:cNvSpPr>
            <a:spLocks noGrp="1"/>
          </p:cNvSpPr>
          <p:nvPr>
            <p:ph type="title"/>
          </p:nvPr>
        </p:nvSpPr>
        <p:spPr/>
        <p:txBody>
          <a:bodyPr/>
          <a:lstStyle/>
          <a:p>
            <a:r>
              <a:rPr lang="cs-CZ" sz="3000" b="1" cap="small" dirty="0"/>
              <a:t>Charakteristika firmy a jejich cílů, klíčové osobnosti a organizace podniku</a:t>
            </a:r>
            <a:br>
              <a:rPr lang="cs-CZ" b="1" cap="small" dirty="0"/>
            </a:br>
            <a:endParaRPr lang="en-GB" dirty="0"/>
          </a:p>
        </p:txBody>
      </p:sp>
      <p:sp>
        <p:nvSpPr>
          <p:cNvPr id="3" name="Zástupný obsah 2">
            <a:extLst>
              <a:ext uri="{FF2B5EF4-FFF2-40B4-BE49-F238E27FC236}">
                <a16:creationId xmlns:a16="http://schemas.microsoft.com/office/drawing/2014/main" id="{896B9366-7FF4-440B-9565-0CD64ECEE1B9}"/>
              </a:ext>
            </a:extLst>
          </p:cNvPr>
          <p:cNvSpPr>
            <a:spLocks noGrp="1"/>
          </p:cNvSpPr>
          <p:nvPr>
            <p:ph idx="1"/>
          </p:nvPr>
        </p:nvSpPr>
        <p:spPr/>
        <p:txBody>
          <a:bodyPr>
            <a:normAutofit fontScale="62500" lnSpcReduction="20000"/>
          </a:bodyPr>
          <a:lstStyle/>
          <a:p>
            <a:r>
              <a:rPr lang="cs-CZ" b="1" dirty="0"/>
              <a:t>Charakteristika firmy a klíčové osobnosti</a:t>
            </a:r>
            <a:r>
              <a:rPr lang="cs-CZ" dirty="0"/>
              <a:t>. Čtenáři podnikatelského plánu a potenciální investoři by měli mít jasnou představu o manažerského týmu, který bude v podnikání. Měli by vědět, jaký tým bude sestaven s ohledem na znalosti podniku, jejich zkušenosti a schopnosti. Lidské zdroje budou hrát klíčovou roli při určování jeho úspěchu. Tato část podnikatelského plánu má několik prvků. Měl by obsahovat organizační schéma. Je třeba určit, kdo obsadí každou významnou pozici v podniku. Možná budete chtít vysvětlit, co kdo dělá a proč. Pro každého člena řídícího týmu, měli byste mít k dispozici kompletní životopis. To by mělo zahrnovat vzdělání (formální i neformální) a dřívější pracovní zkušenosti.  V závislosti na povaze podnikání budete chtít zahrnout do této sekce i další personální požadavky. Ty by měly určit počet osob, měli byste také určit dovednosti, které potřebují mít. Další diskuse by měly zahrnovat platy, které budou poskytnuty: zda bude vyplacena paušální mzda apod. a jaké výhody máte v úmyslu poskytnout. Kromě toho byste měli projednat veškeré požadavky na školení nebo školicí programy, které budete muset splnit. Měli byste zadat platy pro vedení týmu a zároveň jejich výhody a bonusy nebo jakékoliv pozice, které mohou mít ve společnosti. Tato část by měla také identifikovat případné nedostatky v managementu týmu. Analýza může zahrnovat:</a:t>
            </a:r>
          </a:p>
          <a:p>
            <a:pPr lvl="0"/>
            <a:r>
              <a:rPr lang="cs-CZ" dirty="0"/>
              <a:t>profil společnosti,</a:t>
            </a:r>
          </a:p>
          <a:p>
            <a:pPr lvl="0"/>
            <a:r>
              <a:rPr lang="cs-CZ" dirty="0"/>
              <a:t>minulé úspěchy firmy / týmu,</a:t>
            </a:r>
          </a:p>
          <a:p>
            <a:pPr lvl="0"/>
            <a:r>
              <a:rPr lang="cs-CZ" dirty="0"/>
              <a:t>unikátní kvalifikace,</a:t>
            </a:r>
          </a:p>
          <a:p>
            <a:pPr lvl="0"/>
            <a:r>
              <a:rPr lang="cs-CZ" dirty="0"/>
              <a:t>obchodní milníky,</a:t>
            </a:r>
          </a:p>
          <a:p>
            <a:pPr lvl="0"/>
            <a:r>
              <a:rPr lang="cs-CZ" dirty="0"/>
              <a:t>financování, příjmy, zaměstnanecké dodatky,</a:t>
            </a:r>
          </a:p>
          <a:p>
            <a:pPr lvl="0"/>
            <a:r>
              <a:rPr lang="cs-CZ" dirty="0"/>
              <a:t>popis klíčových členů,</a:t>
            </a:r>
          </a:p>
          <a:p>
            <a:pPr lvl="0"/>
            <a:r>
              <a:rPr lang="cs-CZ" dirty="0"/>
              <a:t>popis členů představenstva / poradců.</a:t>
            </a:r>
          </a:p>
          <a:p>
            <a:endParaRPr lang="en-GB" dirty="0"/>
          </a:p>
        </p:txBody>
      </p:sp>
    </p:spTree>
    <p:extLst>
      <p:ext uri="{BB962C8B-B14F-4D97-AF65-F5344CB8AC3E}">
        <p14:creationId xmlns:p14="http://schemas.microsoft.com/office/powerpoint/2010/main" val="36919735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FC7FCFB-5D2C-4544-8031-D60903919B47}"/>
              </a:ext>
            </a:extLst>
          </p:cNvPr>
          <p:cNvSpPr>
            <a:spLocks noGrp="1"/>
          </p:cNvSpPr>
          <p:nvPr>
            <p:ph type="title"/>
          </p:nvPr>
        </p:nvSpPr>
        <p:spPr>
          <a:xfrm>
            <a:off x="540000" y="365130"/>
            <a:ext cx="8064000" cy="882646"/>
          </a:xfrm>
        </p:spPr>
        <p:txBody>
          <a:bodyPr/>
          <a:lstStyle/>
          <a:p>
            <a:r>
              <a:rPr lang="cs-CZ" dirty="0"/>
              <a:t>Cíl, vize a poslání</a:t>
            </a:r>
            <a:endParaRPr lang="en-GB" dirty="0"/>
          </a:p>
        </p:txBody>
      </p:sp>
      <p:sp>
        <p:nvSpPr>
          <p:cNvPr id="3" name="Zástupný obsah 2">
            <a:extLst>
              <a:ext uri="{FF2B5EF4-FFF2-40B4-BE49-F238E27FC236}">
                <a16:creationId xmlns:a16="http://schemas.microsoft.com/office/drawing/2014/main" id="{4F7F9B01-0811-4862-9B50-D3FE96AAE497}"/>
              </a:ext>
            </a:extLst>
          </p:cNvPr>
          <p:cNvSpPr>
            <a:spLocks noGrp="1"/>
          </p:cNvSpPr>
          <p:nvPr>
            <p:ph idx="1"/>
          </p:nvPr>
        </p:nvSpPr>
        <p:spPr>
          <a:xfrm>
            <a:off x="540000" y="1425575"/>
            <a:ext cx="8064000" cy="2498725"/>
          </a:xfrm>
        </p:spPr>
        <p:txBody>
          <a:bodyPr>
            <a:normAutofit fontScale="62500" lnSpcReduction="20000"/>
          </a:bodyPr>
          <a:lstStyle/>
          <a:p>
            <a:r>
              <a:rPr lang="cs-CZ" b="1" dirty="0"/>
              <a:t>Cíle</a:t>
            </a:r>
            <a:r>
              <a:rPr lang="cs-CZ" dirty="0"/>
              <a:t>. Toto jsou obecné výroky o tom, co byste chtěli dosáhnout v blízké budoucnosti. Cíle jsou užitečné, ale mohou znamenat komukoli cokoli. V ideálním případě by cíle měly být SMART, tedy konkrétní, měřitelné, dosažitelné, realistické a mají specifickou časovou osu pro dokončení (viz tabulka).</a:t>
            </a:r>
          </a:p>
          <a:p>
            <a:r>
              <a:rPr lang="cs-CZ" dirty="0"/>
              <a:t>Cíle se tvoří proto, aby investoři a zaměstnanci jasně viděli, čeho chcete dosáhnout. Stanovení cílů je velmi důležité pro kontrolu činnosti podniku.</a:t>
            </a:r>
          </a:p>
          <a:p>
            <a:r>
              <a:rPr lang="cs-CZ" b="1" dirty="0"/>
              <a:t>Vize a poslání</a:t>
            </a:r>
            <a:r>
              <a:rPr lang="cs-CZ" dirty="0"/>
              <a:t>. Vize formuluje dlouhodobé cíle a idealizovanou představu o tom, co chcete, aby se stalo. Naproti tomu mise (poslání), formuluje základní povahu podnikání. To znamená, že určení typu podnikání, jak využijete svých schopností a možná i hodnoty, které řídí podnikání. Zjednodušeně řečeno, poslání by mělo řešit následující otázky:</a:t>
            </a:r>
          </a:p>
          <a:p>
            <a:pPr lvl="0"/>
            <a:r>
              <a:rPr lang="cs-CZ" dirty="0"/>
              <a:t>Kdo jsme? </a:t>
            </a:r>
          </a:p>
          <a:p>
            <a:pPr lvl="0"/>
            <a:r>
              <a:rPr lang="cs-CZ" dirty="0"/>
              <a:t>Koho ​​vidíme jako naše zákazníky?</a:t>
            </a:r>
          </a:p>
          <a:p>
            <a:pPr lvl="0"/>
            <a:r>
              <a:rPr lang="cs-CZ" dirty="0"/>
              <a:t>Jak můžeme poskytovat hodnotu pro zákazníky?</a:t>
            </a:r>
          </a:p>
          <a:p>
            <a:endParaRPr lang="en-GB" dirty="0"/>
          </a:p>
        </p:txBody>
      </p:sp>
      <p:graphicFrame>
        <p:nvGraphicFramePr>
          <p:cNvPr id="7" name="Tabulka 6">
            <a:extLst>
              <a:ext uri="{FF2B5EF4-FFF2-40B4-BE49-F238E27FC236}">
                <a16:creationId xmlns:a16="http://schemas.microsoft.com/office/drawing/2014/main" id="{35598BC7-0734-49D4-A052-EE16B03AE751}"/>
              </a:ext>
            </a:extLst>
          </p:cNvPr>
          <p:cNvGraphicFramePr>
            <a:graphicFrameLocks noGrp="1"/>
          </p:cNvGraphicFramePr>
          <p:nvPr>
            <p:extLst>
              <p:ext uri="{D42A27DB-BD31-4B8C-83A1-F6EECF244321}">
                <p14:modId xmlns:p14="http://schemas.microsoft.com/office/powerpoint/2010/main" val="156803728"/>
              </p:ext>
            </p:extLst>
          </p:nvPr>
        </p:nvGraphicFramePr>
        <p:xfrm>
          <a:off x="540000" y="4008342"/>
          <a:ext cx="8064500" cy="1817371"/>
        </p:xfrm>
        <a:graphic>
          <a:graphicData uri="http://schemas.openxmlformats.org/drawingml/2006/table">
            <a:tbl>
              <a:tblPr firstRow="1" firstCol="1" bandRow="1">
                <a:tableStyleId>{5C22544A-7EE6-4342-B048-85BDC9FD1C3A}</a:tableStyleId>
              </a:tblPr>
              <a:tblGrid>
                <a:gridCol w="658063">
                  <a:extLst>
                    <a:ext uri="{9D8B030D-6E8A-4147-A177-3AD203B41FA5}">
                      <a16:colId xmlns:a16="http://schemas.microsoft.com/office/drawing/2014/main" val="2316848501"/>
                    </a:ext>
                  </a:extLst>
                </a:gridCol>
                <a:gridCol w="1066127">
                  <a:extLst>
                    <a:ext uri="{9D8B030D-6E8A-4147-A177-3AD203B41FA5}">
                      <a16:colId xmlns:a16="http://schemas.microsoft.com/office/drawing/2014/main" val="291267752"/>
                    </a:ext>
                  </a:extLst>
                </a:gridCol>
                <a:gridCol w="6340310">
                  <a:extLst>
                    <a:ext uri="{9D8B030D-6E8A-4147-A177-3AD203B41FA5}">
                      <a16:colId xmlns:a16="http://schemas.microsoft.com/office/drawing/2014/main" val="3156475068"/>
                    </a:ext>
                  </a:extLst>
                </a:gridCol>
              </a:tblGrid>
              <a:tr h="159385">
                <a:tc>
                  <a:txBody>
                    <a:bodyPr/>
                    <a:lstStyle/>
                    <a:p>
                      <a:pPr algn="just">
                        <a:lnSpc>
                          <a:spcPct val="115000"/>
                        </a:lnSpc>
                        <a:spcAft>
                          <a:spcPts val="0"/>
                        </a:spcAft>
                      </a:pPr>
                      <a:r>
                        <a:rPr lang="cs-CZ" sz="1000" spc="-30">
                          <a:effectLst/>
                        </a:rPr>
                        <a:t>Zkratka</a:t>
                      </a:r>
                      <a:endParaRPr lang="cs-CZ" sz="1000" spc="-30">
                        <a:effectLst/>
                        <a:latin typeface="Times New Roman" panose="02020603050405020304" pitchFamily="18" charset="0"/>
                        <a:ea typeface="Calibri" panose="020F0502020204030204" pitchFamily="34" charset="0"/>
                        <a:cs typeface="Times New Roman" panose="02020603050405020304" pitchFamily="18" charset="0"/>
                      </a:endParaRPr>
                    </a:p>
                  </a:txBody>
                  <a:tcPr marL="40005" marR="40005" marT="19685" marB="19685" anchor="ctr"/>
                </a:tc>
                <a:tc>
                  <a:txBody>
                    <a:bodyPr/>
                    <a:lstStyle/>
                    <a:p>
                      <a:pPr algn="just">
                        <a:lnSpc>
                          <a:spcPct val="115000"/>
                        </a:lnSpc>
                        <a:spcAft>
                          <a:spcPts val="0"/>
                        </a:spcAft>
                      </a:pPr>
                      <a:r>
                        <a:rPr lang="cs-CZ" sz="1000" spc="-30">
                          <a:effectLst/>
                        </a:rPr>
                        <a:t>Hlavní význam</a:t>
                      </a:r>
                      <a:endParaRPr lang="cs-CZ" sz="1000" spc="-30">
                        <a:effectLst/>
                        <a:latin typeface="Times New Roman" panose="02020603050405020304" pitchFamily="18" charset="0"/>
                        <a:ea typeface="Calibri" panose="020F0502020204030204" pitchFamily="34" charset="0"/>
                        <a:cs typeface="Times New Roman" panose="02020603050405020304" pitchFamily="18" charset="0"/>
                      </a:endParaRPr>
                    </a:p>
                  </a:txBody>
                  <a:tcPr marL="40005" marR="40005" marT="19685" marB="19685" anchor="ctr"/>
                </a:tc>
                <a:tc>
                  <a:txBody>
                    <a:bodyPr/>
                    <a:lstStyle/>
                    <a:p>
                      <a:pPr algn="just">
                        <a:lnSpc>
                          <a:spcPct val="115000"/>
                        </a:lnSpc>
                        <a:spcAft>
                          <a:spcPts val="0"/>
                        </a:spcAft>
                      </a:pPr>
                      <a:r>
                        <a:rPr lang="cs-CZ" sz="1000" spc="-30">
                          <a:effectLst/>
                        </a:rPr>
                        <a:t>Doplňující charakteristika</a:t>
                      </a:r>
                      <a:endParaRPr lang="cs-CZ" sz="1000" spc="-30">
                        <a:effectLst/>
                        <a:latin typeface="Times New Roman" panose="02020603050405020304" pitchFamily="18" charset="0"/>
                        <a:ea typeface="Calibri" panose="020F0502020204030204" pitchFamily="34" charset="0"/>
                        <a:cs typeface="Times New Roman" panose="02020603050405020304" pitchFamily="18" charset="0"/>
                      </a:endParaRPr>
                    </a:p>
                  </a:txBody>
                  <a:tcPr marL="40005" marR="40005" marT="19685" marB="19685" anchor="ctr"/>
                </a:tc>
                <a:extLst>
                  <a:ext uri="{0D108BD9-81ED-4DB2-BD59-A6C34878D82A}">
                    <a16:rowId xmlns:a16="http://schemas.microsoft.com/office/drawing/2014/main" val="2737668826"/>
                  </a:ext>
                </a:extLst>
              </a:tr>
              <a:tr h="269240">
                <a:tc>
                  <a:txBody>
                    <a:bodyPr/>
                    <a:lstStyle/>
                    <a:p>
                      <a:pPr algn="just">
                        <a:lnSpc>
                          <a:spcPct val="115000"/>
                        </a:lnSpc>
                        <a:spcAft>
                          <a:spcPts val="0"/>
                        </a:spcAft>
                      </a:pPr>
                      <a:r>
                        <a:rPr lang="cs-CZ" sz="1000" spc="-30">
                          <a:effectLst/>
                        </a:rPr>
                        <a:t>S</a:t>
                      </a:r>
                      <a:endParaRPr lang="cs-CZ" sz="1000" spc="-30">
                        <a:effectLst/>
                        <a:latin typeface="Times New Roman" panose="02020603050405020304" pitchFamily="18" charset="0"/>
                        <a:ea typeface="Calibri" panose="020F0502020204030204" pitchFamily="34" charset="0"/>
                        <a:cs typeface="Times New Roman" panose="02020603050405020304" pitchFamily="18" charset="0"/>
                      </a:endParaRPr>
                    </a:p>
                  </a:txBody>
                  <a:tcPr marL="40005" marR="40005" marT="19685" marB="19685" anchor="ctr"/>
                </a:tc>
                <a:tc>
                  <a:txBody>
                    <a:bodyPr/>
                    <a:lstStyle/>
                    <a:p>
                      <a:pPr algn="just">
                        <a:lnSpc>
                          <a:spcPct val="115000"/>
                        </a:lnSpc>
                        <a:spcAft>
                          <a:spcPts val="0"/>
                        </a:spcAft>
                      </a:pPr>
                      <a:r>
                        <a:rPr lang="cs-CZ" sz="1000" spc="-30">
                          <a:effectLst/>
                        </a:rPr>
                        <a:t>Specifický</a:t>
                      </a:r>
                      <a:endParaRPr lang="cs-CZ" sz="1000" spc="-30">
                        <a:effectLst/>
                        <a:latin typeface="Times New Roman" panose="02020603050405020304" pitchFamily="18" charset="0"/>
                        <a:ea typeface="Calibri" panose="020F0502020204030204" pitchFamily="34" charset="0"/>
                        <a:cs typeface="Times New Roman" panose="02020603050405020304" pitchFamily="18" charset="0"/>
                      </a:endParaRPr>
                    </a:p>
                  </a:txBody>
                  <a:tcPr marL="40005" marR="40005" marT="19685" marB="19685" anchor="ctr"/>
                </a:tc>
                <a:tc>
                  <a:txBody>
                    <a:bodyPr/>
                    <a:lstStyle/>
                    <a:p>
                      <a:pPr algn="just">
                        <a:lnSpc>
                          <a:spcPct val="115000"/>
                        </a:lnSpc>
                        <a:spcAft>
                          <a:spcPts val="0"/>
                        </a:spcAft>
                      </a:pPr>
                      <a:r>
                        <a:rPr lang="cs-CZ" sz="1000" spc="-30">
                          <a:effectLst/>
                        </a:rPr>
                        <a:t>Významný, jednoduchý, jasný </a:t>
                      </a:r>
                      <a:endParaRPr lang="cs-CZ" sz="1000" spc="-30">
                        <a:effectLst/>
                        <a:latin typeface="Times New Roman" panose="02020603050405020304" pitchFamily="18" charset="0"/>
                        <a:ea typeface="Calibri" panose="020F0502020204030204" pitchFamily="34" charset="0"/>
                        <a:cs typeface="Times New Roman" panose="02020603050405020304" pitchFamily="18" charset="0"/>
                      </a:endParaRPr>
                    </a:p>
                  </a:txBody>
                  <a:tcPr marL="40005" marR="40005" marT="19685" marB="19685" anchor="ctr"/>
                </a:tc>
                <a:extLst>
                  <a:ext uri="{0D108BD9-81ED-4DB2-BD59-A6C34878D82A}">
                    <a16:rowId xmlns:a16="http://schemas.microsoft.com/office/drawing/2014/main" val="2046990614"/>
                  </a:ext>
                </a:extLst>
              </a:tr>
              <a:tr h="250190">
                <a:tc>
                  <a:txBody>
                    <a:bodyPr/>
                    <a:lstStyle/>
                    <a:p>
                      <a:pPr algn="just">
                        <a:lnSpc>
                          <a:spcPct val="115000"/>
                        </a:lnSpc>
                        <a:spcAft>
                          <a:spcPts val="0"/>
                        </a:spcAft>
                      </a:pPr>
                      <a:r>
                        <a:rPr lang="cs-CZ" sz="1000" spc="-30">
                          <a:effectLst/>
                        </a:rPr>
                        <a:t>M</a:t>
                      </a:r>
                      <a:endParaRPr lang="cs-CZ" sz="1000" spc="-30">
                        <a:effectLst/>
                        <a:latin typeface="Times New Roman" panose="02020603050405020304" pitchFamily="18" charset="0"/>
                        <a:ea typeface="Calibri" panose="020F0502020204030204" pitchFamily="34" charset="0"/>
                        <a:cs typeface="Times New Roman" panose="02020603050405020304" pitchFamily="18" charset="0"/>
                      </a:endParaRPr>
                    </a:p>
                  </a:txBody>
                  <a:tcPr marL="40005" marR="40005" marT="19685" marB="19685" anchor="ctr"/>
                </a:tc>
                <a:tc>
                  <a:txBody>
                    <a:bodyPr/>
                    <a:lstStyle/>
                    <a:p>
                      <a:pPr algn="just">
                        <a:lnSpc>
                          <a:spcPct val="115000"/>
                        </a:lnSpc>
                        <a:spcAft>
                          <a:spcPts val="0"/>
                        </a:spcAft>
                      </a:pPr>
                      <a:r>
                        <a:rPr lang="cs-CZ" sz="1000" spc="-30">
                          <a:effectLst/>
                        </a:rPr>
                        <a:t>měřitelný </a:t>
                      </a:r>
                      <a:endParaRPr lang="cs-CZ" sz="1000" spc="-30">
                        <a:effectLst/>
                        <a:latin typeface="Times New Roman" panose="02020603050405020304" pitchFamily="18" charset="0"/>
                        <a:ea typeface="Calibri" panose="020F0502020204030204" pitchFamily="34" charset="0"/>
                        <a:cs typeface="Times New Roman" panose="02020603050405020304" pitchFamily="18" charset="0"/>
                      </a:endParaRPr>
                    </a:p>
                  </a:txBody>
                  <a:tcPr marL="40005" marR="40005" marT="19685" marB="19685" anchor="ctr"/>
                </a:tc>
                <a:tc>
                  <a:txBody>
                    <a:bodyPr/>
                    <a:lstStyle/>
                    <a:p>
                      <a:pPr algn="just">
                        <a:lnSpc>
                          <a:spcPct val="115000"/>
                        </a:lnSpc>
                        <a:spcAft>
                          <a:spcPts val="0"/>
                        </a:spcAft>
                      </a:pPr>
                      <a:r>
                        <a:rPr lang="cs-CZ" sz="1000" spc="-30">
                          <a:effectLst/>
                        </a:rPr>
                        <a:t>Smysluplný, motivační, řiditelný</a:t>
                      </a:r>
                      <a:endParaRPr lang="cs-CZ" sz="1000" spc="-30">
                        <a:effectLst/>
                        <a:latin typeface="Times New Roman" panose="02020603050405020304" pitchFamily="18" charset="0"/>
                        <a:ea typeface="Calibri" panose="020F0502020204030204" pitchFamily="34" charset="0"/>
                        <a:cs typeface="Times New Roman" panose="02020603050405020304" pitchFamily="18" charset="0"/>
                      </a:endParaRPr>
                    </a:p>
                  </a:txBody>
                  <a:tcPr marL="40005" marR="40005" marT="19685" marB="19685" anchor="ctr"/>
                </a:tc>
                <a:extLst>
                  <a:ext uri="{0D108BD9-81ED-4DB2-BD59-A6C34878D82A}">
                    <a16:rowId xmlns:a16="http://schemas.microsoft.com/office/drawing/2014/main" val="3178567127"/>
                  </a:ext>
                </a:extLst>
              </a:tr>
              <a:tr h="398780">
                <a:tc>
                  <a:txBody>
                    <a:bodyPr/>
                    <a:lstStyle/>
                    <a:p>
                      <a:pPr algn="just">
                        <a:lnSpc>
                          <a:spcPct val="115000"/>
                        </a:lnSpc>
                        <a:spcAft>
                          <a:spcPts val="0"/>
                        </a:spcAft>
                      </a:pPr>
                      <a:r>
                        <a:rPr lang="cs-CZ" sz="1000" spc="-30">
                          <a:effectLst/>
                        </a:rPr>
                        <a:t>A</a:t>
                      </a:r>
                      <a:endParaRPr lang="cs-CZ" sz="1000" spc="-30">
                        <a:effectLst/>
                        <a:latin typeface="Times New Roman" panose="02020603050405020304" pitchFamily="18" charset="0"/>
                        <a:ea typeface="Calibri" panose="020F0502020204030204" pitchFamily="34" charset="0"/>
                        <a:cs typeface="Times New Roman" panose="02020603050405020304" pitchFamily="18" charset="0"/>
                      </a:endParaRPr>
                    </a:p>
                  </a:txBody>
                  <a:tcPr marL="40005" marR="40005" marT="19685" marB="19685" anchor="ctr"/>
                </a:tc>
                <a:tc>
                  <a:txBody>
                    <a:bodyPr/>
                    <a:lstStyle/>
                    <a:p>
                      <a:pPr algn="just">
                        <a:lnSpc>
                          <a:spcPct val="115000"/>
                        </a:lnSpc>
                        <a:spcAft>
                          <a:spcPts val="0"/>
                        </a:spcAft>
                      </a:pPr>
                      <a:r>
                        <a:rPr lang="cs-CZ" sz="1000" spc="-30">
                          <a:effectLst/>
                        </a:rPr>
                        <a:t>dosažitelný</a:t>
                      </a:r>
                      <a:endParaRPr lang="cs-CZ" sz="1000" spc="-30">
                        <a:effectLst/>
                        <a:latin typeface="Times New Roman" panose="02020603050405020304" pitchFamily="18" charset="0"/>
                        <a:ea typeface="Calibri" panose="020F0502020204030204" pitchFamily="34" charset="0"/>
                        <a:cs typeface="Times New Roman" panose="02020603050405020304" pitchFamily="18" charset="0"/>
                      </a:endParaRPr>
                    </a:p>
                  </a:txBody>
                  <a:tcPr marL="40005" marR="40005" marT="19685" marB="19685" anchor="ctr"/>
                </a:tc>
                <a:tc>
                  <a:txBody>
                    <a:bodyPr/>
                    <a:lstStyle/>
                    <a:p>
                      <a:pPr algn="just">
                        <a:lnSpc>
                          <a:spcPct val="115000"/>
                        </a:lnSpc>
                        <a:spcAft>
                          <a:spcPts val="0"/>
                        </a:spcAft>
                      </a:pPr>
                      <a:r>
                        <a:rPr lang="cs-CZ" sz="1000" spc="-30">
                          <a:effectLst/>
                        </a:rPr>
                        <a:t>Vhodný, dosažitelný, dohodnutý, přiřaditelný, sjednatelný, zaměřený na akci, ambiciózní, sladěný, inspirativní</a:t>
                      </a:r>
                      <a:endParaRPr lang="cs-CZ" sz="1000" spc="-30">
                        <a:effectLst/>
                        <a:latin typeface="Times New Roman" panose="02020603050405020304" pitchFamily="18" charset="0"/>
                        <a:ea typeface="Calibri" panose="020F0502020204030204" pitchFamily="34" charset="0"/>
                        <a:cs typeface="Times New Roman" panose="02020603050405020304" pitchFamily="18" charset="0"/>
                      </a:endParaRPr>
                    </a:p>
                  </a:txBody>
                  <a:tcPr marL="40005" marR="40005" marT="19685" marB="19685" anchor="ctr"/>
                </a:tc>
                <a:extLst>
                  <a:ext uri="{0D108BD9-81ED-4DB2-BD59-A6C34878D82A}">
                    <a16:rowId xmlns:a16="http://schemas.microsoft.com/office/drawing/2014/main" val="113035137"/>
                  </a:ext>
                </a:extLst>
              </a:tr>
              <a:tr h="316865">
                <a:tc>
                  <a:txBody>
                    <a:bodyPr/>
                    <a:lstStyle/>
                    <a:p>
                      <a:pPr algn="just">
                        <a:lnSpc>
                          <a:spcPct val="115000"/>
                        </a:lnSpc>
                        <a:spcAft>
                          <a:spcPts val="0"/>
                        </a:spcAft>
                      </a:pPr>
                      <a:r>
                        <a:rPr lang="cs-CZ" sz="1000" spc="-30">
                          <a:effectLst/>
                        </a:rPr>
                        <a:t>R</a:t>
                      </a:r>
                      <a:endParaRPr lang="cs-CZ" sz="1000" spc="-30">
                        <a:effectLst/>
                        <a:latin typeface="Times New Roman" panose="02020603050405020304" pitchFamily="18" charset="0"/>
                        <a:ea typeface="Calibri" panose="020F0502020204030204" pitchFamily="34" charset="0"/>
                        <a:cs typeface="Times New Roman" panose="02020603050405020304" pitchFamily="18" charset="0"/>
                      </a:endParaRPr>
                    </a:p>
                  </a:txBody>
                  <a:tcPr marL="40005" marR="40005" marT="19685" marB="19685" anchor="ctr"/>
                </a:tc>
                <a:tc>
                  <a:txBody>
                    <a:bodyPr/>
                    <a:lstStyle/>
                    <a:p>
                      <a:pPr algn="just">
                        <a:lnSpc>
                          <a:spcPct val="115000"/>
                        </a:lnSpc>
                        <a:spcAft>
                          <a:spcPts val="0"/>
                        </a:spcAft>
                      </a:pPr>
                      <a:r>
                        <a:rPr lang="cs-CZ" sz="1000" spc="-30">
                          <a:effectLst/>
                        </a:rPr>
                        <a:t>Relevantní</a:t>
                      </a:r>
                      <a:endParaRPr lang="cs-CZ" sz="1000" spc="-30">
                        <a:effectLst/>
                        <a:latin typeface="Times New Roman" panose="02020603050405020304" pitchFamily="18" charset="0"/>
                        <a:ea typeface="Calibri" panose="020F0502020204030204" pitchFamily="34" charset="0"/>
                        <a:cs typeface="Times New Roman" panose="02020603050405020304" pitchFamily="18" charset="0"/>
                      </a:endParaRPr>
                    </a:p>
                  </a:txBody>
                  <a:tcPr marL="40005" marR="40005" marT="19685" marB="19685" anchor="ctr"/>
                </a:tc>
                <a:tc>
                  <a:txBody>
                    <a:bodyPr/>
                    <a:lstStyle/>
                    <a:p>
                      <a:pPr algn="just">
                        <a:lnSpc>
                          <a:spcPct val="115000"/>
                        </a:lnSpc>
                        <a:spcAft>
                          <a:spcPts val="0"/>
                        </a:spcAft>
                      </a:pPr>
                      <a:r>
                        <a:rPr lang="cs-CZ" sz="1000" spc="-30">
                          <a:effectLst/>
                        </a:rPr>
                        <a:t>Realistické, zaměřené na výsledky, zaměřené na zdroje, na odměňování</a:t>
                      </a:r>
                      <a:endParaRPr lang="cs-CZ" sz="1000" spc="-30">
                        <a:effectLst/>
                        <a:latin typeface="Times New Roman" panose="02020603050405020304" pitchFamily="18" charset="0"/>
                        <a:ea typeface="Calibri" panose="020F0502020204030204" pitchFamily="34" charset="0"/>
                        <a:cs typeface="Times New Roman" panose="02020603050405020304" pitchFamily="18" charset="0"/>
                      </a:endParaRPr>
                    </a:p>
                  </a:txBody>
                  <a:tcPr marL="40005" marR="40005" marT="19685" marB="19685" anchor="ctr"/>
                </a:tc>
                <a:extLst>
                  <a:ext uri="{0D108BD9-81ED-4DB2-BD59-A6C34878D82A}">
                    <a16:rowId xmlns:a16="http://schemas.microsoft.com/office/drawing/2014/main" val="1043604107"/>
                  </a:ext>
                </a:extLst>
              </a:tr>
              <a:tr h="313055">
                <a:tc>
                  <a:txBody>
                    <a:bodyPr/>
                    <a:lstStyle/>
                    <a:p>
                      <a:pPr algn="just">
                        <a:lnSpc>
                          <a:spcPct val="115000"/>
                        </a:lnSpc>
                        <a:spcAft>
                          <a:spcPts val="0"/>
                        </a:spcAft>
                      </a:pPr>
                      <a:r>
                        <a:rPr lang="cs-CZ" sz="1000" spc="-30">
                          <a:effectLst/>
                        </a:rPr>
                        <a:t>T</a:t>
                      </a:r>
                      <a:endParaRPr lang="cs-CZ" sz="1000" spc="-30">
                        <a:effectLst/>
                        <a:latin typeface="Times New Roman" panose="02020603050405020304" pitchFamily="18" charset="0"/>
                        <a:ea typeface="Calibri" panose="020F0502020204030204" pitchFamily="34" charset="0"/>
                        <a:cs typeface="Times New Roman" panose="02020603050405020304" pitchFamily="18" charset="0"/>
                      </a:endParaRPr>
                    </a:p>
                  </a:txBody>
                  <a:tcPr marL="40005" marR="40005" marT="19685" marB="19685" anchor="ctr"/>
                </a:tc>
                <a:tc>
                  <a:txBody>
                    <a:bodyPr/>
                    <a:lstStyle/>
                    <a:p>
                      <a:pPr algn="just">
                        <a:lnSpc>
                          <a:spcPct val="115000"/>
                        </a:lnSpc>
                        <a:spcAft>
                          <a:spcPts val="0"/>
                        </a:spcAft>
                      </a:pPr>
                      <a:r>
                        <a:rPr lang="cs-CZ" sz="1000" spc="-30">
                          <a:effectLst/>
                        </a:rPr>
                        <a:t>Časově omezený</a:t>
                      </a:r>
                      <a:endParaRPr lang="cs-CZ" sz="1000" spc="-30">
                        <a:effectLst/>
                        <a:latin typeface="Times New Roman" panose="02020603050405020304" pitchFamily="18" charset="0"/>
                        <a:ea typeface="Calibri" panose="020F0502020204030204" pitchFamily="34" charset="0"/>
                        <a:cs typeface="Times New Roman" panose="02020603050405020304" pitchFamily="18" charset="0"/>
                      </a:endParaRPr>
                    </a:p>
                  </a:txBody>
                  <a:tcPr marL="40005" marR="40005" marT="19685" marB="19685" anchor="ctr"/>
                </a:tc>
                <a:tc>
                  <a:txBody>
                    <a:bodyPr/>
                    <a:lstStyle/>
                    <a:p>
                      <a:pPr algn="just">
                        <a:lnSpc>
                          <a:spcPct val="115000"/>
                        </a:lnSpc>
                        <a:spcAft>
                          <a:spcPts val="0"/>
                        </a:spcAft>
                      </a:pPr>
                      <a:r>
                        <a:rPr lang="cs-CZ" sz="1000" spc="-30" dirty="0">
                          <a:effectLst/>
                        </a:rPr>
                        <a:t>časově orientovaný, časově ohraničený, časově orientovaný, časově založený, časově ohraničený, časový, časově specifický, časový rozvrh, sledovatelný, hmatatelný</a:t>
                      </a:r>
                      <a:endParaRPr lang="cs-CZ" sz="1000" spc="-3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0005" marR="40005" marT="19685" marB="19685" anchor="ctr"/>
                </a:tc>
                <a:extLst>
                  <a:ext uri="{0D108BD9-81ED-4DB2-BD59-A6C34878D82A}">
                    <a16:rowId xmlns:a16="http://schemas.microsoft.com/office/drawing/2014/main" val="839110428"/>
                  </a:ext>
                </a:extLst>
              </a:tr>
            </a:tbl>
          </a:graphicData>
        </a:graphic>
      </p:graphicFrame>
    </p:spTree>
    <p:extLst>
      <p:ext uri="{BB962C8B-B14F-4D97-AF65-F5344CB8AC3E}">
        <p14:creationId xmlns:p14="http://schemas.microsoft.com/office/powerpoint/2010/main" val="32509833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A39A599-C4E8-4C8B-82BA-0484794493E1}"/>
              </a:ext>
            </a:extLst>
          </p:cNvPr>
          <p:cNvSpPr>
            <a:spLocks noGrp="1"/>
          </p:cNvSpPr>
          <p:nvPr>
            <p:ph type="title"/>
          </p:nvPr>
        </p:nvSpPr>
        <p:spPr/>
        <p:txBody>
          <a:bodyPr/>
          <a:lstStyle/>
          <a:p>
            <a:r>
              <a:rPr lang="cs-CZ" b="1" cap="small" dirty="0"/>
              <a:t>Popis nabízených výrobků a služeb</a:t>
            </a:r>
            <a:endParaRPr lang="en-GB" dirty="0"/>
          </a:p>
        </p:txBody>
      </p:sp>
      <p:sp>
        <p:nvSpPr>
          <p:cNvPr id="3" name="Zástupný obsah 2">
            <a:extLst>
              <a:ext uri="{FF2B5EF4-FFF2-40B4-BE49-F238E27FC236}">
                <a16:creationId xmlns:a16="http://schemas.microsoft.com/office/drawing/2014/main" id="{34201DB1-D8BF-439E-BAB5-FF0C5E57BE02}"/>
              </a:ext>
            </a:extLst>
          </p:cNvPr>
          <p:cNvSpPr>
            <a:spLocks noGrp="1"/>
          </p:cNvSpPr>
          <p:nvPr>
            <p:ph idx="1"/>
          </p:nvPr>
        </p:nvSpPr>
        <p:spPr/>
        <p:txBody>
          <a:bodyPr>
            <a:normAutofit fontScale="77500" lnSpcReduction="20000"/>
          </a:bodyPr>
          <a:lstStyle/>
          <a:p>
            <a:r>
              <a:rPr lang="cs-CZ" dirty="0"/>
              <a:t>Tato část by měla být o tom, co nabízíte svým zákazníkům. Mělo by se také hovořit o klíčových kompetencích vašeho podnikání. Měli byste zdůraznit to, co je jedinečné, jako nový výrobek nebo služba, jeho pojetí nebo vlastnictví patentů. Musíte ukázat, jak váš produkt nebo službu specificky vyhovuje konkrétním potřebám trhu. Musíte také zjistit, jak produkt nebo služba bude vyhovovat specifickým potřebám zákazníků. Tato část může zahrnovat diskusi i o technických otázkách. V případě, že je podnikání založeno na technologické inovaci, pak je nutné zajistit adekvátní diskusi o specifické povaze technologie. Tato část může obsahovat rovněž:</a:t>
            </a:r>
          </a:p>
          <a:p>
            <a:pPr lvl="0"/>
            <a:r>
              <a:rPr lang="cs-CZ" dirty="0"/>
              <a:t>Diskusi o budoucích investičních potřeb nebo požadovaný čas na vývoj nových produktů a služeb.</a:t>
            </a:r>
          </a:p>
          <a:p>
            <a:pPr lvl="0"/>
            <a:r>
              <a:rPr lang="cs-CZ" dirty="0"/>
              <a:t>Diskusi o cenách výrobek nebo službu, i když podrobnější diskuse o otázce cen lze nalézt v části marketingového plánu.</a:t>
            </a:r>
          </a:p>
          <a:p>
            <a:pPr lvl="0"/>
            <a:r>
              <a:rPr lang="cs-CZ" dirty="0"/>
              <a:t>Diskusi o cenové politice v porovnání s konkurencí. Jak zapadá do celkové strategie firmy?</a:t>
            </a:r>
          </a:p>
          <a:p>
            <a:r>
              <a:rPr lang="cs-CZ" dirty="0"/>
              <a:t>Tato část musí být připravena velice důkladně. Investoři budou vědět hodně o průmyslu a jeho omezení. Je třeba identifikovat všechna místa, která by mohla být zdrojem problémů jako jsou právní předpisy, problémy s vývojem nových produktů, zajištění distribučních kanálů apod. Dále je důležité identifikovat stávající konkurenci v tomto odvětví a možných budoucích konkurentů.</a:t>
            </a:r>
          </a:p>
          <a:p>
            <a:endParaRPr lang="en-GB" dirty="0"/>
          </a:p>
        </p:txBody>
      </p:sp>
    </p:spTree>
    <p:extLst>
      <p:ext uri="{BB962C8B-B14F-4D97-AF65-F5344CB8AC3E}">
        <p14:creationId xmlns:p14="http://schemas.microsoft.com/office/powerpoint/2010/main" val="24297178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CA5938C-84C8-442C-84F3-A3AB307FD5EC}"/>
              </a:ext>
            </a:extLst>
          </p:cNvPr>
          <p:cNvSpPr>
            <a:spLocks noGrp="1"/>
          </p:cNvSpPr>
          <p:nvPr>
            <p:ph type="title"/>
          </p:nvPr>
        </p:nvSpPr>
        <p:spPr/>
        <p:txBody>
          <a:bodyPr/>
          <a:lstStyle/>
          <a:p>
            <a:r>
              <a:rPr lang="cs-CZ" b="1" cap="small" dirty="0"/>
              <a:t>Analýza trhu a konkurence </a:t>
            </a:r>
            <a:endParaRPr lang="en-GB" dirty="0"/>
          </a:p>
        </p:txBody>
      </p:sp>
      <p:sp>
        <p:nvSpPr>
          <p:cNvPr id="3" name="Zástupný obsah 2">
            <a:extLst>
              <a:ext uri="{FF2B5EF4-FFF2-40B4-BE49-F238E27FC236}">
                <a16:creationId xmlns:a16="http://schemas.microsoft.com/office/drawing/2014/main" id="{465FCEF3-3C34-4B38-8C2A-6887F6DF7A6B}"/>
              </a:ext>
            </a:extLst>
          </p:cNvPr>
          <p:cNvSpPr>
            <a:spLocks noGrp="1"/>
          </p:cNvSpPr>
          <p:nvPr>
            <p:ph idx="1"/>
          </p:nvPr>
        </p:nvSpPr>
        <p:spPr/>
        <p:txBody>
          <a:bodyPr>
            <a:normAutofit fontScale="55000" lnSpcReduction="20000"/>
          </a:bodyPr>
          <a:lstStyle/>
          <a:p>
            <a:r>
              <a:rPr lang="en-GB" dirty="0"/>
              <a:t>V </a:t>
            </a:r>
            <a:r>
              <a:rPr lang="en-GB" dirty="0" err="1"/>
              <a:t>této</a:t>
            </a:r>
            <a:r>
              <a:rPr lang="en-GB" dirty="0"/>
              <a:t> </a:t>
            </a:r>
            <a:r>
              <a:rPr lang="en-GB" dirty="0" err="1"/>
              <a:t>části</a:t>
            </a:r>
            <a:r>
              <a:rPr lang="en-GB" dirty="0"/>
              <a:t> </a:t>
            </a:r>
            <a:r>
              <a:rPr lang="en-GB" dirty="0" err="1"/>
              <a:t>chcete</a:t>
            </a:r>
            <a:r>
              <a:rPr lang="en-GB" dirty="0"/>
              <a:t> </a:t>
            </a:r>
            <a:r>
              <a:rPr lang="en-GB" dirty="0" err="1"/>
              <a:t>poskytnout</a:t>
            </a:r>
            <a:r>
              <a:rPr lang="en-GB" dirty="0"/>
              <a:t> </a:t>
            </a:r>
            <a:r>
              <a:rPr lang="en-GB" dirty="0" err="1"/>
              <a:t>ucelený</a:t>
            </a:r>
            <a:r>
              <a:rPr lang="en-GB" dirty="0"/>
              <a:t> </a:t>
            </a:r>
            <a:r>
              <a:rPr lang="en-GB" dirty="0" err="1"/>
              <a:t>přehled</a:t>
            </a:r>
            <a:r>
              <a:rPr lang="en-GB" dirty="0"/>
              <a:t> o </a:t>
            </a:r>
            <a:r>
              <a:rPr lang="en-GB" dirty="0" err="1"/>
              <a:t>oboru</a:t>
            </a:r>
            <a:r>
              <a:rPr lang="en-GB" dirty="0"/>
              <a:t>. </a:t>
            </a:r>
            <a:r>
              <a:rPr lang="en-GB" dirty="0" err="1"/>
              <a:t>Investoři</a:t>
            </a:r>
            <a:r>
              <a:rPr lang="en-GB" dirty="0"/>
              <a:t> </a:t>
            </a:r>
            <a:r>
              <a:rPr lang="en-GB" dirty="0" err="1"/>
              <a:t>chtějí</a:t>
            </a:r>
            <a:r>
              <a:rPr lang="en-GB" dirty="0"/>
              <a:t> </a:t>
            </a:r>
            <a:r>
              <a:rPr lang="en-GB" dirty="0" err="1"/>
              <a:t>vědět</a:t>
            </a:r>
            <a:r>
              <a:rPr lang="en-GB" dirty="0"/>
              <a:t>, </a:t>
            </a:r>
            <a:r>
              <a:rPr lang="en-GB" dirty="0" err="1"/>
              <a:t>zda</a:t>
            </a:r>
            <a:r>
              <a:rPr lang="en-GB" dirty="0"/>
              <a:t> se </a:t>
            </a:r>
            <a:r>
              <a:rPr lang="en-GB" dirty="0" err="1"/>
              <a:t>jim</a:t>
            </a:r>
            <a:r>
              <a:rPr lang="en-GB" dirty="0"/>
              <a:t> </a:t>
            </a:r>
            <a:r>
              <a:rPr lang="en-GB" dirty="0" err="1"/>
              <a:t>vrátí</a:t>
            </a:r>
            <a:r>
              <a:rPr lang="en-GB" dirty="0"/>
              <a:t> </a:t>
            </a:r>
            <a:r>
              <a:rPr lang="en-GB" dirty="0" err="1"/>
              <a:t>počáteční</a:t>
            </a:r>
            <a:r>
              <a:rPr lang="en-GB" dirty="0"/>
              <a:t> </a:t>
            </a:r>
            <a:r>
              <a:rPr lang="en-GB" dirty="0" err="1"/>
              <a:t>investice</a:t>
            </a:r>
            <a:r>
              <a:rPr lang="en-GB" dirty="0"/>
              <a:t>. </a:t>
            </a:r>
            <a:r>
              <a:rPr lang="en-GB" dirty="0" err="1"/>
              <a:t>Kdy</a:t>
            </a:r>
            <a:r>
              <a:rPr lang="en-GB" dirty="0"/>
              <a:t> </a:t>
            </a:r>
            <a:r>
              <a:rPr lang="en-GB" dirty="0" err="1"/>
              <a:t>uvidí</a:t>
            </a:r>
            <a:r>
              <a:rPr lang="en-GB" dirty="0"/>
              <a:t> </a:t>
            </a:r>
            <a:r>
              <a:rPr lang="en-GB" dirty="0" err="1"/>
              <a:t>zisk</a:t>
            </a:r>
            <a:r>
              <a:rPr lang="en-GB" dirty="0"/>
              <a:t>? </a:t>
            </a:r>
            <a:r>
              <a:rPr lang="en-GB" dirty="0" err="1"/>
              <a:t>Pamatujte</a:t>
            </a:r>
            <a:r>
              <a:rPr lang="en-GB" dirty="0"/>
              <a:t> </a:t>
            </a:r>
            <a:r>
              <a:rPr lang="en-GB" dirty="0" err="1"/>
              <a:t>si</a:t>
            </a:r>
            <a:r>
              <a:rPr lang="en-GB" dirty="0"/>
              <a:t>, </a:t>
            </a:r>
            <a:r>
              <a:rPr lang="en-GB" dirty="0" err="1"/>
              <a:t>že</a:t>
            </a:r>
            <a:r>
              <a:rPr lang="en-GB" dirty="0"/>
              <a:t> </a:t>
            </a:r>
            <a:r>
              <a:rPr lang="en-GB" dirty="0" err="1"/>
              <a:t>investoři</a:t>
            </a:r>
            <a:r>
              <a:rPr lang="en-GB" dirty="0"/>
              <a:t> </a:t>
            </a:r>
            <a:r>
              <a:rPr lang="en-GB" dirty="0" err="1"/>
              <a:t>často</a:t>
            </a:r>
            <a:r>
              <a:rPr lang="en-GB" dirty="0"/>
              <a:t> </a:t>
            </a:r>
            <a:r>
              <a:rPr lang="en-GB" dirty="0" err="1"/>
              <a:t>pečlivě</a:t>
            </a:r>
            <a:r>
              <a:rPr lang="en-GB" dirty="0"/>
              <a:t> </a:t>
            </a:r>
            <a:r>
              <a:rPr lang="en-GB" dirty="0" err="1"/>
              <a:t>sle-dují</a:t>
            </a:r>
            <a:r>
              <a:rPr lang="en-GB" dirty="0"/>
              <a:t> </a:t>
            </a:r>
            <a:r>
              <a:rPr lang="en-GB" dirty="0" err="1"/>
              <a:t>trh</a:t>
            </a:r>
            <a:r>
              <a:rPr lang="en-GB" dirty="0"/>
              <a:t> a </a:t>
            </a:r>
            <a:r>
              <a:rPr lang="en-GB" dirty="0" err="1"/>
              <a:t>jsou</a:t>
            </a:r>
            <a:r>
              <a:rPr lang="en-GB" dirty="0"/>
              <a:t> </a:t>
            </a:r>
            <a:r>
              <a:rPr lang="en-GB" dirty="0" err="1"/>
              <a:t>si</a:t>
            </a:r>
            <a:r>
              <a:rPr lang="en-GB" dirty="0"/>
              <a:t> </a:t>
            </a:r>
            <a:r>
              <a:rPr lang="en-GB" dirty="0" err="1"/>
              <a:t>dobře</a:t>
            </a:r>
            <a:r>
              <a:rPr lang="en-GB" dirty="0"/>
              <a:t> </a:t>
            </a:r>
            <a:r>
              <a:rPr lang="en-GB" dirty="0" err="1"/>
              <a:t>vědomi</a:t>
            </a:r>
            <a:r>
              <a:rPr lang="en-GB" dirty="0"/>
              <a:t> </a:t>
            </a:r>
            <a:r>
              <a:rPr lang="en-GB" dirty="0" err="1"/>
              <a:t>silných</a:t>
            </a:r>
            <a:r>
              <a:rPr lang="en-GB" dirty="0"/>
              <a:t> </a:t>
            </a:r>
            <a:r>
              <a:rPr lang="en-GB" dirty="0" err="1"/>
              <a:t>stránek</a:t>
            </a:r>
            <a:r>
              <a:rPr lang="en-GB" dirty="0"/>
              <a:t> a </a:t>
            </a:r>
            <a:r>
              <a:rPr lang="en-GB" dirty="0" err="1"/>
              <a:t>omezení</a:t>
            </a:r>
            <a:r>
              <a:rPr lang="en-GB" dirty="0"/>
              <a:t> v </a:t>
            </a:r>
            <a:r>
              <a:rPr lang="en-GB" dirty="0" err="1"/>
              <a:t>určitém</a:t>
            </a:r>
            <a:r>
              <a:rPr lang="en-GB" dirty="0"/>
              <a:t> </a:t>
            </a:r>
            <a:r>
              <a:rPr lang="en-GB" dirty="0" err="1"/>
              <a:t>odvětví</a:t>
            </a:r>
            <a:r>
              <a:rPr lang="en-GB" dirty="0"/>
              <a:t>. </a:t>
            </a:r>
            <a:r>
              <a:rPr lang="en-GB" dirty="0" err="1"/>
              <a:t>Investoři</a:t>
            </a:r>
            <a:r>
              <a:rPr lang="en-GB" dirty="0"/>
              <a:t> </a:t>
            </a:r>
            <a:r>
              <a:rPr lang="en-GB" dirty="0" err="1"/>
              <a:t>hle-dají</a:t>
            </a:r>
            <a:r>
              <a:rPr lang="en-GB" dirty="0"/>
              <a:t> </a:t>
            </a:r>
            <a:r>
              <a:rPr lang="en-GB" dirty="0" err="1"/>
              <a:t>odvětví</a:t>
            </a:r>
            <a:r>
              <a:rPr lang="en-GB" dirty="0"/>
              <a:t>, </a:t>
            </a:r>
            <a:r>
              <a:rPr lang="en-GB" dirty="0" err="1"/>
              <a:t>které</a:t>
            </a:r>
            <a:r>
              <a:rPr lang="en-GB" dirty="0"/>
              <a:t> </a:t>
            </a:r>
            <a:r>
              <a:rPr lang="en-GB" dirty="0" err="1"/>
              <a:t>může</a:t>
            </a:r>
            <a:r>
              <a:rPr lang="en-GB" dirty="0"/>
              <a:t> </a:t>
            </a:r>
            <a:r>
              <a:rPr lang="en-GB" dirty="0" err="1"/>
              <a:t>prokázat</a:t>
            </a:r>
            <a:r>
              <a:rPr lang="en-GB" dirty="0"/>
              <a:t> </a:t>
            </a:r>
            <a:r>
              <a:rPr lang="en-GB" dirty="0" err="1"/>
              <a:t>růst</a:t>
            </a:r>
            <a:r>
              <a:rPr lang="en-GB" dirty="0"/>
              <a:t>. </a:t>
            </a:r>
            <a:r>
              <a:rPr lang="en-GB" dirty="0" err="1"/>
              <a:t>Chtějí</a:t>
            </a:r>
            <a:r>
              <a:rPr lang="en-GB" dirty="0"/>
              <a:t> </a:t>
            </a:r>
            <a:r>
              <a:rPr lang="en-GB" dirty="0" err="1"/>
              <a:t>také</a:t>
            </a:r>
            <a:r>
              <a:rPr lang="en-GB" dirty="0"/>
              <a:t>, aby </a:t>
            </a:r>
            <a:r>
              <a:rPr lang="en-GB" dirty="0" err="1"/>
              <a:t>zjistili</a:t>
            </a:r>
            <a:r>
              <a:rPr lang="en-GB" dirty="0"/>
              <a:t>, </a:t>
            </a:r>
            <a:r>
              <a:rPr lang="en-GB" dirty="0" err="1"/>
              <a:t>zda</a:t>
            </a:r>
            <a:r>
              <a:rPr lang="en-GB" dirty="0"/>
              <a:t> </a:t>
            </a:r>
            <a:r>
              <a:rPr lang="en-GB" dirty="0" err="1"/>
              <a:t>průmysl</a:t>
            </a:r>
            <a:r>
              <a:rPr lang="en-GB" dirty="0"/>
              <a:t> je </a:t>
            </a:r>
            <a:r>
              <a:rPr lang="en-GB" dirty="0" err="1"/>
              <a:t>strukturálně</a:t>
            </a:r>
            <a:r>
              <a:rPr lang="en-GB" dirty="0"/>
              <a:t> </a:t>
            </a:r>
            <a:r>
              <a:rPr lang="en-GB" dirty="0" err="1"/>
              <a:t>přitažlivý</a:t>
            </a:r>
            <a:r>
              <a:rPr lang="en-GB" dirty="0"/>
              <a:t>. </a:t>
            </a:r>
          </a:p>
          <a:p>
            <a:r>
              <a:rPr lang="en-GB" dirty="0" err="1"/>
              <a:t>Vize</a:t>
            </a:r>
            <a:endParaRPr lang="en-GB" dirty="0"/>
          </a:p>
          <a:p>
            <a:r>
              <a:rPr lang="en-GB" dirty="0"/>
              <a:t>To </a:t>
            </a:r>
            <a:r>
              <a:rPr lang="en-GB" dirty="0" err="1"/>
              <a:t>může</a:t>
            </a:r>
            <a:r>
              <a:rPr lang="en-GB" dirty="0"/>
              <a:t> </a:t>
            </a:r>
            <a:r>
              <a:rPr lang="en-GB" dirty="0" err="1"/>
              <a:t>zahrnovat</a:t>
            </a:r>
            <a:r>
              <a:rPr lang="en-GB" dirty="0"/>
              <a:t> </a:t>
            </a:r>
            <a:r>
              <a:rPr lang="en-GB" dirty="0" err="1"/>
              <a:t>provádění</a:t>
            </a:r>
            <a:r>
              <a:rPr lang="en-GB" dirty="0"/>
              <a:t> </a:t>
            </a:r>
            <a:r>
              <a:rPr lang="en-GB" dirty="0" err="1"/>
              <a:t>analýzy</a:t>
            </a:r>
            <a:r>
              <a:rPr lang="en-GB" dirty="0"/>
              <a:t> </a:t>
            </a:r>
            <a:r>
              <a:rPr lang="en-GB" dirty="0" err="1"/>
              <a:t>pěti</a:t>
            </a:r>
            <a:r>
              <a:rPr lang="en-GB" dirty="0"/>
              <a:t> </a:t>
            </a:r>
            <a:r>
              <a:rPr lang="en-GB" dirty="0" err="1"/>
              <a:t>konkurenčních</a:t>
            </a:r>
            <a:r>
              <a:rPr lang="en-GB" dirty="0"/>
              <a:t> </a:t>
            </a:r>
            <a:r>
              <a:rPr lang="en-GB" dirty="0" err="1"/>
              <a:t>sil</a:t>
            </a:r>
            <a:r>
              <a:rPr lang="en-GB" dirty="0"/>
              <a:t> </a:t>
            </a:r>
            <a:r>
              <a:rPr lang="en-GB" dirty="0" err="1"/>
              <a:t>Portera</a:t>
            </a:r>
            <a:r>
              <a:rPr lang="en-GB" dirty="0"/>
              <a:t> </a:t>
            </a:r>
            <a:r>
              <a:rPr lang="en-GB" dirty="0" err="1"/>
              <a:t>či</a:t>
            </a:r>
            <a:r>
              <a:rPr lang="en-GB" dirty="0"/>
              <a:t> </a:t>
            </a:r>
            <a:r>
              <a:rPr lang="en-GB" dirty="0" err="1"/>
              <a:t>analýzu</a:t>
            </a:r>
            <a:r>
              <a:rPr lang="en-GB" dirty="0"/>
              <a:t> pro-</a:t>
            </a:r>
            <a:r>
              <a:rPr lang="en-GB" dirty="0" err="1"/>
              <a:t>středí</a:t>
            </a:r>
            <a:r>
              <a:rPr lang="en-GB" dirty="0"/>
              <a:t> </a:t>
            </a:r>
            <a:r>
              <a:rPr lang="en-GB" dirty="0" err="1"/>
              <a:t>pomocí</a:t>
            </a:r>
            <a:r>
              <a:rPr lang="en-GB" dirty="0"/>
              <a:t> PEST. </a:t>
            </a:r>
            <a:r>
              <a:rPr lang="en-GB" dirty="0" err="1"/>
              <a:t>Nicméně</a:t>
            </a:r>
            <a:r>
              <a:rPr lang="en-GB" dirty="0"/>
              <a:t>, toto </a:t>
            </a:r>
            <a:r>
              <a:rPr lang="en-GB" dirty="0" err="1"/>
              <a:t>není</a:t>
            </a:r>
            <a:r>
              <a:rPr lang="en-GB" dirty="0"/>
              <a:t> </a:t>
            </a:r>
            <a:r>
              <a:rPr lang="en-GB" dirty="0" err="1"/>
              <a:t>požadováno</a:t>
            </a:r>
            <a:r>
              <a:rPr lang="en-GB" dirty="0"/>
              <a:t> </a:t>
            </a:r>
            <a:r>
              <a:rPr lang="en-GB" dirty="0" err="1"/>
              <a:t>ve</a:t>
            </a:r>
            <a:r>
              <a:rPr lang="en-GB" dirty="0"/>
              <a:t> </a:t>
            </a:r>
            <a:r>
              <a:rPr lang="en-GB" dirty="0" err="1"/>
              <a:t>všech</a:t>
            </a:r>
            <a:r>
              <a:rPr lang="en-GB" dirty="0"/>
              <a:t> </a:t>
            </a:r>
            <a:r>
              <a:rPr lang="en-GB" dirty="0" err="1"/>
              <a:t>případech</a:t>
            </a:r>
            <a:r>
              <a:rPr lang="en-GB" dirty="0"/>
              <a:t>. Tato </a:t>
            </a:r>
            <a:r>
              <a:rPr lang="en-GB" dirty="0" err="1"/>
              <a:t>část</a:t>
            </a:r>
            <a:r>
              <a:rPr lang="en-GB" dirty="0"/>
              <a:t> </a:t>
            </a:r>
            <a:r>
              <a:rPr lang="en-GB" dirty="0" err="1"/>
              <a:t>obsa-huje</a:t>
            </a:r>
            <a:r>
              <a:rPr lang="en-GB" dirty="0"/>
              <a:t> </a:t>
            </a:r>
            <a:r>
              <a:rPr lang="en-GB" dirty="0" err="1"/>
              <a:t>informace</a:t>
            </a:r>
            <a:r>
              <a:rPr lang="en-GB" dirty="0"/>
              <a:t> z </a:t>
            </a:r>
            <a:r>
              <a:rPr lang="en-GB" dirty="0" err="1"/>
              <a:t>těchto</a:t>
            </a:r>
            <a:r>
              <a:rPr lang="en-GB" dirty="0"/>
              <a:t> </a:t>
            </a:r>
            <a:r>
              <a:rPr lang="en-GB" dirty="0" err="1"/>
              <a:t>oblastí</a:t>
            </a:r>
            <a:r>
              <a:rPr lang="en-GB" dirty="0"/>
              <a:t>:</a:t>
            </a:r>
          </a:p>
          <a:p>
            <a:r>
              <a:rPr lang="en-GB" dirty="0"/>
              <a:t>•	</a:t>
            </a:r>
            <a:r>
              <a:rPr lang="en-GB" dirty="0" err="1"/>
              <a:t>Analýza</a:t>
            </a:r>
            <a:r>
              <a:rPr lang="en-GB" dirty="0"/>
              <a:t> </a:t>
            </a:r>
            <a:r>
              <a:rPr lang="en-GB" dirty="0" err="1"/>
              <a:t>odvětví</a:t>
            </a:r>
            <a:endParaRPr lang="en-GB" dirty="0"/>
          </a:p>
          <a:p>
            <a:r>
              <a:rPr lang="en-GB" dirty="0"/>
              <a:t>o	</a:t>
            </a:r>
            <a:r>
              <a:rPr lang="en-GB" dirty="0" err="1"/>
              <a:t>velikost</a:t>
            </a:r>
            <a:r>
              <a:rPr lang="en-GB" dirty="0"/>
              <a:t> </a:t>
            </a:r>
            <a:r>
              <a:rPr lang="en-GB" dirty="0" err="1"/>
              <a:t>trhu</a:t>
            </a:r>
            <a:r>
              <a:rPr lang="en-GB" dirty="0"/>
              <a:t> a </a:t>
            </a:r>
            <a:r>
              <a:rPr lang="en-GB" dirty="0" err="1"/>
              <a:t>odpovídající</a:t>
            </a:r>
            <a:r>
              <a:rPr lang="en-GB" dirty="0"/>
              <a:t> </a:t>
            </a:r>
            <a:r>
              <a:rPr lang="en-GB" dirty="0" err="1"/>
              <a:t>velikost</a:t>
            </a:r>
            <a:r>
              <a:rPr lang="en-GB" dirty="0"/>
              <a:t> </a:t>
            </a:r>
            <a:r>
              <a:rPr lang="en-GB" dirty="0" err="1"/>
              <a:t>trhu</a:t>
            </a:r>
            <a:r>
              <a:rPr lang="en-GB" dirty="0"/>
              <a:t>,</a:t>
            </a:r>
          </a:p>
          <a:p>
            <a:r>
              <a:rPr lang="en-GB" dirty="0"/>
              <a:t>o	trendy </a:t>
            </a:r>
            <a:r>
              <a:rPr lang="en-GB" dirty="0" err="1"/>
              <a:t>na</a:t>
            </a:r>
            <a:r>
              <a:rPr lang="en-GB" dirty="0"/>
              <a:t> </a:t>
            </a:r>
            <a:r>
              <a:rPr lang="en-GB" dirty="0" err="1"/>
              <a:t>trhu</a:t>
            </a:r>
            <a:r>
              <a:rPr lang="en-GB" dirty="0"/>
              <a:t>,</a:t>
            </a:r>
          </a:p>
          <a:p>
            <a:r>
              <a:rPr lang="en-GB" dirty="0"/>
              <a:t>o	</a:t>
            </a:r>
            <a:r>
              <a:rPr lang="en-GB" dirty="0" err="1"/>
              <a:t>zákazníci</a:t>
            </a:r>
            <a:r>
              <a:rPr lang="en-GB" dirty="0"/>
              <a:t> a </a:t>
            </a:r>
            <a:r>
              <a:rPr lang="en-GB" dirty="0" err="1"/>
              <a:t>konkurence</a:t>
            </a:r>
            <a:r>
              <a:rPr lang="en-GB" dirty="0"/>
              <a:t>.</a:t>
            </a:r>
          </a:p>
          <a:p>
            <a:r>
              <a:rPr lang="en-GB" dirty="0"/>
              <a:t>•	 </a:t>
            </a:r>
            <a:r>
              <a:rPr lang="en-GB" dirty="0" err="1"/>
              <a:t>Analýza</a:t>
            </a:r>
            <a:r>
              <a:rPr lang="en-GB" dirty="0"/>
              <a:t> </a:t>
            </a:r>
            <a:r>
              <a:rPr lang="en-GB" dirty="0" err="1"/>
              <a:t>zákazníka</a:t>
            </a:r>
            <a:endParaRPr lang="en-GB" dirty="0"/>
          </a:p>
          <a:p>
            <a:r>
              <a:rPr lang="en-GB" dirty="0"/>
              <a:t>o	</a:t>
            </a:r>
            <a:r>
              <a:rPr lang="en-GB" dirty="0" err="1"/>
              <a:t>identifikace</a:t>
            </a:r>
            <a:r>
              <a:rPr lang="en-GB" dirty="0"/>
              <a:t> </a:t>
            </a:r>
            <a:r>
              <a:rPr lang="en-GB" dirty="0" err="1"/>
              <a:t>zákazníka</a:t>
            </a:r>
            <a:r>
              <a:rPr lang="en-GB" dirty="0"/>
              <a:t> / </a:t>
            </a:r>
            <a:r>
              <a:rPr lang="en-GB" dirty="0" err="1"/>
              <a:t>definice</a:t>
            </a:r>
            <a:r>
              <a:rPr lang="en-GB" dirty="0"/>
              <a:t>,</a:t>
            </a:r>
          </a:p>
          <a:p>
            <a:r>
              <a:rPr lang="en-GB" dirty="0"/>
              <a:t>o	</a:t>
            </a:r>
            <a:r>
              <a:rPr lang="en-GB" dirty="0" err="1"/>
              <a:t>demografie</a:t>
            </a:r>
            <a:r>
              <a:rPr lang="en-GB" dirty="0"/>
              <a:t>, </a:t>
            </a:r>
            <a:r>
              <a:rPr lang="en-GB" dirty="0" err="1"/>
              <a:t>potřeby</a:t>
            </a:r>
            <a:r>
              <a:rPr lang="en-GB" dirty="0"/>
              <a:t> a </a:t>
            </a:r>
            <a:r>
              <a:rPr lang="en-GB" dirty="0" err="1"/>
              <a:t>rozhodování</a:t>
            </a:r>
            <a:r>
              <a:rPr lang="en-GB" dirty="0"/>
              <a:t>.</a:t>
            </a:r>
          </a:p>
          <a:p>
            <a:r>
              <a:rPr lang="en-GB" dirty="0"/>
              <a:t>•	</a:t>
            </a:r>
            <a:r>
              <a:rPr lang="en-GB" dirty="0" err="1"/>
              <a:t>Konkurenční</a:t>
            </a:r>
            <a:r>
              <a:rPr lang="en-GB" dirty="0"/>
              <a:t> </a:t>
            </a:r>
            <a:r>
              <a:rPr lang="en-GB" dirty="0" err="1"/>
              <a:t>analýza</a:t>
            </a:r>
            <a:endParaRPr lang="en-GB" dirty="0"/>
          </a:p>
          <a:p>
            <a:r>
              <a:rPr lang="en-GB" dirty="0"/>
              <a:t>o	</a:t>
            </a:r>
            <a:r>
              <a:rPr lang="en-GB" dirty="0" err="1"/>
              <a:t>definování</a:t>
            </a:r>
            <a:r>
              <a:rPr lang="en-GB" dirty="0"/>
              <a:t> </a:t>
            </a:r>
            <a:r>
              <a:rPr lang="en-GB" dirty="0" err="1"/>
              <a:t>konkurence</a:t>
            </a:r>
            <a:r>
              <a:rPr lang="en-GB" dirty="0"/>
              <a:t>,</a:t>
            </a:r>
          </a:p>
          <a:p>
            <a:r>
              <a:rPr lang="en-GB" dirty="0"/>
              <a:t>o	</a:t>
            </a:r>
            <a:r>
              <a:rPr lang="en-GB" dirty="0" err="1"/>
              <a:t>popis</a:t>
            </a:r>
            <a:r>
              <a:rPr lang="en-GB" dirty="0"/>
              <a:t> </a:t>
            </a:r>
            <a:r>
              <a:rPr lang="en-GB" dirty="0" err="1"/>
              <a:t>konkurentů</a:t>
            </a:r>
            <a:r>
              <a:rPr lang="en-GB" dirty="0"/>
              <a:t> a </a:t>
            </a:r>
            <a:r>
              <a:rPr lang="en-GB" dirty="0" err="1"/>
              <a:t>srovnání</a:t>
            </a:r>
            <a:r>
              <a:rPr lang="en-GB" dirty="0"/>
              <a:t>,</a:t>
            </a:r>
          </a:p>
          <a:p>
            <a:r>
              <a:rPr lang="en-GB" dirty="0"/>
              <a:t>o	</a:t>
            </a:r>
            <a:r>
              <a:rPr lang="en-GB" dirty="0" err="1"/>
              <a:t>vymezení</a:t>
            </a:r>
            <a:r>
              <a:rPr lang="en-GB" dirty="0"/>
              <a:t> </a:t>
            </a:r>
            <a:r>
              <a:rPr lang="en-GB" dirty="0" err="1"/>
              <a:t>konkurenční</a:t>
            </a:r>
            <a:r>
              <a:rPr lang="en-GB" dirty="0"/>
              <a:t> </a:t>
            </a:r>
            <a:r>
              <a:rPr lang="en-GB" dirty="0" err="1"/>
              <a:t>výhody</a:t>
            </a:r>
            <a:r>
              <a:rPr lang="en-GB" dirty="0"/>
              <a:t>.</a:t>
            </a:r>
          </a:p>
          <a:p>
            <a:endParaRPr lang="en-GB" dirty="0"/>
          </a:p>
        </p:txBody>
      </p:sp>
    </p:spTree>
    <p:extLst>
      <p:ext uri="{BB962C8B-B14F-4D97-AF65-F5344CB8AC3E}">
        <p14:creationId xmlns:p14="http://schemas.microsoft.com/office/powerpoint/2010/main" val="21524851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C967799-72C9-408F-94D7-47EA3F03879C}"/>
              </a:ext>
            </a:extLst>
          </p:cNvPr>
          <p:cNvSpPr>
            <a:spLocks noGrp="1"/>
          </p:cNvSpPr>
          <p:nvPr>
            <p:ph type="title"/>
          </p:nvPr>
        </p:nvSpPr>
        <p:spPr/>
        <p:txBody>
          <a:bodyPr/>
          <a:lstStyle/>
          <a:p>
            <a:r>
              <a:rPr lang="en-GB" sz="2000" dirty="0"/>
              <a:t>MARKETING – </a:t>
            </a:r>
            <a:r>
              <a:rPr lang="en-GB" sz="2000" dirty="0" err="1"/>
              <a:t>POPIS</a:t>
            </a:r>
            <a:r>
              <a:rPr lang="en-GB" sz="2000" dirty="0"/>
              <a:t> </a:t>
            </a:r>
            <a:r>
              <a:rPr lang="en-GB" sz="2000" dirty="0" err="1"/>
              <a:t>VÝROBNÍHO</a:t>
            </a:r>
            <a:r>
              <a:rPr lang="en-GB" sz="2000" dirty="0"/>
              <a:t> </a:t>
            </a:r>
            <a:r>
              <a:rPr lang="en-GB" sz="2000" dirty="0" err="1"/>
              <a:t>PROGRAMU</a:t>
            </a:r>
            <a:r>
              <a:rPr lang="en-GB" sz="2000" dirty="0"/>
              <a:t>, RESP. </a:t>
            </a:r>
            <a:r>
              <a:rPr lang="en-GB" sz="2000" dirty="0" err="1"/>
              <a:t>POSKYTOVANÝCH</a:t>
            </a:r>
            <a:r>
              <a:rPr lang="en-GB" sz="2000" dirty="0"/>
              <a:t> </a:t>
            </a:r>
            <a:r>
              <a:rPr lang="en-GB" sz="2000" dirty="0" err="1"/>
              <a:t>SLUŽEB</a:t>
            </a:r>
            <a:r>
              <a:rPr lang="en-GB" sz="2000" dirty="0"/>
              <a:t>, </a:t>
            </a:r>
            <a:r>
              <a:rPr lang="en-GB" sz="2000" dirty="0" err="1"/>
              <a:t>CENOVÁ</a:t>
            </a:r>
            <a:r>
              <a:rPr lang="en-GB" sz="2000" dirty="0"/>
              <a:t> </a:t>
            </a:r>
            <a:r>
              <a:rPr lang="en-GB" sz="2000" dirty="0" err="1"/>
              <a:t>STRATEGIE</a:t>
            </a:r>
            <a:r>
              <a:rPr lang="en-GB" sz="2000" dirty="0"/>
              <a:t>, </a:t>
            </a:r>
            <a:r>
              <a:rPr lang="en-GB" sz="2000" dirty="0" err="1"/>
              <a:t>OPATŘENÍ</a:t>
            </a:r>
            <a:r>
              <a:rPr lang="en-GB" sz="2000" dirty="0"/>
              <a:t> NA </a:t>
            </a:r>
            <a:r>
              <a:rPr lang="en-GB" sz="2000" dirty="0" err="1"/>
              <a:t>PODPORU</a:t>
            </a:r>
            <a:r>
              <a:rPr lang="en-GB" sz="2000" dirty="0"/>
              <a:t> </a:t>
            </a:r>
            <a:r>
              <a:rPr lang="en-GB" sz="2000" dirty="0" err="1"/>
              <a:t>PRODEJE</a:t>
            </a:r>
            <a:r>
              <a:rPr lang="en-GB" sz="2000" dirty="0"/>
              <a:t>, </a:t>
            </a:r>
            <a:r>
              <a:rPr lang="en-GB" sz="2000" dirty="0" err="1"/>
              <a:t>ODBYTOVÁ</a:t>
            </a:r>
            <a:r>
              <a:rPr lang="en-GB" sz="2000" dirty="0"/>
              <a:t> </a:t>
            </a:r>
            <a:r>
              <a:rPr lang="en-GB" sz="2000" dirty="0" err="1"/>
              <a:t>STRATEGIE</a:t>
            </a:r>
            <a:r>
              <a:rPr lang="en-GB" sz="2000" dirty="0"/>
              <a:t>, </a:t>
            </a:r>
            <a:r>
              <a:rPr lang="en-GB" sz="2000" dirty="0" err="1"/>
              <a:t>PLÁN</a:t>
            </a:r>
            <a:r>
              <a:rPr lang="en-GB" sz="2000" dirty="0"/>
              <a:t> </a:t>
            </a:r>
            <a:r>
              <a:rPr lang="en-GB" sz="2000" dirty="0" err="1"/>
              <a:t>ODBYTU</a:t>
            </a:r>
            <a:endParaRPr lang="en-GB" sz="2000" dirty="0"/>
          </a:p>
        </p:txBody>
      </p:sp>
      <p:sp>
        <p:nvSpPr>
          <p:cNvPr id="3" name="Zástupný obsah 2">
            <a:extLst>
              <a:ext uri="{FF2B5EF4-FFF2-40B4-BE49-F238E27FC236}">
                <a16:creationId xmlns:a16="http://schemas.microsoft.com/office/drawing/2014/main" id="{E26B46D6-CF8A-4AAE-A33E-5719471BC438}"/>
              </a:ext>
            </a:extLst>
          </p:cNvPr>
          <p:cNvSpPr>
            <a:spLocks noGrp="1"/>
          </p:cNvSpPr>
          <p:nvPr>
            <p:ph idx="1"/>
          </p:nvPr>
        </p:nvSpPr>
        <p:spPr/>
        <p:txBody>
          <a:bodyPr>
            <a:normAutofit fontScale="92500" lnSpcReduction="20000"/>
          </a:bodyPr>
          <a:lstStyle/>
          <a:p>
            <a:r>
              <a:rPr lang="cs-CZ" dirty="0"/>
              <a:t>Úvodní marketing samozřejmě vždy obsahuje cíl marketingové strategie a jednotlivé prvky marketingového mixu, alespoň v základní formě 4P: produkt, cena, místo a marketingová komunikace. </a:t>
            </a:r>
          </a:p>
          <a:p>
            <a:r>
              <a:rPr lang="cs-CZ" dirty="0"/>
              <a:t>Marketingová část podnikatelského záměru by měla poskytnout hlubší informace o tom, jak produkt nebo služba lépe splňuje hodnoty pro zákazníka, než konkurence. Je třeba identifikovat své cílové zákazníky.  Otázky cenové strategie, pokud nejsou uvedeny v předchozí části, by měly být diskutovány podrobněji.</a:t>
            </a:r>
          </a:p>
          <a:p>
            <a:r>
              <a:rPr lang="cs-CZ" dirty="0"/>
              <a:t>Otázka umístění a odbytu by měly být zpracovány detailně. Tato část by měla rovněž zahrnovat veškeré propagační kampaně, které by mohly být použity. Nezapomeňte analyzovat:</a:t>
            </a:r>
          </a:p>
          <a:p>
            <a:pPr lvl="0"/>
            <a:r>
              <a:rPr lang="cs-CZ" dirty="0"/>
              <a:t>produkty a služby,</a:t>
            </a:r>
          </a:p>
          <a:p>
            <a:pPr lvl="0"/>
            <a:r>
              <a:rPr lang="cs-CZ" dirty="0"/>
              <a:t>cenu, umístění, propagaci, zákazníka,</a:t>
            </a:r>
          </a:p>
          <a:p>
            <a:pPr lvl="0"/>
            <a:r>
              <a:rPr lang="cs-CZ" dirty="0"/>
              <a:t>partnerství.</a:t>
            </a:r>
          </a:p>
          <a:p>
            <a:endParaRPr lang="en-GB" dirty="0"/>
          </a:p>
        </p:txBody>
      </p:sp>
    </p:spTree>
    <p:extLst>
      <p:ext uri="{BB962C8B-B14F-4D97-AF65-F5344CB8AC3E}">
        <p14:creationId xmlns:p14="http://schemas.microsoft.com/office/powerpoint/2010/main" val="10021262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1A0128B-D61F-4946-83DE-1509CEF4FB48}"/>
              </a:ext>
            </a:extLst>
          </p:cNvPr>
          <p:cNvSpPr>
            <a:spLocks noGrp="1"/>
          </p:cNvSpPr>
          <p:nvPr>
            <p:ph type="title"/>
          </p:nvPr>
        </p:nvSpPr>
        <p:spPr/>
        <p:txBody>
          <a:bodyPr/>
          <a:lstStyle/>
          <a:p>
            <a:r>
              <a:rPr lang="cs-CZ" b="1" cap="small" dirty="0"/>
              <a:t>Technologie, IT podpora </a:t>
            </a:r>
            <a:br>
              <a:rPr lang="cs-CZ" b="1" cap="small" dirty="0"/>
            </a:br>
            <a:endParaRPr lang="en-GB" dirty="0"/>
          </a:p>
        </p:txBody>
      </p:sp>
      <p:sp>
        <p:nvSpPr>
          <p:cNvPr id="3" name="Zástupný obsah 2">
            <a:extLst>
              <a:ext uri="{FF2B5EF4-FFF2-40B4-BE49-F238E27FC236}">
                <a16:creationId xmlns:a16="http://schemas.microsoft.com/office/drawing/2014/main" id="{668557BF-1307-4792-8183-2BA2F91FF490}"/>
              </a:ext>
            </a:extLst>
          </p:cNvPr>
          <p:cNvSpPr>
            <a:spLocks noGrp="1"/>
          </p:cNvSpPr>
          <p:nvPr>
            <p:ph idx="1"/>
          </p:nvPr>
        </p:nvSpPr>
        <p:spPr/>
        <p:txBody>
          <a:bodyPr>
            <a:normAutofit fontScale="55000" lnSpcReduction="20000"/>
          </a:bodyPr>
          <a:lstStyle/>
          <a:p>
            <a:r>
              <a:rPr lang="cs-CZ" dirty="0"/>
              <a:t>Tato studie začíná nástinem problému, který má být řešen a návrhem myšlenky, jež může být základem řešení problému ve formě vlastního výrobku nebo poskytované služby, dále pak popisem hlavních oblastí použití a výhod. V popisu není vhodné zabývat se technickými podrobnostmi. Důležitější je informace o potřebách a přáních zákazníků, ať již potenciálních či stávajících. 	Zkoumání všech investorů se zaměřuje na otázku, jaký užitek mohou zákazníci od nového výrobku, či služby očekávat. Užitek pro zákazníky vyplývá zejména z úspor nákladů a vyšší výkonnosti ve srovnání s konkurenčními výrobky, dále např. dosáhnutí úspory času, zvýšení jakosti, atd. Popis by měl být uzavřen stručným nástinem příští výrobkové generace a jejími výkonovými parametry a ceny vlastních a konkurenčních výrobků. Z vyhodnocení matice budou jednoznačně vyplývat přednosti a slabiny jak vlastních, tak konkurenčních výrobků.	</a:t>
            </a:r>
          </a:p>
          <a:p>
            <a:r>
              <a:rPr lang="cs-CZ" dirty="0"/>
              <a:t>Výrobní program, zvolená technologie a velikost výrobní kapacity umožňují stanovit potřebné vstupy, a to jak v naturálním, tak v hodnotovém vyjádření. Pozornost je třeba věnovat především základním materiálům a surovinám, na kterých je výrobní program založen a které tvoří mnohdy značnou část výrobních nákladů. Mezi podstatné faktory, které je třeba vzít do úvahy, patří především:</a:t>
            </a:r>
          </a:p>
          <a:p>
            <a:pPr lvl="0"/>
            <a:r>
              <a:rPr lang="cs-CZ" dirty="0"/>
              <a:t>dostupnost daného základního materiálu,</a:t>
            </a:r>
          </a:p>
          <a:p>
            <a:pPr lvl="0"/>
            <a:r>
              <a:rPr lang="cs-CZ" dirty="0"/>
              <a:t>možnosti substituce daného materiálu v případě jeho nedostupnosti,</a:t>
            </a:r>
          </a:p>
          <a:p>
            <a:pPr lvl="0"/>
            <a:r>
              <a:rPr lang="cs-CZ" dirty="0"/>
              <a:t>kvalita materiálu či suroviny posuzovaná pomocí určitého souboru fyzikálních a chemických vlastností,</a:t>
            </a:r>
          </a:p>
          <a:p>
            <a:pPr lvl="0"/>
            <a:r>
              <a:rPr lang="cs-CZ" dirty="0"/>
              <a:t>vzdálenost zdrojů materiálu (suroviny) pro odhad nákladů na dopravu,</a:t>
            </a:r>
          </a:p>
          <a:p>
            <a:pPr lvl="0"/>
            <a:r>
              <a:rPr lang="cs-CZ" dirty="0"/>
              <a:t>míra rizika spojená se zabezpečováním daného materiálu či suroviny, cenová úroveň materiálu (suroviny), atp.</a:t>
            </a:r>
          </a:p>
          <a:p>
            <a:r>
              <a:rPr lang="cs-CZ" dirty="0"/>
              <a:t>Volba technologie a výrobního zařízení jsou na sobě vzájemně závislé. Poskytovatel kapitálu musí být seznámen se všemi aspekty výroby (používané technologie, stroje a zařízení, personál, výrobní kapacity, materiální zabezpečení, místo výroby). Při popisování výrobních metod je velmi vhodné používat jednoduché diagramy, které usnadňují porozumění předkládané problematiky a vyhnout se tak složitým popisům.</a:t>
            </a:r>
            <a:endParaRPr lang="en-GB" dirty="0"/>
          </a:p>
        </p:txBody>
      </p:sp>
    </p:spTree>
    <p:extLst>
      <p:ext uri="{BB962C8B-B14F-4D97-AF65-F5344CB8AC3E}">
        <p14:creationId xmlns:p14="http://schemas.microsoft.com/office/powerpoint/2010/main" val="31772882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DEB43B1-7EFE-4D92-AE56-3A0C541F635A}"/>
              </a:ext>
            </a:extLst>
          </p:cNvPr>
          <p:cNvSpPr>
            <a:spLocks noGrp="1"/>
          </p:cNvSpPr>
          <p:nvPr>
            <p:ph type="title"/>
          </p:nvPr>
        </p:nvSpPr>
        <p:spPr/>
        <p:txBody>
          <a:bodyPr/>
          <a:lstStyle/>
          <a:p>
            <a:r>
              <a:rPr lang="cs-CZ" b="1" cap="small" dirty="0"/>
              <a:t>Technologie, IT podpora 2</a:t>
            </a:r>
            <a:endParaRPr lang="en-GB" dirty="0"/>
          </a:p>
        </p:txBody>
      </p:sp>
      <p:sp>
        <p:nvSpPr>
          <p:cNvPr id="3" name="Zástupný obsah 2">
            <a:extLst>
              <a:ext uri="{FF2B5EF4-FFF2-40B4-BE49-F238E27FC236}">
                <a16:creationId xmlns:a16="http://schemas.microsoft.com/office/drawing/2014/main" id="{53A8C66B-6863-4175-8B68-525B45662733}"/>
              </a:ext>
            </a:extLst>
          </p:cNvPr>
          <p:cNvSpPr>
            <a:spLocks noGrp="1"/>
          </p:cNvSpPr>
          <p:nvPr>
            <p:ph idx="1"/>
          </p:nvPr>
        </p:nvSpPr>
        <p:spPr/>
        <p:txBody>
          <a:bodyPr/>
          <a:lstStyle/>
          <a:p>
            <a:r>
              <a:rPr lang="cs-CZ" b="1" dirty="0"/>
              <a:t>Správně navržený informační systém podniku</a:t>
            </a:r>
            <a:r>
              <a:rPr lang="cs-CZ" dirty="0"/>
              <a:t>, podpořený výpočetní technikou, podstatně ušetří prostředky i pracovníky a stává se nástrojem k získání podstatné konkurenční výhody. Informační potřeby se na hierarchicky nejvyšší úrovni definujeme většinou tím, že umíme odpovědět na následující otázky:</a:t>
            </a:r>
          </a:p>
          <a:p>
            <a:pPr lvl="0"/>
            <a:r>
              <a:rPr lang="cs-CZ" dirty="0"/>
              <a:t>Má vedení podniku dostatečně jasný a dobře formulovaný soubor dlouhodobých a krátkodobých cílů,</a:t>
            </a:r>
          </a:p>
          <a:p>
            <a:pPr lvl="0"/>
            <a:r>
              <a:rPr lang="cs-CZ" dirty="0"/>
              <a:t>Jaké jsou zdroje, potřebné k zavedení a provozování těchto informačních systémů,</a:t>
            </a:r>
          </a:p>
          <a:p>
            <a:r>
              <a:rPr lang="cs-CZ" dirty="0"/>
              <a:t>Jak by měly být tyto zdroje distribuovány, organizovány, spravovány a řízeny</a:t>
            </a:r>
            <a:endParaRPr lang="en-GB" dirty="0"/>
          </a:p>
        </p:txBody>
      </p:sp>
    </p:spTree>
    <p:extLst>
      <p:ext uri="{BB962C8B-B14F-4D97-AF65-F5344CB8AC3E}">
        <p14:creationId xmlns:p14="http://schemas.microsoft.com/office/powerpoint/2010/main" val="19954977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9305CC2-DB91-4A13-B329-3ABDB70CD4B9}"/>
              </a:ext>
            </a:extLst>
          </p:cNvPr>
          <p:cNvSpPr>
            <a:spLocks noGrp="1"/>
          </p:cNvSpPr>
          <p:nvPr>
            <p:ph type="title"/>
          </p:nvPr>
        </p:nvSpPr>
        <p:spPr/>
        <p:txBody>
          <a:bodyPr/>
          <a:lstStyle/>
          <a:p>
            <a:r>
              <a:rPr lang="cs-CZ" b="1" cap="small" dirty="0"/>
              <a:t>Finanční plánování, Financování</a:t>
            </a:r>
            <a:endParaRPr lang="en-GB" dirty="0"/>
          </a:p>
        </p:txBody>
      </p:sp>
      <p:sp>
        <p:nvSpPr>
          <p:cNvPr id="3" name="Zástupný obsah 2">
            <a:extLst>
              <a:ext uri="{FF2B5EF4-FFF2-40B4-BE49-F238E27FC236}">
                <a16:creationId xmlns:a16="http://schemas.microsoft.com/office/drawing/2014/main" id="{887D8902-4CCB-449D-A194-F30225D41147}"/>
              </a:ext>
            </a:extLst>
          </p:cNvPr>
          <p:cNvSpPr>
            <a:spLocks noGrp="1"/>
          </p:cNvSpPr>
          <p:nvPr>
            <p:ph idx="1"/>
          </p:nvPr>
        </p:nvSpPr>
        <p:spPr/>
        <p:txBody>
          <a:bodyPr>
            <a:normAutofit lnSpcReduction="10000"/>
          </a:bodyPr>
          <a:lstStyle/>
          <a:p>
            <a:r>
              <a:rPr lang="cs-CZ" dirty="0"/>
              <a:t>Hlavním cílem finančního plánování je ukázat investorům, jak se bude vyvíjet finanční situace v podniku, když bude dosahovat všech plánovaných cílů. Tato část je jednou z nejsložitějších etap při tvorbě podnikatelského záměru. Finanční plán je zpravidla vypracováván na 3 – 5 let a je rozdělen na tyto části:</a:t>
            </a:r>
          </a:p>
          <a:p>
            <a:pPr lvl="0"/>
            <a:r>
              <a:rPr lang="cs-CZ" dirty="0"/>
              <a:t>plán likvidity</a:t>
            </a:r>
          </a:p>
          <a:p>
            <a:pPr lvl="0"/>
            <a:r>
              <a:rPr lang="cs-CZ" dirty="0"/>
              <a:t>výkaz zisků a ztrát</a:t>
            </a:r>
          </a:p>
          <a:p>
            <a:pPr lvl="0"/>
            <a:r>
              <a:rPr lang="cs-CZ" dirty="0"/>
              <a:t>bilance (rozvaha)</a:t>
            </a:r>
          </a:p>
          <a:p>
            <a:pPr lvl="0"/>
            <a:r>
              <a:rPr lang="cs-CZ" dirty="0"/>
              <a:t>propočet základních ukazatelů</a:t>
            </a:r>
          </a:p>
          <a:p>
            <a:r>
              <a:rPr lang="cs-CZ" dirty="0"/>
              <a:t>Uvedené výkazy obvykle tvoří přílohu projektu, v textu jsou komentáře a analýza jednotlivých částí plánu.	</a:t>
            </a:r>
          </a:p>
          <a:p>
            <a:endParaRPr lang="en-GB" dirty="0"/>
          </a:p>
        </p:txBody>
      </p:sp>
    </p:spTree>
    <p:extLst>
      <p:ext uri="{BB962C8B-B14F-4D97-AF65-F5344CB8AC3E}">
        <p14:creationId xmlns:p14="http://schemas.microsoft.com/office/powerpoint/2010/main" val="19087832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70F334D6-BA94-484F-A0DC-118DD856A966}"/>
              </a:ext>
            </a:extLst>
          </p:cNvPr>
          <p:cNvSpPr>
            <a:spLocks noGrp="1"/>
          </p:cNvSpPr>
          <p:nvPr>
            <p:ph type="ctrTitle"/>
          </p:nvPr>
        </p:nvSpPr>
        <p:spPr/>
        <p:txBody>
          <a:bodyPr/>
          <a:lstStyle/>
          <a:p>
            <a:r>
              <a:rPr lang="cs-CZ" sz="4100" dirty="0"/>
              <a:t>Struktura plánu</a:t>
            </a:r>
            <a:endParaRPr lang="en-GB" dirty="0"/>
          </a:p>
        </p:txBody>
      </p:sp>
      <p:sp>
        <p:nvSpPr>
          <p:cNvPr id="5" name="Podnadpis 4">
            <a:extLst>
              <a:ext uri="{FF2B5EF4-FFF2-40B4-BE49-F238E27FC236}">
                <a16:creationId xmlns:a16="http://schemas.microsoft.com/office/drawing/2014/main" id="{B2F82505-CE5D-4622-9A46-01EA7C67168C}"/>
              </a:ext>
            </a:extLst>
          </p:cNvPr>
          <p:cNvSpPr>
            <a:spLocks noGrp="1"/>
          </p:cNvSpPr>
          <p:nvPr>
            <p:ph type="subTitle" idx="1"/>
          </p:nvPr>
        </p:nvSpPr>
        <p:spPr/>
        <p:txBody>
          <a:bodyPr/>
          <a:lstStyle/>
          <a:p>
            <a:r>
              <a:rPr lang="cs-CZ" dirty="0"/>
              <a:t>Kapitola 5</a:t>
            </a:r>
            <a:endParaRPr lang="en-GB" dirty="0"/>
          </a:p>
        </p:txBody>
      </p:sp>
    </p:spTree>
    <p:extLst>
      <p:ext uri="{BB962C8B-B14F-4D97-AF65-F5344CB8AC3E}">
        <p14:creationId xmlns:p14="http://schemas.microsoft.com/office/powerpoint/2010/main" val="40715296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287B92F-0C13-4DA4-8160-CFEC970E4712}"/>
              </a:ext>
            </a:extLst>
          </p:cNvPr>
          <p:cNvSpPr>
            <a:spLocks noGrp="1"/>
          </p:cNvSpPr>
          <p:nvPr>
            <p:ph type="title"/>
          </p:nvPr>
        </p:nvSpPr>
        <p:spPr/>
        <p:txBody>
          <a:bodyPr/>
          <a:lstStyle/>
          <a:p>
            <a:r>
              <a:rPr lang="cs-CZ" b="1" cap="small" dirty="0"/>
              <a:t>Finanční plánování, Financování 2</a:t>
            </a:r>
            <a:endParaRPr lang="en-GB" dirty="0"/>
          </a:p>
        </p:txBody>
      </p:sp>
      <p:sp>
        <p:nvSpPr>
          <p:cNvPr id="3" name="Zástupný obsah 2">
            <a:extLst>
              <a:ext uri="{FF2B5EF4-FFF2-40B4-BE49-F238E27FC236}">
                <a16:creationId xmlns:a16="http://schemas.microsoft.com/office/drawing/2014/main" id="{0533E6FC-C116-457B-B9B0-FD60BAD13A1B}"/>
              </a:ext>
            </a:extLst>
          </p:cNvPr>
          <p:cNvSpPr>
            <a:spLocks noGrp="1"/>
          </p:cNvSpPr>
          <p:nvPr>
            <p:ph idx="1"/>
          </p:nvPr>
        </p:nvSpPr>
        <p:spPr/>
        <p:txBody>
          <a:bodyPr>
            <a:normAutofit fontScale="77500" lnSpcReduction="20000"/>
          </a:bodyPr>
          <a:lstStyle/>
          <a:p>
            <a:r>
              <a:rPr lang="cs-CZ" dirty="0"/>
              <a:t>Finanční plán ve zkratce zahrnuje:</a:t>
            </a:r>
          </a:p>
          <a:p>
            <a:pPr lvl="0"/>
            <a:r>
              <a:rPr lang="cs-CZ" dirty="0"/>
              <a:t>pro-forma účetní závěrky,</a:t>
            </a:r>
          </a:p>
          <a:p>
            <a:pPr lvl="0"/>
            <a:r>
              <a:rPr lang="cs-CZ" dirty="0"/>
              <a:t>ověřování předpokladů a prognóz,</a:t>
            </a:r>
          </a:p>
          <a:p>
            <a:pPr lvl="0"/>
            <a:r>
              <a:rPr lang="cs-CZ" dirty="0"/>
              <a:t>zdroje a použití fondů</a:t>
            </a:r>
          </a:p>
          <a:p>
            <a:r>
              <a:rPr lang="cs-CZ" dirty="0"/>
              <a:t>Při přípravě finanční části podnikatelského plánu je třeba určit peněžní potřeby společnosti a vysvětlit, jak budete moci splatit dluh. Tato informace je zásadní pro získávání finančních prostředků. Je nutno vyčíslit částku, kterou potřebuje společnost pro start-up a počáteční provozní činnost a poskytuje přehled o navrhovaných zdrojích financování. Představuje finanční výhledy, včetně předpokládaných tržeb, nákladů a zisků (nebo ztrát). To odkazuje na soubor částí výkazů, které jsou zahrnuty v dodatku k obchodnímu plánu.</a:t>
            </a:r>
          </a:p>
          <a:p>
            <a:r>
              <a:rPr lang="cs-CZ" b="1" dirty="0"/>
              <a:t>Obchodní plány</a:t>
            </a:r>
            <a:r>
              <a:rPr lang="cs-CZ" dirty="0"/>
              <a:t> jsou analýzy budoucnosti; mohou být ve variantách – buď optimistické předpoklady anebo realistické či pesimistické odhady. Z hlediska potenciálního investora, je vždy lepší klonit se k realistické variantě. Bez ohledu na zkušenosti, obchodní plány jsou obecně vzato postaveny zkušenostech a očekáváních. Bohužel, budoucnost není vždy jasná. To je důvod, proč je tak důležité vědět, co se děje v podnikatelském prostředí.</a:t>
            </a:r>
          </a:p>
          <a:p>
            <a:endParaRPr lang="en-GB" dirty="0"/>
          </a:p>
        </p:txBody>
      </p:sp>
    </p:spTree>
    <p:extLst>
      <p:ext uri="{BB962C8B-B14F-4D97-AF65-F5344CB8AC3E}">
        <p14:creationId xmlns:p14="http://schemas.microsoft.com/office/powerpoint/2010/main" val="13378921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30BE8B5-2695-407D-9712-4ABF8E29EE5B}"/>
              </a:ext>
            </a:extLst>
          </p:cNvPr>
          <p:cNvSpPr>
            <a:spLocks noGrp="1"/>
          </p:cNvSpPr>
          <p:nvPr>
            <p:ph type="title"/>
          </p:nvPr>
        </p:nvSpPr>
        <p:spPr/>
        <p:txBody>
          <a:bodyPr/>
          <a:lstStyle/>
          <a:p>
            <a:r>
              <a:rPr lang="cs-CZ" b="1" cap="small" dirty="0"/>
              <a:t>Finanční plánování, Financování 3</a:t>
            </a:r>
            <a:endParaRPr lang="en-GB" dirty="0"/>
          </a:p>
        </p:txBody>
      </p:sp>
      <p:sp>
        <p:nvSpPr>
          <p:cNvPr id="3" name="Zástupný obsah 2">
            <a:extLst>
              <a:ext uri="{FF2B5EF4-FFF2-40B4-BE49-F238E27FC236}">
                <a16:creationId xmlns:a16="http://schemas.microsoft.com/office/drawing/2014/main" id="{CC2B2CE2-24F7-48EF-89FB-12466C15BE7C}"/>
              </a:ext>
            </a:extLst>
          </p:cNvPr>
          <p:cNvSpPr>
            <a:spLocks noGrp="1"/>
          </p:cNvSpPr>
          <p:nvPr>
            <p:ph idx="1"/>
          </p:nvPr>
        </p:nvSpPr>
        <p:spPr/>
        <p:txBody>
          <a:bodyPr>
            <a:normAutofit fontScale="55000" lnSpcReduction="20000"/>
          </a:bodyPr>
          <a:lstStyle/>
          <a:p>
            <a:r>
              <a:rPr lang="cs-CZ" b="1" dirty="0"/>
              <a:t>Plánování likvidity</a:t>
            </a:r>
            <a:r>
              <a:rPr lang="cs-CZ" dirty="0"/>
              <a:t>. V podnikatelských plánech se tato část označuje jako výkaz cash-</a:t>
            </a:r>
            <a:r>
              <a:rPr lang="cs-CZ" dirty="0" err="1"/>
              <a:t>flow</a:t>
            </a:r>
            <a:r>
              <a:rPr lang="cs-CZ" dirty="0"/>
              <a:t>. Jedná se o podchycení všech příjmů a výdajů firmy podle jejich výše a termínů, jejich srovnání a identifikaci úzkých míst likvidity tj.  převahy výdajů nad příjmy. Závěrečným krokem je odstranění úzkých míst likvidity prostřednictvím vhodných finančních opatření. Tento systematický postup je v praxi velmi důležitý. Při vypracování cash-</a:t>
            </a:r>
            <a:r>
              <a:rPr lang="cs-CZ" dirty="0" err="1"/>
              <a:t>flow</a:t>
            </a:r>
            <a:r>
              <a:rPr lang="cs-CZ" dirty="0"/>
              <a:t> je nutné přihlédnout ke všem příjmů a výdajům, případné přehlédnutí některých hodnot by mohlo vést ke zpochybnění celého finančního plánování. Plány likvidity se v prvním roce činnosti firmy sestavují na každý měsíc a dále pak minimálně na tříleté období dopředu po jednotlivých rocích. Výsledkem je pak ucelený přehled o veškerých finančních prostředcích, které firmou protékají.  	</a:t>
            </a:r>
          </a:p>
          <a:p>
            <a:r>
              <a:rPr lang="cs-CZ" b="1" dirty="0"/>
              <a:t>Výkaz zisků a ztrát</a:t>
            </a:r>
            <a:r>
              <a:rPr lang="cs-CZ" dirty="0"/>
              <a:t>. Výkaz zisků a ztrát se sestavuje minimálně na tříleté období. Na rozdíl od plánu likvidity se zde zahrnují pouze výnosy a náklady. Sečtou se všechny výnosy minulého roku a od toho se odečtou souhrn nákladů za uplynulý rok. Rozdíl pak představuje roční přebytek, příp. roční schodek. Obsahové položky jsou dány zákonem o účetnictví, provádějícími vyhláškami vlády, daňovými zákony, účetní osnovou a postupy účtování. Na těchto základech lze propočítat budoucí hodnotu podniku.	</a:t>
            </a:r>
          </a:p>
          <a:p>
            <a:r>
              <a:rPr lang="cs-CZ" b="1" dirty="0"/>
              <a:t>Bilance aktiv a pasiv</a:t>
            </a:r>
            <a:r>
              <a:rPr lang="cs-CZ" dirty="0"/>
              <a:t> (Finanční bilance). Rozvaha slouží jako základ pro zhodnocení majetkové a finanční situace podniku. V bilanci se uvádí veškerý majetek (věci a práva) na straně aktiv a stav finančních prostředků (vlastní a cizí kapitál) na straně pasiv. Aktiva a pasiva jsou z hlediska celkové hodnoty shodná. Pomocí bilance aktiv a pasiv si investoři – např. banky – vytvářejí představu o vývoji stavu majetku a vlastního kapitálu podniku. Z určitých bilančních položek lze propočítávat některé charakteristické veličiny, které můžeme srovnávat s charakteristikami či hodnotami příslušného odvětví, ale i posuzovat jejich časový průběh. Bilanční výpočty umožňují finančnímu úřadu, společníkům a ostatním poskytovatelům kapitálu získat přehled o majetkové situaci firmy. Je nutné, aby se rozvaha řídila platnými zákonnými předpisy a normami. 	</a:t>
            </a:r>
          </a:p>
          <a:p>
            <a:r>
              <a:rPr lang="cs-CZ" b="1" dirty="0"/>
              <a:t>Ekonomické ukazatele</a:t>
            </a:r>
            <a:r>
              <a:rPr lang="cs-CZ" dirty="0"/>
              <a:t>.  Ze správně sestavených výkazů cash-</a:t>
            </a:r>
            <a:r>
              <a:rPr lang="cs-CZ" dirty="0" err="1"/>
              <a:t>flow</a:t>
            </a:r>
            <a:r>
              <a:rPr lang="cs-CZ" dirty="0"/>
              <a:t>, výkazu zisků a ztrát a bilance lze vypočítat celou řadu ekonomických ukazatelů, které názorně vypovídají o stavu firmy vzhledem ke společníkům, věřitelům, investorům, akcionářům a podobně. Jedná se především o ukazatele likvidity, rentability, ziskovosti a zadluženosti. K analýze obchodního podniku se vybírají i jiné ukazatele než k analýze výrobního podniku, řada z nich je však použitelná pro každý podnikatelský subjekt, např.: výše, tj. výše zisku, míra zisku nebo-</a:t>
            </a:r>
            <a:r>
              <a:rPr lang="cs-CZ" dirty="0" err="1"/>
              <a:t>li</a:t>
            </a:r>
            <a:r>
              <a:rPr lang="cs-CZ" dirty="0"/>
              <a:t> rentabilita tržeb, nákladů, dále např. podíl vlastního kapitálu, likvidita, tok hotovosti, rentabilita vlastního kapitálu, návratnost investic, atd.	</a:t>
            </a:r>
          </a:p>
          <a:p>
            <a:endParaRPr lang="en-GB" dirty="0"/>
          </a:p>
        </p:txBody>
      </p:sp>
    </p:spTree>
    <p:extLst>
      <p:ext uri="{BB962C8B-B14F-4D97-AF65-F5344CB8AC3E}">
        <p14:creationId xmlns:p14="http://schemas.microsoft.com/office/powerpoint/2010/main" val="31652047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483B7ED-6D07-414D-BB20-B8EB50E8604B}"/>
              </a:ext>
            </a:extLst>
          </p:cNvPr>
          <p:cNvSpPr>
            <a:spLocks noGrp="1"/>
          </p:cNvSpPr>
          <p:nvPr>
            <p:ph type="title"/>
          </p:nvPr>
        </p:nvSpPr>
        <p:spPr>
          <a:xfrm>
            <a:off x="540000" y="365130"/>
            <a:ext cx="8064000" cy="586042"/>
          </a:xfrm>
        </p:spPr>
        <p:txBody>
          <a:bodyPr/>
          <a:lstStyle/>
          <a:p>
            <a:r>
              <a:rPr lang="cs-CZ" b="1" cap="small" dirty="0"/>
              <a:t>analýza rizik</a:t>
            </a:r>
            <a:endParaRPr lang="en-GB" dirty="0"/>
          </a:p>
        </p:txBody>
      </p:sp>
      <p:sp>
        <p:nvSpPr>
          <p:cNvPr id="11" name="Zástupný obsah 10">
            <a:extLst>
              <a:ext uri="{FF2B5EF4-FFF2-40B4-BE49-F238E27FC236}">
                <a16:creationId xmlns:a16="http://schemas.microsoft.com/office/drawing/2014/main" id="{E1D08EC5-A36B-4F9A-B6B5-97AE45D1B9DC}"/>
              </a:ext>
            </a:extLst>
          </p:cNvPr>
          <p:cNvSpPr>
            <a:spLocks noGrp="1"/>
          </p:cNvSpPr>
          <p:nvPr>
            <p:ph idx="1"/>
          </p:nvPr>
        </p:nvSpPr>
        <p:spPr>
          <a:xfrm>
            <a:off x="540000" y="951172"/>
            <a:ext cx="8064000" cy="5392478"/>
          </a:xfrm>
        </p:spPr>
        <p:txBody>
          <a:bodyPr>
            <a:normAutofit fontScale="55000" lnSpcReduction="20000"/>
          </a:bodyPr>
          <a:lstStyle/>
          <a:p>
            <a:r>
              <a:rPr lang="cs-CZ" dirty="0"/>
              <a:t>Analýza rizika podnikatelských subjektů má za cíl zvýšit pravděpodobnost jejich úspěchu a minimalizovat nebezpečí nezdaru. Analýza rizika tak tvoří určitou závěrečnou fázi přípravy podnikatelského projektu, kdy jsou již vyjasněny:</a:t>
            </a:r>
          </a:p>
          <a:p>
            <a:pPr lvl="0"/>
            <a:r>
              <a:rPr lang="cs-CZ" dirty="0"/>
              <a:t>základní prvky projektu (výrobní program, výrobní kapacita, technologický proces, normotvorná základna, např. spotřeby materiálu, energie…), </a:t>
            </a:r>
          </a:p>
          <a:p>
            <a:pPr lvl="0"/>
            <a:r>
              <a:rPr lang="cs-CZ" dirty="0"/>
              <a:t>umístění podniku,</a:t>
            </a:r>
          </a:p>
          <a:p>
            <a:pPr lvl="0"/>
            <a:r>
              <a:rPr lang="cs-CZ" dirty="0"/>
              <a:t>propočtena určitá kritéria efektivnosti, atp.	</a:t>
            </a:r>
          </a:p>
          <a:p>
            <a:r>
              <a:rPr lang="cs-CZ" dirty="0"/>
              <a:t>Cílem analýzy rizika je zjištění:</a:t>
            </a:r>
          </a:p>
          <a:p>
            <a:pPr lvl="0"/>
            <a:r>
              <a:rPr lang="cs-CZ" dirty="0"/>
              <a:t>které faktory, např. nákladové položky – jsou významné a nejvíce budou ovlivňovat riziko při realizaci projektu,</a:t>
            </a:r>
          </a:p>
          <a:p>
            <a:pPr lvl="0"/>
            <a:r>
              <a:rPr lang="cs-CZ" dirty="0"/>
              <a:t>jak velké riziko je přijatelné nebo nepřijatelné,</a:t>
            </a:r>
          </a:p>
          <a:p>
            <a:pPr lvl="0"/>
            <a:r>
              <a:rPr lang="cs-CZ" dirty="0"/>
              <a:t>jakými opatřeními je možno snížit riziko na přijatelnou míru.	</a:t>
            </a:r>
          </a:p>
          <a:p>
            <a:r>
              <a:rPr lang="cs-CZ" dirty="0"/>
              <a:t>Postup, užívaný při analýze rizika, vychází z nutnosti práce s rizikem a mírou nejistoty, kterou chceme snížit zvýšením kvality přípravy projektu. Náplň analýzy rizika většinou vychází z těchto kroků:</a:t>
            </a:r>
          </a:p>
          <a:p>
            <a:pPr lvl="0"/>
            <a:r>
              <a:rPr lang="cs-CZ" dirty="0"/>
              <a:t>určení faktorů rizika jako veličin, jejichž budoucí vývoj může být ovlivněn (z vnějšku např. potenciální konkurence, změna legislativy, ekonomická a cenová rizika..),</a:t>
            </a:r>
          </a:p>
          <a:p>
            <a:pPr lvl="0"/>
            <a:r>
              <a:rPr lang="cs-CZ" dirty="0"/>
              <a:t>stanovení významnosti faktorů rizika (stanovujeme většinou expertně nebo s využitím tzv. analýzy citlivosti).</a:t>
            </a:r>
          </a:p>
          <a:p>
            <a:pPr lvl="0"/>
            <a:r>
              <a:rPr lang="cs-CZ" dirty="0"/>
              <a:t>stanovení rizika podnikatelského projektu, a to buď formou číselného vyjádření, tzn. např. prostřednictvím ekonomického kritéria (rentability kapitálu, čisté současné hodnoty apod.), nebo nepřímo prostřednictvím souboru informací, které jsou určitými charakteristikami o míře možného rizika. zde již můžeme pracovat kritickými body zvratu a s celou řadou ekonomických kategorií pro srovnávání a hodnocení.</a:t>
            </a:r>
          </a:p>
          <a:p>
            <a:pPr lvl="0"/>
            <a:r>
              <a:rPr lang="cs-CZ" dirty="0"/>
              <a:t>hodnocení rizika projektu a přijetí nutných opatření k jejich snížení. v této části postupu vycházíme ze 2 základních možností, a to odstranění rizika, resp. zeslabení příčin vzniku rizika. nebo druhá cesta, tou je snížení nepříznivých důsledků rizika.</a:t>
            </a:r>
          </a:p>
          <a:p>
            <a:pPr lvl="0"/>
            <a:r>
              <a:rPr lang="cs-CZ" dirty="0"/>
              <a:t>příprava plánu korekčních opatření vychází z předcházejícího kroku a měla by bát účinným nástrojem, pomocí kterého kvalitně a pohotově reagujeme na tyto situace. vychází ze zjednodušení modelových situací, např. situace (signály na trhu- pokles poptávky)   akce : zastavit přijímání pracovníků,  snížit režijní náklady…</a:t>
            </a:r>
          </a:p>
          <a:p>
            <a:pPr lvl="0"/>
            <a:r>
              <a:rPr lang="cs-CZ" dirty="0"/>
              <a:t>	náplň rizika a možné postupy řešení.</a:t>
            </a:r>
          </a:p>
          <a:p>
            <a:endParaRPr lang="en-GB" dirty="0"/>
          </a:p>
        </p:txBody>
      </p:sp>
    </p:spTree>
    <p:extLst>
      <p:ext uri="{BB962C8B-B14F-4D97-AF65-F5344CB8AC3E}">
        <p14:creationId xmlns:p14="http://schemas.microsoft.com/office/powerpoint/2010/main" val="31666501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1F51E59-FEF7-4166-94ED-8ED96B474976}"/>
              </a:ext>
            </a:extLst>
          </p:cNvPr>
          <p:cNvSpPr>
            <a:spLocks noGrp="1"/>
          </p:cNvSpPr>
          <p:nvPr>
            <p:ph type="title"/>
          </p:nvPr>
        </p:nvSpPr>
        <p:spPr/>
        <p:txBody>
          <a:bodyPr/>
          <a:lstStyle/>
          <a:p>
            <a:r>
              <a:rPr lang="cs-CZ" b="1" cap="small" dirty="0"/>
              <a:t>Harmonogram, zhodnocení</a:t>
            </a:r>
            <a:br>
              <a:rPr lang="cs-CZ" b="1" cap="small" dirty="0"/>
            </a:br>
            <a:endParaRPr lang="en-GB" dirty="0"/>
          </a:p>
        </p:txBody>
      </p:sp>
      <p:sp>
        <p:nvSpPr>
          <p:cNvPr id="3" name="Zástupný obsah 2">
            <a:extLst>
              <a:ext uri="{FF2B5EF4-FFF2-40B4-BE49-F238E27FC236}">
                <a16:creationId xmlns:a16="http://schemas.microsoft.com/office/drawing/2014/main" id="{E3DE0703-9D09-450F-949B-C8AD3E36DECF}"/>
              </a:ext>
            </a:extLst>
          </p:cNvPr>
          <p:cNvSpPr>
            <a:spLocks noGrp="1"/>
          </p:cNvSpPr>
          <p:nvPr>
            <p:ph idx="1"/>
          </p:nvPr>
        </p:nvSpPr>
        <p:spPr/>
        <p:txBody>
          <a:bodyPr/>
          <a:lstStyle/>
          <a:p>
            <a:r>
              <a:rPr lang="cs-CZ" dirty="0"/>
              <a:t>Závěrečná část podnikatelského plánu by měla obsahovat jednak shrnutí základních aspektů, rozvedených v jednotlivých oddílech tohoto plánu, jednak časový plán realizace podnikatelského projektu. Z časového plánu by měl poskytovatel kapitálu získat především informace o době výstavby, době zahájení podnikatelské činnosti a o termínech, kdy bude třeba vynaložit finanční prostředky.	</a:t>
            </a:r>
          </a:p>
          <a:p>
            <a:endParaRPr lang="en-GB" dirty="0"/>
          </a:p>
        </p:txBody>
      </p:sp>
    </p:spTree>
    <p:extLst>
      <p:ext uri="{BB962C8B-B14F-4D97-AF65-F5344CB8AC3E}">
        <p14:creationId xmlns:p14="http://schemas.microsoft.com/office/powerpoint/2010/main" val="19940238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7238E18-6363-4445-A582-7931E0E753F3}"/>
              </a:ext>
            </a:extLst>
          </p:cNvPr>
          <p:cNvSpPr>
            <a:spLocks noGrp="1"/>
          </p:cNvSpPr>
          <p:nvPr>
            <p:ph type="title"/>
          </p:nvPr>
        </p:nvSpPr>
        <p:spPr/>
        <p:txBody>
          <a:bodyPr/>
          <a:lstStyle/>
          <a:p>
            <a:r>
              <a:rPr lang="cs-CZ" b="1" cap="small" dirty="0"/>
              <a:t>Přílohy</a:t>
            </a:r>
            <a:br>
              <a:rPr lang="cs-CZ" b="1" cap="small" dirty="0"/>
            </a:br>
            <a:endParaRPr lang="en-GB" dirty="0"/>
          </a:p>
        </p:txBody>
      </p:sp>
      <p:sp>
        <p:nvSpPr>
          <p:cNvPr id="3" name="Zástupný obsah 2">
            <a:extLst>
              <a:ext uri="{FF2B5EF4-FFF2-40B4-BE49-F238E27FC236}">
                <a16:creationId xmlns:a16="http://schemas.microsoft.com/office/drawing/2014/main" id="{44EDE6AC-5880-4651-B40C-52A1BA544073}"/>
              </a:ext>
            </a:extLst>
          </p:cNvPr>
          <p:cNvSpPr>
            <a:spLocks noGrp="1"/>
          </p:cNvSpPr>
          <p:nvPr>
            <p:ph idx="1"/>
          </p:nvPr>
        </p:nvSpPr>
        <p:spPr/>
        <p:txBody>
          <a:bodyPr/>
          <a:lstStyle/>
          <a:p>
            <a:r>
              <a:rPr lang="cs-CZ" dirty="0"/>
              <a:t>Součástí podnikatelského záměru jsou přílohy. V přílohách je možné uvést např. výpisy z obchodního rejstříku, životopisy klíčových osobností firmy, výkresy výrobků, výsledky průzkumů trhu, výsledky propagačních akcí, technologické schéma výroby, výsledovky, rozvahy a toky hotovosti, propočty kritických bodů, aj.</a:t>
            </a:r>
            <a:endParaRPr lang="en-GB" dirty="0"/>
          </a:p>
        </p:txBody>
      </p:sp>
    </p:spTree>
    <p:extLst>
      <p:ext uri="{BB962C8B-B14F-4D97-AF65-F5344CB8AC3E}">
        <p14:creationId xmlns:p14="http://schemas.microsoft.com/office/powerpoint/2010/main" val="418878103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8B56B167-949C-459A-B38F-F4218D9870B2}"/>
              </a:ext>
            </a:extLst>
          </p:cNvPr>
          <p:cNvSpPr>
            <a:spLocks noGrp="1"/>
          </p:cNvSpPr>
          <p:nvPr>
            <p:ph idx="1"/>
          </p:nvPr>
        </p:nvSpPr>
        <p:spPr>
          <a:xfrm>
            <a:off x="540000" y="485775"/>
            <a:ext cx="8064000" cy="5421054"/>
          </a:xfrm>
        </p:spPr>
        <p:txBody>
          <a:bodyPr>
            <a:normAutofit fontScale="92500" lnSpcReduction="10000"/>
          </a:bodyPr>
          <a:lstStyle/>
          <a:p>
            <a:r>
              <a:rPr lang="en-GB" dirty="0"/>
              <a:t>Na co </a:t>
            </a:r>
            <a:r>
              <a:rPr lang="en-GB" dirty="0" err="1"/>
              <a:t>pamatovat</a:t>
            </a:r>
            <a:r>
              <a:rPr lang="en-GB" dirty="0"/>
              <a:t> </a:t>
            </a:r>
            <a:r>
              <a:rPr lang="en-GB" dirty="0" err="1"/>
              <a:t>konkrétně</a:t>
            </a:r>
            <a:r>
              <a:rPr lang="en-GB" dirty="0"/>
              <a:t> </a:t>
            </a:r>
            <a:r>
              <a:rPr lang="en-GB" dirty="0" err="1"/>
              <a:t>při</a:t>
            </a:r>
            <a:r>
              <a:rPr lang="en-GB" dirty="0"/>
              <a:t> </a:t>
            </a:r>
            <a:r>
              <a:rPr lang="en-GB" dirty="0" err="1"/>
              <a:t>vyplňování</a:t>
            </a:r>
            <a:r>
              <a:rPr lang="en-GB" dirty="0"/>
              <a:t> </a:t>
            </a:r>
            <a:r>
              <a:rPr lang="en-GB" dirty="0" err="1"/>
              <a:t>formuláře</a:t>
            </a:r>
            <a:r>
              <a:rPr lang="en-GB" dirty="0"/>
              <a:t> </a:t>
            </a:r>
            <a:r>
              <a:rPr lang="en-GB" dirty="0" err="1"/>
              <a:t>jednoduchého</a:t>
            </a:r>
            <a:r>
              <a:rPr lang="en-GB" dirty="0"/>
              <a:t> </a:t>
            </a:r>
            <a:r>
              <a:rPr lang="en-GB" dirty="0" err="1"/>
              <a:t>odhadu</a:t>
            </a:r>
            <a:r>
              <a:rPr lang="en-GB" dirty="0"/>
              <a:t> </a:t>
            </a:r>
            <a:r>
              <a:rPr lang="en-GB" dirty="0" err="1"/>
              <a:t>pří-jmů</a:t>
            </a:r>
            <a:r>
              <a:rPr lang="en-GB" dirty="0"/>
              <a:t> v </a:t>
            </a:r>
            <a:r>
              <a:rPr lang="en-GB" dirty="0" err="1"/>
              <a:t>hotovosti</a:t>
            </a:r>
            <a:r>
              <a:rPr lang="en-GB" dirty="0"/>
              <a:t> </a:t>
            </a:r>
            <a:r>
              <a:rPr lang="en-GB" dirty="0" err="1"/>
              <a:t>uvádí</a:t>
            </a:r>
            <a:r>
              <a:rPr lang="en-GB" dirty="0"/>
              <a:t> Blackwell. </a:t>
            </a:r>
            <a:r>
              <a:rPr lang="en-GB" dirty="0" err="1"/>
              <a:t>Můžeme</a:t>
            </a:r>
            <a:r>
              <a:rPr lang="en-GB" dirty="0"/>
              <a:t> je </a:t>
            </a:r>
            <a:r>
              <a:rPr lang="en-GB" dirty="0" err="1"/>
              <a:t>shrnout</a:t>
            </a:r>
            <a:r>
              <a:rPr lang="en-GB" dirty="0"/>
              <a:t> </a:t>
            </a:r>
            <a:r>
              <a:rPr lang="en-GB" dirty="0" err="1"/>
              <a:t>následovně</a:t>
            </a:r>
            <a:r>
              <a:rPr lang="en-GB" dirty="0"/>
              <a:t>:</a:t>
            </a:r>
          </a:p>
          <a:p>
            <a:r>
              <a:rPr lang="en-GB" dirty="0"/>
              <a:t>•	</a:t>
            </a:r>
            <a:r>
              <a:rPr lang="en-GB" dirty="0" err="1"/>
              <a:t>nejdříve</a:t>
            </a:r>
            <a:r>
              <a:rPr lang="en-GB" dirty="0"/>
              <a:t> </a:t>
            </a:r>
            <a:r>
              <a:rPr lang="en-GB" dirty="0" err="1"/>
              <a:t>uveďte</a:t>
            </a:r>
            <a:r>
              <a:rPr lang="en-GB" dirty="0"/>
              <a:t> </a:t>
            </a:r>
            <a:r>
              <a:rPr lang="en-GB" dirty="0" err="1"/>
              <a:t>čísla</a:t>
            </a:r>
            <a:r>
              <a:rPr lang="en-GB" dirty="0"/>
              <a:t>, </a:t>
            </a:r>
            <a:r>
              <a:rPr lang="en-GB" dirty="0" err="1"/>
              <a:t>kterými</a:t>
            </a:r>
            <a:r>
              <a:rPr lang="en-GB" dirty="0"/>
              <a:t> </a:t>
            </a:r>
            <a:r>
              <a:rPr lang="en-GB" dirty="0" err="1"/>
              <a:t>jste</a:t>
            </a:r>
            <a:r>
              <a:rPr lang="en-GB" dirty="0"/>
              <a:t> </a:t>
            </a:r>
            <a:r>
              <a:rPr lang="en-GB" dirty="0" err="1"/>
              <a:t>si</a:t>
            </a:r>
            <a:r>
              <a:rPr lang="en-GB" dirty="0"/>
              <a:t> </a:t>
            </a:r>
            <a:r>
              <a:rPr lang="en-GB" dirty="0" err="1"/>
              <a:t>nejvíce</a:t>
            </a:r>
            <a:r>
              <a:rPr lang="en-GB" dirty="0"/>
              <a:t> </a:t>
            </a:r>
            <a:r>
              <a:rPr lang="en-GB" dirty="0" err="1"/>
              <a:t>jisti</a:t>
            </a:r>
            <a:r>
              <a:rPr lang="en-GB" dirty="0"/>
              <a:t>, </a:t>
            </a:r>
          </a:p>
          <a:p>
            <a:r>
              <a:rPr lang="en-GB" dirty="0"/>
              <a:t>•	</a:t>
            </a:r>
            <a:r>
              <a:rPr lang="en-GB" dirty="0" err="1"/>
              <a:t>vyplňte</a:t>
            </a:r>
            <a:r>
              <a:rPr lang="en-GB" dirty="0"/>
              <a:t> </a:t>
            </a:r>
            <a:r>
              <a:rPr lang="en-GB" dirty="0" err="1"/>
              <a:t>všechny</a:t>
            </a:r>
            <a:r>
              <a:rPr lang="en-GB" dirty="0"/>
              <a:t> </a:t>
            </a:r>
            <a:r>
              <a:rPr lang="en-GB" dirty="0" err="1"/>
              <a:t>údaje</a:t>
            </a:r>
            <a:r>
              <a:rPr lang="en-GB" dirty="0"/>
              <a:t> za </a:t>
            </a:r>
            <a:r>
              <a:rPr lang="en-GB" dirty="0" err="1"/>
              <a:t>měsíc</a:t>
            </a:r>
            <a:r>
              <a:rPr lang="en-GB" dirty="0"/>
              <a:t>, </a:t>
            </a:r>
            <a:r>
              <a:rPr lang="en-GB" dirty="0" err="1"/>
              <a:t>ve</a:t>
            </a:r>
            <a:r>
              <a:rPr lang="en-GB" dirty="0"/>
              <a:t> </a:t>
            </a:r>
            <a:r>
              <a:rPr lang="en-GB" dirty="0" err="1"/>
              <a:t>kterém</a:t>
            </a:r>
            <a:r>
              <a:rPr lang="en-GB" dirty="0"/>
              <a:t> </a:t>
            </a:r>
            <a:r>
              <a:rPr lang="en-GB" dirty="0" err="1"/>
              <a:t>byly</a:t>
            </a:r>
            <a:r>
              <a:rPr lang="en-GB" dirty="0"/>
              <a:t> </a:t>
            </a:r>
            <a:r>
              <a:rPr lang="en-GB" dirty="0" err="1"/>
              <a:t>peníze</a:t>
            </a:r>
            <a:r>
              <a:rPr lang="en-GB" dirty="0"/>
              <a:t> </a:t>
            </a:r>
            <a:r>
              <a:rPr lang="en-GB" dirty="0" err="1"/>
              <a:t>vydány</a:t>
            </a:r>
            <a:r>
              <a:rPr lang="en-GB" dirty="0"/>
              <a:t>. </a:t>
            </a:r>
          </a:p>
          <a:p>
            <a:r>
              <a:rPr lang="en-GB" dirty="0"/>
              <a:t>•	</a:t>
            </a:r>
            <a:r>
              <a:rPr lang="en-GB" dirty="0" err="1"/>
              <a:t>poté</a:t>
            </a:r>
            <a:r>
              <a:rPr lang="en-GB" dirty="0"/>
              <a:t> </a:t>
            </a:r>
            <a:r>
              <a:rPr lang="en-GB" dirty="0" err="1"/>
              <a:t>začněte</a:t>
            </a:r>
            <a:r>
              <a:rPr lang="en-GB" dirty="0"/>
              <a:t> </a:t>
            </a:r>
            <a:r>
              <a:rPr lang="en-GB" dirty="0" err="1"/>
              <a:t>vyplňovat</a:t>
            </a:r>
            <a:r>
              <a:rPr lang="en-GB" dirty="0"/>
              <a:t> </a:t>
            </a:r>
            <a:r>
              <a:rPr lang="en-GB" dirty="0" err="1"/>
              <a:t>platby</a:t>
            </a:r>
            <a:r>
              <a:rPr lang="en-GB" dirty="0"/>
              <a:t>, </a:t>
            </a:r>
            <a:r>
              <a:rPr lang="en-GB" dirty="0" err="1"/>
              <a:t>kterými</a:t>
            </a:r>
            <a:r>
              <a:rPr lang="en-GB" dirty="0"/>
              <a:t> </a:t>
            </a:r>
            <a:r>
              <a:rPr lang="en-GB" dirty="0" err="1"/>
              <a:t>jste</a:t>
            </a:r>
            <a:r>
              <a:rPr lang="en-GB" dirty="0"/>
              <a:t> </a:t>
            </a:r>
            <a:r>
              <a:rPr lang="en-GB" dirty="0" err="1"/>
              <a:t>si</a:t>
            </a:r>
            <a:r>
              <a:rPr lang="en-GB" dirty="0"/>
              <a:t> </a:t>
            </a:r>
            <a:r>
              <a:rPr lang="en-GB" dirty="0" err="1"/>
              <a:t>jisti</a:t>
            </a:r>
            <a:r>
              <a:rPr lang="en-GB" dirty="0"/>
              <a:t>:</a:t>
            </a:r>
          </a:p>
          <a:p>
            <a:r>
              <a:rPr lang="en-GB" dirty="0"/>
              <a:t>o	</a:t>
            </a:r>
            <a:r>
              <a:rPr lang="en-GB" dirty="0" err="1"/>
              <a:t>nájmy</a:t>
            </a:r>
            <a:r>
              <a:rPr lang="en-GB" dirty="0"/>
              <a:t>, </a:t>
            </a:r>
          </a:p>
          <a:p>
            <a:r>
              <a:rPr lang="en-GB" dirty="0"/>
              <a:t>o	</a:t>
            </a:r>
            <a:r>
              <a:rPr lang="en-GB" dirty="0" err="1"/>
              <a:t>podíly</a:t>
            </a:r>
            <a:r>
              <a:rPr lang="en-GB" dirty="0"/>
              <a:t>, </a:t>
            </a:r>
          </a:p>
          <a:p>
            <a:r>
              <a:rPr lang="en-GB" dirty="0"/>
              <a:t>o	</a:t>
            </a:r>
            <a:r>
              <a:rPr lang="en-GB" dirty="0" err="1"/>
              <a:t>platby</a:t>
            </a:r>
            <a:r>
              <a:rPr lang="en-GB" dirty="0"/>
              <a:t> za </a:t>
            </a:r>
            <a:r>
              <a:rPr lang="en-GB" dirty="0" err="1"/>
              <a:t>vozidla</a:t>
            </a:r>
            <a:r>
              <a:rPr lang="en-GB" dirty="0"/>
              <a:t> a </a:t>
            </a:r>
            <a:r>
              <a:rPr lang="en-GB" dirty="0" err="1"/>
              <a:t>strojní</a:t>
            </a:r>
            <a:r>
              <a:rPr lang="en-GB" dirty="0"/>
              <a:t> </a:t>
            </a:r>
            <a:r>
              <a:rPr lang="en-GB" dirty="0" err="1"/>
              <a:t>vybavení</a:t>
            </a:r>
            <a:r>
              <a:rPr lang="en-GB" dirty="0"/>
              <a:t>, </a:t>
            </a:r>
          </a:p>
          <a:p>
            <a:r>
              <a:rPr lang="en-GB" dirty="0"/>
              <a:t>o	</a:t>
            </a:r>
            <a:r>
              <a:rPr lang="en-GB" dirty="0" err="1"/>
              <a:t>splátky</a:t>
            </a:r>
            <a:r>
              <a:rPr lang="en-GB" dirty="0"/>
              <a:t> </a:t>
            </a:r>
            <a:r>
              <a:rPr lang="en-GB" dirty="0" err="1"/>
              <a:t>úvěrů</a:t>
            </a:r>
            <a:r>
              <a:rPr lang="en-GB" dirty="0"/>
              <a:t>, </a:t>
            </a:r>
          </a:p>
          <a:p>
            <a:r>
              <a:rPr lang="en-GB" dirty="0"/>
              <a:t>o	</a:t>
            </a:r>
            <a:r>
              <a:rPr lang="en-GB" dirty="0" err="1"/>
              <a:t>mzdy</a:t>
            </a:r>
            <a:r>
              <a:rPr lang="en-GB" dirty="0"/>
              <a:t> </a:t>
            </a:r>
            <a:r>
              <a:rPr lang="en-GB" dirty="0" err="1"/>
              <a:t>všech</a:t>
            </a:r>
            <a:r>
              <a:rPr lang="en-GB" dirty="0"/>
              <a:t> </a:t>
            </a:r>
            <a:r>
              <a:rPr lang="en-GB" dirty="0" err="1"/>
              <a:t>zaměstnanců</a:t>
            </a:r>
            <a:r>
              <a:rPr lang="en-GB" dirty="0"/>
              <a:t>, </a:t>
            </a:r>
          </a:p>
          <a:p>
            <a:r>
              <a:rPr lang="en-GB" dirty="0"/>
              <a:t>o	</a:t>
            </a:r>
            <a:r>
              <a:rPr lang="en-GB" dirty="0" err="1"/>
              <a:t>vlastní</a:t>
            </a:r>
            <a:r>
              <a:rPr lang="en-GB" dirty="0"/>
              <a:t> </a:t>
            </a:r>
            <a:r>
              <a:rPr lang="en-GB" dirty="0" err="1"/>
              <a:t>životní</a:t>
            </a:r>
            <a:r>
              <a:rPr lang="en-GB" dirty="0"/>
              <a:t> </a:t>
            </a:r>
            <a:r>
              <a:rPr lang="en-GB" dirty="0" err="1"/>
              <a:t>náklady</a:t>
            </a:r>
            <a:r>
              <a:rPr lang="en-GB" dirty="0"/>
              <a:t>, </a:t>
            </a:r>
          </a:p>
          <a:p>
            <a:r>
              <a:rPr lang="en-GB" dirty="0"/>
              <a:t>o	</a:t>
            </a:r>
            <a:r>
              <a:rPr lang="en-GB" dirty="0" err="1"/>
              <a:t>statní</a:t>
            </a:r>
            <a:r>
              <a:rPr lang="en-GB" dirty="0"/>
              <a:t> </a:t>
            </a:r>
            <a:r>
              <a:rPr lang="en-GB" dirty="0" err="1"/>
              <a:t>očekávané</a:t>
            </a:r>
            <a:r>
              <a:rPr lang="en-GB" dirty="0"/>
              <a:t> </a:t>
            </a:r>
            <a:r>
              <a:rPr lang="en-GB" dirty="0" err="1"/>
              <a:t>platby</a:t>
            </a:r>
            <a:r>
              <a:rPr lang="en-GB" dirty="0"/>
              <a:t>.</a:t>
            </a:r>
          </a:p>
          <a:p>
            <a:r>
              <a:rPr lang="en-GB" dirty="0"/>
              <a:t>•	</a:t>
            </a:r>
            <a:r>
              <a:rPr lang="en-GB" dirty="0" err="1"/>
              <a:t>Následují</a:t>
            </a:r>
            <a:r>
              <a:rPr lang="en-GB" dirty="0"/>
              <a:t> </a:t>
            </a:r>
            <a:r>
              <a:rPr lang="en-GB" dirty="0" err="1"/>
              <a:t>pravidelné</a:t>
            </a:r>
            <a:r>
              <a:rPr lang="en-GB" dirty="0"/>
              <a:t> </a:t>
            </a:r>
            <a:r>
              <a:rPr lang="en-GB" dirty="0" err="1"/>
              <a:t>příjmy</a:t>
            </a:r>
            <a:r>
              <a:rPr lang="en-GB" dirty="0"/>
              <a:t> </a:t>
            </a:r>
            <a:r>
              <a:rPr lang="en-GB" dirty="0" err="1"/>
              <a:t>jako</a:t>
            </a:r>
            <a:r>
              <a:rPr lang="en-GB" dirty="0"/>
              <a:t>:</a:t>
            </a:r>
          </a:p>
          <a:p>
            <a:r>
              <a:rPr lang="en-GB" dirty="0"/>
              <a:t>o	</a:t>
            </a:r>
            <a:r>
              <a:rPr lang="en-GB" dirty="0" err="1"/>
              <a:t>dotace</a:t>
            </a:r>
            <a:r>
              <a:rPr lang="en-GB" dirty="0"/>
              <a:t> </a:t>
            </a:r>
            <a:r>
              <a:rPr lang="en-GB" dirty="0" err="1"/>
              <a:t>vládních</a:t>
            </a:r>
            <a:r>
              <a:rPr lang="en-GB" dirty="0"/>
              <a:t> </a:t>
            </a:r>
            <a:r>
              <a:rPr lang="en-GB" dirty="0" err="1"/>
              <a:t>organizací</a:t>
            </a:r>
            <a:r>
              <a:rPr lang="en-GB" dirty="0"/>
              <a:t>, </a:t>
            </a:r>
          </a:p>
          <a:p>
            <a:r>
              <a:rPr lang="en-GB" dirty="0"/>
              <a:t>o	</a:t>
            </a:r>
            <a:r>
              <a:rPr lang="en-GB" dirty="0" err="1"/>
              <a:t>částky</a:t>
            </a:r>
            <a:r>
              <a:rPr lang="en-GB" dirty="0"/>
              <a:t> za </a:t>
            </a:r>
            <a:r>
              <a:rPr lang="en-GB" dirty="0" err="1"/>
              <a:t>pronájem</a:t>
            </a:r>
            <a:r>
              <a:rPr lang="en-GB" dirty="0"/>
              <a:t>.	</a:t>
            </a:r>
          </a:p>
          <a:p>
            <a:endParaRPr lang="en-GB" dirty="0"/>
          </a:p>
        </p:txBody>
      </p:sp>
    </p:spTree>
    <p:extLst>
      <p:ext uri="{BB962C8B-B14F-4D97-AF65-F5344CB8AC3E}">
        <p14:creationId xmlns:p14="http://schemas.microsoft.com/office/powerpoint/2010/main" val="49280872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83B312A6-17AE-4AE7-8BDC-7111068CF788}"/>
              </a:ext>
            </a:extLst>
          </p:cNvPr>
          <p:cNvSpPr>
            <a:spLocks noGrp="1"/>
          </p:cNvSpPr>
          <p:nvPr>
            <p:ph idx="1"/>
          </p:nvPr>
        </p:nvSpPr>
        <p:spPr>
          <a:xfrm>
            <a:off x="540000" y="533400"/>
            <a:ext cx="8064000" cy="5373429"/>
          </a:xfrm>
        </p:spPr>
        <p:txBody>
          <a:bodyPr>
            <a:normAutofit fontScale="92500" lnSpcReduction="20000"/>
          </a:bodyPr>
          <a:lstStyle/>
          <a:p>
            <a:r>
              <a:rPr lang="en-GB" dirty="0" err="1"/>
              <a:t>Zakladatelský</a:t>
            </a:r>
            <a:r>
              <a:rPr lang="en-GB" dirty="0"/>
              <a:t> </a:t>
            </a:r>
            <a:r>
              <a:rPr lang="en-GB" dirty="0" err="1"/>
              <a:t>rozpočet</a:t>
            </a:r>
            <a:r>
              <a:rPr lang="en-GB" dirty="0"/>
              <a:t>. </a:t>
            </a:r>
            <a:r>
              <a:rPr lang="en-GB" dirty="0" err="1"/>
              <a:t>Zpracování</a:t>
            </a:r>
            <a:r>
              <a:rPr lang="en-GB" dirty="0"/>
              <a:t> </a:t>
            </a:r>
            <a:r>
              <a:rPr lang="en-GB" dirty="0" err="1"/>
              <a:t>rozpočtu</a:t>
            </a:r>
            <a:r>
              <a:rPr lang="en-GB" dirty="0"/>
              <a:t> je </a:t>
            </a:r>
            <a:r>
              <a:rPr lang="en-GB" dirty="0" err="1"/>
              <a:t>nedílnou</a:t>
            </a:r>
            <a:r>
              <a:rPr lang="en-GB" dirty="0"/>
              <a:t> </a:t>
            </a:r>
            <a:r>
              <a:rPr lang="en-GB" dirty="0" err="1"/>
              <a:t>součástí</a:t>
            </a:r>
            <a:r>
              <a:rPr lang="en-GB" dirty="0"/>
              <a:t> </a:t>
            </a:r>
            <a:r>
              <a:rPr lang="en-GB" dirty="0" err="1"/>
              <a:t>podnikatelského</a:t>
            </a:r>
            <a:r>
              <a:rPr lang="en-GB" dirty="0"/>
              <a:t> </a:t>
            </a:r>
            <a:r>
              <a:rPr lang="en-GB" dirty="0" err="1"/>
              <a:t>plánu</a:t>
            </a:r>
            <a:r>
              <a:rPr lang="en-GB" dirty="0"/>
              <a:t>, </a:t>
            </a:r>
            <a:r>
              <a:rPr lang="en-GB" dirty="0" err="1"/>
              <a:t>cílem</a:t>
            </a:r>
            <a:r>
              <a:rPr lang="en-GB" dirty="0"/>
              <a:t> je </a:t>
            </a:r>
            <a:r>
              <a:rPr lang="en-GB" dirty="0" err="1"/>
              <a:t>specifikace</a:t>
            </a:r>
            <a:r>
              <a:rPr lang="en-GB" dirty="0"/>
              <a:t> a </a:t>
            </a:r>
            <a:r>
              <a:rPr lang="en-GB" dirty="0" err="1"/>
              <a:t>kvantifikace</a:t>
            </a:r>
            <a:r>
              <a:rPr lang="en-GB" dirty="0"/>
              <a:t> </a:t>
            </a:r>
            <a:r>
              <a:rPr lang="en-GB" dirty="0" err="1"/>
              <a:t>potřebných</a:t>
            </a:r>
            <a:r>
              <a:rPr lang="en-GB" dirty="0"/>
              <a:t> </a:t>
            </a:r>
            <a:r>
              <a:rPr lang="en-GB" dirty="0" err="1"/>
              <a:t>zdrojů</a:t>
            </a:r>
            <a:r>
              <a:rPr lang="en-GB" dirty="0"/>
              <a:t>: </a:t>
            </a:r>
            <a:r>
              <a:rPr lang="en-GB" dirty="0" err="1"/>
              <a:t>soupis</a:t>
            </a:r>
            <a:r>
              <a:rPr lang="en-GB" dirty="0"/>
              <a:t> </a:t>
            </a:r>
            <a:r>
              <a:rPr lang="en-GB" dirty="0" err="1"/>
              <a:t>potřebného</a:t>
            </a:r>
            <a:r>
              <a:rPr lang="en-GB" dirty="0"/>
              <a:t> </a:t>
            </a:r>
            <a:r>
              <a:rPr lang="en-GB" dirty="0" err="1"/>
              <a:t>dlouho-dobého</a:t>
            </a:r>
            <a:r>
              <a:rPr lang="en-GB" dirty="0"/>
              <a:t> </a:t>
            </a:r>
            <a:r>
              <a:rPr lang="en-GB" dirty="0" err="1"/>
              <a:t>majetku</a:t>
            </a:r>
            <a:r>
              <a:rPr lang="en-GB" dirty="0"/>
              <a:t> </a:t>
            </a:r>
            <a:r>
              <a:rPr lang="en-GB" dirty="0" err="1"/>
              <a:t>oběžného</a:t>
            </a:r>
            <a:r>
              <a:rPr lang="en-GB" dirty="0"/>
              <a:t> </a:t>
            </a:r>
            <a:r>
              <a:rPr lang="en-GB" dirty="0" err="1"/>
              <a:t>majetku</a:t>
            </a:r>
            <a:r>
              <a:rPr lang="en-GB" dirty="0"/>
              <a:t>, </a:t>
            </a:r>
            <a:r>
              <a:rPr lang="en-GB" dirty="0" err="1"/>
              <a:t>předpokládaný</a:t>
            </a:r>
            <a:r>
              <a:rPr lang="en-GB" dirty="0"/>
              <a:t> </a:t>
            </a:r>
            <a:r>
              <a:rPr lang="en-GB" dirty="0" err="1"/>
              <a:t>rozsah</a:t>
            </a:r>
            <a:r>
              <a:rPr lang="en-GB" dirty="0"/>
              <a:t> </a:t>
            </a:r>
            <a:r>
              <a:rPr lang="en-GB" dirty="0" err="1"/>
              <a:t>výnosů</a:t>
            </a:r>
            <a:r>
              <a:rPr lang="en-GB" dirty="0"/>
              <a:t>, </a:t>
            </a:r>
            <a:r>
              <a:rPr lang="en-GB" dirty="0" err="1"/>
              <a:t>nákladů</a:t>
            </a:r>
            <a:r>
              <a:rPr lang="en-GB" dirty="0"/>
              <a:t> a </a:t>
            </a:r>
            <a:r>
              <a:rPr lang="en-GB" dirty="0" err="1"/>
              <a:t>zisku</a:t>
            </a:r>
            <a:r>
              <a:rPr lang="en-GB" dirty="0"/>
              <a:t> </a:t>
            </a:r>
            <a:r>
              <a:rPr lang="en-GB" dirty="0" err="1"/>
              <a:t>ve</a:t>
            </a:r>
            <a:r>
              <a:rPr lang="en-GB" dirty="0"/>
              <a:t> </a:t>
            </a:r>
            <a:r>
              <a:rPr lang="en-GB" dirty="0" err="1"/>
              <a:t>variantách</a:t>
            </a:r>
            <a:r>
              <a:rPr lang="en-GB" dirty="0"/>
              <a:t>, </a:t>
            </a:r>
            <a:r>
              <a:rPr lang="en-GB" dirty="0" err="1"/>
              <a:t>sestavení</a:t>
            </a:r>
            <a:r>
              <a:rPr lang="en-GB" dirty="0"/>
              <a:t> </a:t>
            </a:r>
            <a:r>
              <a:rPr lang="en-GB" dirty="0" err="1"/>
              <a:t>očekávaného</a:t>
            </a:r>
            <a:r>
              <a:rPr lang="en-GB" dirty="0"/>
              <a:t> </a:t>
            </a:r>
            <a:r>
              <a:rPr lang="en-GB" dirty="0" err="1"/>
              <a:t>toku</a:t>
            </a:r>
            <a:r>
              <a:rPr lang="en-GB" dirty="0"/>
              <a:t> </a:t>
            </a:r>
            <a:r>
              <a:rPr lang="en-GB" dirty="0" err="1"/>
              <a:t>peněžní</a:t>
            </a:r>
            <a:r>
              <a:rPr lang="en-GB" dirty="0"/>
              <a:t> </a:t>
            </a:r>
            <a:r>
              <a:rPr lang="en-GB" dirty="0" err="1"/>
              <a:t>hotovosti</a:t>
            </a:r>
            <a:r>
              <a:rPr lang="en-GB" dirty="0"/>
              <a:t> a </a:t>
            </a:r>
            <a:r>
              <a:rPr lang="en-GB" dirty="0" err="1"/>
              <a:t>propočet</a:t>
            </a:r>
            <a:r>
              <a:rPr lang="en-GB" dirty="0"/>
              <a:t> </a:t>
            </a:r>
            <a:r>
              <a:rPr lang="en-GB" dirty="0" err="1"/>
              <a:t>předpokládané</a:t>
            </a:r>
            <a:r>
              <a:rPr lang="en-GB" dirty="0"/>
              <a:t> </a:t>
            </a:r>
            <a:r>
              <a:rPr lang="en-GB"/>
              <a:t>návratnosti</a:t>
            </a:r>
            <a:r>
              <a:rPr lang="en-GB" dirty="0"/>
              <a:t> </a:t>
            </a:r>
            <a:r>
              <a:rPr lang="en-GB" dirty="0" err="1"/>
              <a:t>vložených</a:t>
            </a:r>
            <a:r>
              <a:rPr lang="en-GB" dirty="0"/>
              <a:t> </a:t>
            </a:r>
            <a:r>
              <a:rPr lang="en-GB" dirty="0" err="1"/>
              <a:t>prostředků</a:t>
            </a:r>
            <a:r>
              <a:rPr lang="en-GB" dirty="0"/>
              <a:t>.</a:t>
            </a:r>
          </a:p>
          <a:p>
            <a:r>
              <a:rPr lang="en-GB" dirty="0" err="1"/>
              <a:t>Položka</a:t>
            </a:r>
            <a:r>
              <a:rPr lang="en-GB" dirty="0"/>
              <a:t> </a:t>
            </a:r>
            <a:r>
              <a:rPr lang="en-GB" dirty="0" err="1"/>
              <a:t>provozních</a:t>
            </a:r>
            <a:r>
              <a:rPr lang="en-GB" dirty="0"/>
              <a:t> </a:t>
            </a:r>
            <a:r>
              <a:rPr lang="en-GB" dirty="0" err="1"/>
              <a:t>nákladů</a:t>
            </a:r>
            <a:r>
              <a:rPr lang="en-GB" dirty="0"/>
              <a:t>.  </a:t>
            </a:r>
            <a:r>
              <a:rPr lang="en-GB" dirty="0" err="1"/>
              <a:t>Další</a:t>
            </a:r>
            <a:r>
              <a:rPr lang="en-GB" dirty="0"/>
              <a:t> </a:t>
            </a:r>
            <a:r>
              <a:rPr lang="en-GB" dirty="0" err="1"/>
              <a:t>položky</a:t>
            </a:r>
            <a:r>
              <a:rPr lang="en-GB" dirty="0"/>
              <a:t> </a:t>
            </a:r>
            <a:r>
              <a:rPr lang="en-GB" dirty="0" err="1"/>
              <a:t>jsou</a:t>
            </a:r>
            <a:r>
              <a:rPr lang="en-GB" dirty="0"/>
              <a:t> </a:t>
            </a:r>
            <a:r>
              <a:rPr lang="en-GB" dirty="0" err="1"/>
              <a:t>poněkud</a:t>
            </a:r>
            <a:r>
              <a:rPr lang="en-GB" dirty="0"/>
              <a:t> </a:t>
            </a:r>
            <a:r>
              <a:rPr lang="en-GB" dirty="0" err="1"/>
              <a:t>složitější</a:t>
            </a:r>
            <a:r>
              <a:rPr lang="en-GB" dirty="0"/>
              <a:t>. </a:t>
            </a:r>
            <a:r>
              <a:rPr lang="en-GB" dirty="0" err="1"/>
              <a:t>Jde</a:t>
            </a:r>
            <a:r>
              <a:rPr lang="en-GB" dirty="0"/>
              <a:t> o </a:t>
            </a:r>
            <a:r>
              <a:rPr lang="en-GB" dirty="0" err="1"/>
              <a:t>krytí</a:t>
            </a:r>
            <a:r>
              <a:rPr lang="en-GB" dirty="0"/>
              <a:t> pro-</a:t>
            </a:r>
            <a:r>
              <a:rPr lang="en-GB" dirty="0" err="1"/>
              <a:t>vozních</a:t>
            </a:r>
            <a:r>
              <a:rPr lang="en-GB" dirty="0"/>
              <a:t> </a:t>
            </a:r>
            <a:r>
              <a:rPr lang="en-GB" dirty="0" err="1"/>
              <a:t>nákladů</a:t>
            </a:r>
            <a:r>
              <a:rPr lang="en-GB" dirty="0"/>
              <a:t>, </a:t>
            </a:r>
            <a:r>
              <a:rPr lang="en-GB" dirty="0" err="1"/>
              <a:t>jejichž</a:t>
            </a:r>
            <a:r>
              <a:rPr lang="en-GB" dirty="0"/>
              <a:t> </a:t>
            </a:r>
            <a:r>
              <a:rPr lang="en-GB" dirty="0" err="1"/>
              <a:t>výše</a:t>
            </a:r>
            <a:r>
              <a:rPr lang="en-GB" dirty="0"/>
              <a:t> </a:t>
            </a:r>
            <a:r>
              <a:rPr lang="en-GB" dirty="0" err="1"/>
              <a:t>ještě</a:t>
            </a:r>
            <a:r>
              <a:rPr lang="en-GB" dirty="0"/>
              <a:t> </a:t>
            </a:r>
            <a:r>
              <a:rPr lang="en-GB" dirty="0" err="1"/>
              <a:t>není</a:t>
            </a:r>
            <a:r>
              <a:rPr lang="en-GB" dirty="0"/>
              <a:t> </a:t>
            </a:r>
            <a:r>
              <a:rPr lang="en-GB" dirty="0" err="1"/>
              <a:t>jistá</a:t>
            </a:r>
            <a:r>
              <a:rPr lang="en-GB" dirty="0"/>
              <a:t>, </a:t>
            </a:r>
            <a:r>
              <a:rPr lang="en-GB" dirty="0" err="1"/>
              <a:t>protože</a:t>
            </a:r>
            <a:r>
              <a:rPr lang="en-GB" dirty="0"/>
              <a:t> </a:t>
            </a:r>
            <a:r>
              <a:rPr lang="en-GB" dirty="0" err="1"/>
              <a:t>jste</a:t>
            </a:r>
            <a:r>
              <a:rPr lang="en-GB" dirty="0"/>
              <a:t> </a:t>
            </a:r>
            <a:r>
              <a:rPr lang="en-GB" dirty="0" err="1"/>
              <a:t>dosud</a:t>
            </a:r>
            <a:r>
              <a:rPr lang="en-GB" dirty="0"/>
              <a:t> </a:t>
            </a:r>
            <a:r>
              <a:rPr lang="en-GB" dirty="0" err="1"/>
              <a:t>neobdrželi</a:t>
            </a:r>
            <a:r>
              <a:rPr lang="en-GB" dirty="0"/>
              <a:t> </a:t>
            </a:r>
            <a:r>
              <a:rPr lang="en-GB" dirty="0" err="1"/>
              <a:t>faktury</a:t>
            </a:r>
            <a:r>
              <a:rPr lang="en-GB" dirty="0"/>
              <a:t>. Bu-</a:t>
            </a:r>
            <a:r>
              <a:rPr lang="en-GB" dirty="0" err="1"/>
              <a:t>dou</a:t>
            </a:r>
            <a:r>
              <a:rPr lang="en-GB" dirty="0"/>
              <a:t> v </a:t>
            </a:r>
            <a:r>
              <a:rPr lang="en-GB" dirty="0" err="1"/>
              <a:t>nich</a:t>
            </a:r>
            <a:r>
              <a:rPr lang="en-GB" dirty="0"/>
              <a:t> ale </a:t>
            </a:r>
            <a:r>
              <a:rPr lang="en-GB" dirty="0" err="1"/>
              <a:t>jistě</a:t>
            </a:r>
            <a:r>
              <a:rPr lang="en-GB" dirty="0"/>
              <a:t> </a:t>
            </a:r>
            <a:r>
              <a:rPr lang="en-GB" dirty="0" err="1"/>
              <a:t>zahrnuty</a:t>
            </a:r>
            <a:r>
              <a:rPr lang="en-GB" dirty="0"/>
              <a:t>:</a:t>
            </a:r>
          </a:p>
          <a:p>
            <a:r>
              <a:rPr lang="en-GB" dirty="0"/>
              <a:t>•	</a:t>
            </a:r>
            <a:r>
              <a:rPr lang="en-GB" dirty="0" err="1"/>
              <a:t>platby</a:t>
            </a:r>
            <a:r>
              <a:rPr lang="en-GB" dirty="0"/>
              <a:t> za </a:t>
            </a:r>
            <a:r>
              <a:rPr lang="en-GB" dirty="0" err="1"/>
              <a:t>elektřinu</a:t>
            </a:r>
            <a:r>
              <a:rPr lang="en-GB" dirty="0"/>
              <a:t> a </a:t>
            </a:r>
            <a:r>
              <a:rPr lang="en-GB" dirty="0" err="1"/>
              <a:t>plyn</a:t>
            </a:r>
            <a:r>
              <a:rPr lang="en-GB" dirty="0"/>
              <a:t>, </a:t>
            </a:r>
          </a:p>
          <a:p>
            <a:r>
              <a:rPr lang="en-GB" dirty="0"/>
              <a:t>•	</a:t>
            </a:r>
            <a:r>
              <a:rPr lang="en-GB" dirty="0" err="1"/>
              <a:t>telefon</a:t>
            </a:r>
            <a:r>
              <a:rPr lang="en-GB" dirty="0"/>
              <a:t>, </a:t>
            </a:r>
          </a:p>
          <a:p>
            <a:r>
              <a:rPr lang="en-GB" dirty="0"/>
              <a:t>•	</a:t>
            </a:r>
            <a:r>
              <a:rPr lang="en-GB" dirty="0" err="1"/>
              <a:t>náklady</a:t>
            </a:r>
            <a:r>
              <a:rPr lang="en-GB" dirty="0"/>
              <a:t> </a:t>
            </a:r>
            <a:r>
              <a:rPr lang="en-GB" dirty="0" err="1"/>
              <a:t>na</a:t>
            </a:r>
            <a:r>
              <a:rPr lang="en-GB" dirty="0"/>
              <a:t> </a:t>
            </a:r>
            <a:r>
              <a:rPr lang="en-GB" dirty="0" err="1"/>
              <a:t>reklamu</a:t>
            </a:r>
            <a:r>
              <a:rPr lang="en-GB" dirty="0"/>
              <a:t> a </a:t>
            </a:r>
            <a:r>
              <a:rPr lang="en-GB" dirty="0" err="1"/>
              <a:t>publicitu</a:t>
            </a:r>
            <a:r>
              <a:rPr lang="en-GB" dirty="0"/>
              <a:t>, </a:t>
            </a:r>
          </a:p>
          <a:p>
            <a:r>
              <a:rPr lang="en-GB" dirty="0"/>
              <a:t>•	</a:t>
            </a:r>
            <a:r>
              <a:rPr lang="en-GB" dirty="0" err="1"/>
              <a:t>pohonné</a:t>
            </a:r>
            <a:r>
              <a:rPr lang="en-GB" dirty="0"/>
              <a:t> </a:t>
            </a:r>
            <a:r>
              <a:rPr lang="en-GB" dirty="0" err="1"/>
              <a:t>hmoty</a:t>
            </a:r>
            <a:r>
              <a:rPr lang="en-GB" dirty="0"/>
              <a:t>, </a:t>
            </a:r>
          </a:p>
          <a:p>
            <a:r>
              <a:rPr lang="en-GB" dirty="0"/>
              <a:t>•	</a:t>
            </a:r>
            <a:r>
              <a:rPr lang="en-GB" dirty="0" err="1"/>
              <a:t>psací</a:t>
            </a:r>
            <a:r>
              <a:rPr lang="en-GB" dirty="0"/>
              <a:t> </a:t>
            </a:r>
            <a:r>
              <a:rPr lang="en-GB" dirty="0" err="1"/>
              <a:t>potřeby</a:t>
            </a:r>
            <a:r>
              <a:rPr lang="en-GB" dirty="0"/>
              <a:t> a </a:t>
            </a:r>
            <a:r>
              <a:rPr lang="en-GB" dirty="0" err="1"/>
              <a:t>tisk</a:t>
            </a:r>
            <a:r>
              <a:rPr lang="en-GB" dirty="0"/>
              <a:t>, </a:t>
            </a:r>
          </a:p>
          <a:p>
            <a:r>
              <a:rPr lang="en-GB" dirty="0"/>
              <a:t>•	</a:t>
            </a:r>
            <a:r>
              <a:rPr lang="en-GB" dirty="0" err="1"/>
              <a:t>poštovné</a:t>
            </a:r>
            <a:r>
              <a:rPr lang="en-GB" dirty="0"/>
              <a:t>, </a:t>
            </a:r>
            <a:r>
              <a:rPr lang="en-GB" dirty="0" err="1"/>
              <a:t>balné</a:t>
            </a:r>
            <a:r>
              <a:rPr lang="en-GB" dirty="0"/>
              <a:t>, </a:t>
            </a:r>
          </a:p>
          <a:p>
            <a:r>
              <a:rPr lang="en-GB" dirty="0"/>
              <a:t>•	</a:t>
            </a:r>
            <a:r>
              <a:rPr lang="en-GB" dirty="0" err="1"/>
              <a:t>pojištění</a:t>
            </a:r>
            <a:r>
              <a:rPr lang="en-GB" dirty="0"/>
              <a:t>, </a:t>
            </a:r>
          </a:p>
          <a:p>
            <a:r>
              <a:rPr lang="en-GB" dirty="0"/>
              <a:t>•	</a:t>
            </a:r>
            <a:r>
              <a:rPr lang="en-GB" dirty="0" err="1"/>
              <a:t>opravy</a:t>
            </a:r>
            <a:r>
              <a:rPr lang="en-GB" dirty="0"/>
              <a:t> a </a:t>
            </a:r>
            <a:r>
              <a:rPr lang="en-GB" dirty="0" err="1"/>
              <a:t>rekonstrukce</a:t>
            </a:r>
            <a:r>
              <a:rPr lang="en-GB" dirty="0"/>
              <a:t>,</a:t>
            </a:r>
          </a:p>
          <a:p>
            <a:r>
              <a:rPr lang="en-GB" dirty="0"/>
              <a:t>•	</a:t>
            </a:r>
            <a:r>
              <a:rPr lang="en-GB" dirty="0" err="1"/>
              <a:t>další</a:t>
            </a:r>
            <a:r>
              <a:rPr lang="en-GB" dirty="0"/>
              <a:t> </a:t>
            </a:r>
            <a:r>
              <a:rPr lang="en-GB" dirty="0" err="1"/>
              <a:t>dle</a:t>
            </a:r>
            <a:r>
              <a:rPr lang="en-GB" dirty="0"/>
              <a:t> </a:t>
            </a:r>
            <a:r>
              <a:rPr lang="en-GB" dirty="0" err="1"/>
              <a:t>oboru</a:t>
            </a:r>
            <a:r>
              <a:rPr lang="en-GB" dirty="0"/>
              <a:t> </a:t>
            </a:r>
            <a:r>
              <a:rPr lang="en-GB" dirty="0" err="1"/>
              <a:t>podnikání</a:t>
            </a:r>
            <a:r>
              <a:rPr lang="en-GB" dirty="0"/>
              <a:t>. </a:t>
            </a:r>
          </a:p>
          <a:p>
            <a:endParaRPr lang="en-GB" dirty="0"/>
          </a:p>
        </p:txBody>
      </p:sp>
    </p:spTree>
    <p:extLst>
      <p:ext uri="{BB962C8B-B14F-4D97-AF65-F5344CB8AC3E}">
        <p14:creationId xmlns:p14="http://schemas.microsoft.com/office/powerpoint/2010/main" val="126977309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69D71F26-9896-4FB1-BB2D-A2910147CE58}"/>
              </a:ext>
            </a:extLst>
          </p:cNvPr>
          <p:cNvSpPr>
            <a:spLocks noGrp="1"/>
          </p:cNvSpPr>
          <p:nvPr>
            <p:ph idx="1"/>
          </p:nvPr>
        </p:nvSpPr>
        <p:spPr>
          <a:xfrm>
            <a:off x="540000" y="685800"/>
            <a:ext cx="8064000" cy="5221029"/>
          </a:xfrm>
        </p:spPr>
        <p:txBody>
          <a:bodyPr>
            <a:normAutofit fontScale="47500" lnSpcReduction="20000"/>
          </a:bodyPr>
          <a:lstStyle/>
          <a:p>
            <a:r>
              <a:rPr lang="en-GB" dirty="0" err="1"/>
              <a:t>Veškeré</a:t>
            </a:r>
            <a:r>
              <a:rPr lang="en-GB" dirty="0"/>
              <a:t> </a:t>
            </a:r>
            <a:r>
              <a:rPr lang="en-GB" dirty="0" err="1"/>
              <a:t>údaje</a:t>
            </a:r>
            <a:r>
              <a:rPr lang="en-GB" dirty="0"/>
              <a:t> je </a:t>
            </a:r>
            <a:r>
              <a:rPr lang="en-GB" dirty="0" err="1"/>
              <a:t>nutno</a:t>
            </a:r>
            <a:r>
              <a:rPr lang="en-GB" dirty="0"/>
              <a:t> </a:t>
            </a:r>
            <a:r>
              <a:rPr lang="en-GB" dirty="0" err="1"/>
              <a:t>uvést</a:t>
            </a:r>
            <a:r>
              <a:rPr lang="en-GB" dirty="0"/>
              <a:t> u </a:t>
            </a:r>
            <a:r>
              <a:rPr lang="en-GB" dirty="0" err="1"/>
              <a:t>těch</a:t>
            </a:r>
            <a:r>
              <a:rPr lang="en-GB" dirty="0"/>
              <a:t> </a:t>
            </a:r>
            <a:r>
              <a:rPr lang="en-GB" dirty="0" err="1"/>
              <a:t>měsíců</a:t>
            </a:r>
            <a:r>
              <a:rPr lang="en-GB" dirty="0"/>
              <a:t>, </a:t>
            </a:r>
            <a:r>
              <a:rPr lang="en-GB" dirty="0" err="1"/>
              <a:t>ve</a:t>
            </a:r>
            <a:r>
              <a:rPr lang="en-GB" dirty="0"/>
              <a:t> </a:t>
            </a:r>
            <a:r>
              <a:rPr lang="en-GB" dirty="0" err="1"/>
              <a:t>kterých</a:t>
            </a:r>
            <a:r>
              <a:rPr lang="en-GB" dirty="0"/>
              <a:t> je </a:t>
            </a:r>
            <a:r>
              <a:rPr lang="en-GB" dirty="0" err="1"/>
              <a:t>musíte</a:t>
            </a:r>
            <a:r>
              <a:rPr lang="en-GB" dirty="0"/>
              <a:t> </a:t>
            </a:r>
            <a:r>
              <a:rPr lang="en-GB" dirty="0" err="1"/>
              <a:t>zaplatit</a:t>
            </a:r>
            <a:r>
              <a:rPr lang="en-GB" dirty="0"/>
              <a:t>. „</a:t>
            </a:r>
            <a:r>
              <a:rPr lang="en-GB" dirty="0" err="1"/>
              <a:t>Opravy</a:t>
            </a:r>
            <a:r>
              <a:rPr lang="en-GB" dirty="0"/>
              <a:t> a </a:t>
            </a:r>
            <a:r>
              <a:rPr lang="en-GB" dirty="0" err="1"/>
              <a:t>rekonstrukce</a:t>
            </a:r>
            <a:r>
              <a:rPr lang="en-GB" dirty="0"/>
              <a:t>“ </a:t>
            </a:r>
            <a:r>
              <a:rPr lang="en-GB" dirty="0" err="1"/>
              <a:t>jsou</a:t>
            </a:r>
            <a:r>
              <a:rPr lang="en-GB" dirty="0"/>
              <a:t> </a:t>
            </a:r>
            <a:r>
              <a:rPr lang="en-GB" dirty="0" err="1"/>
              <a:t>svou</a:t>
            </a:r>
            <a:r>
              <a:rPr lang="en-GB" dirty="0"/>
              <a:t> </a:t>
            </a:r>
            <a:r>
              <a:rPr lang="en-GB" dirty="0" err="1"/>
              <a:t>povahou</a:t>
            </a:r>
            <a:r>
              <a:rPr lang="en-GB" dirty="0"/>
              <a:t> </a:t>
            </a:r>
            <a:r>
              <a:rPr lang="en-GB" dirty="0" err="1"/>
              <a:t>nejisté</a:t>
            </a:r>
            <a:r>
              <a:rPr lang="en-GB" dirty="0"/>
              <a:t>, </a:t>
            </a:r>
            <a:r>
              <a:rPr lang="en-GB" dirty="0" err="1"/>
              <a:t>ať</a:t>
            </a:r>
            <a:r>
              <a:rPr lang="en-GB" dirty="0"/>
              <a:t> </a:t>
            </a:r>
            <a:r>
              <a:rPr lang="en-GB" dirty="0" err="1"/>
              <a:t>už</a:t>
            </a:r>
            <a:r>
              <a:rPr lang="en-GB" dirty="0"/>
              <a:t> co se </a:t>
            </a:r>
            <a:r>
              <a:rPr lang="en-GB" dirty="0" err="1"/>
              <a:t>týká</a:t>
            </a:r>
            <a:r>
              <a:rPr lang="en-GB" dirty="0"/>
              <a:t> </a:t>
            </a:r>
            <a:r>
              <a:rPr lang="en-GB" dirty="0" err="1"/>
              <a:t>výše</a:t>
            </a:r>
            <a:r>
              <a:rPr lang="en-GB" dirty="0"/>
              <a:t> </a:t>
            </a:r>
            <a:r>
              <a:rPr lang="en-GB" dirty="0" err="1"/>
              <a:t>nákladů</a:t>
            </a:r>
            <a:r>
              <a:rPr lang="en-GB" dirty="0"/>
              <a:t>, </a:t>
            </a:r>
            <a:r>
              <a:rPr lang="en-GB" dirty="0" err="1"/>
              <a:t>či</a:t>
            </a:r>
            <a:r>
              <a:rPr lang="en-GB" dirty="0"/>
              <a:t> </a:t>
            </a:r>
            <a:r>
              <a:rPr lang="en-GB" dirty="0" err="1"/>
              <a:t>časového</a:t>
            </a:r>
            <a:r>
              <a:rPr lang="en-GB" dirty="0"/>
              <a:t> </a:t>
            </a:r>
            <a:r>
              <a:rPr lang="en-GB" dirty="0" err="1"/>
              <a:t>úda</a:t>
            </a:r>
            <a:r>
              <a:rPr lang="en-GB" dirty="0"/>
              <a:t>-je.</a:t>
            </a:r>
          </a:p>
          <a:p>
            <a:r>
              <a:rPr lang="en-GB" dirty="0" err="1"/>
              <a:t>Další</a:t>
            </a:r>
            <a:r>
              <a:rPr lang="en-GB" dirty="0"/>
              <a:t> </a:t>
            </a:r>
            <a:r>
              <a:rPr lang="en-GB" dirty="0" err="1"/>
              <a:t>položky</a:t>
            </a:r>
            <a:r>
              <a:rPr lang="en-GB" dirty="0"/>
              <a:t>. </a:t>
            </a:r>
            <a:r>
              <a:rPr lang="en-GB" dirty="0" err="1"/>
              <a:t>Navíc</a:t>
            </a:r>
            <a:r>
              <a:rPr lang="en-GB" dirty="0"/>
              <a:t> je </a:t>
            </a:r>
            <a:r>
              <a:rPr lang="en-GB" dirty="0" err="1"/>
              <a:t>zapotřebí</a:t>
            </a:r>
            <a:r>
              <a:rPr lang="en-GB" dirty="0"/>
              <a:t> </a:t>
            </a:r>
            <a:r>
              <a:rPr lang="en-GB" dirty="0" err="1"/>
              <a:t>evidovat</a:t>
            </a:r>
            <a:r>
              <a:rPr lang="en-GB" dirty="0"/>
              <a:t> </a:t>
            </a:r>
            <a:r>
              <a:rPr lang="en-GB" dirty="0" err="1"/>
              <a:t>počáteční</a:t>
            </a:r>
            <a:r>
              <a:rPr lang="en-GB" dirty="0"/>
              <a:t> </a:t>
            </a:r>
            <a:r>
              <a:rPr lang="en-GB" dirty="0" err="1"/>
              <a:t>příjmy</a:t>
            </a:r>
            <a:r>
              <a:rPr lang="en-GB" dirty="0"/>
              <a:t> a </a:t>
            </a:r>
            <a:r>
              <a:rPr lang="en-GB" dirty="0" err="1"/>
              <a:t>platby</a:t>
            </a:r>
            <a:r>
              <a:rPr lang="en-GB" dirty="0"/>
              <a:t> – </a:t>
            </a:r>
            <a:r>
              <a:rPr lang="en-GB" dirty="0" err="1"/>
              <a:t>tyto</a:t>
            </a:r>
            <a:r>
              <a:rPr lang="en-GB" dirty="0"/>
              <a:t> </a:t>
            </a:r>
            <a:r>
              <a:rPr lang="en-GB" dirty="0" err="1"/>
              <a:t>jednorázo-vé</a:t>
            </a:r>
            <a:r>
              <a:rPr lang="en-GB" dirty="0"/>
              <a:t> </a:t>
            </a:r>
            <a:r>
              <a:rPr lang="en-GB" dirty="0" err="1"/>
              <a:t>transakce</a:t>
            </a:r>
            <a:r>
              <a:rPr lang="en-GB" dirty="0"/>
              <a:t>, </a:t>
            </a:r>
            <a:r>
              <a:rPr lang="en-GB" dirty="0" err="1"/>
              <a:t>které</a:t>
            </a:r>
            <a:r>
              <a:rPr lang="en-GB" dirty="0"/>
              <a:t> </a:t>
            </a:r>
            <a:r>
              <a:rPr lang="en-GB" dirty="0" err="1"/>
              <a:t>váš</a:t>
            </a:r>
            <a:r>
              <a:rPr lang="en-GB" dirty="0"/>
              <a:t> </a:t>
            </a:r>
            <a:r>
              <a:rPr lang="en-GB" dirty="0" err="1"/>
              <a:t>podnik</a:t>
            </a:r>
            <a:r>
              <a:rPr lang="en-GB" dirty="0"/>
              <a:t> </a:t>
            </a:r>
            <a:r>
              <a:rPr lang="en-GB" dirty="0" err="1"/>
              <a:t>odstartují</a:t>
            </a:r>
            <a:r>
              <a:rPr lang="en-GB" dirty="0"/>
              <a:t>. </a:t>
            </a:r>
            <a:r>
              <a:rPr lang="en-GB" dirty="0" err="1"/>
              <a:t>Příjmy</a:t>
            </a:r>
            <a:r>
              <a:rPr lang="en-GB" dirty="0"/>
              <a:t> </a:t>
            </a:r>
            <a:r>
              <a:rPr lang="en-GB" dirty="0" err="1"/>
              <a:t>nebo</a:t>
            </a:r>
            <a:r>
              <a:rPr lang="en-GB" dirty="0"/>
              <a:t> </a:t>
            </a:r>
            <a:r>
              <a:rPr lang="en-GB" dirty="0" err="1"/>
              <a:t>výdaje</a:t>
            </a:r>
            <a:r>
              <a:rPr lang="en-GB" dirty="0"/>
              <a:t> </a:t>
            </a:r>
            <a:r>
              <a:rPr lang="en-GB" dirty="0" err="1"/>
              <a:t>budou</a:t>
            </a:r>
            <a:r>
              <a:rPr lang="en-GB" dirty="0"/>
              <a:t> </a:t>
            </a:r>
            <a:r>
              <a:rPr lang="en-GB" dirty="0" err="1"/>
              <a:t>zahrnovat</a:t>
            </a:r>
            <a:r>
              <a:rPr lang="en-GB" dirty="0"/>
              <a:t>:</a:t>
            </a:r>
          </a:p>
          <a:p>
            <a:r>
              <a:rPr lang="en-GB" dirty="0"/>
              <a:t>•	</a:t>
            </a:r>
            <a:r>
              <a:rPr lang="en-GB" dirty="0" err="1"/>
              <a:t>úvěry</a:t>
            </a:r>
            <a:r>
              <a:rPr lang="en-GB" dirty="0"/>
              <a:t> z </a:t>
            </a:r>
            <a:r>
              <a:rPr lang="en-GB" dirty="0" err="1"/>
              <a:t>banky</a:t>
            </a:r>
            <a:r>
              <a:rPr lang="en-GB" dirty="0"/>
              <a:t>, </a:t>
            </a:r>
          </a:p>
          <a:p>
            <a:r>
              <a:rPr lang="en-GB" dirty="0"/>
              <a:t>•	</a:t>
            </a:r>
            <a:r>
              <a:rPr lang="en-GB" dirty="0" err="1"/>
              <a:t>půjčky</a:t>
            </a:r>
            <a:r>
              <a:rPr lang="en-GB" dirty="0"/>
              <a:t> od </a:t>
            </a:r>
            <a:r>
              <a:rPr lang="en-GB" dirty="0" err="1"/>
              <a:t>rodiny</a:t>
            </a:r>
            <a:r>
              <a:rPr lang="en-GB" dirty="0"/>
              <a:t> a </a:t>
            </a:r>
            <a:r>
              <a:rPr lang="en-GB" dirty="0" err="1"/>
              <a:t>přátel</a:t>
            </a:r>
            <a:r>
              <a:rPr lang="en-GB" dirty="0"/>
              <a:t>, </a:t>
            </a:r>
          </a:p>
          <a:p>
            <a:r>
              <a:rPr lang="en-GB" dirty="0"/>
              <a:t>•	</a:t>
            </a:r>
            <a:r>
              <a:rPr lang="en-GB" dirty="0" err="1"/>
              <a:t>vaše</a:t>
            </a:r>
            <a:r>
              <a:rPr lang="en-GB" dirty="0"/>
              <a:t> </a:t>
            </a:r>
            <a:r>
              <a:rPr lang="en-GB" dirty="0" err="1"/>
              <a:t>vlastní</a:t>
            </a:r>
            <a:r>
              <a:rPr lang="en-GB" dirty="0"/>
              <a:t> </a:t>
            </a:r>
            <a:r>
              <a:rPr lang="en-GB" dirty="0" err="1"/>
              <a:t>peníze</a:t>
            </a:r>
            <a:r>
              <a:rPr lang="en-GB" dirty="0"/>
              <a:t>, </a:t>
            </a:r>
            <a:r>
              <a:rPr lang="en-GB" dirty="0" err="1"/>
              <a:t>které</a:t>
            </a:r>
            <a:r>
              <a:rPr lang="en-GB" dirty="0"/>
              <a:t> </a:t>
            </a:r>
            <a:r>
              <a:rPr lang="en-GB" dirty="0" err="1"/>
              <a:t>vkládáte</a:t>
            </a:r>
            <a:r>
              <a:rPr lang="en-GB" dirty="0"/>
              <a:t> </a:t>
            </a:r>
            <a:r>
              <a:rPr lang="en-GB" dirty="0" err="1"/>
              <a:t>na</a:t>
            </a:r>
            <a:r>
              <a:rPr lang="en-GB" dirty="0"/>
              <a:t> </a:t>
            </a:r>
            <a:r>
              <a:rPr lang="en-GB" dirty="0" err="1"/>
              <a:t>podnikový</a:t>
            </a:r>
            <a:r>
              <a:rPr lang="en-GB" dirty="0"/>
              <a:t> </a:t>
            </a:r>
            <a:r>
              <a:rPr lang="en-GB" dirty="0" err="1"/>
              <a:t>účet</a:t>
            </a:r>
            <a:r>
              <a:rPr lang="en-GB" dirty="0"/>
              <a:t> pro </a:t>
            </a:r>
            <a:r>
              <a:rPr lang="en-GB" dirty="0" err="1"/>
              <a:t>zahájení</a:t>
            </a:r>
            <a:r>
              <a:rPr lang="en-GB" dirty="0"/>
              <a:t> </a:t>
            </a:r>
            <a:r>
              <a:rPr lang="en-GB" dirty="0" err="1"/>
              <a:t>podnikání</a:t>
            </a:r>
            <a:r>
              <a:rPr lang="en-GB" dirty="0"/>
              <a:t>, </a:t>
            </a:r>
          </a:p>
          <a:p>
            <a:r>
              <a:rPr lang="en-GB" dirty="0"/>
              <a:t>•	</a:t>
            </a:r>
            <a:r>
              <a:rPr lang="en-GB" dirty="0" err="1"/>
              <a:t>finanční</a:t>
            </a:r>
            <a:r>
              <a:rPr lang="en-GB" dirty="0"/>
              <a:t> </a:t>
            </a:r>
            <a:r>
              <a:rPr lang="en-GB" dirty="0" err="1"/>
              <a:t>podpora</a:t>
            </a:r>
            <a:r>
              <a:rPr lang="en-GB" dirty="0"/>
              <a:t> (</a:t>
            </a:r>
            <a:r>
              <a:rPr lang="en-GB" dirty="0" err="1"/>
              <a:t>granty</a:t>
            </a:r>
            <a:r>
              <a:rPr lang="en-GB" dirty="0"/>
              <a:t>).</a:t>
            </a:r>
          </a:p>
          <a:p>
            <a:r>
              <a:rPr lang="en-GB" dirty="0"/>
              <a:t>•	V </a:t>
            </a:r>
            <a:r>
              <a:rPr lang="en-GB" dirty="0" err="1"/>
              <a:t>platbách</a:t>
            </a:r>
            <a:r>
              <a:rPr lang="en-GB" dirty="0"/>
              <a:t> </a:t>
            </a:r>
            <a:r>
              <a:rPr lang="en-GB" dirty="0" err="1"/>
              <a:t>mohou</a:t>
            </a:r>
            <a:r>
              <a:rPr lang="en-GB" dirty="0"/>
              <a:t> </a:t>
            </a:r>
            <a:r>
              <a:rPr lang="en-GB" dirty="0" err="1"/>
              <a:t>být</a:t>
            </a:r>
            <a:r>
              <a:rPr lang="en-GB" dirty="0"/>
              <a:t> </a:t>
            </a:r>
            <a:r>
              <a:rPr lang="en-GB" dirty="0" err="1"/>
              <a:t>uvedeny</a:t>
            </a:r>
            <a:r>
              <a:rPr lang="en-GB" dirty="0"/>
              <a:t>:</a:t>
            </a:r>
          </a:p>
          <a:p>
            <a:r>
              <a:rPr lang="en-GB" dirty="0"/>
              <a:t>o	</a:t>
            </a:r>
            <a:r>
              <a:rPr lang="en-GB" dirty="0" err="1"/>
              <a:t>platby</a:t>
            </a:r>
            <a:r>
              <a:rPr lang="en-GB" dirty="0"/>
              <a:t> za leasing, </a:t>
            </a:r>
          </a:p>
          <a:p>
            <a:r>
              <a:rPr lang="en-GB" dirty="0"/>
              <a:t>o	</a:t>
            </a:r>
            <a:r>
              <a:rPr lang="en-GB" dirty="0" err="1"/>
              <a:t>strojní</a:t>
            </a:r>
            <a:r>
              <a:rPr lang="en-GB" dirty="0"/>
              <a:t> </a:t>
            </a:r>
            <a:r>
              <a:rPr lang="en-GB" dirty="0" err="1"/>
              <a:t>zařízení</a:t>
            </a:r>
            <a:r>
              <a:rPr lang="en-GB" dirty="0"/>
              <a:t>,</a:t>
            </a:r>
          </a:p>
          <a:p>
            <a:r>
              <a:rPr lang="en-GB" dirty="0"/>
              <a:t>o	</a:t>
            </a:r>
            <a:r>
              <a:rPr lang="en-GB" dirty="0" err="1"/>
              <a:t>počáteční</a:t>
            </a:r>
            <a:r>
              <a:rPr lang="en-GB" dirty="0"/>
              <a:t> </a:t>
            </a:r>
            <a:r>
              <a:rPr lang="en-GB" dirty="0" err="1"/>
              <a:t>licenční</a:t>
            </a:r>
            <a:r>
              <a:rPr lang="en-GB" dirty="0"/>
              <a:t> </a:t>
            </a:r>
            <a:r>
              <a:rPr lang="en-GB" dirty="0" err="1"/>
              <a:t>poplatky</a:t>
            </a:r>
            <a:r>
              <a:rPr lang="en-GB" dirty="0"/>
              <a:t>, </a:t>
            </a:r>
          </a:p>
          <a:p>
            <a:r>
              <a:rPr lang="en-GB" dirty="0"/>
              <a:t>o	</a:t>
            </a:r>
            <a:r>
              <a:rPr lang="en-GB" dirty="0" err="1"/>
              <a:t>právní</a:t>
            </a:r>
            <a:r>
              <a:rPr lang="en-GB" dirty="0"/>
              <a:t> </a:t>
            </a:r>
            <a:r>
              <a:rPr lang="en-GB" dirty="0" err="1"/>
              <a:t>poplatky</a:t>
            </a:r>
            <a:r>
              <a:rPr lang="en-GB" dirty="0"/>
              <a:t>, </a:t>
            </a:r>
          </a:p>
          <a:p>
            <a:r>
              <a:rPr lang="en-GB" dirty="0"/>
              <a:t>o	</a:t>
            </a:r>
            <a:r>
              <a:rPr lang="en-GB" dirty="0" err="1"/>
              <a:t>instalační</a:t>
            </a:r>
            <a:r>
              <a:rPr lang="en-GB" dirty="0"/>
              <a:t> </a:t>
            </a:r>
            <a:r>
              <a:rPr lang="en-GB" dirty="0" err="1"/>
              <a:t>náklady</a:t>
            </a:r>
            <a:r>
              <a:rPr lang="en-GB" dirty="0"/>
              <a:t>, </a:t>
            </a:r>
          </a:p>
          <a:p>
            <a:r>
              <a:rPr lang="en-GB" dirty="0"/>
              <a:t>o	</a:t>
            </a:r>
            <a:r>
              <a:rPr lang="en-GB" dirty="0" err="1"/>
              <a:t>vybavení</a:t>
            </a:r>
            <a:r>
              <a:rPr lang="en-GB" dirty="0"/>
              <a:t> </a:t>
            </a:r>
            <a:r>
              <a:rPr lang="en-GB" dirty="0" err="1"/>
              <a:t>kanceláří</a:t>
            </a:r>
            <a:r>
              <a:rPr lang="en-GB" dirty="0"/>
              <a:t>, </a:t>
            </a:r>
          </a:p>
          <a:p>
            <a:r>
              <a:rPr lang="en-GB" dirty="0"/>
              <a:t>o	</a:t>
            </a:r>
            <a:r>
              <a:rPr lang="en-GB" dirty="0" err="1"/>
              <a:t>počáteční</a:t>
            </a:r>
            <a:r>
              <a:rPr lang="en-GB" dirty="0"/>
              <a:t> </a:t>
            </a:r>
            <a:r>
              <a:rPr lang="en-GB" dirty="0" err="1"/>
              <a:t>zásoby</a:t>
            </a:r>
            <a:r>
              <a:rPr lang="en-GB" dirty="0"/>
              <a:t>, </a:t>
            </a:r>
          </a:p>
          <a:p>
            <a:r>
              <a:rPr lang="en-GB" dirty="0"/>
              <a:t>o	</a:t>
            </a:r>
            <a:r>
              <a:rPr lang="en-GB" dirty="0" err="1"/>
              <a:t>reklama</a:t>
            </a:r>
            <a:r>
              <a:rPr lang="en-GB" dirty="0"/>
              <a:t> pro </a:t>
            </a:r>
            <a:r>
              <a:rPr lang="en-GB" dirty="0" err="1"/>
              <a:t>uvedení</a:t>
            </a:r>
            <a:r>
              <a:rPr lang="en-GB" dirty="0"/>
              <a:t> </a:t>
            </a:r>
            <a:r>
              <a:rPr lang="en-GB" dirty="0" err="1"/>
              <a:t>výrobku</a:t>
            </a:r>
            <a:r>
              <a:rPr lang="en-GB" dirty="0"/>
              <a:t> </a:t>
            </a:r>
            <a:r>
              <a:rPr lang="en-GB" dirty="0" err="1"/>
              <a:t>na</a:t>
            </a:r>
            <a:r>
              <a:rPr lang="en-GB" dirty="0"/>
              <a:t> </a:t>
            </a:r>
            <a:r>
              <a:rPr lang="en-GB" dirty="0" err="1"/>
              <a:t>trh</a:t>
            </a:r>
            <a:r>
              <a:rPr lang="en-GB" dirty="0"/>
              <a:t>. 	</a:t>
            </a:r>
          </a:p>
          <a:p>
            <a:r>
              <a:rPr lang="en-GB" dirty="0" err="1"/>
              <a:t>Rozpočet</a:t>
            </a:r>
            <a:r>
              <a:rPr lang="en-GB" dirty="0"/>
              <a:t> </a:t>
            </a:r>
            <a:r>
              <a:rPr lang="en-GB" dirty="0" err="1"/>
              <a:t>nutných</a:t>
            </a:r>
            <a:r>
              <a:rPr lang="en-GB" dirty="0"/>
              <a:t> </a:t>
            </a:r>
            <a:r>
              <a:rPr lang="en-GB" dirty="0" err="1"/>
              <a:t>nákladů</a:t>
            </a:r>
            <a:r>
              <a:rPr lang="en-GB" dirty="0"/>
              <a:t> </a:t>
            </a:r>
            <a:r>
              <a:rPr lang="en-GB" dirty="0" err="1"/>
              <a:t>před</a:t>
            </a:r>
            <a:r>
              <a:rPr lang="en-GB" dirty="0"/>
              <a:t> </a:t>
            </a:r>
            <a:r>
              <a:rPr lang="en-GB" dirty="0" err="1"/>
              <a:t>zahájením</a:t>
            </a:r>
            <a:r>
              <a:rPr lang="en-GB" dirty="0"/>
              <a:t> </a:t>
            </a:r>
            <a:r>
              <a:rPr lang="en-GB" dirty="0" err="1"/>
              <a:t>aktivit</a:t>
            </a:r>
            <a:r>
              <a:rPr lang="en-GB" dirty="0"/>
              <a:t>.  V </a:t>
            </a:r>
            <a:r>
              <a:rPr lang="en-GB" dirty="0" err="1"/>
              <a:t>čem</a:t>
            </a:r>
            <a:r>
              <a:rPr lang="en-GB" dirty="0"/>
              <a:t> </a:t>
            </a:r>
            <a:r>
              <a:rPr lang="en-GB" dirty="0" err="1"/>
              <a:t>podnikat</a:t>
            </a:r>
            <a:r>
              <a:rPr lang="en-GB" dirty="0"/>
              <a:t> – </a:t>
            </a:r>
            <a:r>
              <a:rPr lang="en-GB" dirty="0" err="1"/>
              <a:t>budova</a:t>
            </a:r>
            <a:r>
              <a:rPr lang="en-GB" dirty="0"/>
              <a:t>. Je </a:t>
            </a:r>
            <a:r>
              <a:rPr lang="en-GB" dirty="0" err="1"/>
              <a:t>možno</a:t>
            </a:r>
            <a:r>
              <a:rPr lang="en-GB" dirty="0"/>
              <a:t> se </a:t>
            </a:r>
            <a:r>
              <a:rPr lang="en-GB" dirty="0" err="1"/>
              <a:t>rozhodnout</a:t>
            </a:r>
            <a:r>
              <a:rPr lang="en-GB" dirty="0"/>
              <a:t> pro </a:t>
            </a:r>
            <a:r>
              <a:rPr lang="en-GB" dirty="0" err="1"/>
              <a:t>jednu</a:t>
            </a:r>
            <a:r>
              <a:rPr lang="en-GB" dirty="0"/>
              <a:t> ze </a:t>
            </a:r>
            <a:r>
              <a:rPr lang="en-GB" dirty="0" err="1"/>
              <a:t>dvou</a:t>
            </a:r>
            <a:r>
              <a:rPr lang="en-GB" dirty="0"/>
              <a:t> variant. </a:t>
            </a:r>
            <a:r>
              <a:rPr lang="en-GB" dirty="0" err="1"/>
              <a:t>První</a:t>
            </a:r>
            <a:r>
              <a:rPr lang="en-GB" dirty="0"/>
              <a:t> </a:t>
            </a:r>
            <a:r>
              <a:rPr lang="en-GB" dirty="0" err="1"/>
              <a:t>možností</a:t>
            </a:r>
            <a:r>
              <a:rPr lang="en-GB" dirty="0"/>
              <a:t> je </a:t>
            </a:r>
            <a:r>
              <a:rPr lang="en-GB" dirty="0" err="1"/>
              <a:t>pronájem</a:t>
            </a:r>
            <a:r>
              <a:rPr lang="en-GB" dirty="0"/>
              <a:t> </a:t>
            </a:r>
            <a:r>
              <a:rPr lang="en-GB" dirty="0" err="1"/>
              <a:t>budovy</a:t>
            </a:r>
            <a:r>
              <a:rPr lang="en-GB" dirty="0"/>
              <a:t>. </a:t>
            </a:r>
            <a:r>
              <a:rPr lang="en-GB" dirty="0" err="1"/>
              <a:t>Největší</a:t>
            </a:r>
            <a:r>
              <a:rPr lang="en-GB" dirty="0"/>
              <a:t> </a:t>
            </a:r>
            <a:r>
              <a:rPr lang="en-GB" dirty="0" err="1"/>
              <a:t>výhodou</a:t>
            </a:r>
            <a:r>
              <a:rPr lang="en-GB" dirty="0"/>
              <a:t> </a:t>
            </a:r>
            <a:r>
              <a:rPr lang="en-GB" dirty="0" err="1"/>
              <a:t>této</a:t>
            </a:r>
            <a:r>
              <a:rPr lang="en-GB" dirty="0"/>
              <a:t> </a:t>
            </a:r>
            <a:r>
              <a:rPr lang="en-GB" dirty="0" err="1"/>
              <a:t>varianty</a:t>
            </a:r>
            <a:r>
              <a:rPr lang="en-GB" dirty="0"/>
              <a:t> je </a:t>
            </a:r>
            <a:r>
              <a:rPr lang="en-GB" dirty="0" err="1"/>
              <a:t>snížení</a:t>
            </a:r>
            <a:r>
              <a:rPr lang="en-GB" dirty="0"/>
              <a:t> </a:t>
            </a:r>
            <a:r>
              <a:rPr lang="en-GB" dirty="0" err="1"/>
              <a:t>vysokých</a:t>
            </a:r>
            <a:r>
              <a:rPr lang="en-GB" dirty="0"/>
              <a:t> </a:t>
            </a:r>
            <a:r>
              <a:rPr lang="en-GB" dirty="0" err="1"/>
              <a:t>vstupních</a:t>
            </a:r>
            <a:r>
              <a:rPr lang="en-GB" dirty="0"/>
              <a:t> </a:t>
            </a:r>
            <a:r>
              <a:rPr lang="en-GB" dirty="0" err="1"/>
              <a:t>nákladů</a:t>
            </a:r>
            <a:r>
              <a:rPr lang="en-GB" dirty="0"/>
              <a:t> </a:t>
            </a:r>
            <a:r>
              <a:rPr lang="en-GB" dirty="0" err="1"/>
              <a:t>na</a:t>
            </a:r>
            <a:r>
              <a:rPr lang="en-GB" dirty="0"/>
              <a:t> </a:t>
            </a:r>
            <a:r>
              <a:rPr lang="en-GB" dirty="0" err="1"/>
              <a:t>výstavbu</a:t>
            </a:r>
            <a:r>
              <a:rPr lang="en-GB" dirty="0"/>
              <a:t> a </a:t>
            </a:r>
            <a:r>
              <a:rPr lang="en-GB" dirty="0" err="1"/>
              <a:t>dále</a:t>
            </a:r>
            <a:r>
              <a:rPr lang="en-GB" dirty="0"/>
              <a:t> je </a:t>
            </a:r>
            <a:r>
              <a:rPr lang="en-GB" dirty="0" err="1"/>
              <a:t>možné</a:t>
            </a:r>
            <a:r>
              <a:rPr lang="en-GB" dirty="0"/>
              <a:t> </a:t>
            </a:r>
            <a:r>
              <a:rPr lang="en-GB" dirty="0" err="1"/>
              <a:t>vybrat</a:t>
            </a:r>
            <a:r>
              <a:rPr lang="en-GB" dirty="0"/>
              <a:t> </a:t>
            </a:r>
            <a:r>
              <a:rPr lang="en-GB" dirty="0" err="1"/>
              <a:t>objekt</a:t>
            </a:r>
            <a:r>
              <a:rPr lang="en-GB" dirty="0"/>
              <a:t> v </a:t>
            </a:r>
            <a:r>
              <a:rPr lang="en-GB" dirty="0" err="1"/>
              <a:t>bezprostřední</a:t>
            </a:r>
            <a:r>
              <a:rPr lang="en-GB" dirty="0"/>
              <a:t> </a:t>
            </a:r>
            <a:r>
              <a:rPr lang="en-GB" dirty="0" err="1"/>
              <a:t>blízkosti</a:t>
            </a:r>
            <a:r>
              <a:rPr lang="en-GB" dirty="0"/>
              <a:t> </a:t>
            </a:r>
            <a:r>
              <a:rPr lang="en-GB" dirty="0" err="1"/>
              <a:t>příslušné</a:t>
            </a:r>
            <a:r>
              <a:rPr lang="en-GB" dirty="0"/>
              <a:t> </a:t>
            </a:r>
            <a:r>
              <a:rPr lang="en-GB" dirty="0" err="1"/>
              <a:t>např</a:t>
            </a:r>
            <a:r>
              <a:rPr lang="en-GB" dirty="0"/>
              <a:t>.  </a:t>
            </a:r>
            <a:r>
              <a:rPr lang="en-GB" dirty="0" err="1"/>
              <a:t>vysokorychlostní</a:t>
            </a:r>
            <a:r>
              <a:rPr lang="en-GB" dirty="0"/>
              <a:t> </a:t>
            </a:r>
            <a:r>
              <a:rPr lang="en-GB" dirty="0" err="1"/>
              <a:t>komu-nikace</a:t>
            </a:r>
            <a:r>
              <a:rPr lang="en-GB" dirty="0"/>
              <a:t>. </a:t>
            </a:r>
            <a:r>
              <a:rPr lang="en-GB" dirty="0" err="1"/>
              <a:t>Naopak</a:t>
            </a:r>
            <a:r>
              <a:rPr lang="en-GB" dirty="0"/>
              <a:t> </a:t>
            </a:r>
            <a:r>
              <a:rPr lang="en-GB" dirty="0" err="1"/>
              <a:t>vzrostou</a:t>
            </a:r>
            <a:r>
              <a:rPr lang="en-GB" dirty="0"/>
              <a:t> </a:t>
            </a:r>
            <a:r>
              <a:rPr lang="en-GB" dirty="0" err="1"/>
              <a:t>náklady</a:t>
            </a:r>
            <a:r>
              <a:rPr lang="en-GB" dirty="0"/>
              <a:t> </a:t>
            </a:r>
            <a:r>
              <a:rPr lang="en-GB" dirty="0" err="1"/>
              <a:t>provozní</a:t>
            </a:r>
            <a:r>
              <a:rPr lang="en-GB" dirty="0"/>
              <a:t> z </a:t>
            </a:r>
            <a:r>
              <a:rPr lang="en-GB" dirty="0" err="1"/>
              <a:t>důvodu</a:t>
            </a:r>
            <a:r>
              <a:rPr lang="en-GB" dirty="0"/>
              <a:t> </a:t>
            </a:r>
            <a:r>
              <a:rPr lang="en-GB" dirty="0" err="1"/>
              <a:t>pravidelné</a:t>
            </a:r>
            <a:r>
              <a:rPr lang="en-GB" dirty="0"/>
              <a:t> </a:t>
            </a:r>
            <a:r>
              <a:rPr lang="en-GB" dirty="0" err="1"/>
              <a:t>nutnosti</a:t>
            </a:r>
            <a:r>
              <a:rPr lang="en-GB" dirty="0"/>
              <a:t> </a:t>
            </a:r>
            <a:r>
              <a:rPr lang="en-GB" dirty="0" err="1"/>
              <a:t>placení</a:t>
            </a:r>
            <a:r>
              <a:rPr lang="en-GB" dirty="0"/>
              <a:t> </a:t>
            </a:r>
            <a:r>
              <a:rPr lang="en-GB" dirty="0" err="1"/>
              <a:t>nájem-ného</a:t>
            </a:r>
            <a:r>
              <a:rPr lang="en-GB" dirty="0"/>
              <a:t>. </a:t>
            </a:r>
            <a:r>
              <a:rPr lang="en-GB" dirty="0" err="1"/>
              <a:t>Druhou</a:t>
            </a:r>
            <a:r>
              <a:rPr lang="en-GB" dirty="0"/>
              <a:t> </a:t>
            </a:r>
            <a:r>
              <a:rPr lang="en-GB" dirty="0" err="1"/>
              <a:t>možností</a:t>
            </a:r>
            <a:r>
              <a:rPr lang="en-GB" dirty="0"/>
              <a:t> je </a:t>
            </a:r>
            <a:r>
              <a:rPr lang="en-GB" dirty="0" err="1"/>
              <a:t>nová</a:t>
            </a:r>
            <a:r>
              <a:rPr lang="en-GB" dirty="0"/>
              <a:t> </a:t>
            </a:r>
            <a:r>
              <a:rPr lang="en-GB" dirty="0" err="1"/>
              <a:t>výstavba</a:t>
            </a:r>
            <a:r>
              <a:rPr lang="en-GB" dirty="0"/>
              <a:t>, </a:t>
            </a:r>
            <a:r>
              <a:rPr lang="en-GB" dirty="0" err="1"/>
              <a:t>stavba</a:t>
            </a:r>
            <a:r>
              <a:rPr lang="en-GB" dirty="0"/>
              <a:t> </a:t>
            </a:r>
            <a:r>
              <a:rPr lang="en-GB" dirty="0" err="1"/>
              <a:t>na</a:t>
            </a:r>
            <a:r>
              <a:rPr lang="en-GB" dirty="0"/>
              <a:t> </a:t>
            </a:r>
            <a:r>
              <a:rPr lang="en-GB" dirty="0" err="1"/>
              <a:t>míru</a:t>
            </a:r>
            <a:r>
              <a:rPr lang="en-GB" dirty="0"/>
              <a:t> a </a:t>
            </a:r>
            <a:r>
              <a:rPr lang="en-GB" dirty="0" err="1"/>
              <a:t>dle</a:t>
            </a:r>
            <a:r>
              <a:rPr lang="en-GB" dirty="0"/>
              <a:t> </a:t>
            </a:r>
            <a:r>
              <a:rPr lang="en-GB" dirty="0" err="1"/>
              <a:t>konkrétních</a:t>
            </a:r>
            <a:r>
              <a:rPr lang="en-GB" dirty="0"/>
              <a:t> </a:t>
            </a:r>
            <a:r>
              <a:rPr lang="en-GB" dirty="0" err="1"/>
              <a:t>požadavků</a:t>
            </a:r>
            <a:r>
              <a:rPr lang="en-GB" dirty="0"/>
              <a:t> a </a:t>
            </a:r>
            <a:r>
              <a:rPr lang="en-GB" dirty="0" err="1"/>
              <a:t>potřeb</a:t>
            </a:r>
            <a:r>
              <a:rPr lang="en-GB" dirty="0"/>
              <a:t>. </a:t>
            </a:r>
            <a:r>
              <a:rPr lang="en-GB" dirty="0" err="1"/>
              <a:t>Zde</a:t>
            </a:r>
            <a:r>
              <a:rPr lang="en-GB" dirty="0"/>
              <a:t> </a:t>
            </a:r>
            <a:r>
              <a:rPr lang="en-GB" dirty="0" err="1"/>
              <a:t>jsou</a:t>
            </a:r>
            <a:r>
              <a:rPr lang="en-GB" dirty="0"/>
              <a:t> </a:t>
            </a:r>
            <a:r>
              <a:rPr lang="en-GB" dirty="0" err="1"/>
              <a:t>výrazné</a:t>
            </a:r>
            <a:r>
              <a:rPr lang="en-GB" dirty="0"/>
              <a:t> </a:t>
            </a:r>
            <a:r>
              <a:rPr lang="en-GB" dirty="0" err="1"/>
              <a:t>jednorázové</a:t>
            </a:r>
            <a:r>
              <a:rPr lang="en-GB" dirty="0"/>
              <a:t> </a:t>
            </a:r>
            <a:r>
              <a:rPr lang="en-GB" dirty="0" err="1"/>
              <a:t>výdaje</a:t>
            </a:r>
            <a:r>
              <a:rPr lang="en-GB" dirty="0"/>
              <a:t>, </a:t>
            </a:r>
            <a:r>
              <a:rPr lang="en-GB" dirty="0" err="1"/>
              <a:t>problém</a:t>
            </a:r>
            <a:r>
              <a:rPr lang="en-GB" dirty="0"/>
              <a:t> </a:t>
            </a:r>
            <a:r>
              <a:rPr lang="en-GB" dirty="0" err="1"/>
              <a:t>výběru</a:t>
            </a:r>
            <a:r>
              <a:rPr lang="en-GB" dirty="0"/>
              <a:t> </a:t>
            </a:r>
            <a:r>
              <a:rPr lang="en-GB" dirty="0" err="1"/>
              <a:t>vhodné</a:t>
            </a:r>
            <a:r>
              <a:rPr lang="en-GB" dirty="0"/>
              <a:t> </a:t>
            </a:r>
            <a:r>
              <a:rPr lang="en-GB" dirty="0" err="1"/>
              <a:t>lokality</a:t>
            </a:r>
            <a:r>
              <a:rPr lang="en-GB" dirty="0"/>
              <a:t>, </a:t>
            </a:r>
            <a:r>
              <a:rPr lang="en-GB" dirty="0" err="1"/>
              <a:t>problémy</a:t>
            </a:r>
            <a:r>
              <a:rPr lang="en-GB" dirty="0"/>
              <a:t> </a:t>
            </a:r>
            <a:r>
              <a:rPr lang="en-GB" dirty="0" err="1"/>
              <a:t>ceny</a:t>
            </a:r>
            <a:r>
              <a:rPr lang="en-GB" dirty="0"/>
              <a:t>, </a:t>
            </a:r>
            <a:r>
              <a:rPr lang="en-GB" dirty="0" err="1"/>
              <a:t>dodavatele</a:t>
            </a:r>
            <a:r>
              <a:rPr lang="en-GB" dirty="0"/>
              <a:t> </a:t>
            </a:r>
            <a:r>
              <a:rPr lang="en-GB" dirty="0" err="1"/>
              <a:t>stavby</a:t>
            </a:r>
            <a:r>
              <a:rPr lang="en-GB" dirty="0"/>
              <a:t>, </a:t>
            </a:r>
            <a:r>
              <a:rPr lang="en-GB" dirty="0" err="1"/>
              <a:t>projektu</a:t>
            </a:r>
            <a:r>
              <a:rPr lang="en-GB" dirty="0"/>
              <a:t>, </a:t>
            </a:r>
            <a:r>
              <a:rPr lang="en-GB" dirty="0" err="1"/>
              <a:t>atd</a:t>
            </a:r>
            <a:r>
              <a:rPr lang="en-GB" dirty="0"/>
              <a:t>. a </a:t>
            </a:r>
            <a:r>
              <a:rPr lang="en-GB" dirty="0" err="1"/>
              <a:t>samozřejmě</a:t>
            </a:r>
            <a:r>
              <a:rPr lang="en-GB" dirty="0"/>
              <a:t> </a:t>
            </a:r>
            <a:r>
              <a:rPr lang="en-GB" dirty="0" err="1"/>
              <a:t>finanční</a:t>
            </a:r>
            <a:r>
              <a:rPr lang="en-GB" dirty="0"/>
              <a:t> </a:t>
            </a:r>
            <a:r>
              <a:rPr lang="en-GB" dirty="0" err="1"/>
              <a:t>zdroje</a:t>
            </a:r>
            <a:r>
              <a:rPr lang="en-GB" dirty="0"/>
              <a:t>. </a:t>
            </a:r>
            <a:r>
              <a:rPr lang="en-GB" dirty="0" err="1"/>
              <a:t>Výhodou</a:t>
            </a:r>
            <a:r>
              <a:rPr lang="en-GB" dirty="0"/>
              <a:t> </a:t>
            </a:r>
            <a:r>
              <a:rPr lang="en-GB" dirty="0" err="1"/>
              <a:t>však</a:t>
            </a:r>
            <a:r>
              <a:rPr lang="en-GB" dirty="0"/>
              <a:t> je „</a:t>
            </a:r>
            <a:r>
              <a:rPr lang="en-GB" dirty="0" err="1"/>
              <a:t>provozovna</a:t>
            </a:r>
            <a:r>
              <a:rPr lang="en-GB" dirty="0"/>
              <a:t> </a:t>
            </a:r>
            <a:r>
              <a:rPr lang="en-GB" dirty="0" err="1"/>
              <a:t>šitá</a:t>
            </a:r>
            <a:r>
              <a:rPr lang="en-GB" dirty="0"/>
              <a:t> </a:t>
            </a:r>
            <a:r>
              <a:rPr lang="en-GB" dirty="0" err="1"/>
              <a:t>na</a:t>
            </a:r>
            <a:r>
              <a:rPr lang="en-GB" dirty="0"/>
              <a:t> </a:t>
            </a:r>
            <a:r>
              <a:rPr lang="en-GB" dirty="0" err="1"/>
              <a:t>míru</a:t>
            </a:r>
            <a:r>
              <a:rPr lang="en-GB" dirty="0"/>
              <a:t>“ a </a:t>
            </a:r>
            <a:r>
              <a:rPr lang="en-GB" dirty="0" err="1"/>
              <a:t>budoucí</a:t>
            </a:r>
            <a:r>
              <a:rPr lang="en-GB" dirty="0"/>
              <a:t> </a:t>
            </a:r>
            <a:r>
              <a:rPr lang="en-GB" dirty="0" err="1"/>
              <a:t>odpisy</a:t>
            </a:r>
            <a:r>
              <a:rPr lang="en-GB" dirty="0"/>
              <a:t> </a:t>
            </a:r>
            <a:r>
              <a:rPr lang="en-GB" dirty="0" err="1"/>
              <a:t>jako</a:t>
            </a:r>
            <a:r>
              <a:rPr lang="en-GB" dirty="0"/>
              <a:t> </a:t>
            </a:r>
            <a:r>
              <a:rPr lang="en-GB" dirty="0" err="1"/>
              <a:t>důležitý</a:t>
            </a:r>
            <a:r>
              <a:rPr lang="en-GB" dirty="0"/>
              <a:t> </a:t>
            </a:r>
            <a:r>
              <a:rPr lang="en-GB" dirty="0" err="1"/>
              <a:t>zdroj</a:t>
            </a:r>
            <a:r>
              <a:rPr lang="en-GB" dirty="0"/>
              <a:t> pro </a:t>
            </a:r>
            <a:r>
              <a:rPr lang="en-GB" dirty="0" err="1"/>
              <a:t>interní</a:t>
            </a:r>
            <a:r>
              <a:rPr lang="en-GB" dirty="0"/>
              <a:t> </a:t>
            </a:r>
            <a:r>
              <a:rPr lang="en-GB" dirty="0" err="1"/>
              <a:t>financování</a:t>
            </a:r>
            <a:r>
              <a:rPr lang="en-GB" dirty="0"/>
              <a:t> </a:t>
            </a:r>
            <a:r>
              <a:rPr lang="en-GB" dirty="0" err="1"/>
              <a:t>potřeb</a:t>
            </a:r>
            <a:r>
              <a:rPr lang="en-GB" dirty="0"/>
              <a:t> </a:t>
            </a:r>
            <a:r>
              <a:rPr lang="en-GB" dirty="0" err="1"/>
              <a:t>firmy</a:t>
            </a:r>
            <a:r>
              <a:rPr lang="en-GB" dirty="0"/>
              <a:t>.</a:t>
            </a:r>
          </a:p>
          <a:p>
            <a:r>
              <a:rPr lang="en-GB" dirty="0" err="1"/>
              <a:t>Dalšími</a:t>
            </a:r>
            <a:r>
              <a:rPr lang="en-GB" dirty="0"/>
              <a:t> </a:t>
            </a:r>
            <a:r>
              <a:rPr lang="en-GB" dirty="0" err="1"/>
              <a:t>položkami</a:t>
            </a:r>
            <a:r>
              <a:rPr lang="en-GB" dirty="0"/>
              <a:t> </a:t>
            </a:r>
            <a:r>
              <a:rPr lang="en-GB" dirty="0" err="1"/>
              <a:t>mohou</a:t>
            </a:r>
            <a:r>
              <a:rPr lang="en-GB" dirty="0"/>
              <a:t> </a:t>
            </a:r>
            <a:r>
              <a:rPr lang="en-GB" dirty="0" err="1"/>
              <a:t>být</a:t>
            </a:r>
            <a:r>
              <a:rPr lang="en-GB" dirty="0"/>
              <a:t>: </a:t>
            </a:r>
            <a:r>
              <a:rPr lang="en-GB" dirty="0" err="1"/>
              <a:t>regálové</a:t>
            </a:r>
            <a:r>
              <a:rPr lang="en-GB" dirty="0"/>
              <a:t> </a:t>
            </a:r>
            <a:r>
              <a:rPr lang="en-GB" dirty="0" err="1"/>
              <a:t>vybavení</a:t>
            </a:r>
            <a:r>
              <a:rPr lang="en-GB" dirty="0"/>
              <a:t> pro </a:t>
            </a:r>
            <a:r>
              <a:rPr lang="en-GB" dirty="0" err="1"/>
              <a:t>zásoby</a:t>
            </a:r>
            <a:r>
              <a:rPr lang="en-GB" dirty="0"/>
              <a:t> </a:t>
            </a:r>
            <a:r>
              <a:rPr lang="en-GB" dirty="0" err="1"/>
              <a:t>zboží</a:t>
            </a:r>
            <a:r>
              <a:rPr lang="en-GB" dirty="0"/>
              <a:t>, </a:t>
            </a:r>
            <a:r>
              <a:rPr lang="en-GB" dirty="0" err="1"/>
              <a:t>inventář</a:t>
            </a:r>
            <a:r>
              <a:rPr lang="en-GB" dirty="0"/>
              <a:t> – </a:t>
            </a:r>
            <a:r>
              <a:rPr lang="en-GB" dirty="0" err="1"/>
              <a:t>nábytek</a:t>
            </a:r>
            <a:r>
              <a:rPr lang="en-GB" dirty="0"/>
              <a:t>, </a:t>
            </a:r>
            <a:r>
              <a:rPr lang="en-GB" dirty="0" err="1"/>
              <a:t>výpočetní</a:t>
            </a:r>
            <a:r>
              <a:rPr lang="en-GB" dirty="0"/>
              <a:t> </a:t>
            </a:r>
            <a:r>
              <a:rPr lang="en-GB" dirty="0" err="1"/>
              <a:t>technika</a:t>
            </a:r>
            <a:r>
              <a:rPr lang="en-GB" dirty="0"/>
              <a:t> + software, </a:t>
            </a:r>
            <a:r>
              <a:rPr lang="en-GB" dirty="0" err="1"/>
              <a:t>dopravní</a:t>
            </a:r>
            <a:r>
              <a:rPr lang="en-GB" dirty="0"/>
              <a:t> </a:t>
            </a:r>
            <a:r>
              <a:rPr lang="en-GB" dirty="0" err="1"/>
              <a:t>technika</a:t>
            </a:r>
            <a:r>
              <a:rPr lang="en-GB" dirty="0"/>
              <a:t>, </a:t>
            </a:r>
            <a:r>
              <a:rPr lang="en-GB" dirty="0" err="1"/>
              <a:t>manipulační</a:t>
            </a:r>
            <a:r>
              <a:rPr lang="en-GB" dirty="0"/>
              <a:t> </a:t>
            </a:r>
            <a:r>
              <a:rPr lang="en-GB" dirty="0" err="1"/>
              <a:t>technika</a:t>
            </a:r>
            <a:r>
              <a:rPr lang="en-GB" dirty="0"/>
              <a:t>, </a:t>
            </a:r>
            <a:r>
              <a:rPr lang="en-GB" dirty="0" err="1"/>
              <a:t>zásoby</a:t>
            </a:r>
            <a:r>
              <a:rPr lang="en-GB" dirty="0"/>
              <a:t>  </a:t>
            </a:r>
            <a:r>
              <a:rPr lang="en-GB" dirty="0" err="1"/>
              <a:t>materiá-lu</a:t>
            </a:r>
            <a:r>
              <a:rPr lang="en-GB" dirty="0"/>
              <a:t> a </a:t>
            </a:r>
            <a:r>
              <a:rPr lang="en-GB" dirty="0" err="1"/>
              <a:t>zboží</a:t>
            </a:r>
            <a:r>
              <a:rPr lang="en-GB" dirty="0"/>
              <a:t> pro </a:t>
            </a:r>
            <a:r>
              <a:rPr lang="en-GB" dirty="0" err="1"/>
              <a:t>výrobu</a:t>
            </a:r>
            <a:r>
              <a:rPr lang="en-GB" dirty="0"/>
              <a:t>, </a:t>
            </a:r>
            <a:r>
              <a:rPr lang="en-GB" dirty="0" err="1"/>
              <a:t>služby</a:t>
            </a:r>
            <a:r>
              <a:rPr lang="en-GB" dirty="0"/>
              <a:t>.</a:t>
            </a:r>
          </a:p>
          <a:p>
            <a:endParaRPr lang="en-GB" dirty="0"/>
          </a:p>
        </p:txBody>
      </p:sp>
    </p:spTree>
    <p:extLst>
      <p:ext uri="{BB962C8B-B14F-4D97-AF65-F5344CB8AC3E}">
        <p14:creationId xmlns:p14="http://schemas.microsoft.com/office/powerpoint/2010/main" val="156860553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35DC36D-1070-4097-AE7A-3724FE623F90}"/>
              </a:ext>
            </a:extLst>
          </p:cNvPr>
          <p:cNvSpPr>
            <a:spLocks noGrp="1"/>
          </p:cNvSpPr>
          <p:nvPr>
            <p:ph type="title"/>
          </p:nvPr>
        </p:nvSpPr>
        <p:spPr/>
        <p:txBody>
          <a:bodyPr/>
          <a:lstStyle/>
          <a:p>
            <a:endParaRPr lang="en-GB"/>
          </a:p>
        </p:txBody>
      </p:sp>
      <p:sp>
        <p:nvSpPr>
          <p:cNvPr id="3" name="Zástupný obsah 2">
            <a:extLst>
              <a:ext uri="{FF2B5EF4-FFF2-40B4-BE49-F238E27FC236}">
                <a16:creationId xmlns:a16="http://schemas.microsoft.com/office/drawing/2014/main" id="{714705E4-D0E3-45C7-9594-17F6255D5D3A}"/>
              </a:ext>
            </a:extLst>
          </p:cNvPr>
          <p:cNvSpPr>
            <a:spLocks noGrp="1"/>
          </p:cNvSpPr>
          <p:nvPr>
            <p:ph idx="1"/>
          </p:nvPr>
        </p:nvSpPr>
        <p:spPr/>
        <p:txBody>
          <a:bodyPr/>
          <a:lstStyle/>
          <a:p>
            <a:r>
              <a:rPr lang="cs-CZ" dirty="0"/>
              <a:t>K důkladnému seznámení se s problematikou slouží specializované předměty či relevantní literatura např.</a:t>
            </a:r>
          </a:p>
          <a:p>
            <a:pPr lvl="0"/>
            <a:r>
              <a:rPr lang="cs-CZ" dirty="0"/>
              <a:t>SRPOVÁ, J. a kol., 2011. </a:t>
            </a:r>
            <a:r>
              <a:rPr lang="cs-CZ" i="1" dirty="0"/>
              <a:t>Podnikatelský plán a strategie</a:t>
            </a:r>
            <a:r>
              <a:rPr lang="cs-CZ" dirty="0"/>
              <a:t>. Praha: Grada. ISBN 978-80-247-4103-1.</a:t>
            </a:r>
          </a:p>
          <a:p>
            <a:pPr lvl="0"/>
            <a:r>
              <a:rPr lang="cs-CZ" dirty="0"/>
              <a:t>ČERVENÝ, R. a kol., 2014.  </a:t>
            </a:r>
            <a:r>
              <a:rPr lang="cs-CZ" i="1" dirty="0"/>
              <a:t>Business plán: krok za krokem</a:t>
            </a:r>
            <a:r>
              <a:rPr lang="cs-CZ" dirty="0"/>
              <a:t>. Praha: </a:t>
            </a:r>
            <a:r>
              <a:rPr lang="cs-CZ" dirty="0" err="1"/>
              <a:t>C.H</a:t>
            </a:r>
            <a:r>
              <a:rPr lang="cs-CZ" dirty="0"/>
              <a:t>. Beck. ISBN 978-80-7400-511-4.</a:t>
            </a:r>
          </a:p>
          <a:p>
            <a:endParaRPr lang="en-GB" dirty="0"/>
          </a:p>
        </p:txBody>
      </p:sp>
    </p:spTree>
    <p:extLst>
      <p:ext uri="{BB962C8B-B14F-4D97-AF65-F5344CB8AC3E}">
        <p14:creationId xmlns:p14="http://schemas.microsoft.com/office/powerpoint/2010/main" val="195441803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17CE5FB-26DB-4C1E-BDD5-EDE5751754AF}"/>
              </a:ext>
            </a:extLst>
          </p:cNvPr>
          <p:cNvSpPr>
            <a:spLocks noGrp="1"/>
          </p:cNvSpPr>
          <p:nvPr>
            <p:ph type="ctrTitle"/>
          </p:nvPr>
        </p:nvSpPr>
        <p:spPr/>
        <p:txBody>
          <a:bodyPr/>
          <a:lstStyle/>
          <a:p>
            <a:r>
              <a:rPr lang="cs-CZ" dirty="0"/>
              <a:t>Marketingové a obchodní aktivity</a:t>
            </a:r>
            <a:endParaRPr lang="en-GB" dirty="0"/>
          </a:p>
        </p:txBody>
      </p:sp>
      <p:sp>
        <p:nvSpPr>
          <p:cNvPr id="3" name="Podnadpis 2">
            <a:extLst>
              <a:ext uri="{FF2B5EF4-FFF2-40B4-BE49-F238E27FC236}">
                <a16:creationId xmlns:a16="http://schemas.microsoft.com/office/drawing/2014/main" id="{2675E927-9C19-4802-94FD-699491384428}"/>
              </a:ext>
            </a:extLst>
          </p:cNvPr>
          <p:cNvSpPr>
            <a:spLocks noGrp="1"/>
          </p:cNvSpPr>
          <p:nvPr>
            <p:ph type="subTitle" idx="1"/>
          </p:nvPr>
        </p:nvSpPr>
        <p:spPr/>
        <p:txBody>
          <a:bodyPr/>
          <a:lstStyle/>
          <a:p>
            <a:r>
              <a:rPr lang="cs-CZ" dirty="0"/>
              <a:t>Kapitola 11</a:t>
            </a:r>
            <a:endParaRPr lang="en-GB" dirty="0"/>
          </a:p>
        </p:txBody>
      </p:sp>
    </p:spTree>
    <p:extLst>
      <p:ext uri="{BB962C8B-B14F-4D97-AF65-F5344CB8AC3E}">
        <p14:creationId xmlns:p14="http://schemas.microsoft.com/office/powerpoint/2010/main" val="11408864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93BA294A-B82F-4904-A989-01B5219E6DA9}"/>
              </a:ext>
            </a:extLst>
          </p:cNvPr>
          <p:cNvSpPr>
            <a:spLocks noGrp="1"/>
          </p:cNvSpPr>
          <p:nvPr>
            <p:ph type="title"/>
          </p:nvPr>
        </p:nvSpPr>
        <p:spPr/>
        <p:txBody>
          <a:bodyPr/>
          <a:lstStyle/>
          <a:p>
            <a:r>
              <a:rPr lang="en-GB" dirty="0" err="1"/>
              <a:t>Zásady</a:t>
            </a:r>
            <a:r>
              <a:rPr lang="en-GB" dirty="0"/>
              <a:t> pro </a:t>
            </a:r>
            <a:r>
              <a:rPr lang="en-GB" dirty="0" err="1"/>
              <a:t>zpracování</a:t>
            </a:r>
            <a:r>
              <a:rPr lang="en-GB" dirty="0"/>
              <a:t> </a:t>
            </a:r>
            <a:r>
              <a:rPr lang="en-GB" dirty="0" err="1"/>
              <a:t>podnikatelského</a:t>
            </a:r>
            <a:r>
              <a:rPr lang="en-GB" dirty="0"/>
              <a:t> </a:t>
            </a:r>
            <a:r>
              <a:rPr lang="en-GB" dirty="0" err="1"/>
              <a:t>plánu</a:t>
            </a:r>
            <a:endParaRPr lang="en-GB" dirty="0"/>
          </a:p>
        </p:txBody>
      </p:sp>
      <p:sp>
        <p:nvSpPr>
          <p:cNvPr id="5" name="Zástupný obsah 4">
            <a:extLst>
              <a:ext uri="{FF2B5EF4-FFF2-40B4-BE49-F238E27FC236}">
                <a16:creationId xmlns:a16="http://schemas.microsoft.com/office/drawing/2014/main" id="{F2E7F08F-45E1-4218-9406-FBA8B681AD5E}"/>
              </a:ext>
            </a:extLst>
          </p:cNvPr>
          <p:cNvSpPr>
            <a:spLocks noGrp="1"/>
          </p:cNvSpPr>
          <p:nvPr>
            <p:ph idx="1"/>
          </p:nvPr>
        </p:nvSpPr>
        <p:spPr>
          <a:xfrm>
            <a:off x="540000" y="1825625"/>
            <a:ext cx="8064000" cy="2022475"/>
          </a:xfrm>
        </p:spPr>
        <p:txBody>
          <a:bodyPr>
            <a:normAutofit lnSpcReduction="10000"/>
          </a:bodyPr>
          <a:lstStyle/>
          <a:p>
            <a:r>
              <a:rPr lang="cs-CZ" b="1" cap="small" dirty="0"/>
              <a:t>hlavní důvody pro zpracování plánu</a:t>
            </a:r>
          </a:p>
          <a:p>
            <a:r>
              <a:rPr lang="cs-CZ" dirty="0"/>
              <a:t>Každý podnikatelský plán by měl být psán s ohledem na konkrétní publikum. Podnikatelský plán by měl být psán s manažerským týmem a pro zaměstnance, kteří mají co říct k provádění plánu (pokud jsou k dispozici). Nicméně, jedním z hlavních důvodů pro psaní podnikatelského plánu je zajistit investiční prostředky pro podnik</a:t>
            </a:r>
            <a:endParaRPr lang="en-GB" dirty="0"/>
          </a:p>
        </p:txBody>
      </p:sp>
    </p:spTree>
    <p:extLst>
      <p:ext uri="{BB962C8B-B14F-4D97-AF65-F5344CB8AC3E}">
        <p14:creationId xmlns:p14="http://schemas.microsoft.com/office/powerpoint/2010/main" val="3690773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D4FE8108-98CF-4137-B61B-8BE6C86257C0}"/>
              </a:ext>
            </a:extLst>
          </p:cNvPr>
          <p:cNvSpPr>
            <a:spLocks noGrp="1"/>
          </p:cNvSpPr>
          <p:nvPr>
            <p:ph type="title"/>
          </p:nvPr>
        </p:nvSpPr>
        <p:spPr/>
        <p:txBody>
          <a:bodyPr/>
          <a:lstStyle/>
          <a:p>
            <a:r>
              <a:rPr lang="cs-CZ" dirty="0"/>
              <a:t>Obchodní (marketingový) plán </a:t>
            </a:r>
            <a:endParaRPr lang="en-GB" dirty="0"/>
          </a:p>
        </p:txBody>
      </p:sp>
      <p:sp>
        <p:nvSpPr>
          <p:cNvPr id="5" name="Zástupný obsah 4">
            <a:extLst>
              <a:ext uri="{FF2B5EF4-FFF2-40B4-BE49-F238E27FC236}">
                <a16:creationId xmlns:a16="http://schemas.microsoft.com/office/drawing/2014/main" id="{4BBC14CD-C00C-474E-95E4-95FD183E00C3}"/>
              </a:ext>
            </a:extLst>
          </p:cNvPr>
          <p:cNvSpPr>
            <a:spLocks noGrp="1"/>
          </p:cNvSpPr>
          <p:nvPr>
            <p:ph idx="1"/>
          </p:nvPr>
        </p:nvSpPr>
        <p:spPr>
          <a:xfrm>
            <a:off x="540000" y="1825625"/>
            <a:ext cx="8064000" cy="1325563"/>
          </a:xfrm>
        </p:spPr>
        <p:txBody>
          <a:bodyPr/>
          <a:lstStyle/>
          <a:p>
            <a:r>
              <a:rPr lang="cs-CZ" dirty="0"/>
              <a:t>Základní aktivita, provázáno např. s tvorbou plánu</a:t>
            </a:r>
            <a:endParaRPr lang="en-GB" dirty="0"/>
          </a:p>
        </p:txBody>
      </p:sp>
      <p:pic>
        <p:nvPicPr>
          <p:cNvPr id="6" name="Obrázek 5">
            <a:extLst>
              <a:ext uri="{FF2B5EF4-FFF2-40B4-BE49-F238E27FC236}">
                <a16:creationId xmlns:a16="http://schemas.microsoft.com/office/drawing/2014/main" id="{35BC9AEE-9190-4D2B-816A-135DE370005C}"/>
              </a:ext>
            </a:extLst>
          </p:cNvPr>
          <p:cNvPicPr>
            <a:picLocks noChangeAspect="1"/>
          </p:cNvPicPr>
          <p:nvPr/>
        </p:nvPicPr>
        <p:blipFill>
          <a:blip r:embed="rId2"/>
          <a:stretch>
            <a:fillRect/>
          </a:stretch>
        </p:blipFill>
        <p:spPr>
          <a:xfrm>
            <a:off x="114299" y="2362057"/>
            <a:ext cx="8315325" cy="2133886"/>
          </a:xfrm>
          <a:prstGeom prst="rect">
            <a:avLst/>
          </a:prstGeom>
        </p:spPr>
      </p:pic>
    </p:spTree>
    <p:extLst>
      <p:ext uri="{BB962C8B-B14F-4D97-AF65-F5344CB8AC3E}">
        <p14:creationId xmlns:p14="http://schemas.microsoft.com/office/powerpoint/2010/main" val="83122860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1A18936-2365-439F-BE4B-29AAA09F79DB}"/>
              </a:ext>
            </a:extLst>
          </p:cNvPr>
          <p:cNvSpPr>
            <a:spLocks noGrp="1"/>
          </p:cNvSpPr>
          <p:nvPr>
            <p:ph type="title"/>
          </p:nvPr>
        </p:nvSpPr>
        <p:spPr/>
        <p:txBody>
          <a:bodyPr/>
          <a:lstStyle/>
          <a:p>
            <a:r>
              <a:rPr lang="cs-CZ" dirty="0"/>
              <a:t>M</a:t>
            </a:r>
            <a:r>
              <a:rPr lang="en-GB" dirty="0" err="1"/>
              <a:t>arketingový</a:t>
            </a:r>
            <a:r>
              <a:rPr lang="en-GB" dirty="0"/>
              <a:t> </a:t>
            </a:r>
            <a:r>
              <a:rPr lang="en-GB" dirty="0" err="1"/>
              <a:t>plán</a:t>
            </a:r>
            <a:endParaRPr lang="en-GB" dirty="0"/>
          </a:p>
        </p:txBody>
      </p:sp>
      <p:sp>
        <p:nvSpPr>
          <p:cNvPr id="3" name="Zástupný obsah 2">
            <a:extLst>
              <a:ext uri="{FF2B5EF4-FFF2-40B4-BE49-F238E27FC236}">
                <a16:creationId xmlns:a16="http://schemas.microsoft.com/office/drawing/2014/main" id="{D850FBFE-9F1B-4D4B-87F9-9DAC5F717099}"/>
              </a:ext>
            </a:extLst>
          </p:cNvPr>
          <p:cNvSpPr>
            <a:spLocks noGrp="1"/>
          </p:cNvSpPr>
          <p:nvPr>
            <p:ph idx="1"/>
          </p:nvPr>
        </p:nvSpPr>
        <p:spPr/>
        <p:txBody>
          <a:bodyPr/>
          <a:lstStyle/>
          <a:p>
            <a:r>
              <a:rPr lang="cs-CZ" dirty="0"/>
              <a:t>ukazuje, jaké kroky musí podnik provést, aby realizoval své obchodně-</a:t>
            </a:r>
            <a:br>
              <a:rPr lang="cs-CZ" dirty="0"/>
            </a:br>
            <a:r>
              <a:rPr lang="cs-CZ" dirty="0"/>
              <a:t>marketingové cíle. </a:t>
            </a:r>
          </a:p>
          <a:p>
            <a:r>
              <a:rPr lang="cs-CZ" dirty="0"/>
              <a:t>Vychází z předchozích analýz trhu</a:t>
            </a:r>
          </a:p>
          <a:p>
            <a:r>
              <a:rPr lang="cs-CZ" dirty="0"/>
              <a:t>Může mít ovšem i rozsah několika desítek stran. Malý podnik, resp. živnostník si obvykle vystačí s plánem na 1 až 2 stránky. </a:t>
            </a:r>
            <a:br>
              <a:rPr lang="cs-CZ" dirty="0"/>
            </a:br>
            <a:br>
              <a:rPr lang="cs-CZ" dirty="0"/>
            </a:br>
            <a:endParaRPr lang="en-GB" dirty="0"/>
          </a:p>
        </p:txBody>
      </p:sp>
    </p:spTree>
    <p:extLst>
      <p:ext uri="{BB962C8B-B14F-4D97-AF65-F5344CB8AC3E}">
        <p14:creationId xmlns:p14="http://schemas.microsoft.com/office/powerpoint/2010/main" val="18767296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BBDCD1C-A456-4B82-B1E6-8D0D01200B97}"/>
              </a:ext>
            </a:extLst>
          </p:cNvPr>
          <p:cNvSpPr>
            <a:spLocks noGrp="1"/>
          </p:cNvSpPr>
          <p:nvPr>
            <p:ph type="title"/>
          </p:nvPr>
        </p:nvSpPr>
        <p:spPr/>
        <p:txBody>
          <a:bodyPr/>
          <a:lstStyle/>
          <a:p>
            <a:r>
              <a:rPr lang="cs-CZ" dirty="0"/>
              <a:t>Struktura plánu 1</a:t>
            </a:r>
            <a:endParaRPr lang="en-GB" dirty="0"/>
          </a:p>
        </p:txBody>
      </p:sp>
      <p:sp>
        <p:nvSpPr>
          <p:cNvPr id="3" name="Zástupný obsah 2">
            <a:extLst>
              <a:ext uri="{FF2B5EF4-FFF2-40B4-BE49-F238E27FC236}">
                <a16:creationId xmlns:a16="http://schemas.microsoft.com/office/drawing/2014/main" id="{40963339-CE21-4596-97C2-01A779A3CF5A}"/>
              </a:ext>
            </a:extLst>
          </p:cNvPr>
          <p:cNvSpPr>
            <a:spLocks noGrp="1"/>
          </p:cNvSpPr>
          <p:nvPr>
            <p:ph idx="1"/>
          </p:nvPr>
        </p:nvSpPr>
        <p:spPr/>
        <p:txBody>
          <a:bodyPr>
            <a:normAutofit fontScale="77500" lnSpcReduction="20000"/>
          </a:bodyPr>
          <a:lstStyle/>
          <a:p>
            <a:r>
              <a:rPr lang="cs-CZ" b="1" dirty="0"/>
              <a:t>Stručné shrnutí </a:t>
            </a:r>
            <a:r>
              <a:rPr lang="cs-CZ" dirty="0"/>
              <a:t>– shrnutí nejdůležitějších faktů plánu.</a:t>
            </a:r>
          </a:p>
          <a:p>
            <a:r>
              <a:rPr lang="cs-CZ" b="1" dirty="0"/>
              <a:t>Vize a poslání podniku, podnikové cíle a strategie</a:t>
            </a:r>
            <a:r>
              <a:rPr lang="cs-CZ" dirty="0"/>
              <a:t>. Vize a poslání (mise) stojí na samotném</a:t>
            </a:r>
            <a:br>
              <a:rPr lang="cs-CZ" dirty="0"/>
            </a:br>
            <a:r>
              <a:rPr lang="cs-CZ" dirty="0"/>
              <a:t>počátku strategického procesu, bez jejich stanovení nemůže žádný podnik úspěšně fungovat.</a:t>
            </a:r>
            <a:br>
              <a:rPr lang="cs-CZ" dirty="0"/>
            </a:br>
            <a:r>
              <a:rPr lang="cs-CZ" dirty="0"/>
              <a:t>Zatímco vize dává odpověď na otázku, jak bude podnik vypadat v budoucnosti, poslání představuje hlavní důvod jeho existence.</a:t>
            </a:r>
          </a:p>
          <a:p>
            <a:r>
              <a:rPr lang="cs-CZ" b="1" dirty="0"/>
              <a:t>Situační analýza </a:t>
            </a:r>
            <a:r>
              <a:rPr lang="cs-CZ" dirty="0"/>
              <a:t>– analýza vnitřního a vnějšího prostředí podniku. Situační analýza podniku</a:t>
            </a:r>
            <a:br>
              <a:rPr lang="cs-CZ" dirty="0"/>
            </a:br>
            <a:r>
              <a:rPr lang="cs-CZ" dirty="0"/>
              <a:t>zkoumá jednotlivé složky a vlastnosti vnějšího prostředí (makro a mikroprostředí), ve kterém</a:t>
            </a:r>
            <a:br>
              <a:rPr lang="cs-CZ" dirty="0"/>
            </a:br>
            <a:r>
              <a:rPr lang="cs-CZ" dirty="0"/>
              <a:t>podnik podniká nebo které na něj nějakým způsobem působí, a vnitřní prostředí podniku (kvalita zaměstnanců, produktů a služeb, organizační struktura, kultura firmy, materiální faktory,</a:t>
            </a:r>
            <a:br>
              <a:rPr lang="cs-CZ" dirty="0"/>
            </a:br>
            <a:r>
              <a:rPr lang="cs-CZ" dirty="0"/>
              <a:t>aj.). Vnitřní prostředí se na rozdíl od vnějšího vztahuje na faktory, které mohou být firmou</a:t>
            </a:r>
            <a:br>
              <a:rPr lang="cs-CZ" dirty="0"/>
            </a:br>
            <a:r>
              <a:rPr lang="cs-CZ" dirty="0"/>
              <a:t>přímo řízeny a manažery ovlivňovány </a:t>
            </a:r>
            <a:br>
              <a:rPr lang="cs-CZ" dirty="0"/>
            </a:br>
            <a:endParaRPr lang="en-GB" dirty="0"/>
          </a:p>
        </p:txBody>
      </p:sp>
    </p:spTree>
    <p:extLst>
      <p:ext uri="{BB962C8B-B14F-4D97-AF65-F5344CB8AC3E}">
        <p14:creationId xmlns:p14="http://schemas.microsoft.com/office/powerpoint/2010/main" val="42301463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BBDCD1C-A456-4B82-B1E6-8D0D01200B97}"/>
              </a:ext>
            </a:extLst>
          </p:cNvPr>
          <p:cNvSpPr>
            <a:spLocks noGrp="1"/>
          </p:cNvSpPr>
          <p:nvPr>
            <p:ph type="title"/>
          </p:nvPr>
        </p:nvSpPr>
        <p:spPr/>
        <p:txBody>
          <a:bodyPr/>
          <a:lstStyle/>
          <a:p>
            <a:r>
              <a:rPr lang="cs-CZ" dirty="0"/>
              <a:t>Struktura plánu 2</a:t>
            </a:r>
            <a:endParaRPr lang="en-GB" dirty="0"/>
          </a:p>
        </p:txBody>
      </p:sp>
      <p:sp>
        <p:nvSpPr>
          <p:cNvPr id="3" name="Zástupný obsah 2">
            <a:extLst>
              <a:ext uri="{FF2B5EF4-FFF2-40B4-BE49-F238E27FC236}">
                <a16:creationId xmlns:a16="http://schemas.microsoft.com/office/drawing/2014/main" id="{40963339-CE21-4596-97C2-01A779A3CF5A}"/>
              </a:ext>
            </a:extLst>
          </p:cNvPr>
          <p:cNvSpPr>
            <a:spLocks noGrp="1"/>
          </p:cNvSpPr>
          <p:nvPr>
            <p:ph idx="1"/>
          </p:nvPr>
        </p:nvSpPr>
        <p:spPr/>
        <p:txBody>
          <a:bodyPr>
            <a:normAutofit fontScale="92500" lnSpcReduction="20000"/>
          </a:bodyPr>
          <a:lstStyle/>
          <a:p>
            <a:r>
              <a:rPr lang="cs-CZ" b="1" dirty="0"/>
              <a:t>Závěr komplexní analýzy podniku (</a:t>
            </a:r>
            <a:r>
              <a:rPr lang="cs-CZ" b="1" dirty="0" err="1"/>
              <a:t>SWOT</a:t>
            </a:r>
            <a:r>
              <a:rPr lang="cs-CZ" b="1" dirty="0"/>
              <a:t> analýza). </a:t>
            </a:r>
            <a:r>
              <a:rPr lang="cs-CZ" dirty="0"/>
              <a:t>Výsledky působení vnitřního a vnějšího</a:t>
            </a:r>
            <a:br>
              <a:rPr lang="cs-CZ" dirty="0"/>
            </a:br>
            <a:r>
              <a:rPr lang="cs-CZ" dirty="0"/>
              <a:t>prostředí podniku ideálně shrnuje </a:t>
            </a:r>
            <a:r>
              <a:rPr lang="cs-CZ" dirty="0" err="1"/>
              <a:t>SWOT</a:t>
            </a:r>
            <a:r>
              <a:rPr lang="cs-CZ" dirty="0"/>
              <a:t> analýza, a to ve formě nejdůležitějších slabých a silných stránek ve vztahu k nejzávažnějším příležitostem a hrozbám.</a:t>
            </a:r>
          </a:p>
          <a:p>
            <a:r>
              <a:rPr lang="cs-CZ" b="1" dirty="0"/>
              <a:t>Marketingové cíle a cílové trhy</a:t>
            </a:r>
            <a:r>
              <a:rPr lang="cs-CZ" dirty="0"/>
              <a:t>. </a:t>
            </a:r>
            <a:br>
              <a:rPr lang="cs-CZ" dirty="0"/>
            </a:br>
            <a:r>
              <a:rPr lang="cs-CZ" dirty="0"/>
              <a:t>Stejně tak jako podnikové cíle, i ty marketingové musejí být SMART. Před výběrem vhodných strategií by měly být zvoleny trhy, na které podnik zaměří svou pozornost. </a:t>
            </a:r>
          </a:p>
          <a:p>
            <a:r>
              <a:rPr lang="cs-CZ" b="1" dirty="0"/>
              <a:t>Marketingová strategie. </a:t>
            </a:r>
            <a:r>
              <a:rPr lang="cs-CZ" dirty="0"/>
              <a:t>Marketingová strategie obecně popisuje směr, jak se dostat k vytýčenému cíli. </a:t>
            </a:r>
          </a:p>
          <a:p>
            <a:r>
              <a:rPr lang="cs-CZ" b="1" dirty="0"/>
              <a:t>Rozpočet na marketing. </a:t>
            </a:r>
          </a:p>
          <a:p>
            <a:r>
              <a:rPr lang="cs-CZ" dirty="0"/>
              <a:t>Operativní plán</a:t>
            </a:r>
          </a:p>
          <a:p>
            <a:r>
              <a:rPr lang="cs-CZ" dirty="0"/>
              <a:t>Způsob kontroly</a:t>
            </a:r>
            <a:br>
              <a:rPr lang="cs-CZ" dirty="0"/>
            </a:br>
            <a:br>
              <a:rPr lang="cs-CZ" dirty="0"/>
            </a:br>
            <a:endParaRPr lang="en-GB" dirty="0"/>
          </a:p>
        </p:txBody>
      </p:sp>
    </p:spTree>
    <p:extLst>
      <p:ext uri="{BB962C8B-B14F-4D97-AF65-F5344CB8AC3E}">
        <p14:creationId xmlns:p14="http://schemas.microsoft.com/office/powerpoint/2010/main" val="54314811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F1A6799-74D0-452B-87DB-FCAF550FCA12}"/>
              </a:ext>
            </a:extLst>
          </p:cNvPr>
          <p:cNvSpPr>
            <a:spLocks noGrp="1"/>
          </p:cNvSpPr>
          <p:nvPr>
            <p:ph type="title"/>
          </p:nvPr>
        </p:nvSpPr>
        <p:spPr/>
        <p:txBody>
          <a:bodyPr/>
          <a:lstStyle/>
          <a:p>
            <a:endParaRPr lang="en-GB"/>
          </a:p>
        </p:txBody>
      </p:sp>
      <p:sp>
        <p:nvSpPr>
          <p:cNvPr id="3" name="Zástupný obsah 2">
            <a:extLst>
              <a:ext uri="{FF2B5EF4-FFF2-40B4-BE49-F238E27FC236}">
                <a16:creationId xmlns:a16="http://schemas.microsoft.com/office/drawing/2014/main" id="{45222ACE-BC44-46B1-B7D1-8B299E29478A}"/>
              </a:ext>
            </a:extLst>
          </p:cNvPr>
          <p:cNvSpPr>
            <a:spLocks noGrp="1"/>
          </p:cNvSpPr>
          <p:nvPr>
            <p:ph idx="1"/>
          </p:nvPr>
        </p:nvSpPr>
        <p:spPr/>
        <p:txBody>
          <a:bodyPr>
            <a:normAutofit fontScale="92500"/>
          </a:bodyPr>
          <a:lstStyle/>
          <a:p>
            <a:r>
              <a:rPr lang="cs-CZ" dirty="0"/>
              <a:t>Marketingový plán je nezbytnou součástí podnikových plánů. Jeho rozsah může být</a:t>
            </a:r>
            <a:br>
              <a:rPr lang="cs-CZ" dirty="0"/>
            </a:br>
            <a:r>
              <a:rPr lang="cs-CZ" dirty="0"/>
              <a:t>rozdílný v závislosti na velikosti podniku. Struktura se ovšem lišit nebude. </a:t>
            </a:r>
          </a:p>
          <a:p>
            <a:r>
              <a:rPr lang="cs-CZ" dirty="0"/>
              <a:t>K nejdůležitějším částem marketingového plánu patří rozhodnutí o tom, jaké produkty a komu nabídnout, jak se zákazníkem komunikovat a za jakou cenu mu produkt prodat.</a:t>
            </a:r>
          </a:p>
          <a:p>
            <a:r>
              <a:rPr lang="cs-CZ" dirty="0"/>
              <a:t>Marketingový plán si mohou podniky za úplatu nechat zpracovat, nevýhodou ale ježe externí firma sice ovládá všechny potřebné marketingové techniky, ale chybí ji podrobná znalost vnitřního prostředí podniku. </a:t>
            </a:r>
          </a:p>
          <a:p>
            <a:r>
              <a:rPr lang="cs-CZ" dirty="0"/>
              <a:t>Zamyslete se nad výhodami a nevýhodami využívání marketingových nástrojů v malých podnicích</a:t>
            </a:r>
            <a:br>
              <a:rPr lang="cs-CZ" dirty="0"/>
            </a:br>
            <a:endParaRPr lang="en-GB" dirty="0"/>
          </a:p>
        </p:txBody>
      </p:sp>
    </p:spTree>
    <p:extLst>
      <p:ext uri="{BB962C8B-B14F-4D97-AF65-F5344CB8AC3E}">
        <p14:creationId xmlns:p14="http://schemas.microsoft.com/office/powerpoint/2010/main" val="5972534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B10A6C1-AB11-498B-9B2B-11CE562272F4}"/>
              </a:ext>
            </a:extLst>
          </p:cNvPr>
          <p:cNvSpPr>
            <a:spLocks noGrp="1"/>
          </p:cNvSpPr>
          <p:nvPr>
            <p:ph type="title"/>
          </p:nvPr>
        </p:nvSpPr>
        <p:spPr>
          <a:xfrm>
            <a:off x="115794" y="365129"/>
            <a:ext cx="8865278" cy="1325563"/>
          </a:xfrm>
        </p:spPr>
        <p:txBody>
          <a:bodyPr/>
          <a:lstStyle/>
          <a:p>
            <a:r>
              <a:rPr lang="cs-CZ" sz="4100" dirty="0"/>
              <a:t>Priority v podnikatelském záměru/plánu</a:t>
            </a:r>
            <a:endParaRPr lang="en-GB" dirty="0"/>
          </a:p>
        </p:txBody>
      </p:sp>
      <p:graphicFrame>
        <p:nvGraphicFramePr>
          <p:cNvPr id="4" name="Tabulka 3">
            <a:extLst>
              <a:ext uri="{FF2B5EF4-FFF2-40B4-BE49-F238E27FC236}">
                <a16:creationId xmlns:a16="http://schemas.microsoft.com/office/drawing/2014/main" id="{172A3466-D766-419D-92F1-7A7129C927BC}"/>
              </a:ext>
            </a:extLst>
          </p:cNvPr>
          <p:cNvGraphicFramePr>
            <a:graphicFrameLocks noGrp="1"/>
          </p:cNvGraphicFramePr>
          <p:nvPr>
            <p:extLst>
              <p:ext uri="{D42A27DB-BD31-4B8C-83A1-F6EECF244321}">
                <p14:modId xmlns:p14="http://schemas.microsoft.com/office/powerpoint/2010/main" val="1232031724"/>
              </p:ext>
            </p:extLst>
          </p:nvPr>
        </p:nvGraphicFramePr>
        <p:xfrm>
          <a:off x="539500" y="1294606"/>
          <a:ext cx="8064500" cy="4267200"/>
        </p:xfrm>
        <a:graphic>
          <a:graphicData uri="http://schemas.openxmlformats.org/drawingml/2006/table">
            <a:tbl>
              <a:tblPr firstRow="1" firstCol="1" bandRow="1">
                <a:tableStyleId>{073A0DAA-6AF3-43AB-8588-CEC1D06C72B9}</a:tableStyleId>
              </a:tblPr>
              <a:tblGrid>
                <a:gridCol w="1183869">
                  <a:extLst>
                    <a:ext uri="{9D8B030D-6E8A-4147-A177-3AD203B41FA5}">
                      <a16:colId xmlns:a16="http://schemas.microsoft.com/office/drawing/2014/main" val="30165055"/>
                    </a:ext>
                  </a:extLst>
                </a:gridCol>
                <a:gridCol w="3830637">
                  <a:extLst>
                    <a:ext uri="{9D8B030D-6E8A-4147-A177-3AD203B41FA5}">
                      <a16:colId xmlns:a16="http://schemas.microsoft.com/office/drawing/2014/main" val="3784737733"/>
                    </a:ext>
                  </a:extLst>
                </a:gridCol>
                <a:gridCol w="3049994">
                  <a:extLst>
                    <a:ext uri="{9D8B030D-6E8A-4147-A177-3AD203B41FA5}">
                      <a16:colId xmlns:a16="http://schemas.microsoft.com/office/drawing/2014/main" val="3499110841"/>
                    </a:ext>
                  </a:extLst>
                </a:gridCol>
              </a:tblGrid>
              <a:tr h="152400">
                <a:tc>
                  <a:txBody>
                    <a:bodyPr/>
                    <a:lstStyle/>
                    <a:p>
                      <a:pPr algn="just">
                        <a:spcAft>
                          <a:spcPts val="0"/>
                        </a:spcAft>
                      </a:pPr>
                      <a:r>
                        <a:rPr lang="cs-CZ" sz="1400" spc="-30">
                          <a:effectLst/>
                        </a:rPr>
                        <a:t> </a:t>
                      </a:r>
                      <a:endParaRPr lang="cs-CZ" sz="1400" spc="-3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spcAft>
                          <a:spcPts val="0"/>
                        </a:spcAft>
                      </a:pPr>
                      <a:r>
                        <a:rPr lang="cs-CZ" sz="1400" spc="-30">
                          <a:effectLst/>
                        </a:rPr>
                        <a:t>Co zajímá bankéře</a:t>
                      </a:r>
                      <a:endParaRPr lang="cs-CZ" sz="1400" spc="-3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spcAft>
                          <a:spcPts val="0"/>
                        </a:spcAft>
                      </a:pPr>
                      <a:r>
                        <a:rPr lang="cs-CZ" sz="1400" spc="-30">
                          <a:effectLst/>
                        </a:rPr>
                        <a:t>Co zajímá investora</a:t>
                      </a:r>
                      <a:endParaRPr lang="cs-CZ" sz="1400" spc="-3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9957819"/>
                  </a:ext>
                </a:extLst>
              </a:tr>
              <a:tr h="609600">
                <a:tc>
                  <a:txBody>
                    <a:bodyPr/>
                    <a:lstStyle/>
                    <a:p>
                      <a:pPr algn="just">
                        <a:spcAft>
                          <a:spcPts val="0"/>
                        </a:spcAft>
                      </a:pPr>
                      <a:r>
                        <a:rPr lang="cs-CZ" sz="1400" spc="-30">
                          <a:effectLst/>
                        </a:rPr>
                        <a:t>Hodnocení investice</a:t>
                      </a:r>
                      <a:endParaRPr lang="cs-CZ" sz="1400" spc="-3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342900" lvl="0" indent="-342900" algn="just">
                        <a:spcAft>
                          <a:spcPts val="0"/>
                        </a:spcAft>
                        <a:buFont typeface="Symbol" panose="05050102010706020507" pitchFamily="18" charset="2"/>
                        <a:buChar char=""/>
                      </a:pPr>
                      <a:r>
                        <a:rPr lang="cs-CZ" sz="1400" spc="-30">
                          <a:effectLst/>
                        </a:rPr>
                        <a:t>"Bezpečný" (nízké riziko) úvěr - platit úroky a splatit půjčku</a:t>
                      </a:r>
                    </a:p>
                    <a:p>
                      <a:pPr marL="342900" lvl="0" indent="-342900" algn="just">
                        <a:spcAft>
                          <a:spcPts val="0"/>
                        </a:spcAft>
                        <a:buFont typeface="Symbol" panose="05050102010706020507" pitchFamily="18" charset="2"/>
                        <a:buChar char=""/>
                      </a:pPr>
                      <a:r>
                        <a:rPr lang="cs-CZ" sz="1400" spc="-30">
                          <a:effectLst/>
                        </a:rPr>
                        <a:t>Důvěryhodný vlastník-vedoucí pracovník</a:t>
                      </a:r>
                    </a:p>
                    <a:p>
                      <a:pPr marL="342900" lvl="0" indent="-342900" algn="just">
                        <a:spcAft>
                          <a:spcPts val="0"/>
                        </a:spcAft>
                        <a:buFont typeface="Symbol" panose="05050102010706020507" pitchFamily="18" charset="2"/>
                        <a:buChar char=""/>
                      </a:pPr>
                      <a:r>
                        <a:rPr lang="cs-CZ" sz="1400" spc="-30">
                          <a:effectLst/>
                        </a:rPr>
                        <a:t>Vlastník-manažer, který rozumí podniku</a:t>
                      </a:r>
                    </a:p>
                    <a:p>
                      <a:pPr algn="just">
                        <a:spcAft>
                          <a:spcPts val="0"/>
                        </a:spcAft>
                      </a:pPr>
                      <a:r>
                        <a:rPr lang="cs-CZ" sz="1400" spc="-30">
                          <a:effectLst/>
                        </a:rPr>
                        <a:t> </a:t>
                      </a:r>
                      <a:endParaRPr lang="cs-CZ" sz="1400" spc="-3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342900" lvl="0" indent="-342900" algn="just">
                        <a:spcAft>
                          <a:spcPts val="0"/>
                        </a:spcAft>
                        <a:buFont typeface="Symbol" panose="05050102010706020507" pitchFamily="18" charset="2"/>
                        <a:buChar char=""/>
                      </a:pPr>
                      <a:r>
                        <a:rPr lang="cs-CZ" sz="1400" spc="-30">
                          <a:effectLst/>
                        </a:rPr>
                        <a:t>Důvěryhodný a důvěryhodný vlastník-manažer a tým</a:t>
                      </a:r>
                    </a:p>
                    <a:p>
                      <a:pPr marL="342900" lvl="0" indent="-342900" algn="just">
                        <a:spcAft>
                          <a:spcPts val="0"/>
                        </a:spcAft>
                        <a:buFont typeface="Symbol" panose="05050102010706020507" pitchFamily="18" charset="2"/>
                        <a:buChar char=""/>
                      </a:pPr>
                      <a:r>
                        <a:rPr lang="cs-CZ" sz="1400" spc="-30">
                          <a:effectLst/>
                        </a:rPr>
                        <a:t>Vlastník-manažer a tým, který chápe podnikání</a:t>
                      </a:r>
                    </a:p>
                    <a:p>
                      <a:pPr marL="342900" lvl="0" indent="-342900" algn="just">
                        <a:spcAft>
                          <a:spcPts val="0"/>
                        </a:spcAft>
                        <a:buFont typeface="Symbol" panose="05050102010706020507" pitchFamily="18" charset="2"/>
                        <a:buChar char=""/>
                      </a:pPr>
                      <a:r>
                        <a:rPr lang="cs-CZ" sz="1400" spc="-30">
                          <a:effectLst/>
                        </a:rPr>
                        <a:t>Vysoký růst, vysoká návratnost</a:t>
                      </a:r>
                    </a:p>
                    <a:p>
                      <a:pPr algn="just">
                        <a:spcAft>
                          <a:spcPts val="0"/>
                        </a:spcAft>
                      </a:pPr>
                      <a:r>
                        <a:rPr lang="cs-CZ" sz="1400" spc="-30">
                          <a:effectLst/>
                        </a:rPr>
                        <a:t> </a:t>
                      </a:r>
                      <a:endParaRPr lang="cs-CZ" sz="1400" spc="-3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64214495"/>
                  </a:ext>
                </a:extLst>
              </a:tr>
              <a:tr h="1371600">
                <a:tc>
                  <a:txBody>
                    <a:bodyPr/>
                    <a:lstStyle/>
                    <a:p>
                      <a:pPr algn="just">
                        <a:spcAft>
                          <a:spcPts val="0"/>
                        </a:spcAft>
                      </a:pPr>
                      <a:r>
                        <a:rPr lang="cs-CZ" sz="1400" spc="-30">
                          <a:effectLst/>
                        </a:rPr>
                        <a:t>model</a:t>
                      </a:r>
                      <a:endParaRPr lang="cs-CZ" sz="1400" spc="-3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spcAft>
                          <a:spcPts val="0"/>
                        </a:spcAft>
                      </a:pPr>
                      <a:r>
                        <a:rPr lang="cs-CZ" sz="1400" spc="-30">
                          <a:effectLst/>
                        </a:rPr>
                        <a:t>CAMPARI akronym: </a:t>
                      </a:r>
                    </a:p>
                    <a:p>
                      <a:pPr marL="342900" lvl="0" indent="-342900" algn="just">
                        <a:spcAft>
                          <a:spcPts val="0"/>
                        </a:spcAft>
                        <a:buFont typeface="Symbol" panose="05050102010706020507" pitchFamily="18" charset="2"/>
                        <a:buChar char=""/>
                      </a:pPr>
                      <a:r>
                        <a:rPr lang="cs-CZ" sz="1400" spc="-30">
                          <a:effectLst/>
                        </a:rPr>
                        <a:t>Character (Povaha): ukázat důvěru v podnikání, styl </a:t>
                      </a:r>
                    </a:p>
                    <a:p>
                      <a:pPr marL="342900" lvl="0" indent="-342900" algn="just">
                        <a:spcAft>
                          <a:spcPts val="0"/>
                        </a:spcAft>
                        <a:buFont typeface="Symbol" panose="05050102010706020507" pitchFamily="18" charset="2"/>
                        <a:buChar char=""/>
                      </a:pPr>
                      <a:r>
                        <a:rPr lang="cs-CZ" sz="1400" spc="-30">
                          <a:effectLst/>
                        </a:rPr>
                        <a:t>Means (Prostředky): vysvětlit jasně, jak budete používat a splácet úvěr </a:t>
                      </a:r>
                    </a:p>
                    <a:p>
                      <a:pPr marL="342900" lvl="0" indent="-342900" algn="just">
                        <a:spcAft>
                          <a:spcPts val="0"/>
                        </a:spcAft>
                        <a:buFont typeface="Symbol" panose="05050102010706020507" pitchFamily="18" charset="2"/>
                        <a:buChar char=""/>
                      </a:pPr>
                      <a:r>
                        <a:rPr lang="cs-CZ" sz="1400" spc="-30">
                          <a:effectLst/>
                        </a:rPr>
                        <a:t>Purpose (Účel): profesionálně prezentováno, logické a zobrazení znalost vašeho odvětví a cílových trhů.</a:t>
                      </a:r>
                    </a:p>
                    <a:p>
                      <a:pPr marL="342900" lvl="0" indent="-342900" algn="just">
                        <a:spcAft>
                          <a:spcPts val="0"/>
                        </a:spcAft>
                        <a:buFont typeface="Symbol" panose="05050102010706020507" pitchFamily="18" charset="2"/>
                        <a:buChar char=""/>
                      </a:pPr>
                      <a:r>
                        <a:rPr lang="cs-CZ" sz="1400" spc="-30">
                          <a:effectLst/>
                        </a:rPr>
                        <a:t>Amount (Množství): jasná finanční část, s ukazateli</a:t>
                      </a:r>
                    </a:p>
                    <a:p>
                      <a:pPr marL="342900" lvl="0" indent="-342900" algn="just">
                        <a:spcAft>
                          <a:spcPts val="0"/>
                        </a:spcAft>
                        <a:buFont typeface="Symbol" panose="05050102010706020507" pitchFamily="18" charset="2"/>
                        <a:buChar char=""/>
                      </a:pPr>
                      <a:r>
                        <a:rPr lang="cs-CZ" sz="1400" spc="-30">
                          <a:effectLst/>
                        </a:rPr>
                        <a:t>Repayment (Splácení): podmínky splácení, milníky, zabezpečení úvěrů,</a:t>
                      </a:r>
                    </a:p>
                    <a:p>
                      <a:pPr marL="342900" lvl="0" indent="-342900" algn="just">
                        <a:spcAft>
                          <a:spcPts val="0"/>
                        </a:spcAft>
                        <a:buFont typeface="Symbol" panose="05050102010706020507" pitchFamily="18" charset="2"/>
                        <a:buChar char=""/>
                      </a:pPr>
                      <a:r>
                        <a:rPr lang="cs-CZ" sz="1400" spc="-30">
                          <a:effectLst/>
                        </a:rPr>
                        <a:t>Insurance (Pojištění): Ochrana rizika </a:t>
                      </a:r>
                      <a:endParaRPr lang="cs-CZ" sz="1400" spc="-3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spcAft>
                          <a:spcPts val="0"/>
                        </a:spcAft>
                      </a:pPr>
                      <a:r>
                        <a:rPr lang="cs-CZ" sz="1400" spc="-30" dirty="0">
                          <a:effectLst/>
                        </a:rPr>
                        <a:t>Udržitelný obchodní model </a:t>
                      </a:r>
                    </a:p>
                    <a:p>
                      <a:pPr algn="just">
                        <a:spcAft>
                          <a:spcPts val="0"/>
                        </a:spcAft>
                      </a:pPr>
                      <a:r>
                        <a:rPr lang="cs-CZ" sz="1400" spc="-30" dirty="0">
                          <a:effectLst/>
                        </a:rPr>
                        <a:t> </a:t>
                      </a:r>
                      <a:endParaRPr lang="cs-CZ" sz="1400" spc="-3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71825108"/>
                  </a:ext>
                </a:extLst>
              </a:tr>
            </a:tbl>
          </a:graphicData>
        </a:graphic>
      </p:graphicFrame>
    </p:spTree>
    <p:extLst>
      <p:ext uri="{BB962C8B-B14F-4D97-AF65-F5344CB8AC3E}">
        <p14:creationId xmlns:p14="http://schemas.microsoft.com/office/powerpoint/2010/main" val="637058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B5D10EB-F6ED-4449-8E67-D91146E00CCA}"/>
              </a:ext>
            </a:extLst>
          </p:cNvPr>
          <p:cNvSpPr>
            <a:spLocks noGrp="1"/>
          </p:cNvSpPr>
          <p:nvPr>
            <p:ph type="title"/>
          </p:nvPr>
        </p:nvSpPr>
        <p:spPr/>
        <p:txBody>
          <a:bodyPr/>
          <a:lstStyle/>
          <a:p>
            <a:r>
              <a:rPr lang="en-GB" dirty="0" err="1"/>
              <a:t>Důvody</a:t>
            </a:r>
            <a:r>
              <a:rPr lang="en-GB" dirty="0"/>
              <a:t> k </a:t>
            </a:r>
            <a:r>
              <a:rPr lang="en-GB" dirty="0" err="1"/>
              <a:t>vypracování</a:t>
            </a:r>
            <a:endParaRPr lang="en-GB" dirty="0"/>
          </a:p>
        </p:txBody>
      </p:sp>
      <p:sp>
        <p:nvSpPr>
          <p:cNvPr id="3" name="Zástupný obsah 2">
            <a:extLst>
              <a:ext uri="{FF2B5EF4-FFF2-40B4-BE49-F238E27FC236}">
                <a16:creationId xmlns:a16="http://schemas.microsoft.com/office/drawing/2014/main" id="{4CD1548B-5D45-4064-AF21-F5364937E501}"/>
              </a:ext>
            </a:extLst>
          </p:cNvPr>
          <p:cNvSpPr>
            <a:spLocks noGrp="1"/>
          </p:cNvSpPr>
          <p:nvPr>
            <p:ph idx="1"/>
          </p:nvPr>
        </p:nvSpPr>
        <p:spPr/>
        <p:txBody>
          <a:bodyPr/>
          <a:lstStyle/>
          <a:p>
            <a:pPr lvl="0"/>
            <a:r>
              <a:rPr lang="cs-CZ" dirty="0"/>
              <a:t>Plán bude mimořádně užitečný pro zajištění úspěšného provozu podnikání.</a:t>
            </a:r>
          </a:p>
          <a:p>
            <a:pPr lvl="0"/>
            <a:r>
              <a:rPr lang="cs-CZ" dirty="0"/>
              <a:t>Podnikatel se snaží zajistit externí finanční prostředky od bank, rizikového kapitálu, nebo jiných investorů, je důležité, abyste byli schopni prokázat, že budete vytvářet zisk.</a:t>
            </a:r>
          </a:p>
          <a:p>
            <a:endParaRPr lang="en-GB" dirty="0"/>
          </a:p>
        </p:txBody>
      </p:sp>
    </p:spTree>
    <p:extLst>
      <p:ext uri="{BB962C8B-B14F-4D97-AF65-F5344CB8AC3E}">
        <p14:creationId xmlns:p14="http://schemas.microsoft.com/office/powerpoint/2010/main" val="8208756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6D65918-581C-4810-B50D-FEBFB613B9A3}"/>
              </a:ext>
            </a:extLst>
          </p:cNvPr>
          <p:cNvSpPr>
            <a:spLocks noGrp="1"/>
          </p:cNvSpPr>
          <p:nvPr>
            <p:ph type="title"/>
          </p:nvPr>
        </p:nvSpPr>
        <p:spPr/>
        <p:txBody>
          <a:bodyPr/>
          <a:lstStyle/>
          <a:p>
            <a:endParaRPr lang="en-GB" dirty="0"/>
          </a:p>
        </p:txBody>
      </p:sp>
      <p:sp>
        <p:nvSpPr>
          <p:cNvPr id="3" name="Zástupný obsah 2">
            <a:extLst>
              <a:ext uri="{FF2B5EF4-FFF2-40B4-BE49-F238E27FC236}">
                <a16:creationId xmlns:a16="http://schemas.microsoft.com/office/drawing/2014/main" id="{32A5796D-3D8F-4874-928B-3161BF3B0DFA}"/>
              </a:ext>
            </a:extLst>
          </p:cNvPr>
          <p:cNvSpPr>
            <a:spLocks noGrp="1"/>
          </p:cNvSpPr>
          <p:nvPr>
            <p:ph idx="1"/>
          </p:nvPr>
        </p:nvSpPr>
        <p:spPr/>
        <p:txBody>
          <a:bodyPr/>
          <a:lstStyle/>
          <a:p>
            <a:r>
              <a:rPr lang="cs-CZ" dirty="0"/>
              <a:t>Cílem pro jeho sestavení je odhalit slabiny a silné stránky našeho budoucího podnikání, to znamená:</a:t>
            </a:r>
          </a:p>
          <a:p>
            <a:pPr lvl="0"/>
            <a:r>
              <a:rPr lang="cs-CZ" dirty="0"/>
              <a:t>vymezení produktu, který budeme vyrábět a nabízet,</a:t>
            </a:r>
          </a:p>
          <a:p>
            <a:pPr lvl="0"/>
            <a:r>
              <a:rPr lang="cs-CZ" dirty="0"/>
              <a:t>vymezení trhu a okruhu zákazníků,</a:t>
            </a:r>
          </a:p>
          <a:p>
            <a:pPr lvl="0"/>
            <a:r>
              <a:rPr lang="cs-CZ" dirty="0"/>
              <a:t>zmapování konkurence,</a:t>
            </a:r>
          </a:p>
          <a:p>
            <a:pPr lvl="0"/>
            <a:r>
              <a:rPr lang="cs-CZ" dirty="0"/>
              <a:t>zvážení kapitálové náročnosti podnikání a způsobů jeho financování,</a:t>
            </a:r>
          </a:p>
          <a:p>
            <a:pPr lvl="0"/>
            <a:r>
              <a:rPr lang="cs-CZ" dirty="0"/>
              <a:t>každý plán, tedy i podnikatelský musí být doplněn finančním plánem. Východiskem je identifikace zdrojů (vstupů), potřebných pro zahájení podnikání, včetně jejich potřeby a dostupnosti.	</a:t>
            </a:r>
          </a:p>
          <a:p>
            <a:endParaRPr lang="en-GB" dirty="0"/>
          </a:p>
        </p:txBody>
      </p:sp>
    </p:spTree>
    <p:extLst>
      <p:ext uri="{BB962C8B-B14F-4D97-AF65-F5344CB8AC3E}">
        <p14:creationId xmlns:p14="http://schemas.microsoft.com/office/powerpoint/2010/main" val="42654068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883FC8B-5837-42BF-B25F-E63D026A241F}"/>
              </a:ext>
            </a:extLst>
          </p:cNvPr>
          <p:cNvSpPr>
            <a:spLocks noGrp="1"/>
          </p:cNvSpPr>
          <p:nvPr>
            <p:ph type="title"/>
          </p:nvPr>
        </p:nvSpPr>
        <p:spPr/>
        <p:txBody>
          <a:bodyPr/>
          <a:lstStyle/>
          <a:p>
            <a:r>
              <a:rPr lang="cs-CZ" b="1" cap="small" dirty="0">
                <a:effectLst>
                  <a:glow>
                    <a:srgbClr val="000000"/>
                  </a:glow>
                  <a:outerShdw sx="0" sy="0">
                    <a:srgbClr val="000000"/>
                  </a:outerShdw>
                  <a:reflection stA="0" endPos="0" fadeDir="0" sx="0" sy="0"/>
                </a:effectLst>
              </a:rPr>
              <a:t>zásady pro tvorbu plánů</a:t>
            </a:r>
            <a:endParaRPr lang="en-GB" dirty="0"/>
          </a:p>
        </p:txBody>
      </p:sp>
      <p:sp>
        <p:nvSpPr>
          <p:cNvPr id="3" name="Zástupný obsah 2">
            <a:extLst>
              <a:ext uri="{FF2B5EF4-FFF2-40B4-BE49-F238E27FC236}">
                <a16:creationId xmlns:a16="http://schemas.microsoft.com/office/drawing/2014/main" id="{AE9CB6D7-270B-4CFA-839A-6DCDCA2239F1}"/>
              </a:ext>
            </a:extLst>
          </p:cNvPr>
          <p:cNvSpPr>
            <a:spLocks noGrp="1"/>
          </p:cNvSpPr>
          <p:nvPr>
            <p:ph idx="1"/>
          </p:nvPr>
        </p:nvSpPr>
        <p:spPr/>
        <p:txBody>
          <a:bodyPr>
            <a:normAutofit fontScale="85000" lnSpcReduction="20000"/>
          </a:bodyPr>
          <a:lstStyle/>
          <a:p>
            <a:r>
              <a:rPr lang="en-GB" dirty="0" err="1"/>
              <a:t>Podnikatelské</a:t>
            </a:r>
            <a:r>
              <a:rPr lang="en-GB" dirty="0"/>
              <a:t> </a:t>
            </a:r>
            <a:r>
              <a:rPr lang="en-GB" dirty="0" err="1"/>
              <a:t>plány</a:t>
            </a:r>
            <a:r>
              <a:rPr lang="en-GB" dirty="0"/>
              <a:t> se v </a:t>
            </a:r>
            <a:r>
              <a:rPr lang="en-GB" dirty="0" err="1"/>
              <a:t>odborné</a:t>
            </a:r>
            <a:r>
              <a:rPr lang="en-GB" dirty="0"/>
              <a:t> </a:t>
            </a:r>
            <a:r>
              <a:rPr lang="en-GB" dirty="0" err="1"/>
              <a:t>praxi</a:t>
            </a:r>
            <a:r>
              <a:rPr lang="en-GB" dirty="0"/>
              <a:t> </a:t>
            </a:r>
            <a:r>
              <a:rPr lang="en-GB" dirty="0" err="1"/>
              <a:t>netvoří</a:t>
            </a:r>
            <a:r>
              <a:rPr lang="en-GB" dirty="0"/>
              <a:t> a </a:t>
            </a:r>
            <a:r>
              <a:rPr lang="en-GB" dirty="0" err="1"/>
              <a:t>neužívají</a:t>
            </a:r>
            <a:r>
              <a:rPr lang="en-GB" dirty="0"/>
              <a:t> </a:t>
            </a:r>
            <a:r>
              <a:rPr lang="en-GB" dirty="0" err="1"/>
              <a:t>obvykle</a:t>
            </a:r>
            <a:r>
              <a:rPr lang="en-GB" dirty="0"/>
              <a:t> </a:t>
            </a:r>
            <a:r>
              <a:rPr lang="en-GB" dirty="0" err="1"/>
              <a:t>příliš</a:t>
            </a:r>
            <a:r>
              <a:rPr lang="en-GB" dirty="0"/>
              <a:t> </a:t>
            </a:r>
            <a:r>
              <a:rPr lang="en-GB" dirty="0" err="1"/>
              <a:t>rozsáhlé</a:t>
            </a:r>
            <a:r>
              <a:rPr lang="en-GB" dirty="0"/>
              <a:t>. </a:t>
            </a:r>
            <a:r>
              <a:rPr lang="en-GB" dirty="0" err="1"/>
              <a:t>Jako</a:t>
            </a:r>
            <a:r>
              <a:rPr lang="en-GB" dirty="0"/>
              <a:t> </a:t>
            </a:r>
            <a:r>
              <a:rPr lang="en-GB" dirty="0" err="1"/>
              <a:t>orientační</a:t>
            </a:r>
            <a:r>
              <a:rPr lang="en-GB" dirty="0"/>
              <a:t> </a:t>
            </a:r>
            <a:r>
              <a:rPr lang="en-GB" dirty="0" err="1"/>
              <a:t>hodnotu</a:t>
            </a:r>
            <a:r>
              <a:rPr lang="en-GB" dirty="0"/>
              <a:t> je </a:t>
            </a:r>
            <a:r>
              <a:rPr lang="en-GB" dirty="0" err="1"/>
              <a:t>možno</a:t>
            </a:r>
            <a:r>
              <a:rPr lang="en-GB" dirty="0"/>
              <a:t> </a:t>
            </a:r>
            <a:r>
              <a:rPr lang="en-GB" dirty="0" err="1"/>
              <a:t>použít</a:t>
            </a:r>
            <a:r>
              <a:rPr lang="en-GB" dirty="0"/>
              <a:t> </a:t>
            </a:r>
            <a:r>
              <a:rPr lang="en-GB" dirty="0" err="1"/>
              <a:t>počet</a:t>
            </a:r>
            <a:r>
              <a:rPr lang="en-GB" dirty="0"/>
              <a:t> 40 </a:t>
            </a:r>
            <a:r>
              <a:rPr lang="en-GB" dirty="0" err="1"/>
              <a:t>stran</a:t>
            </a:r>
            <a:r>
              <a:rPr lang="en-GB" dirty="0"/>
              <a:t> plus </a:t>
            </a:r>
            <a:r>
              <a:rPr lang="en-GB" dirty="0" err="1"/>
              <a:t>eventuální</a:t>
            </a:r>
            <a:r>
              <a:rPr lang="en-GB" dirty="0"/>
              <a:t> </a:t>
            </a:r>
            <a:r>
              <a:rPr lang="en-GB" dirty="0" err="1"/>
              <a:t>příloha</a:t>
            </a:r>
            <a:r>
              <a:rPr lang="en-GB" dirty="0"/>
              <a:t>, </a:t>
            </a:r>
            <a:r>
              <a:rPr lang="en-GB" dirty="0" err="1"/>
              <a:t>která</a:t>
            </a:r>
            <a:r>
              <a:rPr lang="en-GB" dirty="0"/>
              <a:t> </a:t>
            </a:r>
            <a:r>
              <a:rPr lang="en-GB" dirty="0" err="1"/>
              <a:t>obsahuje</a:t>
            </a:r>
            <a:r>
              <a:rPr lang="en-GB" dirty="0"/>
              <a:t> </a:t>
            </a:r>
            <a:r>
              <a:rPr lang="en-GB" dirty="0" err="1"/>
              <a:t>grafy</a:t>
            </a:r>
            <a:r>
              <a:rPr lang="en-GB" dirty="0"/>
              <a:t>, </a:t>
            </a:r>
            <a:r>
              <a:rPr lang="en-GB" dirty="0" err="1"/>
              <a:t>obrázky</a:t>
            </a:r>
            <a:r>
              <a:rPr lang="en-GB" dirty="0"/>
              <a:t> a </a:t>
            </a:r>
            <a:r>
              <a:rPr lang="en-GB" dirty="0" err="1"/>
              <a:t>další</a:t>
            </a:r>
            <a:r>
              <a:rPr lang="en-GB" dirty="0"/>
              <a:t> </a:t>
            </a:r>
            <a:r>
              <a:rPr lang="en-GB" dirty="0" err="1"/>
              <a:t>doplňující</a:t>
            </a:r>
            <a:r>
              <a:rPr lang="en-GB" dirty="0"/>
              <a:t> </a:t>
            </a:r>
            <a:r>
              <a:rPr lang="en-GB" dirty="0" err="1"/>
              <a:t>informace</a:t>
            </a:r>
            <a:r>
              <a:rPr lang="en-GB" dirty="0"/>
              <a:t> v </a:t>
            </a:r>
            <a:r>
              <a:rPr lang="en-GB" dirty="0" err="1"/>
              <a:t>rozsahu</a:t>
            </a:r>
            <a:r>
              <a:rPr lang="en-GB" dirty="0"/>
              <a:t> </a:t>
            </a:r>
            <a:r>
              <a:rPr lang="en-GB" dirty="0" err="1"/>
              <a:t>dalších</a:t>
            </a:r>
            <a:r>
              <a:rPr lang="en-GB" dirty="0"/>
              <a:t> 40–50 </a:t>
            </a:r>
            <a:r>
              <a:rPr lang="en-GB" dirty="0" err="1"/>
              <a:t>stran</a:t>
            </a:r>
            <a:r>
              <a:rPr lang="en-GB" dirty="0"/>
              <a:t>. </a:t>
            </a:r>
            <a:r>
              <a:rPr lang="en-GB" dirty="0" err="1"/>
              <a:t>Roční</a:t>
            </a:r>
            <a:r>
              <a:rPr lang="en-GB" dirty="0"/>
              <a:t> </a:t>
            </a:r>
            <a:r>
              <a:rPr lang="en-GB" dirty="0" err="1"/>
              <a:t>interní</a:t>
            </a:r>
            <a:r>
              <a:rPr lang="en-GB" dirty="0"/>
              <a:t> </a:t>
            </a:r>
            <a:r>
              <a:rPr lang="en-GB" dirty="0" err="1"/>
              <a:t>plány</a:t>
            </a:r>
            <a:r>
              <a:rPr lang="en-GB" dirty="0"/>
              <a:t> je </a:t>
            </a:r>
            <a:r>
              <a:rPr lang="en-GB" dirty="0" err="1"/>
              <a:t>možno</a:t>
            </a:r>
            <a:r>
              <a:rPr lang="en-GB" dirty="0"/>
              <a:t> </a:t>
            </a:r>
            <a:r>
              <a:rPr lang="en-GB" dirty="0" err="1"/>
              <a:t>omezit</a:t>
            </a:r>
            <a:r>
              <a:rPr lang="en-GB" dirty="0"/>
              <a:t> </a:t>
            </a:r>
            <a:r>
              <a:rPr lang="en-GB" dirty="0" err="1"/>
              <a:t>na</a:t>
            </a:r>
            <a:r>
              <a:rPr lang="en-GB" dirty="0"/>
              <a:t> 10-20 </a:t>
            </a:r>
            <a:r>
              <a:rPr lang="en-GB" dirty="0" err="1"/>
              <a:t>stran</a:t>
            </a:r>
            <a:r>
              <a:rPr lang="en-GB" dirty="0"/>
              <a:t>.</a:t>
            </a:r>
          </a:p>
          <a:p>
            <a:r>
              <a:rPr lang="en-GB" dirty="0" err="1"/>
              <a:t>Otázky</a:t>
            </a:r>
            <a:r>
              <a:rPr lang="en-GB" dirty="0"/>
              <a:t>, </a:t>
            </a:r>
            <a:r>
              <a:rPr lang="en-GB" dirty="0" err="1"/>
              <a:t>na</a:t>
            </a:r>
            <a:r>
              <a:rPr lang="en-GB" dirty="0"/>
              <a:t> </a:t>
            </a:r>
            <a:r>
              <a:rPr lang="en-GB" dirty="0" err="1"/>
              <a:t>které</a:t>
            </a:r>
            <a:r>
              <a:rPr lang="en-GB" dirty="0"/>
              <a:t> </a:t>
            </a:r>
            <a:r>
              <a:rPr lang="en-GB" dirty="0" err="1"/>
              <a:t>si</a:t>
            </a:r>
            <a:r>
              <a:rPr lang="en-GB" dirty="0"/>
              <a:t> </a:t>
            </a:r>
            <a:r>
              <a:rPr lang="en-GB" dirty="0" err="1"/>
              <a:t>musíme</a:t>
            </a:r>
            <a:r>
              <a:rPr lang="en-GB" dirty="0"/>
              <a:t> v </a:t>
            </a:r>
            <a:r>
              <a:rPr lang="en-GB" dirty="0" err="1"/>
              <a:t>plánu</a:t>
            </a:r>
            <a:r>
              <a:rPr lang="en-GB" dirty="0"/>
              <a:t> </a:t>
            </a:r>
            <a:r>
              <a:rPr lang="en-GB" dirty="0" err="1"/>
              <a:t>odpovědět</a:t>
            </a:r>
            <a:r>
              <a:rPr lang="en-GB" dirty="0"/>
              <a:t> :</a:t>
            </a:r>
          </a:p>
          <a:p>
            <a:r>
              <a:rPr lang="en-GB" dirty="0" err="1"/>
              <a:t>předpokládaný</a:t>
            </a:r>
            <a:r>
              <a:rPr lang="en-GB" dirty="0"/>
              <a:t> </a:t>
            </a:r>
            <a:r>
              <a:rPr lang="en-GB" dirty="0" err="1"/>
              <a:t>rozsah</a:t>
            </a:r>
            <a:r>
              <a:rPr lang="en-GB" dirty="0"/>
              <a:t> </a:t>
            </a:r>
            <a:r>
              <a:rPr lang="en-GB" dirty="0" err="1"/>
              <a:t>produkce</a:t>
            </a:r>
            <a:r>
              <a:rPr lang="en-GB" dirty="0"/>
              <a:t> a </a:t>
            </a:r>
            <a:r>
              <a:rPr lang="en-GB" dirty="0" err="1"/>
              <a:t>výrobní</a:t>
            </a:r>
            <a:r>
              <a:rPr lang="en-GB" dirty="0"/>
              <a:t> </a:t>
            </a:r>
            <a:r>
              <a:rPr lang="en-GB" dirty="0" err="1"/>
              <a:t>kapacita</a:t>
            </a:r>
            <a:r>
              <a:rPr lang="en-GB" dirty="0"/>
              <a:t>,</a:t>
            </a:r>
          </a:p>
          <a:p>
            <a:r>
              <a:rPr lang="cs-CZ" dirty="0"/>
              <a:t>j</a:t>
            </a:r>
            <a:r>
              <a:rPr lang="en-GB" dirty="0" err="1"/>
              <a:t>aké</a:t>
            </a:r>
            <a:r>
              <a:rPr lang="en-GB" dirty="0"/>
              <a:t> </a:t>
            </a:r>
            <a:r>
              <a:rPr lang="en-GB" dirty="0" err="1"/>
              <a:t>musí</a:t>
            </a:r>
            <a:r>
              <a:rPr lang="en-GB" dirty="0"/>
              <a:t> </a:t>
            </a:r>
            <a:r>
              <a:rPr lang="en-GB" dirty="0" err="1"/>
              <a:t>být</a:t>
            </a:r>
            <a:r>
              <a:rPr lang="en-GB" dirty="0"/>
              <a:t> </a:t>
            </a:r>
            <a:r>
              <a:rPr lang="en-GB" dirty="0" err="1"/>
              <a:t>materiálové</a:t>
            </a:r>
            <a:r>
              <a:rPr lang="en-GB" dirty="0"/>
              <a:t> </a:t>
            </a:r>
            <a:r>
              <a:rPr lang="en-GB" dirty="0" err="1"/>
              <a:t>vstupy</a:t>
            </a:r>
            <a:r>
              <a:rPr lang="en-GB" dirty="0"/>
              <a:t>, </a:t>
            </a:r>
            <a:r>
              <a:rPr lang="en-GB" dirty="0" err="1"/>
              <a:t>výrobní</a:t>
            </a:r>
            <a:r>
              <a:rPr lang="en-GB" dirty="0"/>
              <a:t> </a:t>
            </a:r>
            <a:r>
              <a:rPr lang="en-GB" dirty="0" err="1"/>
              <a:t>prostory</a:t>
            </a:r>
            <a:r>
              <a:rPr lang="en-GB" dirty="0"/>
              <a:t>, </a:t>
            </a:r>
            <a:r>
              <a:rPr lang="en-GB" dirty="0" err="1"/>
              <a:t>dlouhodobý</a:t>
            </a:r>
            <a:r>
              <a:rPr lang="en-GB" dirty="0"/>
              <a:t> </a:t>
            </a:r>
            <a:r>
              <a:rPr lang="en-GB" dirty="0" err="1"/>
              <a:t>majetek</a:t>
            </a:r>
            <a:r>
              <a:rPr lang="en-GB" dirty="0"/>
              <a:t> (</a:t>
            </a:r>
            <a:r>
              <a:rPr lang="en-GB" dirty="0" err="1"/>
              <a:t>stroje</a:t>
            </a:r>
            <a:r>
              <a:rPr lang="en-GB" dirty="0"/>
              <a:t> – </a:t>
            </a:r>
            <a:r>
              <a:rPr lang="en-GB" dirty="0" err="1"/>
              <a:t>výrobní</a:t>
            </a:r>
            <a:r>
              <a:rPr lang="en-GB" dirty="0"/>
              <a:t> </a:t>
            </a:r>
            <a:r>
              <a:rPr lang="en-GB" dirty="0" err="1"/>
              <a:t>kapacita</a:t>
            </a:r>
            <a:r>
              <a:rPr lang="en-GB" dirty="0"/>
              <a:t>, </a:t>
            </a:r>
            <a:r>
              <a:rPr lang="en-GB" dirty="0" err="1"/>
              <a:t>oběžný</a:t>
            </a:r>
            <a:r>
              <a:rPr lang="en-GB" dirty="0"/>
              <a:t> </a:t>
            </a:r>
            <a:r>
              <a:rPr lang="en-GB" dirty="0" err="1"/>
              <a:t>majetek</a:t>
            </a:r>
            <a:r>
              <a:rPr lang="en-GB" dirty="0"/>
              <a:t> –</a:t>
            </a:r>
            <a:r>
              <a:rPr lang="en-GB" dirty="0" err="1"/>
              <a:t>zásoby</a:t>
            </a:r>
            <a:r>
              <a:rPr lang="en-GB" dirty="0"/>
              <a:t> </a:t>
            </a:r>
            <a:r>
              <a:rPr lang="en-GB" dirty="0" err="1"/>
              <a:t>surovin</a:t>
            </a:r>
            <a:r>
              <a:rPr lang="en-GB" dirty="0"/>
              <a:t> ..), </a:t>
            </a:r>
            <a:r>
              <a:rPr lang="en-GB" dirty="0" err="1"/>
              <a:t>vč</a:t>
            </a:r>
            <a:r>
              <a:rPr lang="en-GB" dirty="0"/>
              <a:t>. </a:t>
            </a:r>
            <a:r>
              <a:rPr lang="en-GB" dirty="0" err="1"/>
              <a:t>speciálních</a:t>
            </a:r>
            <a:r>
              <a:rPr lang="en-GB" dirty="0"/>
              <a:t> </a:t>
            </a:r>
            <a:r>
              <a:rPr lang="en-GB" dirty="0" err="1"/>
              <a:t>potřeb</a:t>
            </a:r>
            <a:r>
              <a:rPr lang="en-GB" dirty="0"/>
              <a:t>,</a:t>
            </a:r>
          </a:p>
          <a:p>
            <a:pPr marL="0" indent="0">
              <a:buNone/>
            </a:pPr>
            <a:r>
              <a:rPr lang="en-GB" dirty="0" err="1"/>
              <a:t>Zásady</a:t>
            </a:r>
            <a:endParaRPr lang="en-GB" dirty="0"/>
          </a:p>
          <a:p>
            <a:r>
              <a:rPr lang="en-GB" dirty="0" err="1"/>
              <a:t>jaký</a:t>
            </a:r>
            <a:r>
              <a:rPr lang="en-GB" dirty="0"/>
              <a:t> </a:t>
            </a:r>
            <a:r>
              <a:rPr lang="en-GB" dirty="0" err="1"/>
              <a:t>musí</a:t>
            </a:r>
            <a:r>
              <a:rPr lang="en-GB" dirty="0"/>
              <a:t> </a:t>
            </a:r>
            <a:r>
              <a:rPr lang="en-GB" dirty="0" err="1"/>
              <a:t>být</a:t>
            </a:r>
            <a:r>
              <a:rPr lang="en-GB" dirty="0"/>
              <a:t> </a:t>
            </a:r>
            <a:r>
              <a:rPr lang="en-GB" dirty="0" err="1"/>
              <a:t>můj</a:t>
            </a:r>
            <a:r>
              <a:rPr lang="en-GB" dirty="0"/>
              <a:t> </a:t>
            </a:r>
            <a:r>
              <a:rPr lang="en-GB" dirty="0" err="1"/>
              <a:t>kapitál</a:t>
            </a:r>
            <a:r>
              <a:rPr lang="en-GB" dirty="0"/>
              <a:t> </a:t>
            </a:r>
            <a:r>
              <a:rPr lang="en-GB" dirty="0" err="1"/>
              <a:t>na</a:t>
            </a:r>
            <a:r>
              <a:rPr lang="en-GB" dirty="0"/>
              <a:t> </a:t>
            </a:r>
            <a:r>
              <a:rPr lang="en-GB" dirty="0" err="1"/>
              <a:t>startu</a:t>
            </a:r>
            <a:r>
              <a:rPr lang="en-GB" dirty="0"/>
              <a:t> a </a:t>
            </a:r>
            <a:r>
              <a:rPr lang="en-GB" dirty="0" err="1"/>
              <a:t>při</a:t>
            </a:r>
            <a:r>
              <a:rPr lang="en-GB" dirty="0"/>
              <a:t> </a:t>
            </a:r>
            <a:r>
              <a:rPr lang="en-GB" dirty="0" err="1"/>
              <a:t>zahájení</a:t>
            </a:r>
            <a:r>
              <a:rPr lang="en-GB" dirty="0"/>
              <a:t> </a:t>
            </a:r>
            <a:r>
              <a:rPr lang="en-GB" dirty="0" err="1"/>
              <a:t>provozu</a:t>
            </a:r>
            <a:r>
              <a:rPr lang="en-GB" dirty="0"/>
              <a:t>,</a:t>
            </a:r>
          </a:p>
          <a:p>
            <a:r>
              <a:rPr lang="en-GB" dirty="0" err="1"/>
              <a:t>jak</a:t>
            </a:r>
            <a:r>
              <a:rPr lang="en-GB" dirty="0"/>
              <a:t> </a:t>
            </a:r>
            <a:r>
              <a:rPr lang="en-GB" dirty="0" err="1"/>
              <a:t>jej</a:t>
            </a:r>
            <a:r>
              <a:rPr lang="en-GB" dirty="0"/>
              <a:t> </a:t>
            </a:r>
            <a:r>
              <a:rPr lang="en-GB" dirty="0" err="1"/>
              <a:t>získám</a:t>
            </a:r>
            <a:r>
              <a:rPr lang="en-GB" dirty="0"/>
              <a:t> a za </a:t>
            </a:r>
            <a:r>
              <a:rPr lang="en-GB" dirty="0" err="1"/>
              <a:t>jakých</a:t>
            </a:r>
            <a:r>
              <a:rPr lang="en-GB" dirty="0"/>
              <a:t> </a:t>
            </a:r>
            <a:r>
              <a:rPr lang="en-GB" dirty="0" err="1"/>
              <a:t>podmínek</a:t>
            </a:r>
            <a:r>
              <a:rPr lang="en-GB" dirty="0"/>
              <a:t>,</a:t>
            </a:r>
          </a:p>
          <a:p>
            <a:r>
              <a:rPr lang="en-GB" dirty="0" err="1"/>
              <a:t>jaké</a:t>
            </a:r>
            <a:r>
              <a:rPr lang="en-GB" dirty="0"/>
              <a:t> </a:t>
            </a:r>
            <a:r>
              <a:rPr lang="en-GB" dirty="0" err="1"/>
              <a:t>mám</a:t>
            </a:r>
            <a:r>
              <a:rPr lang="en-GB" dirty="0"/>
              <a:t> </a:t>
            </a:r>
            <a:r>
              <a:rPr lang="en-GB" dirty="0" err="1"/>
              <a:t>vlastní</a:t>
            </a:r>
            <a:r>
              <a:rPr lang="en-GB" dirty="0"/>
              <a:t> </a:t>
            </a:r>
            <a:r>
              <a:rPr lang="en-GB" dirty="0" err="1"/>
              <a:t>finanční</a:t>
            </a:r>
            <a:r>
              <a:rPr lang="en-GB" dirty="0"/>
              <a:t> </a:t>
            </a:r>
            <a:r>
              <a:rPr lang="en-GB" dirty="0" err="1"/>
              <a:t>možnosti</a:t>
            </a:r>
            <a:r>
              <a:rPr lang="en-GB" dirty="0"/>
              <a:t>, </a:t>
            </a:r>
            <a:r>
              <a:rPr lang="en-GB" dirty="0" err="1"/>
              <a:t>příp</a:t>
            </a:r>
            <a:r>
              <a:rPr lang="en-GB" dirty="0"/>
              <a:t>. </a:t>
            </a:r>
            <a:r>
              <a:rPr lang="en-GB" dirty="0" err="1"/>
              <a:t>partnery</a:t>
            </a:r>
            <a:r>
              <a:rPr lang="en-GB" dirty="0"/>
              <a:t>,</a:t>
            </a:r>
          </a:p>
          <a:p>
            <a:r>
              <a:rPr lang="en-GB" dirty="0" err="1"/>
              <a:t>jaká</a:t>
            </a:r>
            <a:r>
              <a:rPr lang="en-GB" dirty="0"/>
              <a:t> je </a:t>
            </a:r>
            <a:r>
              <a:rPr lang="en-GB" dirty="0" err="1"/>
              <a:t>kvalita</a:t>
            </a:r>
            <a:r>
              <a:rPr lang="en-GB" dirty="0"/>
              <a:t> </a:t>
            </a:r>
            <a:r>
              <a:rPr lang="en-GB" dirty="0" err="1"/>
              <a:t>lidského</a:t>
            </a:r>
            <a:r>
              <a:rPr lang="en-GB" dirty="0"/>
              <a:t> </a:t>
            </a:r>
            <a:r>
              <a:rPr lang="en-GB" dirty="0" err="1"/>
              <a:t>potenciálu</a:t>
            </a:r>
            <a:r>
              <a:rPr lang="en-GB" dirty="0"/>
              <a:t>, </a:t>
            </a:r>
            <a:r>
              <a:rPr lang="en-GB" dirty="0" err="1"/>
              <a:t>který</a:t>
            </a:r>
            <a:r>
              <a:rPr lang="en-GB" dirty="0"/>
              <a:t> </a:t>
            </a:r>
            <a:r>
              <a:rPr lang="en-GB" dirty="0" err="1"/>
              <a:t>mohu</a:t>
            </a:r>
            <a:r>
              <a:rPr lang="en-GB" dirty="0"/>
              <a:t> </a:t>
            </a:r>
            <a:r>
              <a:rPr lang="en-GB" dirty="0" err="1"/>
              <a:t>využít</a:t>
            </a:r>
            <a:r>
              <a:rPr lang="en-GB" dirty="0"/>
              <a:t>,</a:t>
            </a:r>
          </a:p>
          <a:p>
            <a:r>
              <a:rPr lang="en-GB" dirty="0" err="1"/>
              <a:t>lze</a:t>
            </a:r>
            <a:r>
              <a:rPr lang="en-GB" dirty="0"/>
              <a:t> </a:t>
            </a:r>
            <a:r>
              <a:rPr lang="en-GB" dirty="0" err="1"/>
              <a:t>očekávat</a:t>
            </a:r>
            <a:r>
              <a:rPr lang="en-GB" dirty="0"/>
              <a:t> </a:t>
            </a:r>
            <a:r>
              <a:rPr lang="en-GB" dirty="0" err="1"/>
              <a:t>přiměřený</a:t>
            </a:r>
            <a:r>
              <a:rPr lang="en-GB" dirty="0"/>
              <a:t> </a:t>
            </a:r>
            <a:r>
              <a:rPr lang="en-GB" dirty="0" err="1"/>
              <a:t>finanční</a:t>
            </a:r>
            <a:r>
              <a:rPr lang="en-GB" dirty="0"/>
              <a:t> </a:t>
            </a:r>
            <a:r>
              <a:rPr lang="en-GB" dirty="0" err="1"/>
              <a:t>výnos</a:t>
            </a:r>
            <a:r>
              <a:rPr lang="en-GB" dirty="0"/>
              <a:t>?	</a:t>
            </a:r>
          </a:p>
          <a:p>
            <a:endParaRPr lang="en-GB" dirty="0"/>
          </a:p>
        </p:txBody>
      </p:sp>
    </p:spTree>
    <p:extLst>
      <p:ext uri="{BB962C8B-B14F-4D97-AF65-F5344CB8AC3E}">
        <p14:creationId xmlns:p14="http://schemas.microsoft.com/office/powerpoint/2010/main" val="23846624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17EDB21-69F7-424A-8EC9-742E20E00DF6}"/>
              </a:ext>
            </a:extLst>
          </p:cNvPr>
          <p:cNvSpPr>
            <a:spLocks noGrp="1"/>
          </p:cNvSpPr>
          <p:nvPr>
            <p:ph type="title"/>
          </p:nvPr>
        </p:nvSpPr>
        <p:spPr/>
        <p:txBody>
          <a:bodyPr/>
          <a:lstStyle/>
          <a:p>
            <a:r>
              <a:rPr lang="cs-CZ" dirty="0"/>
              <a:t>Zpracovaný podnikatelský plán by měl splňovat určité požadavky, a to:</a:t>
            </a:r>
            <a:br>
              <a:rPr lang="cs-CZ" dirty="0"/>
            </a:br>
            <a:endParaRPr lang="en-GB" dirty="0"/>
          </a:p>
        </p:txBody>
      </p:sp>
      <p:sp>
        <p:nvSpPr>
          <p:cNvPr id="3" name="Zástupný obsah 2">
            <a:extLst>
              <a:ext uri="{FF2B5EF4-FFF2-40B4-BE49-F238E27FC236}">
                <a16:creationId xmlns:a16="http://schemas.microsoft.com/office/drawing/2014/main" id="{3ECB6235-D46C-4D23-9701-8BAFBB0A6240}"/>
              </a:ext>
            </a:extLst>
          </p:cNvPr>
          <p:cNvSpPr>
            <a:spLocks noGrp="1"/>
          </p:cNvSpPr>
          <p:nvPr>
            <p:ph idx="1"/>
          </p:nvPr>
        </p:nvSpPr>
        <p:spPr/>
        <p:txBody>
          <a:bodyPr>
            <a:normAutofit fontScale="70000" lnSpcReduction="20000"/>
          </a:bodyPr>
          <a:lstStyle/>
          <a:p>
            <a:r>
              <a:rPr lang="en-GB" dirty="0" err="1"/>
              <a:t>být</a:t>
            </a:r>
            <a:r>
              <a:rPr lang="en-GB" dirty="0"/>
              <a:t> </a:t>
            </a:r>
            <a:r>
              <a:rPr lang="en-GB" dirty="0" err="1"/>
              <a:t>stručný</a:t>
            </a:r>
            <a:r>
              <a:rPr lang="en-GB" dirty="0"/>
              <a:t> a </a:t>
            </a:r>
            <a:r>
              <a:rPr lang="en-GB" dirty="0" err="1"/>
              <a:t>přehledný</a:t>
            </a:r>
            <a:r>
              <a:rPr lang="en-GB" dirty="0"/>
              <a:t> (</a:t>
            </a:r>
            <a:r>
              <a:rPr lang="en-GB" dirty="0" err="1"/>
              <a:t>jeho</a:t>
            </a:r>
            <a:r>
              <a:rPr lang="en-GB" dirty="0"/>
              <a:t> </a:t>
            </a:r>
            <a:r>
              <a:rPr lang="en-GB" dirty="0" err="1"/>
              <a:t>délka</a:t>
            </a:r>
            <a:r>
              <a:rPr lang="en-GB" dirty="0"/>
              <a:t> by </a:t>
            </a:r>
            <a:r>
              <a:rPr lang="en-GB" dirty="0" err="1"/>
              <a:t>neměla</a:t>
            </a:r>
            <a:r>
              <a:rPr lang="en-GB" dirty="0"/>
              <a:t> </a:t>
            </a:r>
            <a:r>
              <a:rPr lang="en-GB" dirty="0" err="1"/>
              <a:t>přesahovat</a:t>
            </a:r>
            <a:r>
              <a:rPr lang="en-GB" dirty="0"/>
              <a:t> </a:t>
            </a:r>
            <a:r>
              <a:rPr lang="en-GB" dirty="0" err="1"/>
              <a:t>padesát</a:t>
            </a:r>
            <a:r>
              <a:rPr lang="en-GB" dirty="0"/>
              <a:t> </a:t>
            </a:r>
            <a:r>
              <a:rPr lang="en-GB" dirty="0" err="1"/>
              <a:t>strojových</a:t>
            </a:r>
            <a:r>
              <a:rPr lang="en-GB" dirty="0"/>
              <a:t> </a:t>
            </a:r>
            <a:r>
              <a:rPr lang="en-GB" dirty="0" err="1"/>
              <a:t>stránek</a:t>
            </a:r>
            <a:r>
              <a:rPr lang="en-GB" dirty="0"/>
              <a:t>),</a:t>
            </a:r>
          </a:p>
          <a:p>
            <a:r>
              <a:rPr lang="en-GB" dirty="0" err="1"/>
              <a:t>být</a:t>
            </a:r>
            <a:r>
              <a:rPr lang="en-GB" dirty="0"/>
              <a:t> </a:t>
            </a:r>
            <a:r>
              <a:rPr lang="en-GB" dirty="0" err="1"/>
              <a:t>jednoduchý</a:t>
            </a:r>
            <a:r>
              <a:rPr lang="en-GB" dirty="0"/>
              <a:t> a </a:t>
            </a:r>
            <a:r>
              <a:rPr lang="en-GB" dirty="0" err="1"/>
              <a:t>nezacházet</a:t>
            </a:r>
            <a:r>
              <a:rPr lang="en-GB" dirty="0"/>
              <a:t> do </a:t>
            </a:r>
            <a:r>
              <a:rPr lang="en-GB" dirty="0" err="1"/>
              <a:t>technických</a:t>
            </a:r>
            <a:r>
              <a:rPr lang="en-GB" dirty="0"/>
              <a:t> a </a:t>
            </a:r>
            <a:r>
              <a:rPr lang="en-GB" dirty="0" err="1"/>
              <a:t>technologických</a:t>
            </a:r>
            <a:r>
              <a:rPr lang="en-GB" dirty="0"/>
              <a:t> </a:t>
            </a:r>
            <a:r>
              <a:rPr lang="en-GB" dirty="0" err="1"/>
              <a:t>detailů</a:t>
            </a:r>
            <a:r>
              <a:rPr lang="en-GB" dirty="0"/>
              <a:t>. </a:t>
            </a:r>
            <a:r>
              <a:rPr lang="en-GB" dirty="0" err="1"/>
              <a:t>Musí</a:t>
            </a:r>
            <a:r>
              <a:rPr lang="en-GB" dirty="0"/>
              <a:t> </a:t>
            </a:r>
            <a:r>
              <a:rPr lang="en-GB" dirty="0" err="1"/>
              <a:t>být</a:t>
            </a:r>
            <a:r>
              <a:rPr lang="en-GB" dirty="0"/>
              <a:t> </a:t>
            </a:r>
            <a:r>
              <a:rPr lang="en-GB" dirty="0" err="1"/>
              <a:t>srozumitelný</a:t>
            </a:r>
            <a:r>
              <a:rPr lang="en-GB" dirty="0"/>
              <a:t> pro </a:t>
            </a:r>
            <a:r>
              <a:rPr lang="en-GB" dirty="0" err="1"/>
              <a:t>bankéře</a:t>
            </a:r>
            <a:r>
              <a:rPr lang="en-GB" dirty="0"/>
              <a:t> a </a:t>
            </a:r>
            <a:r>
              <a:rPr lang="en-GB" dirty="0" err="1"/>
              <a:t>investory</a:t>
            </a:r>
            <a:r>
              <a:rPr lang="en-GB" dirty="0"/>
              <a:t>, </a:t>
            </a:r>
            <a:r>
              <a:rPr lang="en-GB" dirty="0" err="1"/>
              <a:t>což</a:t>
            </a:r>
            <a:r>
              <a:rPr lang="en-GB" dirty="0"/>
              <a:t> </a:t>
            </a:r>
            <a:r>
              <a:rPr lang="en-GB" dirty="0" err="1"/>
              <a:t>jsou</a:t>
            </a:r>
            <a:r>
              <a:rPr lang="en-GB" dirty="0"/>
              <a:t> </a:t>
            </a:r>
            <a:r>
              <a:rPr lang="en-GB" dirty="0" err="1"/>
              <a:t>zpravidla</a:t>
            </a:r>
            <a:r>
              <a:rPr lang="en-GB" dirty="0"/>
              <a:t> </a:t>
            </a:r>
            <a:r>
              <a:rPr lang="en-GB" dirty="0" err="1"/>
              <a:t>osoby</a:t>
            </a:r>
            <a:r>
              <a:rPr lang="en-GB" dirty="0"/>
              <a:t> bez </a:t>
            </a:r>
            <a:r>
              <a:rPr lang="en-GB" dirty="0" err="1"/>
              <a:t>hlubších</a:t>
            </a:r>
            <a:r>
              <a:rPr lang="en-GB" dirty="0"/>
              <a:t> tech-</a:t>
            </a:r>
            <a:r>
              <a:rPr lang="en-GB" dirty="0" err="1"/>
              <a:t>nických</a:t>
            </a:r>
            <a:r>
              <a:rPr lang="en-GB" dirty="0"/>
              <a:t> </a:t>
            </a:r>
            <a:r>
              <a:rPr lang="en-GB" dirty="0" err="1"/>
              <a:t>znalostí</a:t>
            </a:r>
            <a:r>
              <a:rPr lang="en-GB" dirty="0"/>
              <a:t>.</a:t>
            </a:r>
          </a:p>
          <a:p>
            <a:r>
              <a:rPr lang="en-GB" dirty="0" err="1"/>
              <a:t>orientovat</a:t>
            </a:r>
            <a:r>
              <a:rPr lang="en-GB" dirty="0"/>
              <a:t> se </a:t>
            </a:r>
            <a:r>
              <a:rPr lang="en-GB" dirty="0" err="1"/>
              <a:t>na</a:t>
            </a:r>
            <a:r>
              <a:rPr lang="en-GB" dirty="0"/>
              <a:t> </a:t>
            </a:r>
            <a:r>
              <a:rPr lang="en-GB" dirty="0" err="1"/>
              <a:t>budoucnost</a:t>
            </a:r>
            <a:r>
              <a:rPr lang="en-GB" dirty="0"/>
              <a:t>, </a:t>
            </a:r>
            <a:r>
              <a:rPr lang="en-GB" dirty="0" err="1"/>
              <a:t>tj</a:t>
            </a:r>
            <a:r>
              <a:rPr lang="en-GB" dirty="0"/>
              <a:t>. </a:t>
            </a:r>
            <a:r>
              <a:rPr lang="en-GB" dirty="0" err="1"/>
              <a:t>nezabývat</a:t>
            </a:r>
            <a:r>
              <a:rPr lang="en-GB" dirty="0"/>
              <a:t> se </a:t>
            </a:r>
            <a:r>
              <a:rPr lang="en-GB" dirty="0" err="1"/>
              <a:t>příliš</a:t>
            </a:r>
            <a:r>
              <a:rPr lang="en-GB" dirty="0"/>
              <a:t> </a:t>
            </a:r>
            <a:r>
              <a:rPr lang="en-GB" dirty="0" err="1"/>
              <a:t>tím</a:t>
            </a:r>
            <a:r>
              <a:rPr lang="en-GB" dirty="0"/>
              <a:t>, co </a:t>
            </a:r>
            <a:r>
              <a:rPr lang="en-GB" dirty="0" err="1"/>
              <a:t>již</a:t>
            </a:r>
            <a:r>
              <a:rPr lang="en-GB" dirty="0"/>
              <a:t> </a:t>
            </a:r>
            <a:r>
              <a:rPr lang="en-GB" dirty="0" err="1"/>
              <a:t>firma</a:t>
            </a:r>
            <a:r>
              <a:rPr lang="en-GB" dirty="0"/>
              <a:t> </a:t>
            </a:r>
            <a:r>
              <a:rPr lang="en-GB" dirty="0" err="1"/>
              <a:t>dosáhla</a:t>
            </a:r>
            <a:r>
              <a:rPr lang="en-GB" dirty="0"/>
              <a:t>, ale </a:t>
            </a:r>
            <a:r>
              <a:rPr lang="en-GB" dirty="0" err="1"/>
              <a:t>na</a:t>
            </a:r>
            <a:r>
              <a:rPr lang="en-GB" dirty="0"/>
              <a:t> </a:t>
            </a:r>
            <a:r>
              <a:rPr lang="en-GB" dirty="0" err="1"/>
              <a:t>vystižení</a:t>
            </a:r>
            <a:r>
              <a:rPr lang="en-GB" dirty="0"/>
              <a:t> </a:t>
            </a:r>
            <a:r>
              <a:rPr lang="en-GB" dirty="0" err="1"/>
              <a:t>trendů</a:t>
            </a:r>
            <a:r>
              <a:rPr lang="en-GB" dirty="0"/>
              <a:t>, </a:t>
            </a:r>
            <a:r>
              <a:rPr lang="en-GB" dirty="0" err="1"/>
              <a:t>zpracování</a:t>
            </a:r>
            <a:r>
              <a:rPr lang="en-GB" dirty="0"/>
              <a:t> </a:t>
            </a:r>
            <a:r>
              <a:rPr lang="en-GB" dirty="0" err="1"/>
              <a:t>prognóz</a:t>
            </a:r>
            <a:r>
              <a:rPr lang="en-GB" dirty="0"/>
              <a:t> a </a:t>
            </a:r>
            <a:r>
              <a:rPr lang="en-GB" dirty="0" err="1"/>
              <a:t>jejich</a:t>
            </a:r>
            <a:r>
              <a:rPr lang="en-GB" dirty="0"/>
              <a:t> </a:t>
            </a:r>
            <a:r>
              <a:rPr lang="en-GB" dirty="0" err="1"/>
              <a:t>využití</a:t>
            </a:r>
            <a:r>
              <a:rPr lang="en-GB" dirty="0"/>
              <a:t> k </a:t>
            </a:r>
            <a:r>
              <a:rPr lang="en-GB" dirty="0" err="1"/>
              <a:t>charakteristice</a:t>
            </a:r>
            <a:r>
              <a:rPr lang="en-GB" dirty="0"/>
              <a:t> </a:t>
            </a:r>
            <a:r>
              <a:rPr lang="en-GB" dirty="0" err="1"/>
              <a:t>toho</a:t>
            </a:r>
            <a:r>
              <a:rPr lang="en-GB" dirty="0"/>
              <a:t>, co </a:t>
            </a:r>
            <a:r>
              <a:rPr lang="en-GB" dirty="0" err="1"/>
              <a:t>má</a:t>
            </a:r>
            <a:r>
              <a:rPr lang="en-GB" dirty="0"/>
              <a:t> </a:t>
            </a:r>
            <a:r>
              <a:rPr lang="en-GB" dirty="0" err="1"/>
              <a:t>být</a:t>
            </a:r>
            <a:r>
              <a:rPr lang="en-GB" dirty="0"/>
              <a:t> </a:t>
            </a:r>
            <a:r>
              <a:rPr lang="en-GB" dirty="0" err="1"/>
              <a:t>dosaženo</a:t>
            </a:r>
            <a:r>
              <a:rPr lang="en-GB" dirty="0"/>
              <a:t>.</a:t>
            </a:r>
          </a:p>
          <a:p>
            <a:r>
              <a:rPr lang="en-GB" dirty="0" err="1"/>
              <a:t>být</a:t>
            </a:r>
            <a:r>
              <a:rPr lang="en-GB" dirty="0"/>
              <a:t> co </a:t>
            </a:r>
            <a:r>
              <a:rPr lang="en-GB" dirty="0" err="1"/>
              <a:t>nejvěrohodnější</a:t>
            </a:r>
            <a:r>
              <a:rPr lang="en-GB" dirty="0"/>
              <a:t> a </a:t>
            </a:r>
            <a:r>
              <a:rPr lang="en-GB" dirty="0" err="1"/>
              <a:t>realistický</a:t>
            </a:r>
            <a:r>
              <a:rPr lang="en-GB" dirty="0"/>
              <a:t>, </a:t>
            </a:r>
            <a:r>
              <a:rPr lang="en-GB" dirty="0" err="1"/>
              <a:t>např</a:t>
            </a:r>
            <a:r>
              <a:rPr lang="en-GB" dirty="0"/>
              <a:t>. </a:t>
            </a:r>
            <a:r>
              <a:rPr lang="en-GB" dirty="0" err="1"/>
              <a:t>otevřené</a:t>
            </a:r>
            <a:r>
              <a:rPr lang="en-GB" dirty="0"/>
              <a:t> </a:t>
            </a:r>
            <a:r>
              <a:rPr lang="en-GB" dirty="0" err="1"/>
              <a:t>ohodnocení</a:t>
            </a:r>
            <a:r>
              <a:rPr lang="en-GB" dirty="0"/>
              <a:t> </a:t>
            </a:r>
            <a:r>
              <a:rPr lang="en-GB" dirty="0" err="1"/>
              <a:t>konkurence</a:t>
            </a:r>
            <a:r>
              <a:rPr lang="en-GB" dirty="0"/>
              <a:t> </a:t>
            </a:r>
            <a:r>
              <a:rPr lang="en-GB" dirty="0" err="1"/>
              <a:t>zvyšuje</a:t>
            </a:r>
            <a:r>
              <a:rPr lang="en-GB" dirty="0"/>
              <a:t> </a:t>
            </a:r>
            <a:r>
              <a:rPr lang="en-GB" dirty="0" err="1"/>
              <a:t>důvěryhodnost</a:t>
            </a:r>
            <a:r>
              <a:rPr lang="en-GB" dirty="0"/>
              <a:t> </a:t>
            </a:r>
            <a:r>
              <a:rPr lang="en-GB" dirty="0" err="1"/>
              <a:t>podnikatelského</a:t>
            </a:r>
            <a:r>
              <a:rPr lang="en-GB" dirty="0"/>
              <a:t> </a:t>
            </a:r>
            <a:r>
              <a:rPr lang="en-GB" dirty="0" err="1"/>
              <a:t>plánu</a:t>
            </a:r>
            <a:r>
              <a:rPr lang="en-GB" dirty="0"/>
              <a:t>,</a:t>
            </a:r>
          </a:p>
          <a:p>
            <a:r>
              <a:rPr lang="en-GB" dirty="0" err="1"/>
              <a:t>nebýt</a:t>
            </a:r>
            <a:r>
              <a:rPr lang="en-GB" dirty="0"/>
              <a:t> </a:t>
            </a:r>
            <a:r>
              <a:rPr lang="en-GB" dirty="0" err="1"/>
              <a:t>příliš</a:t>
            </a:r>
            <a:r>
              <a:rPr lang="en-GB" dirty="0"/>
              <a:t> </a:t>
            </a:r>
            <a:r>
              <a:rPr lang="en-GB" dirty="0" err="1"/>
              <a:t>optimistický</a:t>
            </a:r>
            <a:r>
              <a:rPr lang="en-GB" dirty="0"/>
              <a:t> z </a:t>
            </a:r>
            <a:r>
              <a:rPr lang="en-GB" dirty="0" err="1"/>
              <a:t>hlediska</a:t>
            </a:r>
            <a:r>
              <a:rPr lang="en-GB" dirty="0"/>
              <a:t> </a:t>
            </a:r>
            <a:r>
              <a:rPr lang="en-GB" dirty="0" err="1"/>
              <a:t>tržního</a:t>
            </a:r>
            <a:r>
              <a:rPr lang="en-GB" dirty="0"/>
              <a:t> </a:t>
            </a:r>
            <a:r>
              <a:rPr lang="en-GB" dirty="0" err="1"/>
              <a:t>potenciálu</a:t>
            </a:r>
            <a:r>
              <a:rPr lang="en-GB" dirty="0"/>
              <a:t>, </a:t>
            </a:r>
            <a:r>
              <a:rPr lang="en-GB" dirty="0" err="1"/>
              <a:t>neboť</a:t>
            </a:r>
            <a:r>
              <a:rPr lang="en-GB" dirty="0"/>
              <a:t> to </a:t>
            </a:r>
            <a:r>
              <a:rPr lang="en-GB" dirty="0" err="1"/>
              <a:t>snižuje</a:t>
            </a:r>
            <a:r>
              <a:rPr lang="en-GB" dirty="0"/>
              <a:t> </a:t>
            </a:r>
            <a:r>
              <a:rPr lang="en-GB" dirty="0" err="1"/>
              <a:t>jeho</a:t>
            </a:r>
            <a:r>
              <a:rPr lang="en-GB" dirty="0"/>
              <a:t> </a:t>
            </a:r>
            <a:r>
              <a:rPr lang="en-GB" dirty="0" err="1"/>
              <a:t>důvě-ryhodnost</a:t>
            </a:r>
            <a:r>
              <a:rPr lang="en-GB" dirty="0"/>
              <a:t> v </a:t>
            </a:r>
            <a:r>
              <a:rPr lang="en-GB" dirty="0" err="1"/>
              <a:t>očích</a:t>
            </a:r>
            <a:r>
              <a:rPr lang="en-GB" dirty="0"/>
              <a:t> </a:t>
            </a:r>
            <a:r>
              <a:rPr lang="en-GB" dirty="0" err="1"/>
              <a:t>poskytovatele</a:t>
            </a:r>
            <a:r>
              <a:rPr lang="en-GB" dirty="0"/>
              <a:t> </a:t>
            </a:r>
            <a:r>
              <a:rPr lang="en-GB" dirty="0" err="1"/>
              <a:t>kapitálu</a:t>
            </a:r>
            <a:r>
              <a:rPr lang="en-GB" dirty="0"/>
              <a:t>,</a:t>
            </a:r>
          </a:p>
          <a:p>
            <a:r>
              <a:rPr lang="en-GB" dirty="0" err="1"/>
              <a:t>nebýt</a:t>
            </a:r>
            <a:r>
              <a:rPr lang="en-GB" dirty="0"/>
              <a:t> </a:t>
            </a:r>
            <a:r>
              <a:rPr lang="en-GB" dirty="0" err="1"/>
              <a:t>však</a:t>
            </a:r>
            <a:r>
              <a:rPr lang="en-GB" dirty="0"/>
              <a:t> ani </a:t>
            </a:r>
            <a:r>
              <a:rPr lang="en-GB" dirty="0" err="1"/>
              <a:t>příliš</a:t>
            </a:r>
            <a:r>
              <a:rPr lang="en-GB" dirty="0"/>
              <a:t> </a:t>
            </a:r>
            <a:r>
              <a:rPr lang="en-GB" dirty="0" err="1"/>
              <a:t>pesimistický</a:t>
            </a:r>
            <a:r>
              <a:rPr lang="en-GB" dirty="0"/>
              <a:t>, </a:t>
            </a:r>
            <a:r>
              <a:rPr lang="en-GB" dirty="0" err="1"/>
              <a:t>neboť</a:t>
            </a:r>
            <a:r>
              <a:rPr lang="en-GB" dirty="0"/>
              <a:t> </a:t>
            </a:r>
            <a:r>
              <a:rPr lang="en-GB" dirty="0" err="1"/>
              <a:t>při</a:t>
            </a:r>
            <a:r>
              <a:rPr lang="en-GB" dirty="0"/>
              <a:t> </a:t>
            </a:r>
            <a:r>
              <a:rPr lang="en-GB" dirty="0" err="1"/>
              <a:t>podceňování</a:t>
            </a:r>
            <a:r>
              <a:rPr lang="en-GB" dirty="0"/>
              <a:t> </a:t>
            </a:r>
            <a:r>
              <a:rPr lang="en-GB" dirty="0" err="1"/>
              <a:t>může</a:t>
            </a:r>
            <a:r>
              <a:rPr lang="en-GB" dirty="0"/>
              <a:t> </a:t>
            </a:r>
            <a:r>
              <a:rPr lang="en-GB" dirty="0" err="1"/>
              <a:t>být</a:t>
            </a:r>
            <a:r>
              <a:rPr lang="en-GB" dirty="0"/>
              <a:t> </a:t>
            </a:r>
            <a:r>
              <a:rPr lang="en-GB" dirty="0" err="1"/>
              <a:t>daný</a:t>
            </a:r>
            <a:r>
              <a:rPr lang="en-GB" dirty="0"/>
              <a:t> </a:t>
            </a:r>
            <a:r>
              <a:rPr lang="en-GB" dirty="0" err="1"/>
              <a:t>podnika-telský</a:t>
            </a:r>
            <a:r>
              <a:rPr lang="en-GB" dirty="0"/>
              <a:t> </a:t>
            </a:r>
            <a:r>
              <a:rPr lang="en-GB" dirty="0" err="1"/>
              <a:t>projekt</a:t>
            </a:r>
            <a:r>
              <a:rPr lang="en-GB" dirty="0"/>
              <a:t> </a:t>
            </a:r>
            <a:r>
              <a:rPr lang="en-GB" dirty="0" err="1"/>
              <a:t>investora</a:t>
            </a:r>
            <a:r>
              <a:rPr lang="en-GB" dirty="0"/>
              <a:t> </a:t>
            </a:r>
            <a:r>
              <a:rPr lang="en-GB" dirty="0" err="1"/>
              <a:t>mála</a:t>
            </a:r>
            <a:r>
              <a:rPr lang="en-GB" dirty="0"/>
              <a:t> </a:t>
            </a:r>
            <a:r>
              <a:rPr lang="en-GB" dirty="0" err="1"/>
              <a:t>atraktivní</a:t>
            </a:r>
            <a:r>
              <a:rPr lang="en-GB" dirty="0"/>
              <a:t>,</a:t>
            </a:r>
          </a:p>
          <a:p>
            <a:r>
              <a:rPr lang="en-GB" dirty="0" err="1"/>
              <a:t>nezakrývat</a:t>
            </a:r>
            <a:r>
              <a:rPr lang="en-GB" dirty="0"/>
              <a:t> </a:t>
            </a:r>
            <a:r>
              <a:rPr lang="en-GB" dirty="0" err="1"/>
              <a:t>slabá</a:t>
            </a:r>
            <a:r>
              <a:rPr lang="en-GB" dirty="0"/>
              <a:t> </a:t>
            </a:r>
            <a:r>
              <a:rPr lang="en-GB" dirty="0" err="1"/>
              <a:t>místa</a:t>
            </a:r>
            <a:r>
              <a:rPr lang="en-GB" dirty="0"/>
              <a:t> a </a:t>
            </a:r>
            <a:r>
              <a:rPr lang="en-GB" dirty="0" err="1"/>
              <a:t>rizika</a:t>
            </a:r>
            <a:r>
              <a:rPr lang="en-GB" dirty="0"/>
              <a:t> </a:t>
            </a:r>
            <a:r>
              <a:rPr lang="en-GB" dirty="0" err="1"/>
              <a:t>projektu</a:t>
            </a:r>
            <a:r>
              <a:rPr lang="en-GB" dirty="0"/>
              <a:t> - </a:t>
            </a:r>
            <a:r>
              <a:rPr lang="en-GB" dirty="0" err="1"/>
              <a:t>i</a:t>
            </a:r>
            <a:r>
              <a:rPr lang="en-GB" dirty="0"/>
              <a:t> </a:t>
            </a:r>
            <a:r>
              <a:rPr lang="en-GB" dirty="0" err="1"/>
              <a:t>případné</a:t>
            </a:r>
            <a:r>
              <a:rPr lang="en-GB" dirty="0"/>
              <a:t> </a:t>
            </a:r>
            <a:r>
              <a:rPr lang="en-GB" dirty="0" err="1"/>
              <a:t>chyby</a:t>
            </a:r>
            <a:r>
              <a:rPr lang="en-GB" dirty="0"/>
              <a:t>, </a:t>
            </a:r>
            <a:r>
              <a:rPr lang="en-GB" dirty="0" err="1"/>
              <a:t>kterých</a:t>
            </a:r>
            <a:r>
              <a:rPr lang="en-GB" dirty="0"/>
              <a:t> se </a:t>
            </a:r>
            <a:r>
              <a:rPr lang="en-GB" dirty="0" err="1"/>
              <a:t>firma</a:t>
            </a:r>
            <a:r>
              <a:rPr lang="en-GB" dirty="0"/>
              <a:t> v </a:t>
            </a:r>
            <a:r>
              <a:rPr lang="en-GB" dirty="0" err="1"/>
              <a:t>minu-losti</a:t>
            </a:r>
            <a:r>
              <a:rPr lang="en-GB" dirty="0"/>
              <a:t> </a:t>
            </a:r>
            <a:r>
              <a:rPr lang="en-GB" dirty="0" err="1"/>
              <a:t>dopustila</a:t>
            </a:r>
            <a:r>
              <a:rPr lang="en-GB" dirty="0"/>
              <a:t>,</a:t>
            </a:r>
          </a:p>
          <a:p>
            <a:r>
              <a:rPr lang="en-GB" dirty="0" err="1"/>
              <a:t>upozornit</a:t>
            </a:r>
            <a:r>
              <a:rPr lang="en-GB" dirty="0"/>
              <a:t> </a:t>
            </a:r>
            <a:r>
              <a:rPr lang="en-GB" dirty="0" err="1"/>
              <a:t>na</a:t>
            </a:r>
            <a:r>
              <a:rPr lang="en-GB" dirty="0"/>
              <a:t> </a:t>
            </a:r>
            <a:r>
              <a:rPr lang="en-GB" dirty="0" err="1"/>
              <a:t>konkurenční</a:t>
            </a:r>
            <a:r>
              <a:rPr lang="en-GB" dirty="0"/>
              <a:t> </a:t>
            </a:r>
            <a:r>
              <a:rPr lang="en-GB" dirty="0" err="1"/>
              <a:t>výhody</a:t>
            </a:r>
            <a:r>
              <a:rPr lang="en-GB" dirty="0"/>
              <a:t> </a:t>
            </a:r>
            <a:r>
              <a:rPr lang="en-GB" dirty="0" err="1"/>
              <a:t>projektu</a:t>
            </a:r>
            <a:r>
              <a:rPr lang="en-GB" dirty="0"/>
              <a:t>, </a:t>
            </a:r>
            <a:r>
              <a:rPr lang="en-GB" dirty="0" err="1"/>
              <a:t>silné</a:t>
            </a:r>
            <a:r>
              <a:rPr lang="en-GB" dirty="0"/>
              <a:t> </a:t>
            </a:r>
            <a:r>
              <a:rPr lang="en-GB" dirty="0" err="1"/>
              <a:t>stránky</a:t>
            </a:r>
            <a:r>
              <a:rPr lang="en-GB" dirty="0"/>
              <a:t> </a:t>
            </a:r>
            <a:r>
              <a:rPr lang="en-GB" dirty="0" err="1"/>
              <a:t>firmy</a:t>
            </a:r>
            <a:r>
              <a:rPr lang="en-GB" dirty="0"/>
              <a:t> a </a:t>
            </a:r>
            <a:r>
              <a:rPr lang="en-GB" dirty="0" err="1"/>
              <a:t>kompetenci</a:t>
            </a:r>
            <a:r>
              <a:rPr lang="en-GB" dirty="0"/>
              <a:t> mana-</a:t>
            </a:r>
            <a:r>
              <a:rPr lang="en-GB" dirty="0" err="1"/>
              <a:t>žerského</a:t>
            </a:r>
            <a:r>
              <a:rPr lang="en-GB" dirty="0"/>
              <a:t> </a:t>
            </a:r>
            <a:r>
              <a:rPr lang="en-GB" dirty="0" err="1"/>
              <a:t>týmu</a:t>
            </a:r>
            <a:r>
              <a:rPr lang="en-GB" dirty="0"/>
              <a:t>,</a:t>
            </a:r>
          </a:p>
          <a:p>
            <a:r>
              <a:rPr lang="en-GB" dirty="0" err="1"/>
              <a:t>prokázat</a:t>
            </a:r>
            <a:r>
              <a:rPr lang="en-GB" dirty="0"/>
              <a:t> </a:t>
            </a:r>
            <a:r>
              <a:rPr lang="en-GB" dirty="0" err="1"/>
              <a:t>schopnost</a:t>
            </a:r>
            <a:r>
              <a:rPr lang="en-GB" dirty="0"/>
              <a:t> </a:t>
            </a:r>
            <a:r>
              <a:rPr lang="en-GB" dirty="0" err="1"/>
              <a:t>firmy</a:t>
            </a:r>
            <a:r>
              <a:rPr lang="en-GB" dirty="0"/>
              <a:t> </a:t>
            </a:r>
            <a:r>
              <a:rPr lang="en-GB" dirty="0" err="1"/>
              <a:t>hradit</a:t>
            </a:r>
            <a:r>
              <a:rPr lang="en-GB" dirty="0"/>
              <a:t> </a:t>
            </a:r>
            <a:r>
              <a:rPr lang="en-GB" dirty="0" err="1"/>
              <a:t>úroky</a:t>
            </a:r>
            <a:r>
              <a:rPr lang="en-GB" dirty="0"/>
              <a:t> a </a:t>
            </a:r>
            <a:r>
              <a:rPr lang="en-GB" dirty="0" err="1"/>
              <a:t>splátky</a:t>
            </a:r>
            <a:r>
              <a:rPr lang="en-GB" dirty="0"/>
              <a:t> v </a:t>
            </a:r>
            <a:r>
              <a:rPr lang="en-GB" dirty="0" err="1"/>
              <a:t>případě</a:t>
            </a:r>
            <a:r>
              <a:rPr lang="en-GB" dirty="0"/>
              <a:t> </a:t>
            </a:r>
            <a:r>
              <a:rPr lang="en-GB" dirty="0" err="1"/>
              <a:t>užití</a:t>
            </a:r>
            <a:r>
              <a:rPr lang="en-GB" dirty="0"/>
              <a:t> </a:t>
            </a:r>
            <a:r>
              <a:rPr lang="en-GB" dirty="0" err="1"/>
              <a:t>bankovního</a:t>
            </a:r>
            <a:r>
              <a:rPr lang="en-GB" dirty="0"/>
              <a:t> </a:t>
            </a:r>
            <a:r>
              <a:rPr lang="en-GB" dirty="0" err="1"/>
              <a:t>úvěru</a:t>
            </a:r>
            <a:r>
              <a:rPr lang="en-GB" dirty="0"/>
              <a:t> k </a:t>
            </a:r>
            <a:r>
              <a:rPr lang="en-GB" dirty="0" err="1"/>
              <a:t>financování</a:t>
            </a:r>
            <a:r>
              <a:rPr lang="en-GB" dirty="0"/>
              <a:t> </a:t>
            </a:r>
            <a:r>
              <a:rPr lang="en-GB" dirty="0" err="1"/>
              <a:t>projektu</a:t>
            </a:r>
            <a:r>
              <a:rPr lang="en-GB" dirty="0"/>
              <a:t>,</a:t>
            </a:r>
          </a:p>
          <a:p>
            <a:r>
              <a:rPr lang="en-GB" dirty="0" err="1"/>
              <a:t>být</a:t>
            </a:r>
            <a:r>
              <a:rPr lang="en-GB" dirty="0"/>
              <a:t> </a:t>
            </a:r>
            <a:r>
              <a:rPr lang="en-GB" dirty="0" err="1"/>
              <a:t>zpracován</a:t>
            </a:r>
            <a:r>
              <a:rPr lang="en-GB" dirty="0"/>
              <a:t> </a:t>
            </a:r>
            <a:r>
              <a:rPr lang="en-GB" dirty="0" err="1"/>
              <a:t>kvalitně</a:t>
            </a:r>
            <a:r>
              <a:rPr lang="en-GB" dirty="0"/>
              <a:t> </a:t>
            </a:r>
            <a:r>
              <a:rPr lang="en-GB" dirty="0" err="1"/>
              <a:t>i</a:t>
            </a:r>
            <a:r>
              <a:rPr lang="en-GB" dirty="0"/>
              <a:t> po </a:t>
            </a:r>
            <a:r>
              <a:rPr lang="en-GB" dirty="0" err="1"/>
              <a:t>formální</a:t>
            </a:r>
            <a:r>
              <a:rPr lang="en-GB" dirty="0"/>
              <a:t> </a:t>
            </a:r>
            <a:r>
              <a:rPr lang="en-GB" dirty="0" err="1"/>
              <a:t>stránce</a:t>
            </a:r>
            <a:r>
              <a:rPr lang="en-GB" dirty="0"/>
              <a:t>.	</a:t>
            </a:r>
          </a:p>
          <a:p>
            <a:endParaRPr lang="en-GB" dirty="0"/>
          </a:p>
        </p:txBody>
      </p:sp>
    </p:spTree>
    <p:extLst>
      <p:ext uri="{BB962C8B-B14F-4D97-AF65-F5344CB8AC3E}">
        <p14:creationId xmlns:p14="http://schemas.microsoft.com/office/powerpoint/2010/main" val="29069405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2F1C3EC-4B28-4A42-A775-D0F82ED40B5C}"/>
              </a:ext>
            </a:extLst>
          </p:cNvPr>
          <p:cNvSpPr>
            <a:spLocks noGrp="1"/>
          </p:cNvSpPr>
          <p:nvPr>
            <p:ph type="title"/>
          </p:nvPr>
        </p:nvSpPr>
        <p:spPr>
          <a:xfrm>
            <a:off x="540000" y="365129"/>
            <a:ext cx="8064000" cy="930271"/>
          </a:xfrm>
        </p:spPr>
        <p:txBody>
          <a:bodyPr/>
          <a:lstStyle/>
          <a:p>
            <a:r>
              <a:rPr lang="cs-CZ" b="1" cap="small" dirty="0">
                <a:effectLst>
                  <a:glow>
                    <a:srgbClr val="000000"/>
                  </a:glow>
                  <a:outerShdw sx="0" sy="0">
                    <a:srgbClr val="000000"/>
                  </a:outerShdw>
                  <a:reflection stA="0" endPos="0" fadeDir="0" sx="0" sy="0"/>
                </a:effectLst>
              </a:rPr>
              <a:t>Zjednodušená struktura podnikatelského plánu</a:t>
            </a:r>
            <a:endParaRPr lang="en-GB" dirty="0"/>
          </a:p>
        </p:txBody>
      </p:sp>
      <p:sp>
        <p:nvSpPr>
          <p:cNvPr id="3" name="Zástupný obsah 2">
            <a:extLst>
              <a:ext uri="{FF2B5EF4-FFF2-40B4-BE49-F238E27FC236}">
                <a16:creationId xmlns:a16="http://schemas.microsoft.com/office/drawing/2014/main" id="{0A205664-9283-47F5-93E2-DD5C1C747F77}"/>
              </a:ext>
            </a:extLst>
          </p:cNvPr>
          <p:cNvSpPr>
            <a:spLocks noGrp="1"/>
          </p:cNvSpPr>
          <p:nvPr>
            <p:ph idx="1"/>
          </p:nvPr>
        </p:nvSpPr>
        <p:spPr>
          <a:xfrm>
            <a:off x="540000" y="1381125"/>
            <a:ext cx="8064000" cy="4525704"/>
          </a:xfrm>
        </p:spPr>
        <p:txBody>
          <a:bodyPr>
            <a:normAutofit fontScale="62500" lnSpcReduction="20000"/>
          </a:bodyPr>
          <a:lstStyle/>
          <a:p>
            <a:pPr marL="0" indent="0">
              <a:buNone/>
            </a:pPr>
            <a:r>
              <a:rPr lang="en-GB" b="1" dirty="0" err="1"/>
              <a:t>Podnikatelské</a:t>
            </a:r>
            <a:r>
              <a:rPr lang="en-GB" b="1" dirty="0"/>
              <a:t> </a:t>
            </a:r>
            <a:r>
              <a:rPr lang="en-GB" b="1" dirty="0" err="1"/>
              <a:t>plány</a:t>
            </a:r>
            <a:r>
              <a:rPr lang="en-GB" b="1" dirty="0"/>
              <a:t> se </a:t>
            </a:r>
            <a:r>
              <a:rPr lang="en-GB" b="1" dirty="0" err="1"/>
              <a:t>obvykle</a:t>
            </a:r>
            <a:r>
              <a:rPr lang="en-GB" b="1" dirty="0"/>
              <a:t> </a:t>
            </a:r>
            <a:r>
              <a:rPr lang="en-GB" b="1" dirty="0" err="1"/>
              <a:t>skládají</a:t>
            </a:r>
            <a:r>
              <a:rPr lang="en-GB" b="1" dirty="0"/>
              <a:t> ze </a:t>
            </a:r>
            <a:r>
              <a:rPr lang="en-GB" b="1" dirty="0" err="1"/>
              <a:t>tří</a:t>
            </a:r>
            <a:r>
              <a:rPr lang="en-GB" b="1" dirty="0"/>
              <a:t> </a:t>
            </a:r>
            <a:r>
              <a:rPr lang="en-GB" b="1" dirty="0" err="1"/>
              <a:t>velkých</a:t>
            </a:r>
            <a:r>
              <a:rPr lang="en-GB" b="1" dirty="0"/>
              <a:t> </a:t>
            </a:r>
            <a:r>
              <a:rPr lang="en-GB" b="1" dirty="0" err="1"/>
              <a:t>dílčích</a:t>
            </a:r>
            <a:r>
              <a:rPr lang="en-GB" b="1" dirty="0"/>
              <a:t> </a:t>
            </a:r>
            <a:r>
              <a:rPr lang="en-GB" b="1" dirty="0" err="1"/>
              <a:t>částí</a:t>
            </a:r>
            <a:r>
              <a:rPr lang="en-GB" b="1" dirty="0"/>
              <a:t>:</a:t>
            </a:r>
          </a:p>
          <a:p>
            <a:r>
              <a:rPr lang="en-GB" dirty="0"/>
              <a:t>z </a:t>
            </a:r>
            <a:r>
              <a:rPr lang="en-GB" dirty="0" err="1"/>
              <a:t>popisné</a:t>
            </a:r>
            <a:r>
              <a:rPr lang="en-GB" dirty="0"/>
              <a:t> </a:t>
            </a:r>
            <a:r>
              <a:rPr lang="en-GB" dirty="0" err="1"/>
              <a:t>části</a:t>
            </a:r>
            <a:r>
              <a:rPr lang="en-GB" dirty="0"/>
              <a:t>, </a:t>
            </a:r>
            <a:r>
              <a:rPr lang="en-GB" dirty="0" err="1"/>
              <a:t>ve</a:t>
            </a:r>
            <a:r>
              <a:rPr lang="en-GB" dirty="0"/>
              <a:t> </a:t>
            </a:r>
            <a:r>
              <a:rPr lang="en-GB" dirty="0" err="1"/>
              <a:t>které</a:t>
            </a:r>
            <a:r>
              <a:rPr lang="en-GB" dirty="0"/>
              <a:t> se </a:t>
            </a:r>
            <a:r>
              <a:rPr lang="en-GB" dirty="0" err="1"/>
              <a:t>uvedou</a:t>
            </a:r>
            <a:r>
              <a:rPr lang="en-GB" dirty="0"/>
              <a:t> </a:t>
            </a:r>
            <a:r>
              <a:rPr lang="en-GB" dirty="0" err="1"/>
              <a:t>souvislosti</a:t>
            </a:r>
            <a:r>
              <a:rPr lang="en-GB" dirty="0"/>
              <a:t>, </a:t>
            </a:r>
            <a:r>
              <a:rPr lang="en-GB" dirty="0" err="1"/>
              <a:t>předpoklady</a:t>
            </a:r>
            <a:r>
              <a:rPr lang="en-GB" dirty="0"/>
              <a:t> a </a:t>
            </a:r>
            <a:r>
              <a:rPr lang="en-GB" dirty="0" err="1"/>
              <a:t>plánované</a:t>
            </a:r>
            <a:r>
              <a:rPr lang="en-GB" dirty="0"/>
              <a:t> </a:t>
            </a:r>
            <a:r>
              <a:rPr lang="en-GB" dirty="0" err="1"/>
              <a:t>aktivity</a:t>
            </a:r>
            <a:r>
              <a:rPr lang="en-GB" dirty="0"/>
              <a:t>,</a:t>
            </a:r>
          </a:p>
          <a:p>
            <a:r>
              <a:rPr lang="en-GB" dirty="0"/>
              <a:t>z </a:t>
            </a:r>
            <a:r>
              <a:rPr lang="en-GB" dirty="0" err="1"/>
              <a:t>číselné</a:t>
            </a:r>
            <a:r>
              <a:rPr lang="en-GB" dirty="0"/>
              <a:t> </a:t>
            </a:r>
            <a:r>
              <a:rPr lang="en-GB" dirty="0" err="1"/>
              <a:t>části</a:t>
            </a:r>
            <a:r>
              <a:rPr lang="en-GB" dirty="0"/>
              <a:t>, </a:t>
            </a:r>
            <a:r>
              <a:rPr lang="en-GB" dirty="0" err="1"/>
              <a:t>která</a:t>
            </a:r>
            <a:r>
              <a:rPr lang="en-GB" dirty="0"/>
              <a:t> </a:t>
            </a:r>
            <a:r>
              <a:rPr lang="en-GB" dirty="0" err="1"/>
              <a:t>dokumentuje</a:t>
            </a:r>
            <a:r>
              <a:rPr lang="en-GB" dirty="0"/>
              <a:t> </a:t>
            </a:r>
            <a:r>
              <a:rPr lang="en-GB" dirty="0" err="1"/>
              <a:t>účinek</a:t>
            </a:r>
            <a:r>
              <a:rPr lang="en-GB" dirty="0"/>
              <a:t> </a:t>
            </a:r>
            <a:r>
              <a:rPr lang="en-GB" dirty="0" err="1"/>
              <a:t>předpokladů</a:t>
            </a:r>
            <a:r>
              <a:rPr lang="en-GB" dirty="0"/>
              <a:t> a </a:t>
            </a:r>
            <a:r>
              <a:rPr lang="en-GB" dirty="0" err="1"/>
              <a:t>aktivit</a:t>
            </a:r>
            <a:r>
              <a:rPr lang="en-GB" dirty="0"/>
              <a:t> </a:t>
            </a:r>
            <a:r>
              <a:rPr lang="en-GB" dirty="0" err="1"/>
              <a:t>na</a:t>
            </a:r>
            <a:r>
              <a:rPr lang="en-GB" dirty="0"/>
              <a:t> </a:t>
            </a:r>
            <a:r>
              <a:rPr lang="en-GB" dirty="0" err="1"/>
              <a:t>počet</a:t>
            </a:r>
            <a:r>
              <a:rPr lang="en-GB" dirty="0"/>
              <a:t> </a:t>
            </a:r>
            <a:r>
              <a:rPr lang="en-GB" dirty="0" err="1"/>
              <a:t>zaměst-nanců</a:t>
            </a:r>
            <a:r>
              <a:rPr lang="en-GB" dirty="0"/>
              <a:t> </a:t>
            </a:r>
            <a:r>
              <a:rPr lang="en-GB" dirty="0" err="1"/>
              <a:t>podniku</a:t>
            </a:r>
            <a:r>
              <a:rPr lang="en-GB" dirty="0"/>
              <a:t>, </a:t>
            </a:r>
            <a:r>
              <a:rPr lang="en-GB" dirty="0" err="1"/>
              <a:t>obrat</a:t>
            </a:r>
            <a:r>
              <a:rPr lang="en-GB" dirty="0"/>
              <a:t>, </a:t>
            </a:r>
            <a:r>
              <a:rPr lang="en-GB" dirty="0" err="1"/>
              <a:t>investice</a:t>
            </a:r>
            <a:r>
              <a:rPr lang="en-GB" dirty="0"/>
              <a:t>, </a:t>
            </a:r>
            <a:r>
              <a:rPr lang="en-GB" dirty="0" err="1"/>
              <a:t>likviditu</a:t>
            </a:r>
            <a:r>
              <a:rPr lang="en-GB" dirty="0"/>
              <a:t> a </a:t>
            </a:r>
            <a:r>
              <a:rPr lang="en-GB" dirty="0" err="1"/>
              <a:t>zisky</a:t>
            </a:r>
            <a:r>
              <a:rPr lang="en-GB" dirty="0"/>
              <a:t>,</a:t>
            </a:r>
          </a:p>
          <a:p>
            <a:r>
              <a:rPr lang="en-GB" dirty="0" err="1"/>
              <a:t>přílohy</a:t>
            </a:r>
            <a:r>
              <a:rPr lang="en-GB" dirty="0"/>
              <a:t>, </a:t>
            </a:r>
            <a:r>
              <a:rPr lang="en-GB" dirty="0" err="1"/>
              <a:t>která</a:t>
            </a:r>
            <a:r>
              <a:rPr lang="en-GB" dirty="0"/>
              <a:t> </a:t>
            </a:r>
            <a:r>
              <a:rPr lang="en-GB" dirty="0" err="1"/>
              <a:t>obsahuje</a:t>
            </a:r>
            <a:r>
              <a:rPr lang="en-GB" dirty="0"/>
              <a:t> </a:t>
            </a:r>
            <a:r>
              <a:rPr lang="en-GB" dirty="0" err="1"/>
              <a:t>obrázky</a:t>
            </a:r>
            <a:r>
              <a:rPr lang="en-GB" dirty="0"/>
              <a:t>, </a:t>
            </a:r>
            <a:r>
              <a:rPr lang="en-GB" dirty="0" err="1"/>
              <a:t>grafy</a:t>
            </a:r>
            <a:r>
              <a:rPr lang="en-GB" dirty="0"/>
              <a:t>, </a:t>
            </a:r>
            <a:r>
              <a:rPr lang="en-GB" dirty="0" err="1"/>
              <a:t>studie</a:t>
            </a:r>
            <a:r>
              <a:rPr lang="en-GB" dirty="0"/>
              <a:t> </a:t>
            </a:r>
            <a:r>
              <a:rPr lang="en-GB" dirty="0" err="1"/>
              <a:t>trhu</a:t>
            </a:r>
            <a:r>
              <a:rPr lang="en-GB" dirty="0"/>
              <a:t>, </a:t>
            </a:r>
            <a:r>
              <a:rPr lang="en-GB" dirty="0" err="1"/>
              <a:t>podrobné</a:t>
            </a:r>
            <a:r>
              <a:rPr lang="en-GB" dirty="0"/>
              <a:t> </a:t>
            </a:r>
            <a:r>
              <a:rPr lang="en-GB" dirty="0" err="1"/>
              <a:t>výpočty</a:t>
            </a:r>
            <a:r>
              <a:rPr lang="en-GB" dirty="0"/>
              <a:t>, </a:t>
            </a:r>
            <a:r>
              <a:rPr lang="en-GB" dirty="0" err="1"/>
              <a:t>smlouvy</a:t>
            </a:r>
            <a:r>
              <a:rPr lang="en-GB" dirty="0"/>
              <a:t> a </a:t>
            </a:r>
            <a:r>
              <a:rPr lang="en-GB" dirty="0" err="1"/>
              <a:t>další</a:t>
            </a:r>
            <a:r>
              <a:rPr lang="en-GB" dirty="0"/>
              <a:t> </a:t>
            </a:r>
            <a:r>
              <a:rPr lang="en-GB" dirty="0" err="1"/>
              <a:t>důležité</a:t>
            </a:r>
            <a:r>
              <a:rPr lang="en-GB" dirty="0"/>
              <a:t> </a:t>
            </a:r>
            <a:r>
              <a:rPr lang="en-GB" dirty="0" err="1"/>
              <a:t>podklady</a:t>
            </a:r>
            <a:r>
              <a:rPr lang="en-GB" dirty="0"/>
              <a:t>.	</a:t>
            </a:r>
          </a:p>
          <a:p>
            <a:pPr marL="0" indent="0">
              <a:buNone/>
            </a:pPr>
            <a:endParaRPr lang="cs-CZ" dirty="0"/>
          </a:p>
          <a:p>
            <a:pPr marL="0" indent="0">
              <a:buNone/>
            </a:pPr>
            <a:r>
              <a:rPr lang="en-GB" b="1" dirty="0" err="1"/>
              <a:t>Avšak</a:t>
            </a:r>
            <a:r>
              <a:rPr lang="en-GB" b="1" dirty="0"/>
              <a:t> </a:t>
            </a:r>
            <a:r>
              <a:rPr lang="en-GB" b="1" dirty="0" err="1"/>
              <a:t>tato</a:t>
            </a:r>
            <a:r>
              <a:rPr lang="en-GB" b="1" dirty="0"/>
              <a:t> </a:t>
            </a:r>
            <a:r>
              <a:rPr lang="en-GB" b="1" dirty="0" err="1"/>
              <a:t>strukturu</a:t>
            </a:r>
            <a:r>
              <a:rPr lang="en-GB" b="1" dirty="0"/>
              <a:t> je </a:t>
            </a:r>
            <a:r>
              <a:rPr lang="en-GB" b="1" dirty="0" err="1"/>
              <a:t>nutno</a:t>
            </a:r>
            <a:r>
              <a:rPr lang="en-GB" b="1" dirty="0"/>
              <a:t> </a:t>
            </a:r>
            <a:r>
              <a:rPr lang="en-GB" b="1" dirty="0" err="1"/>
              <a:t>detailněji</a:t>
            </a:r>
            <a:r>
              <a:rPr lang="en-GB" b="1" dirty="0"/>
              <a:t> </a:t>
            </a:r>
            <a:r>
              <a:rPr lang="en-GB" b="1" dirty="0" err="1"/>
              <a:t>popsat</a:t>
            </a:r>
            <a:r>
              <a:rPr lang="en-GB" b="1" dirty="0"/>
              <a:t> a </a:t>
            </a:r>
            <a:r>
              <a:rPr lang="en-GB" b="1" dirty="0" err="1"/>
              <a:t>zpracovat</a:t>
            </a:r>
            <a:r>
              <a:rPr lang="en-GB" b="1" dirty="0"/>
              <a:t>. </a:t>
            </a:r>
            <a:r>
              <a:rPr lang="en-GB" b="1" dirty="0" err="1"/>
              <a:t>Doporučenou</a:t>
            </a:r>
            <a:r>
              <a:rPr lang="en-GB" b="1" dirty="0"/>
              <a:t> </a:t>
            </a:r>
            <a:r>
              <a:rPr lang="en-GB" b="1" dirty="0" err="1"/>
              <a:t>strukturou</a:t>
            </a:r>
            <a:r>
              <a:rPr lang="en-GB" b="1" dirty="0"/>
              <a:t> </a:t>
            </a:r>
            <a:r>
              <a:rPr lang="en-GB" b="1" dirty="0" err="1"/>
              <a:t>může</a:t>
            </a:r>
            <a:r>
              <a:rPr lang="en-GB" b="1" dirty="0"/>
              <a:t> </a:t>
            </a:r>
            <a:r>
              <a:rPr lang="en-GB" b="1" dirty="0" err="1"/>
              <a:t>být</a:t>
            </a:r>
            <a:r>
              <a:rPr lang="en-GB" b="1" dirty="0"/>
              <a:t>:</a:t>
            </a:r>
          </a:p>
          <a:p>
            <a:r>
              <a:rPr lang="en-GB" dirty="0" err="1"/>
              <a:t>Přehled</a:t>
            </a:r>
            <a:r>
              <a:rPr lang="en-GB" dirty="0"/>
              <a:t> </a:t>
            </a:r>
            <a:r>
              <a:rPr lang="en-GB" dirty="0" err="1"/>
              <a:t>obsahu</a:t>
            </a:r>
            <a:r>
              <a:rPr lang="en-GB" dirty="0"/>
              <a:t>, </a:t>
            </a:r>
            <a:r>
              <a:rPr lang="en-GB" dirty="0" err="1"/>
              <a:t>realizační</a:t>
            </a:r>
            <a:r>
              <a:rPr lang="en-GB" dirty="0"/>
              <a:t> resumé</a:t>
            </a:r>
          </a:p>
          <a:p>
            <a:r>
              <a:rPr lang="en-GB" dirty="0" err="1"/>
              <a:t>Charakteristika</a:t>
            </a:r>
            <a:r>
              <a:rPr lang="en-GB" dirty="0"/>
              <a:t> </a:t>
            </a:r>
            <a:r>
              <a:rPr lang="en-GB" dirty="0" err="1"/>
              <a:t>firmy</a:t>
            </a:r>
            <a:r>
              <a:rPr lang="en-GB" dirty="0"/>
              <a:t> a </a:t>
            </a:r>
            <a:r>
              <a:rPr lang="en-GB" dirty="0" err="1"/>
              <a:t>jejich</a:t>
            </a:r>
            <a:r>
              <a:rPr lang="en-GB" dirty="0"/>
              <a:t> </a:t>
            </a:r>
            <a:r>
              <a:rPr lang="en-GB" dirty="0" err="1"/>
              <a:t>cílů</a:t>
            </a:r>
            <a:r>
              <a:rPr lang="en-GB" dirty="0"/>
              <a:t>, </a:t>
            </a:r>
            <a:r>
              <a:rPr lang="en-GB" dirty="0" err="1"/>
              <a:t>klíčové</a:t>
            </a:r>
            <a:r>
              <a:rPr lang="en-GB" dirty="0"/>
              <a:t> </a:t>
            </a:r>
            <a:r>
              <a:rPr lang="en-GB" dirty="0" err="1"/>
              <a:t>osobnosti</a:t>
            </a:r>
            <a:r>
              <a:rPr lang="en-GB" dirty="0"/>
              <a:t> a </a:t>
            </a:r>
            <a:r>
              <a:rPr lang="en-GB" dirty="0" err="1"/>
              <a:t>organizace</a:t>
            </a:r>
            <a:r>
              <a:rPr lang="en-GB" dirty="0"/>
              <a:t> </a:t>
            </a:r>
            <a:r>
              <a:rPr lang="en-GB" dirty="0" err="1"/>
              <a:t>podniku</a:t>
            </a:r>
            <a:endParaRPr lang="en-GB" dirty="0"/>
          </a:p>
          <a:p>
            <a:r>
              <a:rPr lang="en-GB" dirty="0" err="1"/>
              <a:t>Popis</a:t>
            </a:r>
            <a:r>
              <a:rPr lang="en-GB" dirty="0"/>
              <a:t> </a:t>
            </a:r>
            <a:r>
              <a:rPr lang="en-GB" dirty="0" err="1"/>
              <a:t>nabízených</a:t>
            </a:r>
            <a:r>
              <a:rPr lang="en-GB" dirty="0"/>
              <a:t> </a:t>
            </a:r>
            <a:r>
              <a:rPr lang="en-GB" dirty="0" err="1"/>
              <a:t>výrobků</a:t>
            </a:r>
            <a:r>
              <a:rPr lang="en-GB" dirty="0"/>
              <a:t> a </a:t>
            </a:r>
            <a:r>
              <a:rPr lang="en-GB" dirty="0" err="1"/>
              <a:t>služeb</a:t>
            </a:r>
            <a:endParaRPr lang="en-GB" dirty="0"/>
          </a:p>
          <a:p>
            <a:r>
              <a:rPr lang="en-GB" dirty="0" err="1"/>
              <a:t>Analýza</a:t>
            </a:r>
            <a:r>
              <a:rPr lang="en-GB" dirty="0"/>
              <a:t> </a:t>
            </a:r>
            <a:r>
              <a:rPr lang="en-GB" dirty="0" err="1"/>
              <a:t>trhu</a:t>
            </a:r>
            <a:r>
              <a:rPr lang="en-GB" dirty="0"/>
              <a:t> a </a:t>
            </a:r>
            <a:r>
              <a:rPr lang="en-GB" dirty="0" err="1"/>
              <a:t>konkurence</a:t>
            </a:r>
            <a:r>
              <a:rPr lang="en-GB" dirty="0"/>
              <a:t> </a:t>
            </a:r>
          </a:p>
          <a:p>
            <a:r>
              <a:rPr lang="en-GB" dirty="0"/>
              <a:t>Marketing – </a:t>
            </a:r>
            <a:r>
              <a:rPr lang="en-GB" dirty="0" err="1"/>
              <a:t>popis</a:t>
            </a:r>
            <a:r>
              <a:rPr lang="en-GB" dirty="0"/>
              <a:t> </a:t>
            </a:r>
            <a:r>
              <a:rPr lang="en-GB" dirty="0" err="1"/>
              <a:t>výrobního</a:t>
            </a:r>
            <a:r>
              <a:rPr lang="en-GB" dirty="0"/>
              <a:t> </a:t>
            </a:r>
            <a:r>
              <a:rPr lang="en-GB" dirty="0" err="1"/>
              <a:t>programu</a:t>
            </a:r>
            <a:r>
              <a:rPr lang="en-GB" dirty="0"/>
              <a:t>, resp. </a:t>
            </a:r>
            <a:r>
              <a:rPr lang="en-GB" dirty="0" err="1"/>
              <a:t>poskytovaných</a:t>
            </a:r>
            <a:r>
              <a:rPr lang="en-GB" dirty="0"/>
              <a:t> </a:t>
            </a:r>
            <a:r>
              <a:rPr lang="en-GB" dirty="0" err="1"/>
              <a:t>služeb</a:t>
            </a:r>
            <a:endParaRPr lang="en-GB" dirty="0"/>
          </a:p>
          <a:p>
            <a:pPr lvl="1"/>
            <a:r>
              <a:rPr lang="en-GB" dirty="0" err="1"/>
              <a:t>Cenová</a:t>
            </a:r>
            <a:r>
              <a:rPr lang="en-GB" dirty="0"/>
              <a:t> </a:t>
            </a:r>
            <a:r>
              <a:rPr lang="en-GB" dirty="0" err="1"/>
              <a:t>strategie</a:t>
            </a:r>
            <a:r>
              <a:rPr lang="en-GB" dirty="0"/>
              <a:t>, </a:t>
            </a:r>
            <a:r>
              <a:rPr lang="en-GB" dirty="0" err="1"/>
              <a:t>opatření</a:t>
            </a:r>
            <a:r>
              <a:rPr lang="en-GB" dirty="0"/>
              <a:t> </a:t>
            </a:r>
            <a:r>
              <a:rPr lang="en-GB" dirty="0" err="1"/>
              <a:t>na</a:t>
            </a:r>
            <a:r>
              <a:rPr lang="en-GB" dirty="0"/>
              <a:t> </a:t>
            </a:r>
            <a:r>
              <a:rPr lang="en-GB" dirty="0" err="1"/>
              <a:t>podporu</a:t>
            </a:r>
            <a:r>
              <a:rPr lang="en-GB" dirty="0"/>
              <a:t> </a:t>
            </a:r>
            <a:r>
              <a:rPr lang="en-GB" dirty="0" err="1"/>
              <a:t>prodeje</a:t>
            </a:r>
            <a:endParaRPr lang="en-GB" dirty="0"/>
          </a:p>
          <a:p>
            <a:pPr lvl="1"/>
            <a:r>
              <a:rPr lang="en-GB" dirty="0" err="1"/>
              <a:t>Odbytová</a:t>
            </a:r>
            <a:r>
              <a:rPr lang="en-GB" dirty="0"/>
              <a:t> </a:t>
            </a:r>
            <a:r>
              <a:rPr lang="en-GB" dirty="0" err="1"/>
              <a:t>strategie</a:t>
            </a:r>
            <a:r>
              <a:rPr lang="en-GB" dirty="0"/>
              <a:t>, </a:t>
            </a:r>
            <a:r>
              <a:rPr lang="en-GB" dirty="0" err="1"/>
              <a:t>plán</a:t>
            </a:r>
            <a:r>
              <a:rPr lang="en-GB" dirty="0"/>
              <a:t> </a:t>
            </a:r>
            <a:r>
              <a:rPr lang="en-GB" dirty="0" err="1"/>
              <a:t>odbytu</a:t>
            </a:r>
            <a:endParaRPr lang="en-GB" dirty="0"/>
          </a:p>
          <a:p>
            <a:r>
              <a:rPr lang="en-GB" dirty="0" err="1"/>
              <a:t>Shrnutí</a:t>
            </a:r>
            <a:endParaRPr lang="en-GB" dirty="0"/>
          </a:p>
          <a:p>
            <a:r>
              <a:rPr lang="en-GB" dirty="0" err="1"/>
              <a:t>Technologie</a:t>
            </a:r>
            <a:r>
              <a:rPr lang="en-GB" dirty="0"/>
              <a:t>, IT </a:t>
            </a:r>
            <a:r>
              <a:rPr lang="en-GB" dirty="0" err="1"/>
              <a:t>podpora</a:t>
            </a:r>
            <a:r>
              <a:rPr lang="en-GB" dirty="0"/>
              <a:t> </a:t>
            </a:r>
          </a:p>
          <a:p>
            <a:r>
              <a:rPr lang="en-GB" dirty="0" err="1"/>
              <a:t>Finanční</a:t>
            </a:r>
            <a:r>
              <a:rPr lang="en-GB" dirty="0"/>
              <a:t> </a:t>
            </a:r>
            <a:r>
              <a:rPr lang="en-GB" dirty="0" err="1"/>
              <a:t>plánování</a:t>
            </a:r>
            <a:r>
              <a:rPr lang="en-GB" dirty="0"/>
              <a:t>, </a:t>
            </a:r>
            <a:r>
              <a:rPr lang="en-GB" dirty="0" err="1"/>
              <a:t>Financování</a:t>
            </a:r>
            <a:endParaRPr lang="en-GB" dirty="0"/>
          </a:p>
          <a:p>
            <a:r>
              <a:rPr lang="en-GB" dirty="0" err="1"/>
              <a:t>Přílohy</a:t>
            </a:r>
            <a:r>
              <a:rPr lang="en-GB" dirty="0"/>
              <a:t>	</a:t>
            </a:r>
          </a:p>
          <a:p>
            <a:endParaRPr lang="en-GB" dirty="0"/>
          </a:p>
        </p:txBody>
      </p:sp>
    </p:spTree>
    <p:extLst>
      <p:ext uri="{BB962C8B-B14F-4D97-AF65-F5344CB8AC3E}">
        <p14:creationId xmlns:p14="http://schemas.microsoft.com/office/powerpoint/2010/main" val="2805723595"/>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zentace2" id="{42B34AD4-CC8C-42C8-A123-A24A28B23F52}" vid="{CAA84E04-F411-4E5F-9AFE-C1503F826B3B}"/>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kument" ma:contentTypeID="0x010100AED20F0DFCDE7045AA6BB4CF109D500E" ma:contentTypeVersion="6" ma:contentTypeDescription="Vytvoří nový dokument" ma:contentTypeScope="" ma:versionID="f20a64922e30af3c831606b81a52c639">
  <xsd:schema xmlns:xsd="http://www.w3.org/2001/XMLSchema" xmlns:xs="http://www.w3.org/2001/XMLSchema" xmlns:p="http://schemas.microsoft.com/office/2006/metadata/properties" xmlns:ns2="a9f35f07-9a28-4d2d-bdff-db8c95e03da5" targetNamespace="http://schemas.microsoft.com/office/2006/metadata/properties" ma:root="true" ma:fieldsID="70e6ea11f447f1b55102311074cf9486" ns2:_="">
    <xsd:import namespace="a9f35f07-9a28-4d2d-bdff-db8c95e03da5"/>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9f35f07-9a28-4d2d-bdff-db8c95e03d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A5452AA-F565-4BAF-913D-9AD8AC2D1CE6}">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972C2B19-0171-46C0-8E76-7CCF771291ED}">
  <ds:schemaRefs>
    <ds:schemaRef ds:uri="http://schemas.microsoft.com/sharepoint/v3/contenttype/forms"/>
  </ds:schemaRefs>
</ds:datastoreItem>
</file>

<file path=customXml/itemProps3.xml><?xml version="1.0" encoding="utf-8"?>
<ds:datastoreItem xmlns:ds="http://schemas.openxmlformats.org/officeDocument/2006/customXml" ds:itemID="{765A64C1-AD34-42C4-953B-8DDE2A95EA7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9f35f07-9a28-4d2d-bdff-db8c95e03da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23</TotalTime>
  <Words>4836</Words>
  <Application>Microsoft Office PowerPoint</Application>
  <PresentationFormat>Předvádění na obrazovce (4:3)</PresentationFormat>
  <Paragraphs>273</Paragraphs>
  <Slides>34</Slides>
  <Notes>0</Notes>
  <HiddenSlides>0</HiddenSlides>
  <MMClips>0</MMClips>
  <ScaleCrop>false</ScaleCrop>
  <HeadingPairs>
    <vt:vector size="4" baseType="variant">
      <vt:variant>
        <vt:lpstr>Motiv</vt:lpstr>
      </vt:variant>
      <vt:variant>
        <vt:i4>1</vt:i4>
      </vt:variant>
      <vt:variant>
        <vt:lpstr>Nadpisy snímků</vt:lpstr>
      </vt:variant>
      <vt:variant>
        <vt:i4>34</vt:i4>
      </vt:variant>
    </vt:vector>
  </HeadingPairs>
  <TitlesOfParts>
    <vt:vector size="35" baseType="lpstr">
      <vt:lpstr>Motiv Office</vt:lpstr>
      <vt:lpstr>Struktura plánu+ Marketingové a obchodní aktivity</vt:lpstr>
      <vt:lpstr>Struktura plánu</vt:lpstr>
      <vt:lpstr>Zásady pro zpracování podnikatelského plánu</vt:lpstr>
      <vt:lpstr>Priority v podnikatelském záměru/plánu</vt:lpstr>
      <vt:lpstr>Důvody k vypracování</vt:lpstr>
      <vt:lpstr>Prezentace aplikace PowerPoint</vt:lpstr>
      <vt:lpstr>zásady pro tvorbu plánů</vt:lpstr>
      <vt:lpstr>Zpracovaný podnikatelský plán by měl splňovat určité požadavky, a to: </vt:lpstr>
      <vt:lpstr>Zjednodušená struktura podnikatelského plánu</vt:lpstr>
      <vt:lpstr>Shrnutí hlavních oblastí podnikatelského plánu</vt:lpstr>
      <vt:lpstr>Přehled obsahu, realizační resumé</vt:lpstr>
      <vt:lpstr>Charakteristika firmy a jejich cílů, klíčové osobnosti a organizace podniku </vt:lpstr>
      <vt:lpstr>Cíl, vize a poslání</vt:lpstr>
      <vt:lpstr>Popis nabízených výrobků a služeb</vt:lpstr>
      <vt:lpstr>Analýza trhu a konkurence </vt:lpstr>
      <vt:lpstr>MARKETING – POPIS VÝROBNÍHO PROGRAMU, RESP. POSKYTOVANÝCH SLUŽEB, CENOVÁ STRATEGIE, OPATŘENÍ NA PODPORU PRODEJE, ODBYTOVÁ STRATEGIE, PLÁN ODBYTU</vt:lpstr>
      <vt:lpstr>Technologie, IT podpora  </vt:lpstr>
      <vt:lpstr>Technologie, IT podpora 2</vt:lpstr>
      <vt:lpstr>Finanční plánování, Financování</vt:lpstr>
      <vt:lpstr>Finanční plánování, Financování 2</vt:lpstr>
      <vt:lpstr>Finanční plánování, Financování 3</vt:lpstr>
      <vt:lpstr>analýza rizik</vt:lpstr>
      <vt:lpstr>Harmonogram, zhodnocení </vt:lpstr>
      <vt:lpstr>Přílohy </vt:lpstr>
      <vt:lpstr>Prezentace aplikace PowerPoint</vt:lpstr>
      <vt:lpstr>Prezentace aplikace PowerPoint</vt:lpstr>
      <vt:lpstr>Prezentace aplikace PowerPoint</vt:lpstr>
      <vt:lpstr>Prezentace aplikace PowerPoint</vt:lpstr>
      <vt:lpstr>Marketingové a obchodní aktivity</vt:lpstr>
      <vt:lpstr>Obchodní (marketingový) plán </vt:lpstr>
      <vt:lpstr>Marketingový plán</vt:lpstr>
      <vt:lpstr>Struktura plánu 1</vt:lpstr>
      <vt:lpstr>Struktura plánu 2</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Struktura záměru+ Marketingové a obchodní aktivity</dc:title>
  <dc:creator>JS</dc:creator>
  <cp:lastModifiedBy>JS</cp:lastModifiedBy>
  <cp:revision>9</cp:revision>
  <dcterms:created xsi:type="dcterms:W3CDTF">2020-03-19T15:29:49Z</dcterms:created>
  <dcterms:modified xsi:type="dcterms:W3CDTF">2021-03-27T06:44:01Z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0x010100AED20F0DFCDE7045AA6BB4CF109D500E</vt:lpwstr>
  </property>
</Properties>
</file>