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311" r:id="rId18"/>
    <p:sldId id="312" r:id="rId19"/>
    <p:sldId id="313" r:id="rId20"/>
    <p:sldId id="314" r:id="rId21"/>
    <p:sldId id="315" r:id="rId22"/>
    <p:sldId id="316" r:id="rId23"/>
    <p:sldId id="270" r:id="rId24"/>
    <p:sldId id="295" r:id="rId25"/>
    <p:sldId id="296" r:id="rId26"/>
    <p:sldId id="297" r:id="rId27"/>
    <p:sldId id="298" r:id="rId28"/>
    <p:sldId id="299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317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1" r:id="rId60"/>
    <p:sldId id="342" r:id="rId61"/>
    <p:sldId id="343" r:id="rId62"/>
    <p:sldId id="344" r:id="rId63"/>
    <p:sldId id="345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2B15-01BB-4A66-A344-1CCDF7C7AC78}" type="datetimeFigureOut">
              <a:rPr lang="cs-CZ" smtClean="0"/>
              <a:t>10. 3. 2022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BAFA5-09E1-4214-A1FC-D375A43C3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F8DBB-4724-40ED-BB9D-A3E61F790D15}" type="slidenum">
              <a:rPr lang="en-GB">
                <a:latin typeface="Arial" charset="0"/>
              </a:rPr>
              <a:pPr/>
              <a:t>44</a:t>
            </a:fld>
            <a:endParaRPr lang="en-GB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53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ovation.cz/eu-dotace/" TargetMode="External"/><Relationship Id="rId2" Type="http://schemas.openxmlformats.org/officeDocument/2006/relationships/hyperlink" Target="https://www.dotace-optak.cz/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PODNIKATEL, PODNIKÁNÍ A VÝKLAD ZÁKLADNÍCH POJMŮ</a:t>
            </a:r>
            <a:br>
              <a:rPr lang="pl-P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Podnikání č.1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8E66E2-89AD-4B6D-B568-87159290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1863 </a:t>
            </a:r>
            <a:r>
              <a:rPr lang="en-GB" dirty="0" err="1"/>
              <a:t>Všeobecný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zákoník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C8C45FF-3553-47E7-B0F4-57406EC2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V.o.s</a:t>
            </a:r>
            <a:r>
              <a:rPr lang="en-GB" dirty="0"/>
              <a:t>., </a:t>
            </a:r>
            <a:r>
              <a:rPr lang="en-GB" dirty="0" err="1"/>
              <a:t>k.s.</a:t>
            </a:r>
            <a:r>
              <a:rPr lang="en-GB" dirty="0"/>
              <a:t>, </a:t>
            </a:r>
            <a:r>
              <a:rPr lang="en-GB" dirty="0" err="1"/>
              <a:t>a.s.</a:t>
            </a:r>
            <a:r>
              <a:rPr lang="en-GB" dirty="0"/>
              <a:t>, </a:t>
            </a:r>
            <a:r>
              <a:rPr lang="en-GB" dirty="0" err="1"/>
              <a:t>s.r.o.</a:t>
            </a:r>
            <a:r>
              <a:rPr lang="en-GB" dirty="0"/>
              <a:t> </a:t>
            </a:r>
            <a:r>
              <a:rPr lang="en-GB" dirty="0" err="1"/>
              <a:t>neexistovalo</a:t>
            </a:r>
            <a:endParaRPr lang="en-GB" dirty="0"/>
          </a:p>
          <a:p>
            <a:r>
              <a:rPr lang="en-GB" dirty="0" err="1"/>
              <a:t>Průmyslová</a:t>
            </a:r>
            <a:r>
              <a:rPr lang="en-GB" dirty="0"/>
              <a:t> </a:t>
            </a:r>
            <a:r>
              <a:rPr lang="en-GB" dirty="0" err="1"/>
              <a:t>revoluce</a:t>
            </a:r>
            <a:r>
              <a:rPr lang="en-GB" dirty="0"/>
              <a:t>,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parní</a:t>
            </a:r>
            <a:r>
              <a:rPr lang="en-GB" dirty="0"/>
              <a:t> </a:t>
            </a:r>
            <a:r>
              <a:rPr lang="en-GB" dirty="0" err="1"/>
              <a:t>stroje</a:t>
            </a:r>
            <a:endParaRPr lang="en-GB" dirty="0"/>
          </a:p>
          <a:p>
            <a:r>
              <a:rPr lang="en-GB" dirty="0" err="1"/>
              <a:t>Otázka</a:t>
            </a:r>
            <a:r>
              <a:rPr lang="en-GB" dirty="0"/>
              <a:t> </a:t>
            </a:r>
            <a:r>
              <a:rPr lang="en-GB" dirty="0" err="1"/>
              <a:t>ochrany</a:t>
            </a:r>
            <a:r>
              <a:rPr lang="en-GB" dirty="0"/>
              <a:t> </a:t>
            </a:r>
            <a:r>
              <a:rPr lang="en-GB" dirty="0" err="1"/>
              <a:t>duševního</a:t>
            </a:r>
            <a:r>
              <a:rPr lang="en-GB" dirty="0"/>
              <a:t> </a:t>
            </a:r>
            <a:r>
              <a:rPr lang="en-GB" dirty="0" err="1"/>
              <a:t>vlastnictví</a:t>
            </a:r>
            <a:r>
              <a:rPr lang="en-GB" dirty="0"/>
              <a:t> –</a:t>
            </a:r>
            <a:r>
              <a:rPr lang="en-GB" dirty="0" err="1"/>
              <a:t>patenty</a:t>
            </a:r>
            <a:endParaRPr lang="en-GB" dirty="0"/>
          </a:p>
          <a:p>
            <a:r>
              <a:rPr lang="en-GB" dirty="0" err="1"/>
              <a:t>Systémy</a:t>
            </a:r>
            <a:r>
              <a:rPr lang="en-GB" dirty="0"/>
              <a:t> </a:t>
            </a:r>
            <a:r>
              <a:rPr lang="en-GB" dirty="0" err="1"/>
              <a:t>exportních</a:t>
            </a:r>
            <a:r>
              <a:rPr lang="en-GB" dirty="0"/>
              <a:t> </a:t>
            </a:r>
            <a:r>
              <a:rPr lang="en-GB" dirty="0" err="1"/>
              <a:t>domů</a:t>
            </a:r>
            <a:r>
              <a:rPr lang="en-GB" dirty="0"/>
              <a:t> </a:t>
            </a:r>
            <a:r>
              <a:rPr lang="en-GB" dirty="0" err="1"/>
              <a:t>sdružujících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podniky</a:t>
            </a:r>
            <a:endParaRPr lang="en-GB" dirty="0"/>
          </a:p>
          <a:p>
            <a:r>
              <a:rPr lang="en-GB" dirty="0" err="1"/>
              <a:t>společenstva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9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AFEA18-C5E7-4089-B93C-1552F7F7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Samostatné</a:t>
            </a:r>
            <a:r>
              <a:rPr lang="en-GB" dirty="0"/>
              <a:t> </a:t>
            </a:r>
            <a:r>
              <a:rPr lang="en-GB" dirty="0" err="1"/>
              <a:t>ČSR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5CBD821-2F7E-440D-95C1-EA5A7C0C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Novely</a:t>
            </a:r>
            <a:r>
              <a:rPr lang="en-GB" dirty="0"/>
              <a:t> </a:t>
            </a:r>
            <a:r>
              <a:rPr lang="en-GB" dirty="0" err="1"/>
              <a:t>dosavadních</a:t>
            </a:r>
            <a:r>
              <a:rPr lang="en-GB" dirty="0"/>
              <a:t> </a:t>
            </a:r>
            <a:r>
              <a:rPr lang="en-GB" dirty="0" err="1"/>
              <a:t>předpisů</a:t>
            </a:r>
            <a:r>
              <a:rPr lang="en-GB" dirty="0"/>
              <a:t>, </a:t>
            </a:r>
            <a:r>
              <a:rPr lang="en-GB" dirty="0" err="1"/>
              <a:t>nedůslednost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vydávání</a:t>
            </a:r>
            <a:r>
              <a:rPr lang="en-GB" dirty="0"/>
              <a:t> </a:t>
            </a:r>
            <a:r>
              <a:rPr lang="en-GB" dirty="0" err="1"/>
              <a:t>koncesí</a:t>
            </a:r>
            <a:endParaRPr lang="en-GB" dirty="0"/>
          </a:p>
          <a:p>
            <a:r>
              <a:rPr lang="en-GB" dirty="0" err="1"/>
              <a:t>Přehlcení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drobnými</a:t>
            </a:r>
            <a:r>
              <a:rPr lang="en-GB" dirty="0"/>
              <a:t> </a:t>
            </a:r>
            <a:r>
              <a:rPr lang="en-GB" dirty="0" err="1"/>
              <a:t>podnikateli</a:t>
            </a:r>
            <a:endParaRPr lang="en-GB" dirty="0"/>
          </a:p>
          <a:p>
            <a:r>
              <a:rPr lang="en-GB" dirty="0"/>
              <a:t>1930 – 603 000 </a:t>
            </a:r>
            <a:r>
              <a:rPr lang="en-GB" dirty="0" err="1"/>
              <a:t>živnostníků</a:t>
            </a:r>
            <a:r>
              <a:rPr lang="en-GB" dirty="0"/>
              <a:t> do 10 </a:t>
            </a:r>
            <a:r>
              <a:rPr lang="en-GB" dirty="0" err="1"/>
              <a:t>zaměstnanců</a:t>
            </a:r>
            <a:r>
              <a:rPr lang="en-GB" dirty="0"/>
              <a:t>, z </a:t>
            </a:r>
            <a:r>
              <a:rPr lang="en-GB" dirty="0" err="1"/>
              <a:t>toho</a:t>
            </a:r>
            <a:r>
              <a:rPr lang="en-GB" dirty="0"/>
              <a:t> 378 000 bez </a:t>
            </a:r>
            <a:r>
              <a:rPr lang="en-GB" dirty="0" err="1"/>
              <a:t>zaměstnanců</a:t>
            </a:r>
            <a:endParaRPr lang="en-GB" dirty="0"/>
          </a:p>
          <a:p>
            <a:r>
              <a:rPr lang="en-GB" dirty="0" err="1"/>
              <a:t>Převládaly</a:t>
            </a:r>
            <a:r>
              <a:rPr lang="en-GB" dirty="0"/>
              <a:t> </a:t>
            </a:r>
            <a:r>
              <a:rPr lang="en-GB" dirty="0" err="1"/>
              <a:t>výrobní</a:t>
            </a:r>
            <a:r>
              <a:rPr lang="en-GB" dirty="0"/>
              <a:t> </a:t>
            </a:r>
            <a:r>
              <a:rPr lang="en-GB" dirty="0" err="1"/>
              <a:t>živnosti</a:t>
            </a:r>
            <a:endParaRPr lang="en-GB" dirty="0"/>
          </a:p>
          <a:p>
            <a:r>
              <a:rPr lang="en-GB" dirty="0"/>
              <a:t>1918 </a:t>
            </a:r>
            <a:r>
              <a:rPr lang="en-GB" dirty="0" err="1"/>
              <a:t>novelizován</a:t>
            </a:r>
            <a:r>
              <a:rPr lang="en-GB" dirty="0"/>
              <a:t> </a:t>
            </a:r>
            <a:r>
              <a:rPr lang="en-GB" dirty="0" err="1"/>
              <a:t>živnostenský</a:t>
            </a:r>
            <a:r>
              <a:rPr lang="en-GB" dirty="0"/>
              <a:t> </a:t>
            </a:r>
            <a:r>
              <a:rPr lang="en-GB" dirty="0" err="1"/>
              <a:t>řád</a:t>
            </a:r>
            <a:r>
              <a:rPr lang="en-GB" dirty="0"/>
              <a:t> – </a:t>
            </a:r>
            <a:r>
              <a:rPr lang="en-GB" dirty="0" err="1"/>
              <a:t>vyjmuto</a:t>
            </a:r>
            <a:r>
              <a:rPr lang="en-GB" dirty="0"/>
              <a:t> </a:t>
            </a:r>
            <a:r>
              <a:rPr lang="en-GB" dirty="0" err="1"/>
              <a:t>zemědělské</a:t>
            </a:r>
            <a:r>
              <a:rPr lang="en-GB" dirty="0"/>
              <a:t> </a:t>
            </a:r>
            <a:r>
              <a:rPr lang="en-GB" dirty="0" err="1"/>
              <a:t>podnikání</a:t>
            </a:r>
            <a:r>
              <a:rPr lang="en-GB" dirty="0"/>
              <a:t>, </a:t>
            </a:r>
            <a:r>
              <a:rPr lang="en-GB" dirty="0" err="1"/>
              <a:t>lékárnictví</a:t>
            </a:r>
            <a:r>
              <a:rPr lang="en-GB" dirty="0"/>
              <a:t>, </a:t>
            </a:r>
            <a:r>
              <a:rPr lang="en-GB" dirty="0" err="1"/>
              <a:t>lékařství</a:t>
            </a:r>
            <a:r>
              <a:rPr lang="en-GB" dirty="0"/>
              <a:t> , </a:t>
            </a:r>
            <a:r>
              <a:rPr lang="en-GB" dirty="0" err="1"/>
              <a:t>domácké</a:t>
            </a:r>
            <a:r>
              <a:rPr lang="en-GB" dirty="0"/>
              <a:t> </a:t>
            </a:r>
            <a:r>
              <a:rPr lang="en-GB" dirty="0" err="1"/>
              <a:t>práce</a:t>
            </a:r>
            <a:endParaRPr lang="en-GB" dirty="0"/>
          </a:p>
          <a:p>
            <a:r>
              <a:rPr lang="en-GB" dirty="0" err="1"/>
              <a:t>Druhy</a:t>
            </a:r>
            <a:r>
              <a:rPr lang="en-GB" dirty="0"/>
              <a:t> </a:t>
            </a:r>
            <a:r>
              <a:rPr lang="en-GB" dirty="0" err="1"/>
              <a:t>živností</a:t>
            </a:r>
            <a:r>
              <a:rPr lang="en-GB" dirty="0"/>
              <a:t>: „</a:t>
            </a:r>
            <a:r>
              <a:rPr lang="en-GB" dirty="0" err="1"/>
              <a:t>živnostník</a:t>
            </a:r>
            <a:r>
              <a:rPr lang="en-GB" dirty="0"/>
              <a:t> </a:t>
            </a:r>
            <a:r>
              <a:rPr lang="en-GB" dirty="0" err="1"/>
              <a:t>musel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občansky</a:t>
            </a:r>
            <a:r>
              <a:rPr lang="en-GB" dirty="0"/>
              <a:t> </a:t>
            </a:r>
            <a:r>
              <a:rPr lang="en-GB" dirty="0" err="1"/>
              <a:t>zachovalý</a:t>
            </a:r>
            <a:r>
              <a:rPr lang="en-GB" dirty="0"/>
              <a:t>“</a:t>
            </a:r>
          </a:p>
          <a:p>
            <a:r>
              <a:rPr lang="en-GB" dirty="0" err="1"/>
              <a:t>Svobodné</a:t>
            </a:r>
            <a:r>
              <a:rPr lang="en-GB" dirty="0"/>
              <a:t> – „</a:t>
            </a:r>
            <a:r>
              <a:rPr lang="en-GB" dirty="0" err="1"/>
              <a:t>stačila</a:t>
            </a:r>
            <a:r>
              <a:rPr lang="en-GB" dirty="0"/>
              <a:t> </a:t>
            </a:r>
            <a:r>
              <a:rPr lang="en-GB" dirty="0" err="1"/>
              <a:t>opověď</a:t>
            </a:r>
            <a:r>
              <a:rPr lang="en-GB" dirty="0"/>
              <a:t>“</a:t>
            </a:r>
          </a:p>
          <a:p>
            <a:r>
              <a:rPr lang="en-GB" dirty="0" err="1"/>
              <a:t>Řemeslné</a:t>
            </a:r>
            <a:r>
              <a:rPr lang="en-GB" dirty="0"/>
              <a:t> – </a:t>
            </a:r>
            <a:r>
              <a:rPr lang="en-GB" dirty="0" err="1"/>
              <a:t>praxe</a:t>
            </a:r>
            <a:r>
              <a:rPr lang="en-GB" dirty="0"/>
              <a:t> + </a:t>
            </a:r>
            <a:r>
              <a:rPr lang="en-GB" dirty="0" err="1"/>
              <a:t>tovaryšský</a:t>
            </a:r>
            <a:r>
              <a:rPr lang="en-GB" dirty="0"/>
              <a:t> list</a:t>
            </a:r>
          </a:p>
          <a:p>
            <a:r>
              <a:rPr lang="en-GB" dirty="0" err="1"/>
              <a:t>Koncesované</a:t>
            </a:r>
            <a:r>
              <a:rPr lang="en-GB" dirty="0"/>
              <a:t> – </a:t>
            </a:r>
            <a:r>
              <a:rPr lang="en-GB" dirty="0" err="1"/>
              <a:t>schvalovací</a:t>
            </a:r>
            <a:r>
              <a:rPr lang="en-GB" dirty="0"/>
              <a:t> </a:t>
            </a:r>
            <a:r>
              <a:rPr lang="en-GB" dirty="0" err="1"/>
              <a:t>řízení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8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5F6368-F7F5-4543-B8CF-9F50932C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Sdružení</a:t>
            </a:r>
            <a:r>
              <a:rPr lang="en-GB" dirty="0"/>
              <a:t> MSP za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republiky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74D2F7F-097F-43E0-A605-669C2514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Živnostenská společenstva</a:t>
            </a:r>
          </a:p>
          <a:p>
            <a:pPr lvl="1"/>
            <a:r>
              <a:rPr lang="cs-CZ" sz="2200" dirty="0"/>
              <a:t>Účast byla povinná</a:t>
            </a:r>
          </a:p>
          <a:p>
            <a:pPr lvl="2"/>
            <a:r>
              <a:rPr lang="cs-CZ" sz="2200" dirty="0"/>
              <a:t>Odborná nebo smíšená</a:t>
            </a:r>
          </a:p>
          <a:p>
            <a:r>
              <a:rPr lang="cs-CZ" sz="2200" dirty="0"/>
              <a:t>Ústřední rada obchodnictva v Praze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87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6BF9D1-8B11-4376-9E2D-D8B96D12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Meziválečné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do 1945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41AA1CB-3157-4252-B173-DE7F620B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Industrializace</a:t>
            </a:r>
          </a:p>
          <a:p>
            <a:r>
              <a:rPr lang="cs-CZ" dirty="0"/>
              <a:t>Orientace na průmysl</a:t>
            </a:r>
          </a:p>
          <a:p>
            <a:r>
              <a:rPr lang="cs-CZ" dirty="0"/>
              <a:t>1919-1921 státní podniky, nostrifikace, elektrifikace</a:t>
            </a:r>
          </a:p>
          <a:p>
            <a:r>
              <a:rPr lang="cs-CZ" dirty="0"/>
              <a:t>1924-1929 – zlatá léta podnikání elektrotechnika</a:t>
            </a:r>
          </a:p>
          <a:p>
            <a:r>
              <a:rPr lang="cs-CZ" dirty="0"/>
              <a:t>1930-1938 krize, státní zásahy do ekonomiky</a:t>
            </a:r>
          </a:p>
          <a:p>
            <a:r>
              <a:rPr lang="cs-CZ" dirty="0"/>
              <a:t>Přípravy na válku</a:t>
            </a:r>
          </a:p>
          <a:p>
            <a:r>
              <a:rPr lang="cs-CZ" dirty="0"/>
              <a:t>Závislost na Německu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9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6552B7-31B6-4D0E-8D1C-9C3112F7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1948-1989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CBA4A21-47BF-4ECC-933F-445E1EBD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Kolektivizace</a:t>
            </a:r>
          </a:p>
          <a:p>
            <a:r>
              <a:rPr lang="cs-CZ" dirty="0"/>
              <a:t>Budování velkých celků</a:t>
            </a:r>
          </a:p>
          <a:p>
            <a:r>
              <a:rPr lang="cs-CZ" dirty="0"/>
              <a:t>Byla zahájena kolektivizace zemědělství, zahájená v roce 1949 vydáním zákona o jednotných zemědělských družstvech, následovala vlna násilného združstevňování. Na jaře 1948 bylo dokončeno znárodnění podniků nad 50 zaměstnanců. Podniky se slučovaly, což mělo za následek zánik malých živností, soukromého řemesla a maloobchodu</a:t>
            </a:r>
          </a:p>
          <a:p>
            <a:r>
              <a:rPr lang="cs-CZ" b="1" dirty="0"/>
              <a:t>1965 – živnostenský řád formálně zrušen </a:t>
            </a:r>
            <a:r>
              <a:rPr lang="cs-CZ" dirty="0"/>
              <a:t>– ve skutečnosti se dávno nepoužíval a byl nahrazen usnesením vlády </a:t>
            </a:r>
          </a:p>
          <a:p>
            <a:r>
              <a:rPr lang="cs-CZ" b="1" dirty="0"/>
              <a:t>v r</a:t>
            </a:r>
            <a:r>
              <a:rPr lang="cs-CZ" dirty="0"/>
              <a:t>. </a:t>
            </a:r>
            <a:r>
              <a:rPr lang="cs-CZ" b="1" dirty="0"/>
              <a:t>1982 – </a:t>
            </a:r>
            <a:r>
              <a:rPr lang="cs-CZ" dirty="0"/>
              <a:t>doplnění občanského zákoníku rámcovými ustanoveními, zmocňujícími vlády republik k úpravě podrobností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2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EF6BD7-1AC3-4050-AC78-FD905D88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/>
              <a:t>Změny po roce 1989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027D0BA-4DDC-47AD-A0E8-D122F339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812" t="16242" r="13179" b="22482"/>
          <a:stretch>
            <a:fillRect/>
          </a:stretch>
        </p:blipFill>
        <p:spPr bwMode="auto">
          <a:xfrm>
            <a:off x="1449581" y="1388398"/>
            <a:ext cx="6244838" cy="408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E562560-2631-489D-8A7A-998B4A044668}"/>
              </a:ext>
            </a:extLst>
          </p:cNvPr>
          <p:cNvSpPr/>
          <p:nvPr/>
        </p:nvSpPr>
        <p:spPr>
          <a:xfrm>
            <a:off x="123568" y="5469602"/>
            <a:ext cx="6388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Monika Hodinková, Pavel </a:t>
            </a:r>
            <a:r>
              <a:rPr lang="cs-CZ" dirty="0" err="1"/>
              <a:t>Svirák</a:t>
            </a:r>
            <a:r>
              <a:rPr lang="cs-CZ" dirty="0"/>
              <a:t>  (2013) </a:t>
            </a:r>
            <a:r>
              <a:rPr lang="cs-CZ" b="1" dirty="0"/>
              <a:t>Bariéry rozvoje malých a středních podniků .Trendy ekonomiky a managementu , </a:t>
            </a:r>
            <a:r>
              <a:rPr lang="cs-CZ" i="1" dirty="0"/>
              <a:t>Ročník VII – Speciální číslo 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68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Podnikatel jako osobnost, mýty o podnikání</a:t>
            </a:r>
            <a:endParaRPr lang="cs-CZ" dirty="0"/>
          </a:p>
        </p:txBody>
      </p:sp>
      <p:sp>
        <p:nvSpPr>
          <p:cNvPr id="2" name="Podnadpis 1">
            <a:extLst>
              <a:ext uri="{FF2B5EF4-FFF2-40B4-BE49-F238E27FC236}">
                <a16:creationId xmlns="" xmlns:a16="http://schemas.microsoft.com/office/drawing/2014/main" id="{289746C8-2CBA-444F-850B-80AB0B81A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8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7E1703-6044-418D-A139-27DD9BAA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ZÁKLADNÍCH PŘEDPOKLADŮ PRO PODNIKÁNÍ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17379AB-0CA2-4DB5-96B8-F33401ED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1. Podnikatel nejčastěji bývá………dítětem v rodině:</a:t>
            </a:r>
            <a:endParaRPr lang="cs-CZ" dirty="0"/>
          </a:p>
          <a:p>
            <a:pPr lvl="0"/>
            <a:r>
              <a:rPr lang="cs-CZ" dirty="0"/>
              <a:t>Nejstarším</a:t>
            </a:r>
          </a:p>
          <a:p>
            <a:pPr lvl="0"/>
            <a:r>
              <a:rPr lang="cs-CZ" dirty="0"/>
              <a:t>Prostředním</a:t>
            </a:r>
          </a:p>
          <a:p>
            <a:pPr lvl="0"/>
            <a:r>
              <a:rPr lang="cs-CZ" dirty="0"/>
              <a:t>Nejmladším</a:t>
            </a:r>
          </a:p>
          <a:p>
            <a:pPr lvl="0"/>
            <a:r>
              <a:rPr lang="cs-CZ" dirty="0"/>
              <a:t>Není podstatné</a:t>
            </a:r>
          </a:p>
          <a:p>
            <a:r>
              <a:rPr lang="cs-CZ" b="1" dirty="0"/>
              <a:t>2. Podnikatel nejčastěji bývá:</a:t>
            </a:r>
            <a:endParaRPr lang="cs-CZ" dirty="0"/>
          </a:p>
          <a:p>
            <a:pPr lvl="0"/>
            <a:r>
              <a:rPr lang="cs-CZ" dirty="0"/>
              <a:t>Ženatý</a:t>
            </a:r>
          </a:p>
          <a:p>
            <a:pPr lvl="0"/>
            <a:r>
              <a:rPr lang="cs-CZ" dirty="0"/>
              <a:t>Ovdovělý</a:t>
            </a:r>
          </a:p>
          <a:p>
            <a:pPr lvl="0"/>
            <a:r>
              <a:rPr lang="cs-CZ" dirty="0"/>
              <a:t>Svobodný</a:t>
            </a:r>
          </a:p>
          <a:p>
            <a:pPr lvl="0"/>
            <a:r>
              <a:rPr lang="cs-CZ" dirty="0"/>
              <a:t>Rozvedený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62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A82A17-F1BE-4D62-984D-AAA97192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EB534F3-8632-42A5-8C3F-010E7D761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3. Podnikatelem nejčastěji bývá:</a:t>
            </a:r>
            <a:endParaRPr lang="cs-CZ" dirty="0"/>
          </a:p>
          <a:p>
            <a:pPr lvl="0"/>
            <a:r>
              <a:rPr lang="cs-CZ" dirty="0"/>
              <a:t>Muž</a:t>
            </a:r>
          </a:p>
          <a:p>
            <a:pPr lvl="0"/>
            <a:r>
              <a:rPr lang="cs-CZ" dirty="0"/>
              <a:t>Žena</a:t>
            </a:r>
          </a:p>
          <a:p>
            <a:pPr lvl="0"/>
            <a:r>
              <a:rPr lang="cs-CZ" dirty="0"/>
              <a:t>Jak kdy</a:t>
            </a:r>
          </a:p>
          <a:p>
            <a:r>
              <a:rPr lang="cs-CZ" b="1" dirty="0"/>
              <a:t>4. Člověk začíná poprvé seriózně podnikat obvykle:</a:t>
            </a:r>
            <a:endParaRPr lang="cs-CZ" dirty="0"/>
          </a:p>
          <a:p>
            <a:pPr lvl="0"/>
            <a:r>
              <a:rPr lang="cs-CZ" dirty="0"/>
              <a:t>Do 20 let</a:t>
            </a:r>
          </a:p>
          <a:p>
            <a:pPr lvl="0"/>
            <a:r>
              <a:rPr lang="cs-CZ" dirty="0"/>
              <a:t>Po dvacítce</a:t>
            </a:r>
          </a:p>
          <a:p>
            <a:pPr lvl="0"/>
            <a:r>
              <a:rPr lang="cs-CZ" dirty="0"/>
              <a:t>Po třicítce</a:t>
            </a:r>
          </a:p>
          <a:p>
            <a:pPr lvl="0"/>
            <a:r>
              <a:rPr lang="cs-CZ" dirty="0"/>
              <a:t>Po čtyřicítce</a:t>
            </a:r>
          </a:p>
          <a:p>
            <a:pPr lvl="0"/>
            <a:r>
              <a:rPr lang="cs-CZ" dirty="0"/>
              <a:t>Po padesátce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76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10B938-CC7A-40A2-AB32-C35AB5C7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B61352A-DD4E-4403-B14C-F5605272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5. Podnikatelské tendence se u lidí obvykle projeví ve věku:</a:t>
            </a:r>
            <a:endParaRPr lang="cs-CZ" dirty="0"/>
          </a:p>
          <a:p>
            <a:pPr lvl="0"/>
            <a:r>
              <a:rPr lang="cs-CZ" dirty="0"/>
              <a:t>Do 20 let</a:t>
            </a:r>
          </a:p>
          <a:p>
            <a:pPr lvl="0"/>
            <a:r>
              <a:rPr lang="cs-CZ" dirty="0"/>
              <a:t>Po dvacítce</a:t>
            </a:r>
          </a:p>
          <a:p>
            <a:pPr lvl="0"/>
            <a:r>
              <a:rPr lang="cs-CZ" dirty="0"/>
              <a:t>Po třicítce</a:t>
            </a:r>
          </a:p>
          <a:p>
            <a:pPr lvl="0"/>
            <a:r>
              <a:rPr lang="cs-CZ" dirty="0"/>
              <a:t>Po čtyřicítce</a:t>
            </a:r>
          </a:p>
          <a:p>
            <a:pPr lvl="0"/>
            <a:r>
              <a:rPr lang="cs-CZ" dirty="0"/>
              <a:t>Po padesátce</a:t>
            </a:r>
          </a:p>
          <a:p>
            <a:r>
              <a:rPr lang="cs-CZ" b="1" dirty="0"/>
              <a:t>6. Podnikatel se do svého prvního seriózního podnikání obvykle pouští po dosažení:</a:t>
            </a:r>
            <a:endParaRPr lang="cs-CZ" dirty="0"/>
          </a:p>
          <a:p>
            <a:pPr lvl="0"/>
            <a:r>
              <a:rPr lang="cs-CZ" dirty="0"/>
              <a:t>Nižšího než středoškolského vzdělání</a:t>
            </a:r>
          </a:p>
          <a:p>
            <a:pPr lvl="0"/>
            <a:r>
              <a:rPr lang="cs-CZ" dirty="0"/>
              <a:t>Středoškolského vzdělání</a:t>
            </a:r>
          </a:p>
          <a:p>
            <a:pPr lvl="0"/>
            <a:r>
              <a:rPr lang="cs-CZ" dirty="0"/>
              <a:t>Vyššího středoškolského vzdělání (Bc.)</a:t>
            </a:r>
          </a:p>
          <a:p>
            <a:pPr lvl="0"/>
            <a:r>
              <a:rPr lang="cs-CZ" dirty="0"/>
              <a:t>Vysokoškolského vzdělání</a:t>
            </a:r>
          </a:p>
          <a:p>
            <a:pPr lvl="0"/>
            <a:r>
              <a:rPr lang="cs-CZ" dirty="0"/>
              <a:t>Doktorátu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7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smtClean="0"/>
              <a:t>e-mail</a:t>
            </a:r>
            <a:r>
              <a:rPr lang="nb-NO" dirty="0"/>
              <a:t>: Jarmila.Sebestova@mvso.cz</a:t>
            </a:r>
          </a:p>
          <a:p>
            <a:r>
              <a:rPr lang="cs-CZ" dirty="0" smtClean="0"/>
              <a:t>Konzultace</a:t>
            </a:r>
            <a:r>
              <a:rPr lang="cs-CZ" dirty="0"/>
              <a:t>: Po předchozí e-mailové domluvě</a:t>
            </a:r>
          </a:p>
        </p:txBody>
      </p:sp>
    </p:spTree>
    <p:extLst>
      <p:ext uri="{BB962C8B-B14F-4D97-AF65-F5344CB8AC3E}">
        <p14:creationId xmlns:p14="http://schemas.microsoft.com/office/powerpoint/2010/main" val="83039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BBDBD36-6924-4E36-A9FF-9CD719A3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22217"/>
            <a:ext cx="8064000" cy="558461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7. Primární motivace podnikatele k založení společnosti je touha:</a:t>
            </a:r>
            <a:endParaRPr lang="cs-CZ" dirty="0"/>
          </a:p>
          <a:p>
            <a:pPr lvl="0"/>
            <a:r>
              <a:rPr lang="cs-CZ" dirty="0"/>
              <a:t>Po penězích</a:t>
            </a:r>
          </a:p>
          <a:p>
            <a:pPr lvl="0"/>
            <a:r>
              <a:rPr lang="cs-CZ" dirty="0"/>
              <a:t>Po nezávislosti</a:t>
            </a:r>
          </a:p>
          <a:p>
            <a:pPr lvl="0"/>
            <a:r>
              <a:rPr lang="cs-CZ" dirty="0"/>
              <a:t>Po slávě</a:t>
            </a:r>
          </a:p>
          <a:p>
            <a:pPr lvl="0"/>
            <a:r>
              <a:rPr lang="cs-CZ" dirty="0"/>
              <a:t>Po zajištěném zaměstnání</a:t>
            </a:r>
          </a:p>
          <a:p>
            <a:pPr lvl="0"/>
            <a:r>
              <a:rPr lang="cs-CZ" dirty="0"/>
              <a:t>Po moci</a:t>
            </a:r>
          </a:p>
          <a:p>
            <a:r>
              <a:rPr lang="cs-CZ" b="1" dirty="0"/>
              <a:t>8. Primární motivací podnikatele k vyššímu stupni seberealizace a potřebě úspěchu se zakládá na vztahu:</a:t>
            </a:r>
            <a:endParaRPr lang="cs-CZ" dirty="0"/>
          </a:p>
          <a:p>
            <a:pPr lvl="0"/>
            <a:r>
              <a:rPr lang="cs-CZ" dirty="0"/>
              <a:t>K manželskému partnerovi</a:t>
            </a:r>
          </a:p>
          <a:p>
            <a:pPr lvl="0"/>
            <a:r>
              <a:rPr lang="cs-CZ" dirty="0"/>
              <a:t>K matce</a:t>
            </a:r>
          </a:p>
          <a:p>
            <a:pPr lvl="0"/>
            <a:r>
              <a:rPr lang="cs-CZ" dirty="0"/>
              <a:t>K otci</a:t>
            </a:r>
          </a:p>
          <a:p>
            <a:pPr lvl="0"/>
            <a:r>
              <a:rPr lang="cs-CZ" dirty="0"/>
              <a:t>K dětem</a:t>
            </a:r>
          </a:p>
          <a:p>
            <a:r>
              <a:rPr lang="cs-CZ" b="1" dirty="0"/>
              <a:t>9. K úspěchu vašeho podniku potřebujete:</a:t>
            </a:r>
            <a:endParaRPr lang="cs-CZ" dirty="0"/>
          </a:p>
          <a:p>
            <a:pPr lvl="0"/>
            <a:r>
              <a:rPr lang="cs-CZ" dirty="0"/>
              <a:t>Peníze</a:t>
            </a:r>
          </a:p>
          <a:p>
            <a:pPr lvl="0"/>
            <a:r>
              <a:rPr lang="cs-CZ" dirty="0"/>
              <a:t>Štěstí</a:t>
            </a:r>
          </a:p>
          <a:p>
            <a:pPr lvl="0"/>
            <a:r>
              <a:rPr lang="cs-CZ" dirty="0"/>
              <a:t>Tvrdě pracovat</a:t>
            </a:r>
          </a:p>
          <a:p>
            <a:pPr lvl="0"/>
            <a:r>
              <a:rPr lang="cs-CZ" dirty="0"/>
              <a:t>Dobrý nápad</a:t>
            </a:r>
          </a:p>
          <a:p>
            <a:pPr lvl="0"/>
            <a:r>
              <a:rPr lang="cs-CZ" dirty="0"/>
              <a:t>Vše výše uvedené společně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23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C9196FE-2FF8-4562-A877-A5E7A394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52549"/>
            <a:ext cx="8064000" cy="56542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10. Podnikatel a spekulativní specialista (poskytovatel rizikového kapitálu):</a:t>
            </a:r>
            <a:endParaRPr lang="cs-CZ" dirty="0"/>
          </a:p>
          <a:p>
            <a:pPr lvl="0"/>
            <a:r>
              <a:rPr lang="cs-CZ" dirty="0"/>
              <a:t>Spolu dobře vycházejí</a:t>
            </a:r>
          </a:p>
          <a:p>
            <a:pPr lvl="0"/>
            <a:r>
              <a:rPr lang="cs-CZ" dirty="0"/>
              <a:t>Jsou nejlepšími přáteli</a:t>
            </a:r>
          </a:p>
          <a:p>
            <a:pPr lvl="0"/>
            <a:r>
              <a:rPr lang="cs-CZ" dirty="0"/>
              <a:t>Jsou přáteli ze slušnosti</a:t>
            </a:r>
          </a:p>
          <a:p>
            <a:pPr lvl="0"/>
            <a:r>
              <a:rPr lang="cs-CZ" dirty="0"/>
              <a:t>Jsou ve střetu zájmů</a:t>
            </a:r>
          </a:p>
          <a:p>
            <a:r>
              <a:rPr lang="cs-CZ" b="1" dirty="0"/>
              <a:t>11. Úspěšný podnikatel se, pokud potřebuje důležitou radu v manažerské oblasti, spoléhá:</a:t>
            </a:r>
            <a:endParaRPr lang="cs-CZ" dirty="0"/>
          </a:p>
          <a:p>
            <a:pPr lvl="0"/>
            <a:r>
              <a:rPr lang="cs-CZ" dirty="0"/>
              <a:t>Na interní manažerský tým</a:t>
            </a:r>
          </a:p>
          <a:p>
            <a:pPr lvl="0"/>
            <a:r>
              <a:rPr lang="cs-CZ" dirty="0"/>
              <a:t>Na externí manažery – odborníky</a:t>
            </a:r>
          </a:p>
          <a:p>
            <a:pPr lvl="0"/>
            <a:r>
              <a:rPr lang="cs-CZ" dirty="0"/>
              <a:t>Na poskytovatele zdrojů</a:t>
            </a:r>
          </a:p>
          <a:p>
            <a:pPr lvl="0"/>
            <a:r>
              <a:rPr lang="cs-CZ" dirty="0"/>
              <a:t>Na nikoho</a:t>
            </a:r>
          </a:p>
          <a:p>
            <a:r>
              <a:rPr lang="cs-CZ" b="1" dirty="0"/>
              <a:t>12. Podnikatelé jsou nejlepšími:</a:t>
            </a:r>
            <a:endParaRPr lang="cs-CZ" dirty="0"/>
          </a:p>
          <a:p>
            <a:pPr lvl="0"/>
            <a:r>
              <a:rPr lang="cs-CZ" dirty="0"/>
              <a:t>Manažery</a:t>
            </a:r>
          </a:p>
          <a:p>
            <a:pPr lvl="0"/>
            <a:r>
              <a:rPr lang="cs-CZ" dirty="0"/>
              <a:t>Spekulativními kapitalisty</a:t>
            </a:r>
          </a:p>
          <a:p>
            <a:pPr lvl="0"/>
            <a:r>
              <a:rPr lang="cs-CZ" dirty="0"/>
              <a:t>Plánovači</a:t>
            </a:r>
          </a:p>
          <a:p>
            <a:pPr lvl="0"/>
            <a:r>
              <a:rPr lang="cs-CZ" dirty="0"/>
              <a:t>Muži činu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3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3811B2B-D917-4D7A-8ACB-4FCAF2AF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9006"/>
            <a:ext cx="8064000" cy="569782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13. Podnikatelé:</a:t>
            </a:r>
            <a:endParaRPr lang="cs-CZ" dirty="0"/>
          </a:p>
          <a:p>
            <a:pPr lvl="0"/>
            <a:r>
              <a:rPr lang="cs-CZ" dirty="0"/>
              <a:t>Vysoce riskují</a:t>
            </a:r>
          </a:p>
          <a:p>
            <a:pPr lvl="0"/>
            <a:r>
              <a:rPr lang="cs-CZ" dirty="0"/>
              <a:t>Umírněně riskují</a:t>
            </a:r>
          </a:p>
          <a:p>
            <a:pPr lvl="0"/>
            <a:r>
              <a:rPr lang="cs-CZ" dirty="0"/>
              <a:t>Málo riskují</a:t>
            </a:r>
          </a:p>
          <a:p>
            <a:pPr lvl="0"/>
            <a:r>
              <a:rPr lang="cs-CZ" dirty="0"/>
              <a:t>Se v riskování liší</a:t>
            </a:r>
          </a:p>
          <a:p>
            <a:r>
              <a:rPr lang="cs-CZ" b="1" dirty="0"/>
              <a:t>14. Podnikatelé:</a:t>
            </a:r>
            <a:endParaRPr lang="cs-CZ" dirty="0"/>
          </a:p>
          <a:p>
            <a:pPr lvl="0"/>
            <a:r>
              <a:rPr lang="cs-CZ" dirty="0"/>
              <a:t>Jsou duší společnosti</a:t>
            </a:r>
          </a:p>
          <a:p>
            <a:pPr lvl="0"/>
            <a:r>
              <a:rPr lang="cs-CZ" dirty="0"/>
              <a:t>Jsou nudnými patrony ve společnosti</a:t>
            </a:r>
          </a:p>
          <a:p>
            <a:pPr lvl="0"/>
            <a:r>
              <a:rPr lang="cs-CZ" dirty="0"/>
              <a:t>Nechodí do společnosti</a:t>
            </a:r>
          </a:p>
          <a:p>
            <a:pPr lvl="0"/>
            <a:r>
              <a:rPr lang="cs-CZ" dirty="0"/>
              <a:t>Přesně zapadají do společnosti</a:t>
            </a:r>
          </a:p>
          <a:p>
            <a:r>
              <a:rPr lang="cs-CZ" b="1" dirty="0"/>
              <a:t>15. Podnikatelé mají tendence zamilovávat se:</a:t>
            </a:r>
            <a:endParaRPr lang="cs-CZ" dirty="0"/>
          </a:p>
          <a:p>
            <a:pPr lvl="0"/>
            <a:r>
              <a:rPr lang="cs-CZ" dirty="0"/>
              <a:t>Do nových nápadů</a:t>
            </a:r>
          </a:p>
          <a:p>
            <a:pPr lvl="0"/>
            <a:r>
              <a:rPr lang="cs-CZ" dirty="0"/>
              <a:t>Do nových zaměstnanců</a:t>
            </a:r>
          </a:p>
          <a:p>
            <a:pPr lvl="0"/>
            <a:r>
              <a:rPr lang="cs-CZ" dirty="0"/>
              <a:t>Do nových finančních plánů</a:t>
            </a:r>
          </a:p>
          <a:p>
            <a:pPr lvl="0"/>
            <a:r>
              <a:rPr lang="cs-CZ" dirty="0"/>
              <a:t>Do všeho najednou</a:t>
            </a:r>
          </a:p>
          <a:p>
            <a:r>
              <a:rPr lang="cs-CZ" b="1" dirty="0"/>
              <a:t>16. Podnikatelé obvykle zakládají:</a:t>
            </a:r>
            <a:endParaRPr lang="cs-CZ" dirty="0"/>
          </a:p>
          <a:p>
            <a:pPr lvl="0"/>
            <a:r>
              <a:rPr lang="cs-CZ" dirty="0"/>
              <a:t>Podniky služeb</a:t>
            </a:r>
          </a:p>
          <a:p>
            <a:pPr lvl="0"/>
            <a:r>
              <a:rPr lang="cs-CZ" dirty="0"/>
              <a:t>Výrobní společnosti</a:t>
            </a:r>
          </a:p>
          <a:p>
            <a:pPr lvl="0"/>
            <a:r>
              <a:rPr lang="cs-CZ" dirty="0"/>
              <a:t>Stavební společnosti</a:t>
            </a:r>
          </a:p>
          <a:p>
            <a:pPr lvl="0"/>
            <a:r>
              <a:rPr lang="cs-CZ" dirty="0"/>
              <a:t>Nejrůznější podniky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07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9739E2F-F092-4393-812C-8CBE1362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D35CC85F-5C80-4701-81B4-68784DE9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/>
              <a:t>„</a:t>
            </a:r>
            <a:r>
              <a:rPr lang="cs-CZ" sz="2400" i="1" dirty="0"/>
              <a:t>Máte-li skupinu zájemců, ale nemáte co prodávat, nemáte podnikání. Máte-li něco, co byste chtěli prodávat, ale nikdo není ochoten to koupit, opět nemáte podnikání. V obou případech platí, že bez jasné a jednoduché možnosti, jak by zákazníci mohli platit za to, co nabízíte, nemáte podnikání.“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Chris </a:t>
            </a:r>
            <a:r>
              <a:rPr lang="cs-CZ" sz="2400" dirty="0" err="1"/>
              <a:t>Guillebeau</a:t>
            </a:r>
            <a:r>
              <a:rPr lang="cs-CZ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1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D65048-0A55-450B-A48C-F5D42EDC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Pojetí podnikatele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F6A8803-748F-4A4B-8B78-5C99F3B9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Ekonomové</a:t>
            </a:r>
            <a:r>
              <a:rPr lang="cs-CZ" dirty="0"/>
              <a:t> : přináší zdroje, práce, suroviny a další aktiva do kombinací, které zvyšují jejich hodnotu. </a:t>
            </a:r>
          </a:p>
          <a:p>
            <a:pPr lvl="0"/>
            <a:r>
              <a:rPr lang="cs-CZ" b="1" dirty="0"/>
              <a:t>Psychologové</a:t>
            </a:r>
            <a:r>
              <a:rPr lang="cs-CZ" dirty="0"/>
              <a:t> : poháněn několika vnitřními silami, které vytvářejí touhu něco získat nebo dosáhnout něčeho. </a:t>
            </a:r>
          </a:p>
          <a:p>
            <a:pPr lvl="0"/>
            <a:r>
              <a:rPr lang="cs-CZ" b="1" dirty="0"/>
              <a:t>Sociologové</a:t>
            </a:r>
            <a:r>
              <a:rPr lang="cs-CZ" dirty="0"/>
              <a:t> : její činnost určuje její sociální postavení a kteří přispívají k rozvoji společnosti. </a:t>
            </a:r>
          </a:p>
          <a:p>
            <a:pPr lvl="0"/>
            <a:r>
              <a:rPr lang="cs-CZ" b="1" dirty="0"/>
              <a:t>Manažeři</a:t>
            </a:r>
            <a:r>
              <a:rPr lang="cs-CZ" dirty="0"/>
              <a:t> : člověka, který má vizi a vytváří akční plán k jeho dosažení.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740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8025E5F-397C-4C25-869E-F0364EED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podnikatele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7F71E01-9D75-42F8-87DB-3A1EE0C9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Nový občanský zákoník </a:t>
            </a:r>
            <a:r>
              <a:rPr lang="cs-CZ" dirty="0"/>
              <a:t>(</a:t>
            </a:r>
            <a:r>
              <a:rPr lang="cs-CZ" dirty="0" err="1"/>
              <a:t>NOZ</a:t>
            </a:r>
            <a:r>
              <a:rPr lang="cs-CZ" dirty="0"/>
              <a:t>), § 420: </a:t>
            </a:r>
          </a:p>
          <a:p>
            <a:r>
              <a:rPr lang="cs-CZ" dirty="0"/>
              <a:t>,,(1) Kdo samostatně vykonává na vlastní účet a odpovědnost výdělečnou činnost živnostenským nebo obdobným způsobem se záměrem činit tak soustavně za účelem dosažení zisku, je považován se zřetelem k této činnosti za podnikatele.</a:t>
            </a:r>
          </a:p>
          <a:p>
            <a:r>
              <a:rPr lang="cs-CZ" dirty="0"/>
              <a:t>(2) Pro účely ochrany spotřebitele a pro účely § 1963 se za podnikatele považuje také každá osoba, která uzavírá smlouvy související s vlastní obchodní, výrobní nebo obdobnou činností či při samostatném výkonu svého povolání, popřípadě osoba, která jedná jménem nebo na účet podnikatele.“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48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D57D798-6E4A-41E2-B341-2854700D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nezletilého podnikatele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05D2AEF-82FD-4BDF-A219-2CC4C6E8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8064000" cy="30702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1) Nezletilá osoba, které zákonný zástupce s přivolením soudu udělil souhlas k samostatnému provozování obchodního závodu nebo jiné podobné výdělečné činnosti. (§ 33 </a:t>
            </a:r>
            <a:r>
              <a:rPr lang="cs-CZ" dirty="0" err="1"/>
              <a:t>NOZ</a:t>
            </a:r>
            <a:r>
              <a:rPr lang="cs-CZ" dirty="0"/>
              <a:t>) – je podnikatelem podle vymezení v § 420 odst. 1 </a:t>
            </a:r>
            <a:r>
              <a:rPr lang="cs-CZ" dirty="0" err="1"/>
              <a:t>NOZ</a:t>
            </a:r>
            <a:r>
              <a:rPr lang="cs-CZ" dirty="0"/>
              <a:t>, ale jeho schopnost samostatně vykonávat činnost podle § 420 vyplývá ze zvláštního postupu podle § 33.</a:t>
            </a:r>
          </a:p>
          <a:p>
            <a:r>
              <a:rPr lang="cs-CZ" dirty="0"/>
              <a:t>2) Nezletilá osoba, které soud přiznal svéprávnost (prokázala schopnost se samostatně živit) - § 37 </a:t>
            </a:r>
            <a:r>
              <a:rPr lang="cs-CZ" dirty="0" err="1"/>
              <a:t>NOZ</a:t>
            </a:r>
            <a:r>
              <a:rPr lang="cs-CZ" dirty="0"/>
              <a:t>. Opět by šlo o podnikatele ve smyslu § 420 odst. 1 </a:t>
            </a:r>
            <a:r>
              <a:rPr lang="cs-CZ" dirty="0" err="1"/>
              <a:t>NOZ</a:t>
            </a:r>
            <a:r>
              <a:rPr lang="cs-CZ" dirty="0"/>
              <a:t>, ale opět tuto schopnost vykonávat činnost podle § 420 získává zvláštním postupem podle § 37 </a:t>
            </a:r>
            <a:r>
              <a:rPr lang="cs-CZ" dirty="0" err="1"/>
              <a:t>NOZ</a:t>
            </a:r>
            <a:r>
              <a:rPr lang="cs-CZ" dirty="0"/>
              <a:t>.</a:t>
            </a:r>
          </a:p>
          <a:p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D830AE4-AAC8-4680-9A77-14B912D56E61}"/>
              </a:ext>
            </a:extLst>
          </p:cNvPr>
          <p:cNvSpPr/>
          <p:nvPr/>
        </p:nvSpPr>
        <p:spPr>
          <a:xfrm>
            <a:off x="2286000" y="50307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Věk min. 15 let, dokončení povinné školní docházky!</a:t>
            </a:r>
          </a:p>
        </p:txBody>
      </p:sp>
    </p:spTree>
    <p:extLst>
      <p:ext uri="{BB962C8B-B14F-4D97-AF65-F5344CB8AC3E}">
        <p14:creationId xmlns:p14="http://schemas.microsoft.com/office/powerpoint/2010/main" val="337163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23F6B8-4350-4512-AA84-09548E5C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podnikatele</a:t>
            </a:r>
            <a:endParaRPr lang="en-GB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="" xmlns:a16="http://schemas.microsoft.com/office/drawing/2014/main" id="{02302554-8C30-40CD-8BE1-5EE6803D0FF5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580" y="1401306"/>
            <a:ext cx="5616624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8D6EE70E-79DF-42E2-9EE9-BA4C63A41F80}"/>
              </a:ext>
            </a:extLst>
          </p:cNvPr>
          <p:cNvSpPr/>
          <p:nvPr/>
        </p:nvSpPr>
        <p:spPr>
          <a:xfrm>
            <a:off x="5889399" y="5545292"/>
            <a:ext cx="245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Zdroj</a:t>
            </a:r>
            <a:r>
              <a:rPr lang="en-GB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GB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Fillion</a:t>
            </a:r>
            <a:r>
              <a:rPr lang="en-GB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, 20</a:t>
            </a: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GB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1, s.49</a:t>
            </a:r>
            <a:endParaRPr lang="cs-CZ" i="1" spc="-2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AF77FE-2435-4348-9BC6-2A280622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Role podnikatele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F6376FC-E20A-4E53-A2CF-704DAC5C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i="1" dirty="0"/>
              <a:t>určitý souhrn vzorců chování (s charakterem popisným, normativním), které vyjadřují potřebu nebo očekávání</a:t>
            </a:r>
            <a:r>
              <a:rPr lang="cs-CZ" sz="2400" dirty="0"/>
              <a:t>.</a:t>
            </a:r>
          </a:p>
          <a:p>
            <a:r>
              <a:rPr lang="cs-CZ" sz="2400" dirty="0"/>
              <a:t>role vlastnická</a:t>
            </a:r>
          </a:p>
          <a:p>
            <a:r>
              <a:rPr lang="cs-CZ" sz="2400" dirty="0"/>
              <a:t>role správce</a:t>
            </a:r>
          </a:p>
          <a:p>
            <a:r>
              <a:rPr lang="cs-CZ" sz="2400" dirty="0"/>
              <a:t>role manažera</a:t>
            </a:r>
          </a:p>
          <a:p>
            <a:r>
              <a:rPr lang="cs-CZ" sz="2400" dirty="0"/>
              <a:t>role prodejce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4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534772" cy="369436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sz="4200" dirty="0"/>
              <a:t>1. Učení </a:t>
            </a:r>
          </a:p>
          <a:p>
            <a:pPr>
              <a:buNone/>
            </a:pPr>
            <a:r>
              <a:rPr lang="cs-CZ" sz="4200" dirty="0"/>
              <a:t>2. Volba oboru </a:t>
            </a:r>
          </a:p>
          <a:p>
            <a:pPr>
              <a:buNone/>
            </a:pPr>
            <a:r>
              <a:rPr lang="cs-CZ" sz="4200" dirty="0"/>
              <a:t>3. Identifikace výklenku. </a:t>
            </a:r>
          </a:p>
          <a:p>
            <a:pPr>
              <a:buNone/>
            </a:pPr>
            <a:r>
              <a:rPr lang="cs-CZ" sz="4200" dirty="0"/>
              <a:t>4. Nalézt a rozvíjet podnikatelské příležitosti </a:t>
            </a:r>
          </a:p>
          <a:p>
            <a:pPr>
              <a:buNone/>
            </a:pPr>
            <a:r>
              <a:rPr lang="cs-CZ" sz="4200" dirty="0"/>
              <a:t>5. Vizualizace cílů</a:t>
            </a:r>
          </a:p>
          <a:p>
            <a:pPr>
              <a:buNone/>
            </a:pPr>
            <a:r>
              <a:rPr lang="cs-CZ" sz="4200" dirty="0"/>
              <a:t>6. Řízení rizik </a:t>
            </a:r>
          </a:p>
          <a:p>
            <a:pPr>
              <a:buNone/>
            </a:pPr>
            <a:r>
              <a:rPr lang="cs-CZ" sz="4200" dirty="0"/>
              <a:t>7. Projektování (produkty, služby, organizace) </a:t>
            </a:r>
          </a:p>
          <a:p>
            <a:pPr>
              <a:buNone/>
            </a:pPr>
            <a:r>
              <a:rPr lang="cs-CZ" sz="4200" dirty="0"/>
              <a:t>8. Závazek k akci </a:t>
            </a:r>
          </a:p>
          <a:p>
            <a:pPr>
              <a:buNone/>
            </a:pPr>
            <a:r>
              <a:rPr lang="cs-CZ" sz="4200" dirty="0"/>
              <a:t>9. Využívání zdrojů</a:t>
            </a:r>
          </a:p>
          <a:p>
            <a:pPr>
              <a:buNone/>
            </a:pPr>
            <a:r>
              <a:rPr lang="cs-CZ" sz="4200" dirty="0"/>
              <a:t>10. Budování vztahů</a:t>
            </a:r>
          </a:p>
          <a:p>
            <a:pPr>
              <a:buNone/>
            </a:pPr>
            <a:r>
              <a:rPr lang="cs-CZ" sz="4200" dirty="0"/>
              <a:t>11. Řízení</a:t>
            </a:r>
          </a:p>
          <a:p>
            <a:pPr>
              <a:buNone/>
            </a:pPr>
            <a:r>
              <a:rPr lang="cs-CZ" sz="4200" dirty="0"/>
              <a:t>12. Rozvoj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C423224A-5D3B-43FC-A880-4DBF77F9BF43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7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Podnikatel a jeho definice. Vymezení podnikání. </a:t>
            </a:r>
          </a:p>
          <a:p>
            <a:r>
              <a:rPr lang="cs-CZ" dirty="0"/>
              <a:t>Vyhodnocení potenciálu pro podnikání.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Desatero úspěšného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772817"/>
            <a:ext cx="7886700" cy="37167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1.	vytrvalost</a:t>
            </a:r>
          </a:p>
          <a:p>
            <a:pPr>
              <a:buNone/>
            </a:pPr>
            <a:r>
              <a:rPr lang="cs-CZ" dirty="0"/>
              <a:t>2.	sebedůvěra</a:t>
            </a:r>
          </a:p>
          <a:p>
            <a:pPr>
              <a:buNone/>
            </a:pPr>
            <a:r>
              <a:rPr lang="cs-CZ" dirty="0"/>
              <a:t>3.	odpovědnost</a:t>
            </a:r>
          </a:p>
          <a:p>
            <a:pPr>
              <a:buNone/>
            </a:pPr>
            <a:r>
              <a:rPr lang="cs-CZ" dirty="0"/>
              <a:t>4.	informovanost</a:t>
            </a:r>
          </a:p>
          <a:p>
            <a:pPr>
              <a:buNone/>
            </a:pPr>
            <a:r>
              <a:rPr lang="cs-CZ" dirty="0"/>
              <a:t>5.	iniciativa</a:t>
            </a:r>
          </a:p>
          <a:p>
            <a:pPr>
              <a:buNone/>
            </a:pPr>
            <a:r>
              <a:rPr lang="cs-CZ" dirty="0"/>
              <a:t>6.	monitoring a využití příležitostí a svých silných stránek</a:t>
            </a:r>
          </a:p>
          <a:p>
            <a:pPr>
              <a:buNone/>
            </a:pPr>
            <a:r>
              <a:rPr lang="cs-CZ" dirty="0"/>
              <a:t>7.	koncepce cena/kvalita/flexibilita</a:t>
            </a:r>
          </a:p>
          <a:p>
            <a:pPr>
              <a:buNone/>
            </a:pPr>
            <a:r>
              <a:rPr lang="cs-CZ" dirty="0"/>
              <a:t>8.	úsilí o úspěch</a:t>
            </a:r>
          </a:p>
          <a:p>
            <a:pPr>
              <a:buNone/>
            </a:pPr>
            <a:r>
              <a:rPr lang="cs-CZ" dirty="0"/>
              <a:t>9.	racionální chování</a:t>
            </a:r>
          </a:p>
          <a:p>
            <a:pPr>
              <a:buNone/>
            </a:pPr>
            <a:r>
              <a:rPr lang="cs-CZ" dirty="0"/>
              <a:t>10.respektování okolní reality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1BBE549-647E-41F7-A7DD-369789897D52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4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small" dirty="0"/>
              <a:t>Typy podnikání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628650" y="1797844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z="2800" dirty="0"/>
              <a:t>Jako životní styl.</a:t>
            </a:r>
          </a:p>
          <a:p>
            <a:pPr lvl="0"/>
            <a:r>
              <a:rPr lang="cs-CZ" sz="2800" dirty="0"/>
              <a:t>Zdrženlivé. </a:t>
            </a:r>
          </a:p>
          <a:p>
            <a:pPr lvl="0"/>
            <a:r>
              <a:rPr lang="cs-CZ" sz="2800" dirty="0"/>
              <a:t>Nadějné. </a:t>
            </a:r>
          </a:p>
          <a:p>
            <a:pPr lvl="0"/>
            <a:r>
              <a:rPr lang="cs-CZ" sz="2800" dirty="0"/>
              <a:t>S potenciálem vysokého růstu.</a:t>
            </a:r>
          </a:p>
          <a:p>
            <a:r>
              <a:rPr lang="cs-CZ" sz="2800" dirty="0"/>
              <a:t>Revoluční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14AA9CCB-348B-484F-A91B-34F9432DA9B4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31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small" dirty="0"/>
              <a:t>Motivace k 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227263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b="1" dirty="0"/>
              <a:t>tlak (</a:t>
            </a:r>
            <a:r>
              <a:rPr lang="cs-CZ" b="1" dirty="0" err="1"/>
              <a:t>push</a:t>
            </a:r>
            <a:r>
              <a:rPr lang="cs-CZ" b="1" dirty="0"/>
              <a:t>) </a:t>
            </a:r>
            <a:r>
              <a:rPr lang="cs-CZ" dirty="0"/>
              <a:t>– člověk musí svojí situaci řešit, důvody jsou silnější, ale o to rychleji vyhasínají, většinou nevedou k mimořádným výsledkům</a:t>
            </a:r>
          </a:p>
          <a:p>
            <a:r>
              <a:rPr lang="cs-CZ" b="1" dirty="0"/>
              <a:t>tah (</a:t>
            </a:r>
            <a:r>
              <a:rPr lang="cs-CZ" b="1" dirty="0" err="1"/>
              <a:t>pull</a:t>
            </a:r>
            <a:r>
              <a:rPr lang="cs-CZ" b="1" dirty="0"/>
              <a:t>) </a:t>
            </a:r>
            <a:r>
              <a:rPr lang="cs-CZ" dirty="0"/>
              <a:t>– využití příležitosti je významným prostředkem k uspokojení podnikatelových potřeb, důvody jsou trvalejší a málokdy vyhasínají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C38C3810-010B-4914-8E8C-C46E69DE3CDE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03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jako proces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782763"/>
            <a:ext cx="54260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00198C2A-9FE2-4CA5-A596-F3E41874E0E2}"/>
              </a:ext>
            </a:extLst>
          </p:cNvPr>
          <p:cNvSpPr/>
          <p:nvPr/>
        </p:nvSpPr>
        <p:spPr>
          <a:xfrm>
            <a:off x="5580113" y="5075237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Hisrich</a:t>
            </a: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cs-CZ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Peters</a:t>
            </a: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, 2002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5CE9E9C-077B-49F2-87B6-5D6661E88A2D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Podnikatelský proces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 cstate="print"/>
          <a:srcRect l="15204" t="48906" r="12008" b="17620"/>
          <a:stretch>
            <a:fillRect/>
          </a:stretch>
        </p:blipFill>
        <p:spPr bwMode="auto">
          <a:xfrm>
            <a:off x="539552" y="1754981"/>
            <a:ext cx="61722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F07C65D-A735-44F0-A353-67D05A8D2A61}"/>
              </a:ext>
            </a:extLst>
          </p:cNvPr>
          <p:cNvSpPr/>
          <p:nvPr/>
        </p:nvSpPr>
        <p:spPr>
          <a:xfrm>
            <a:off x="4932041" y="5137177"/>
            <a:ext cx="337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Hisrich</a:t>
            </a: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cs-CZ" i="1" spc="-2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Peters</a:t>
            </a:r>
            <a:r>
              <a:rPr lang="cs-CZ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, 2002, s.48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B5121F55-079A-4864-B67A-C91D41FC7797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30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8CF372-60E4-476E-93E4-7089C346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tedy zahrnuje podnikání?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94562ED-D91F-423C-86CF-5FC4E740D428}"/>
              </a:ext>
            </a:extLst>
          </p:cNvPr>
          <p:cNvSpPr/>
          <p:nvPr/>
        </p:nvSpPr>
        <p:spPr>
          <a:xfrm>
            <a:off x="683568" y="213633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Podnikání zahrnuje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tvůrčí proces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s cílem vytvořit nové hodnoty. Výsledek musí mít hodnotu pro podnikatele a zákazníka, na nichž je proces založen.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Podnikání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vyžaduje vynaložení potřebného času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s úsilím vytvořit něco nového a zajistit jeho provoz.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Podnikáme za předpokladu, že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přijmeme potřebné riziko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Tato rizika se soustřeďují na oblasti finanční, psychické a sociální. </a:t>
            </a:r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Odměnou je být podnikatelem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Nejdůležitějšími prioritami je nezávislost, osobní spokojenost a peněžní odměny.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8AE0E7E-B7DC-4C47-A347-118875BB5595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9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AF5042-5256-4993-B859-3D94BB36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52737"/>
            <a:ext cx="6264696" cy="507703"/>
          </a:xfrm>
        </p:spPr>
        <p:txBody>
          <a:bodyPr/>
          <a:lstStyle/>
          <a:p>
            <a:r>
              <a:rPr lang="cs-CZ" dirty="0"/>
              <a:t>Tři charakteristiky podnikatelské činnosti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F383296A-70BB-4F30-9970-9BA61243914E}"/>
              </a:ext>
            </a:extLst>
          </p:cNvPr>
          <p:cNvSpPr/>
          <p:nvPr/>
        </p:nvSpPr>
        <p:spPr>
          <a:xfrm>
            <a:off x="611560" y="227687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Inovace.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Podnikání obecně znamená nabízet nový produkt, použití nové techniky nebo technologie, otevření nového trhu, nebo vývoj nové formy organizace za účelem výroby nebo zlepšení výrobku.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Provozování podniku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kombinace zdrojů pro výrobu nebo služby. Podnikáním se rozumí zakládání podniků, aby přinášely zisk. </a:t>
            </a:r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Snášení rizika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Pojem riziko znamená, že výsledek podnikatelského podniku není znám. Podnikatelé proto se vždy pracují pod určitou mírou nejistoty a nemohou znát výsledky mnoha rozhodnutí, které musí učinit.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5FE29F1-15FF-4664-8EC7-8A209217EF88}"/>
              </a:ext>
            </a:extLst>
          </p:cNvPr>
          <p:cNvSpPr/>
          <p:nvPr/>
        </p:nvSpPr>
        <p:spPr>
          <a:xfrm>
            <a:off x="7248525" y="260649"/>
            <a:ext cx="1753791" cy="127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44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SPECIFIKA MALÝCH A STŘEDNÍCH PODNIKŮ A JEJICH PODPORA</a:t>
            </a:r>
            <a:br>
              <a:rPr lang="pl-PL" dirty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7886700" cy="326231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cs-CZ" i="1" dirty="0"/>
              <a:t>"</a:t>
            </a:r>
            <a:r>
              <a:rPr lang="cs-CZ" i="1" dirty="0" err="1"/>
              <a:t>Mikro</a:t>
            </a:r>
            <a:r>
              <a:rPr lang="cs-CZ" i="1" dirty="0"/>
              <a:t>, malé a střední podniky (dále jen MSP) jsou motorem evropské ekonomiky. Jsou základním zdrojem pracovních míst, vytvořit podnikatelský duch a inovace v EU a jsou proto zásadní význam pro podporu konkurenceschopnosti a zaměstnanosti</a:t>
            </a:r>
            <a:r>
              <a:rPr lang="cs-CZ" dirty="0"/>
              <a:t>"(Evropská Komise, 2005).</a:t>
            </a:r>
          </a:p>
          <a:p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53F18A4C-4A54-4BE7-807E-60034AB8D6A1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8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2420888"/>
            <a:ext cx="777686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Politika Evropské unie pro podporu malého a středního podnikání se poprvé datuje k prvnímu „ Společnému akčnímu programu“ který byl speciálně vytvořen a následně schválen v roce 1983, který byl nato vyhlášen jako „Evropský rok malých a středních podniků a živnostenského podnikání“.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Druhý podobný podpůrný program byl vyhlášen v roce 1987.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67487D2-B8E8-4553-A4FF-8CFA9BCD9FDC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6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29615A-D202-4FF6-B265-B8BB3E7C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6CB0451-0F9A-4606-A9FD-222B589D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Historický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řemesla</a:t>
            </a:r>
            <a:endParaRPr lang="en-GB" dirty="0"/>
          </a:p>
          <a:p>
            <a:r>
              <a:rPr lang="en-GB" dirty="0" err="1"/>
              <a:t>Rozvoji</a:t>
            </a:r>
            <a:r>
              <a:rPr lang="en-GB" dirty="0"/>
              <a:t> </a:t>
            </a:r>
            <a:r>
              <a:rPr lang="en-GB" dirty="0" err="1"/>
              <a:t>bránila</a:t>
            </a:r>
            <a:r>
              <a:rPr lang="en-GB" dirty="0"/>
              <a:t> </a:t>
            </a:r>
            <a:r>
              <a:rPr lang="en-GB" dirty="0" err="1"/>
              <a:t>uzavřenost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, </a:t>
            </a:r>
            <a:r>
              <a:rPr lang="cs-CZ" dirty="0"/>
              <a:t>avšak </a:t>
            </a:r>
            <a:r>
              <a:rPr lang="en-GB" dirty="0" err="1"/>
              <a:t>počátky</a:t>
            </a:r>
            <a:r>
              <a:rPr lang="en-GB" dirty="0"/>
              <a:t> </a:t>
            </a:r>
            <a:r>
              <a:rPr lang="en-GB" dirty="0" err="1"/>
              <a:t>podnikání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datovat</a:t>
            </a:r>
            <a:r>
              <a:rPr lang="en-GB" dirty="0"/>
              <a:t> do 13.st.</a:t>
            </a:r>
          </a:p>
          <a:p>
            <a:r>
              <a:rPr lang="en-GB" dirty="0" err="1"/>
              <a:t>Vázanost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šlechtu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18.st.</a:t>
            </a:r>
          </a:p>
          <a:p>
            <a:r>
              <a:rPr lang="en-GB" dirty="0" err="1"/>
              <a:t>Ovlivněno</a:t>
            </a:r>
            <a:r>
              <a:rPr lang="en-GB" dirty="0"/>
              <a:t> „</a:t>
            </a:r>
            <a:r>
              <a:rPr lang="en-GB" dirty="0" err="1"/>
              <a:t>bariérami</a:t>
            </a:r>
            <a:r>
              <a:rPr lang="en-GB" dirty="0"/>
              <a:t> </a:t>
            </a:r>
            <a:r>
              <a:rPr lang="en-GB" dirty="0" err="1"/>
              <a:t>byrokracie</a:t>
            </a:r>
            <a:r>
              <a:rPr lang="en-GB" dirty="0"/>
              <a:t>“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98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1681059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Evropská komise iniciovala práci na dalším dokumentu, který byl prezentován v roce 1993 jako „Bílá kniha“ a zastřešoval integrovaný program pro rozvoj MSP a živnostenského podnikání obecně. Tímto bylo založeno Generální ředitelství pro podnikání, zkrácený název DG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Enterprise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Jeho hlavními cíli je podpora podnikání jakožto :</a:t>
            </a:r>
          </a:p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cenné životní zkušenosti,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prostředí pro rozvoj inovací,</a:t>
            </a:r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prvku růstu konkurenceschopnosti.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CE336A65-5AC1-4E59-A954-F157ED97ADF3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82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6DCC2B46-FDCA-4DB4-B4F5-EA6D405ECFF0}"/>
              </a:ext>
            </a:extLst>
          </p:cNvPr>
          <p:cNvSpPr/>
          <p:nvPr/>
        </p:nvSpPr>
        <p:spPr>
          <a:xfrm>
            <a:off x="899592" y="220486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Třetím krokem byl několikaletý program podpory MSP (1997-2000) , který zahrnoval potřebné iniciativy a byl podporován v kontextu Amsterdamské dohody, jejíž pasáž zní: "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Úkolem Společenství je … podporovat harmonický, vyvážený a trvale udržitelný rozvoj hospodářského života, vysokou úroveň zaměstnanosti a sociální ochrany, rovné zacházení s muži a ženami, … zvyšování životní úrovně a kvality života, hospodářskou a sociální soudržnost a solidaritu mezi členskými státy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." (Smlouva o EU (Amsterdamská čl. 2/ex-čl. B Cíle)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CFE1E51-A6E6-4DD4-A187-9A1EAA18E1EC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19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B9D9DB31-EC32-4905-9D94-9BA096B84069}"/>
              </a:ext>
            </a:extLst>
          </p:cNvPr>
          <p:cNvSpPr/>
          <p:nvPr/>
        </p:nvSpPr>
        <p:spPr>
          <a:xfrm>
            <a:off x="285927" y="2132856"/>
            <a:ext cx="82809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 červnu 2000 byl schválen ve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Fiera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(Portugalsko) Evropskou Radou dokument „Evropská Charta pro malé podniky“. Tato Charta vyzývá členské státy Evropské unie a Evropskou Komisi, aby zajistili podporu a pomoc malým podnikům v deseti klíčových oblastech.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Oblasti podpory zahrnují vzdělávání a rozvoj podnikavosti, levnější a rychlejší začátek podnikání díky zlepšení legislativy a regulace trhu, daňová a finanční oblast, posilování technických kapacit malých podniků. Každý rok proto Evropská komise vydává zprávu o implementaci přijaté strategie členskými státy.	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F038E195-6FC2-4DB4-9648-2740A814EA87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80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E9A76D-3E6C-49DC-84BC-F62796E1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/>
              <a:t>Implementace bodů Evropské charty</a:t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6D6C7EE6-2493-4A14-9295-9F6D08E4A167}"/>
              </a:ext>
            </a:extLst>
          </p:cNvPr>
          <p:cNvSpPr/>
          <p:nvPr/>
        </p:nvSpPr>
        <p:spPr>
          <a:xfrm>
            <a:off x="971600" y="2136339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podpořit růst konkurenceschopnosti podnikání v ekonomice založené na znalostech v mezinárodním prostředí,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propagace podnikání,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zjednodušení a zlepšení administrativy, regulačních opatření pro podporu inovací a zakládání podniků,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systému financování MSP,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přístupu podnikatelů ke službám společenství, týkajících se programů, sítí a koordinace činností</a:t>
            </a:r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dále zlepšovat 10 bodů přijaté Charty	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5AB9C628-5BBC-44EB-ACF7-7252C0247894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2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cs-CZ" sz="2100"/>
              <a:t>Význam MSP pro Evropské hospodářství</a:t>
            </a:r>
            <a:r>
              <a:rPr lang="fr-FR" sz="2100"/>
              <a:t/>
            </a:r>
            <a:br>
              <a:rPr lang="fr-FR" sz="2100"/>
            </a:br>
            <a:endParaRPr lang="fr-FR" sz="210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51038"/>
            <a:ext cx="3889375" cy="3455987"/>
          </a:xfrm>
          <a:noFill/>
        </p:spPr>
        <p:txBody>
          <a:bodyPr/>
          <a:lstStyle/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významný faktor sociálního rozvoje a ekonomiky</a:t>
            </a:r>
            <a:r>
              <a:rPr lang="cs-CZ" sz="1800" dirty="0">
                <a:solidFill>
                  <a:srgbClr val="336699"/>
                </a:solidFill>
              </a:rPr>
              <a:t> </a:t>
            </a:r>
          </a:p>
          <a:p>
            <a:pPr lvl="1" eaLnBrk="1" hangingPunct="1"/>
            <a:r>
              <a:rPr lang="cs-CZ" sz="1500" dirty="0"/>
              <a:t>50% podíl na tržbách a přidané hodnotě</a:t>
            </a:r>
          </a:p>
          <a:p>
            <a:pPr lvl="1" eaLnBrk="1" hangingPunct="1"/>
            <a:r>
              <a:rPr lang="cs-CZ" sz="1500" dirty="0"/>
              <a:t>Vytvářejí 67% evropského HDP</a:t>
            </a:r>
            <a:endParaRPr lang="cs-CZ" sz="1500" dirty="0">
              <a:solidFill>
                <a:srgbClr val="336699"/>
              </a:solidFill>
            </a:endParaRP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významná úloha pro pracovní příležitosti</a:t>
            </a:r>
            <a:endParaRPr lang="cs-CZ" sz="1500" dirty="0"/>
          </a:p>
          <a:p>
            <a:pPr lvl="1" eaLnBrk="1" hangingPunct="1"/>
            <a:r>
              <a:rPr lang="cs-CZ" sz="1500" dirty="0"/>
              <a:t>Poskytují 75 milionů pracovních míst v soukromém sektoru</a:t>
            </a:r>
          </a:p>
          <a:p>
            <a:pPr lvl="1" eaLnBrk="1" hangingPunct="1"/>
            <a:r>
              <a:rPr lang="cs-CZ" sz="1500" dirty="0"/>
              <a:t>80 % podílu na celkové zaměstnanosti ve službách, obchodě a stavebnictví</a:t>
            </a:r>
          </a:p>
          <a:p>
            <a:pPr eaLnBrk="1" hangingPunct="1"/>
            <a:r>
              <a:rPr lang="en-US" sz="1500" dirty="0">
                <a:solidFill>
                  <a:srgbClr val="336699"/>
                </a:solidFill>
              </a:rPr>
              <a:t>&lt;3</a:t>
            </a:r>
            <a:r>
              <a:rPr lang="cs-CZ" sz="1500" dirty="0">
                <a:solidFill>
                  <a:srgbClr val="336699"/>
                </a:solidFill>
              </a:rPr>
              <a:t>% MSP s vysokým podílem aktivit </a:t>
            </a:r>
            <a:r>
              <a:rPr lang="cs-CZ" sz="1500" dirty="0" err="1">
                <a:solidFill>
                  <a:srgbClr val="336699"/>
                </a:solidFill>
              </a:rPr>
              <a:t>VaV</a:t>
            </a:r>
            <a:endParaRPr lang="cs-CZ" sz="1500" dirty="0">
              <a:solidFill>
                <a:srgbClr val="336699"/>
              </a:solidFill>
            </a:endParaRPr>
          </a:p>
        </p:txBody>
      </p:sp>
      <p:graphicFrame>
        <p:nvGraphicFramePr>
          <p:cNvPr id="1026" name="Object 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19725" y="2727325"/>
          <a:ext cx="372427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" r:id="rId4" imgW="8001101" imgH="5676821" progId="MSGraph.Chart.8">
                  <p:embed followColorScheme="full"/>
                </p:oleObj>
              </mc:Choice>
              <mc:Fallback>
                <p:oleObj name="Graf" r:id="rId4" imgW="8001101" imgH="56768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2727325"/>
                        <a:ext cx="3724275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5328048" y="3537348"/>
            <a:ext cx="864394" cy="9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750" b="1"/>
              <a:t>20% MSP přejímají existující technologie, nízká míra inovací</a:t>
            </a:r>
          </a:p>
          <a:p>
            <a:pPr>
              <a:spcBef>
                <a:spcPct val="50000"/>
              </a:spcBef>
            </a:pPr>
            <a:endParaRPr lang="cs-CZ" sz="750"/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5975748" y="4346974"/>
            <a:ext cx="140374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b="1"/>
              <a:t>70% MSP žádné nebo málo VaV aktivit</a:t>
            </a:r>
          </a:p>
          <a:p>
            <a:pPr>
              <a:spcBef>
                <a:spcPct val="50000"/>
              </a:spcBef>
            </a:pPr>
            <a:endParaRPr lang="cs-CZ" sz="900"/>
          </a:p>
        </p:txBody>
      </p:sp>
      <p:sp>
        <p:nvSpPr>
          <p:cNvPr id="1031" name="Text Box 25"/>
          <p:cNvSpPr txBox="1">
            <a:spLocks noChangeArrowheads="1"/>
          </p:cNvSpPr>
          <p:nvPr/>
        </p:nvSpPr>
        <p:spPr bwMode="auto">
          <a:xfrm>
            <a:off x="5058966" y="2511028"/>
            <a:ext cx="12418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/>
              <a:t>&lt;10</a:t>
            </a:r>
            <a:r>
              <a:rPr lang="cs-CZ" sz="750"/>
              <a:t>% MSP vyvíjí nebo kombinují existující technologie inovačním způsobem</a:t>
            </a:r>
          </a:p>
        </p:txBody>
      </p:sp>
      <p:sp>
        <p:nvSpPr>
          <p:cNvPr id="1032" name="Text Box 26"/>
          <p:cNvSpPr txBox="1">
            <a:spLocks noChangeArrowheads="1"/>
          </p:cNvSpPr>
          <p:nvPr/>
        </p:nvSpPr>
        <p:spPr bwMode="auto">
          <a:xfrm>
            <a:off x="6300787" y="2402681"/>
            <a:ext cx="118705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b="1"/>
              <a:t>&lt;3</a:t>
            </a:r>
            <a:r>
              <a:rPr lang="cs-CZ" sz="750" b="1"/>
              <a:t>% MSP s vysokým podílem VaV aktivit</a:t>
            </a:r>
          </a:p>
          <a:p>
            <a:endParaRPr lang="cs-CZ" sz="750"/>
          </a:p>
        </p:txBody>
      </p:sp>
      <p:sp>
        <p:nvSpPr>
          <p:cNvPr id="1033" name="Line 27"/>
          <p:cNvSpPr>
            <a:spLocks noChangeShapeType="1"/>
          </p:cNvSpPr>
          <p:nvPr/>
        </p:nvSpPr>
        <p:spPr bwMode="auto">
          <a:xfrm>
            <a:off x="5651897" y="2888457"/>
            <a:ext cx="270272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1350"/>
          </a:p>
        </p:txBody>
      </p:sp>
      <p:sp>
        <p:nvSpPr>
          <p:cNvPr id="1034" name="Line 28"/>
          <p:cNvSpPr>
            <a:spLocks noChangeShapeType="1"/>
          </p:cNvSpPr>
          <p:nvPr/>
        </p:nvSpPr>
        <p:spPr bwMode="auto">
          <a:xfrm flipH="1">
            <a:off x="6300788" y="2511029"/>
            <a:ext cx="53579" cy="377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135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0F3E6F19-CFD4-4396-BE5C-8507FBB2F39F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79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Definice malého a středního podnikání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893175" cy="361791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Malý a střední podnik v ČR (EU) pro účely podpory podnikání je definován pomocí následujících kritérií:</a:t>
            </a:r>
          </a:p>
          <a:p>
            <a:pPr eaLnBrk="1" hangingPunct="1"/>
            <a:r>
              <a:rPr lang="cs-CZ" dirty="0"/>
              <a:t>počtu zaměstnanců, </a:t>
            </a:r>
          </a:p>
          <a:p>
            <a:pPr eaLnBrk="1" hangingPunct="1"/>
            <a:r>
              <a:rPr lang="cs-CZ" dirty="0"/>
              <a:t>ekonomických kritérií (aktiva, nebo čistý obrat podniku za poslední uzavřené období) a </a:t>
            </a:r>
          </a:p>
          <a:p>
            <a:pPr eaLnBrk="1" hangingPunct="1"/>
            <a:r>
              <a:rPr lang="cs-CZ" dirty="0"/>
              <a:t>nezávislosti.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3DA2964B-639A-4A02-AE16-83B6CB7DCCBA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55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784698" y="143817"/>
            <a:ext cx="8064000" cy="1325563"/>
          </a:xfrm>
        </p:spPr>
        <p:txBody>
          <a:bodyPr/>
          <a:lstStyle/>
          <a:p>
            <a:pPr eaLnBrk="1" hangingPunct="1"/>
            <a:r>
              <a:rPr lang="cs-CZ" sz="2700" b="1" dirty="0"/>
              <a:t>Nová </a:t>
            </a:r>
            <a:r>
              <a:rPr lang="cs-CZ" sz="2700" b="1" dirty="0" err="1"/>
              <a:t>df</a:t>
            </a:r>
            <a:r>
              <a:rPr lang="cs-CZ" sz="2700" b="1" dirty="0"/>
              <a:t>. dle EU platná od 1. 1. 2005</a:t>
            </a:r>
          </a:p>
        </p:txBody>
      </p:sp>
      <p:pic>
        <p:nvPicPr>
          <p:cNvPr id="10243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7870"/>
          <a:stretch>
            <a:fillRect/>
          </a:stretch>
        </p:blipFill>
        <p:spPr>
          <a:xfrm>
            <a:off x="1121110" y="1719933"/>
            <a:ext cx="6103937" cy="30241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47812" y="4994674"/>
            <a:ext cx="610195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/>
              <a:t>U kritérií obratu a rozvahy se jedná o korunový ekvivalent – kurs vyhlášený Evropskou centrální bankou pro poměr mezi EUR a Kč k 31. 12. předcházejícího roku podání žádosti o podporu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E5781280-DDFF-4C1C-B438-07E3D4473253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0245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700" b="1"/>
              <a:t>Nejčastější charakteristika velikosti podniku dle počtu zaměstnanců</a:t>
            </a:r>
            <a:r>
              <a:rPr lang="cs-CZ" sz="2700"/>
              <a:t> </a:t>
            </a:r>
          </a:p>
        </p:txBody>
      </p:sp>
      <p:graphicFrame>
        <p:nvGraphicFramePr>
          <p:cNvPr id="113816" name="Group 152"/>
          <p:cNvGraphicFramePr>
            <a:graphicFrameLocks noGrp="1"/>
          </p:cNvGraphicFramePr>
          <p:nvPr>
            <p:ph idx="4294967295"/>
          </p:nvPr>
        </p:nvGraphicFramePr>
        <p:xfrm>
          <a:off x="0" y="2349500"/>
          <a:ext cx="6210300" cy="33401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3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Drobný(mikro)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Malý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Austrálie/Nový Zéland (ABS)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20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až 200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Kanada/USA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jak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Evropa (EU)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 + obrat (definice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až 50 zaměstnanců + obrat, aktiva (definice 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až 250 zaměstnanců + obrat, aktiva (definice EU) 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(Brazílie, Jižní Korea, Spojené Arabské emiráty)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06B8819-B52F-4305-8AB1-89E8B63E6BA7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9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27263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/>
              <a:t>Propojené</a:t>
            </a:r>
            <a:r>
              <a:rPr lang="cs-CZ" dirty="0"/>
              <a:t> (spojené) podniky (</a:t>
            </a:r>
            <a:r>
              <a:rPr lang="cs-CZ" dirty="0" err="1"/>
              <a:t>linked</a:t>
            </a:r>
            <a:r>
              <a:rPr lang="cs-CZ" dirty="0"/>
              <a:t> </a:t>
            </a:r>
            <a:r>
              <a:rPr lang="cs-CZ" dirty="0" err="1"/>
              <a:t>enterprises</a:t>
            </a:r>
            <a:r>
              <a:rPr lang="cs-CZ" dirty="0"/>
              <a:t>), kdy jeden podnik vlastní většinu kapitálu nebo hlasovacích práv v druhém podniku,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/>
              <a:t>partnerské podniky </a:t>
            </a:r>
            <a:r>
              <a:rPr lang="cs-CZ" dirty="0"/>
              <a:t>(partner </a:t>
            </a:r>
            <a:r>
              <a:rPr lang="cs-CZ" dirty="0" err="1"/>
              <a:t>enterprises</a:t>
            </a:r>
            <a:r>
              <a:rPr lang="cs-CZ" dirty="0"/>
              <a:t>), kdy jeden podnik je mateřský (</a:t>
            </a:r>
            <a:r>
              <a:rPr lang="cs-CZ" dirty="0" err="1"/>
              <a:t>upstream</a:t>
            </a:r>
            <a:r>
              <a:rPr lang="cs-CZ" dirty="0"/>
              <a:t> </a:t>
            </a:r>
            <a:r>
              <a:rPr lang="cs-CZ" dirty="0" err="1"/>
              <a:t>enterprise</a:t>
            </a:r>
            <a:r>
              <a:rPr lang="cs-CZ" dirty="0"/>
              <a:t>) a vlastní více </a:t>
            </a:r>
            <a:r>
              <a:rPr lang="cs-CZ" b="1" dirty="0"/>
              <a:t>než 25 % </a:t>
            </a:r>
            <a:r>
              <a:rPr lang="cs-CZ" dirty="0"/>
              <a:t>kapitálu nebo hlasovacích práv ve dceřiném podniku (</a:t>
            </a:r>
            <a:r>
              <a:rPr lang="cs-CZ" dirty="0" err="1"/>
              <a:t>downstream</a:t>
            </a:r>
            <a:r>
              <a:rPr lang="cs-CZ" dirty="0"/>
              <a:t> </a:t>
            </a:r>
            <a:r>
              <a:rPr lang="cs-CZ" dirty="0" err="1"/>
              <a:t>enterprise</a:t>
            </a:r>
            <a:r>
              <a:rPr lang="cs-CZ" dirty="0"/>
              <a:t>), a to u přesně vymezených institucí.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4CF942F-D67E-48F4-B914-D1EB4D62A674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8539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65129"/>
            <a:ext cx="628580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27263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Nezávislý (samostatný) podnik </a:t>
            </a:r>
            <a:r>
              <a:rPr lang="cs-CZ" dirty="0"/>
              <a:t>(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enterprise</a:t>
            </a:r>
            <a:r>
              <a:rPr lang="cs-CZ" dirty="0"/>
              <a:t>), který nesplňuje dvě výše uvedená kritéria nezávislosti (do 25 %).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/>
              <a:t>Za nezávislý podnik se tedy považuje od   1. 1. 2005 i podnik, kde je více než 25 % kapitálu nebo hlasovacích práv vlastněno veřejnými investičními společnostmi, společnostmi rizikového kapitálu, univerzitami, neziskovými centry, institucionálními investory regionálního rozvoje nebo místními úřady.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76B1676-5A8C-410F-8207-6D8BA6F21485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652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16CFB4-73E7-4ACF-A895-BCD651FD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normy</a:t>
            </a:r>
            <a:r>
              <a:rPr lang="en-GB" dirty="0"/>
              <a:t> – </a:t>
            </a:r>
            <a:r>
              <a:rPr lang="en-GB" dirty="0" err="1"/>
              <a:t>lenní</a:t>
            </a:r>
            <a:r>
              <a:rPr lang="en-GB" dirty="0"/>
              <a:t> </a:t>
            </a:r>
            <a:r>
              <a:rPr lang="en-GB" dirty="0" err="1"/>
              <a:t>zřízení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8E43A0A-6CC1-4295-B222-EC48BD9AB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Připoutanost k půdě formou roboty nebo rentou, platné normy:</a:t>
            </a:r>
          </a:p>
          <a:p>
            <a:pPr lvl="1"/>
            <a:r>
              <a:rPr lang="cs-CZ" dirty="0"/>
              <a:t>NEDÍL – za majetek ručili všichni, včetně dluhů, zaniklo 1627</a:t>
            </a:r>
          </a:p>
          <a:p>
            <a:pPr lvl="1"/>
            <a:r>
              <a:rPr lang="cs-CZ" dirty="0"/>
              <a:t>SVOBODNÁ A NESVOBODNÁ DRŽBA- pravé a svobodné dědictví</a:t>
            </a:r>
          </a:p>
          <a:p>
            <a:pPr lvl="1"/>
            <a:r>
              <a:rPr lang="cs-CZ" dirty="0"/>
              <a:t>Majetek ve vlastnictví církve – nezcizitelný</a:t>
            </a:r>
          </a:p>
          <a:p>
            <a:pPr lvl="1"/>
            <a:r>
              <a:rPr lang="cs-CZ" dirty="0"/>
              <a:t>Právo závazkové – ručení za vady – formou osobní svobody, ctí, zástavou či ručitelem</a:t>
            </a:r>
          </a:p>
          <a:p>
            <a:pPr lvl="1"/>
            <a:r>
              <a:rPr lang="cs-CZ" dirty="0"/>
              <a:t>Právo dědické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42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65129"/>
            <a:ext cx="6556259" cy="1325563"/>
          </a:xfrm>
        </p:spPr>
        <p:txBody>
          <a:bodyPr/>
          <a:lstStyle/>
          <a:p>
            <a:pPr eaLnBrk="1" hangingPunct="1"/>
            <a:r>
              <a:rPr lang="cs-CZ" sz="2700" b="1" dirty="0"/>
              <a:t>Kvalitativní hledisko charakterizuje věcné či typické vlastnosti těchto podniků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2565400"/>
            <a:ext cx="6172200" cy="32940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800"/>
              <a:t>nezávislé vedení spojené s vlastnictvím podniku,</a:t>
            </a:r>
          </a:p>
          <a:p>
            <a:pPr eaLnBrk="1" hangingPunct="1"/>
            <a:r>
              <a:rPr lang="cs-CZ" sz="1800"/>
              <a:t>relativně omezená členitost produkce a technologií,</a:t>
            </a:r>
          </a:p>
          <a:p>
            <a:pPr eaLnBrk="1" hangingPunct="1"/>
            <a:r>
              <a:rPr lang="cs-CZ" sz="1800"/>
              <a:t>kapitál je vlastněn jedním podnikatelem, nebo několika málo vlastníky, </a:t>
            </a:r>
          </a:p>
          <a:p>
            <a:pPr eaLnBrk="1" hangingPunct="1"/>
            <a:r>
              <a:rPr lang="cs-CZ" sz="1800"/>
              <a:t>přitom jde o relativně omezené kapitálové zdroje,</a:t>
            </a:r>
          </a:p>
          <a:p>
            <a:pPr eaLnBrk="1" hangingPunct="1"/>
            <a:r>
              <a:rPr lang="cs-CZ" sz="1800"/>
              <a:t>převažuje zaměření na lokální trhy,</a:t>
            </a:r>
          </a:p>
          <a:p>
            <a:pPr eaLnBrk="1" hangingPunct="1"/>
            <a:r>
              <a:rPr lang="cs-CZ" sz="1800"/>
              <a:t>jedná se o jednoduchý systém řízení,</a:t>
            </a:r>
          </a:p>
          <a:p>
            <a:pPr eaLnBrk="1" hangingPunct="1"/>
            <a:r>
              <a:rPr lang="cs-CZ" sz="1800"/>
              <a:t>firma je malá ve srovnání s největšími konkurenty v oboru atd.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662FD475-7FBE-4534-9924-187C9E782565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95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Význam MSP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6343650" cy="36210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/>
              <a:t>MSP vytváří nové příležitosti k získání příjmů (vytvoření vlastního podniku s pocitem nezávislosti).</a:t>
            </a:r>
          </a:p>
          <a:p>
            <a:pPr eaLnBrk="1" hangingPunct="1">
              <a:lnSpc>
                <a:spcPct val="80000"/>
              </a:lnSpc>
            </a:pPr>
            <a:r>
              <a:rPr lang="cs-CZ" dirty="0"/>
              <a:t>Rozvoj nezávislých komerčních podniků vytváří podmínky pro rozvoj konkurence.</a:t>
            </a:r>
          </a:p>
          <a:p>
            <a:pPr eaLnBrk="1" hangingPunct="1">
              <a:lnSpc>
                <a:spcPct val="80000"/>
              </a:lnSpc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D2C2BD4-903E-46BB-8DD6-17C7966B8084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0798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Schopnosti a přednosti MSP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7700"/>
            <a:ext cx="8604250" cy="37973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vytvářet pracovní místa při nízkých kapitálových nákladech,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přispívat ekonomice, co do objemu produkce zboží a služeb,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zdokonalovat perspektivní a zpětné vazby mezi ekonomicky, sociálně a geograficky odlišnými sektory,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vytvářet možnosti pro vývoj a aplikaci vhodných technologií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poskytovat prostor pro podnikatelské a manažerské talenty,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730A6CA2-1227-489A-8C2A-9F215E778750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1400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Podpora malého a středního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227263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	</a:t>
            </a:r>
            <a:r>
              <a:rPr lang="cs-CZ" sz="2400" dirty="0"/>
              <a:t>Zákon č.47/2002 Sb. o podpoře malého a středního podnikání v akt. znění</a:t>
            </a:r>
          </a:p>
          <a:p>
            <a:pPr lvl="1"/>
            <a:r>
              <a:rPr lang="cs-CZ" sz="2400" dirty="0"/>
              <a:t>Podniky ucházející se o podporu podle tohoto zákona musí splňovat 4 kritéria:</a:t>
            </a:r>
          </a:p>
          <a:p>
            <a:pPr lvl="2"/>
            <a:r>
              <a:rPr lang="cs-CZ" dirty="0"/>
              <a:t>Počet zaměstnanců</a:t>
            </a:r>
          </a:p>
          <a:p>
            <a:pPr lvl="2"/>
            <a:r>
              <a:rPr lang="cs-CZ" dirty="0"/>
              <a:t>Roční obrat</a:t>
            </a:r>
          </a:p>
          <a:p>
            <a:pPr lvl="2"/>
            <a:r>
              <a:rPr lang="cs-CZ" dirty="0"/>
              <a:t>Výše aktiv</a:t>
            </a:r>
          </a:p>
          <a:p>
            <a:pPr lvl="2"/>
            <a:r>
              <a:rPr lang="cs-CZ" dirty="0"/>
              <a:t>Nezávislost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46316DEE-30B2-4398-9ACE-4C6C83F0ED20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24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276350"/>
            <a:ext cx="678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739E8B8-8CB7-47FB-8975-5525CE4964BD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06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politiky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0" y="2349500"/>
          <a:ext cx="6372225" cy="2700338"/>
        </p:xfrm>
        <a:graphic>
          <a:graphicData uri="http://schemas.openxmlformats.org/drawingml/2006/table">
            <a:tbl>
              <a:tblPr/>
              <a:tblGrid>
                <a:gridCol w="1922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9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Postavení MSP na trhu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OMEZENÉ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Rozvíjející se země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KONKURENČNÍ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USA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KOMPENZUJÍCÍ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Evropská unie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PEČUJÍCÍ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 menšiny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Vysoké překážky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Nízké překážky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1C7DF30B-2A93-4C8B-AB00-53FF9C599933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4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270937"/>
            <a:ext cx="6504105" cy="43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E165B8C-C57F-4A3E-9063-BC20C7FAE4F6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46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1214755"/>
            <a:ext cx="5886654" cy="41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B9FAC032-7F10-4A8D-AAD2-EA80B9FAADA0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73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1268762"/>
            <a:ext cx="6450724" cy="35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3F6051A-A056-4536-91CB-DEB0E3826DE4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48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9225"/>
            <a:ext cx="2057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11"/>
          <p:cNvSpPr>
            <a:spLocks noChangeArrowheads="1"/>
          </p:cNvSpPr>
          <p:nvPr/>
        </p:nvSpPr>
        <p:spPr bwMode="auto">
          <a:xfrm>
            <a:off x="3429919" y="2038271"/>
            <a:ext cx="1956896" cy="1166018"/>
          </a:xfrm>
          <a:custGeom>
            <a:avLst/>
            <a:gdLst>
              <a:gd name="T0" fmla="*/ 0 w 2417210"/>
              <a:gd name="T1" fmla="*/ 736657 h 1476763"/>
              <a:gd name="T2" fmla="*/ 1773373 w 2417210"/>
              <a:gd name="T3" fmla="*/ 0 h 1476763"/>
              <a:gd name="T4" fmla="*/ 3546742 w 2417210"/>
              <a:gd name="T5" fmla="*/ 736657 h 1476763"/>
              <a:gd name="T6" fmla="*/ 1773373 w 2417210"/>
              <a:gd name="T7" fmla="*/ 1473318 h 1476763"/>
              <a:gd name="T8" fmla="*/ 0 w 2417210"/>
              <a:gd name="T9" fmla="*/ 736657 h 1476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7210"/>
              <a:gd name="T16" fmla="*/ 0 h 1476763"/>
              <a:gd name="T17" fmla="*/ 2417210 w 2417210"/>
              <a:gd name="T18" fmla="*/ 1476763 h 14767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7210" h="1476763">
                <a:moveTo>
                  <a:pt x="0" y="738382"/>
                </a:moveTo>
                <a:cubicBezTo>
                  <a:pt x="0" y="330585"/>
                  <a:pt x="541111" y="0"/>
                  <a:pt x="1208605" y="0"/>
                </a:cubicBezTo>
                <a:cubicBezTo>
                  <a:pt x="1876099" y="0"/>
                  <a:pt x="2417210" y="330585"/>
                  <a:pt x="2417210" y="738382"/>
                </a:cubicBezTo>
                <a:cubicBezTo>
                  <a:pt x="2417210" y="1146179"/>
                  <a:pt x="1876099" y="1476764"/>
                  <a:pt x="1208605" y="1476764"/>
                </a:cubicBezTo>
                <a:cubicBezTo>
                  <a:pt x="541111" y="1476764"/>
                  <a:pt x="0" y="1146179"/>
                  <a:pt x="0" y="738382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82639" tIns="179345" rIns="282639" bIns="179345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OPPI </a:t>
            </a:r>
          </a:p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2007 - 2013</a:t>
            </a:r>
          </a:p>
        </p:txBody>
      </p:sp>
      <p:sp>
        <p:nvSpPr>
          <p:cNvPr id="7" name="Volný tvar 13"/>
          <p:cNvSpPr>
            <a:spLocks noChangeArrowheads="1"/>
          </p:cNvSpPr>
          <p:nvPr/>
        </p:nvSpPr>
        <p:spPr bwMode="auto">
          <a:xfrm>
            <a:off x="5644118" y="1390067"/>
            <a:ext cx="2007395" cy="1296411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rgbClr val="E30B0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9538" tIns="161218" rIns="279538" bIns="161218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350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200" b="1" kern="0" dirty="0">
                <a:solidFill>
                  <a:srgbClr val="FFFFFF"/>
                </a:solidFill>
                <a:latin typeface="Calibri" pitchFamily="34" charset="0"/>
              </a:rPr>
              <a:t>2014 - 2020</a:t>
            </a:r>
          </a:p>
        </p:txBody>
      </p:sp>
      <p:sp>
        <p:nvSpPr>
          <p:cNvPr id="26633" name="TextovéPole 7"/>
          <p:cNvSpPr txBox="1">
            <a:spLocks noChangeArrowheads="1"/>
          </p:cNvSpPr>
          <p:nvPr/>
        </p:nvSpPr>
        <p:spPr bwMode="auto">
          <a:xfrm>
            <a:off x="5657851" y="1678783"/>
            <a:ext cx="2037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Podnikání a inovace 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konkurenceschopnost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497808" y="3699272"/>
            <a:ext cx="1779985" cy="11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cs-CZ" sz="1350" b="1">
                <a:solidFill>
                  <a:srgbClr val="002D62"/>
                </a:solidFill>
                <a:ea typeface="Calibri" panose="020F0502020204030204" pitchFamily="34" charset="0"/>
              </a:rPr>
              <a:t>Důraz na rozvojové podpory </a:t>
            </a:r>
          </a:p>
          <a:p>
            <a:pPr eaLnBrk="1" hangingPunct="1">
              <a:buFontTx/>
              <a:buNone/>
            </a:pPr>
            <a:r>
              <a:rPr lang="pl-PL" altLang="cs-CZ" sz="1350">
                <a:solidFill>
                  <a:srgbClr val="002D62"/>
                </a:solidFill>
                <a:ea typeface="Calibri" panose="020F0502020204030204" pitchFamily="34" charset="0"/>
              </a:rPr>
              <a:t>+ počátek inovační podpory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723086" y="3271840"/>
            <a:ext cx="1863328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 b="1">
                <a:solidFill>
                  <a:srgbClr val="002D62"/>
                </a:solidFill>
                <a:ea typeface="Calibri" panose="020F0502020204030204" pitchFamily="34" charset="0"/>
              </a:rPr>
              <a:t>Důraz na inovační podpory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>
                <a:solidFill>
                  <a:srgbClr val="002D62"/>
                </a:solidFill>
                <a:ea typeface="Calibri" panose="020F0502020204030204" pitchFamily="34" charset="0"/>
              </a:rPr>
              <a:t>+ podpora VaV ve firmách (Potenciál), spolupráce mezi terciární sférou                          a průmyslem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832874" y="2806304"/>
            <a:ext cx="1845469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350" b="1">
                <a:solidFill>
                  <a:srgbClr val="002D62"/>
                </a:solidFill>
                <a:ea typeface="Calibri" panose="020F0502020204030204" pitchFamily="34" charset="0"/>
              </a:rPr>
              <a:t>Důraz na znalostní ekonomiku, spolupráci VaV s inovačními firmami a využívání nových forem podpory</a:t>
            </a:r>
          </a:p>
        </p:txBody>
      </p:sp>
      <p:sp>
        <p:nvSpPr>
          <p:cNvPr id="13" name="Volný tvar 10"/>
          <p:cNvSpPr>
            <a:spLocks noChangeArrowheads="1"/>
          </p:cNvSpPr>
          <p:nvPr/>
        </p:nvSpPr>
        <p:spPr bwMode="auto">
          <a:xfrm rot="20570404">
            <a:off x="3307558" y="2881313"/>
            <a:ext cx="275035" cy="342900"/>
          </a:xfrm>
          <a:custGeom>
            <a:avLst/>
            <a:gdLst>
              <a:gd name="T0" fmla="*/ 0 w 351637"/>
              <a:gd name="T1" fmla="*/ 91978 h 456987"/>
              <a:gd name="T2" fmla="*/ 330097 w 351637"/>
              <a:gd name="T3" fmla="*/ 91978 h 456987"/>
              <a:gd name="T4" fmla="*/ 330097 w 351637"/>
              <a:gd name="T5" fmla="*/ 0 h 456987"/>
              <a:gd name="T6" fmla="*/ 660188 w 351637"/>
              <a:gd name="T7" fmla="*/ 229937 h 456987"/>
              <a:gd name="T8" fmla="*/ 330097 w 351637"/>
              <a:gd name="T9" fmla="*/ 459870 h 456987"/>
              <a:gd name="T10" fmla="*/ 330097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13B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4" name="Volný tvar 10"/>
          <p:cNvSpPr>
            <a:spLocks noChangeArrowheads="1"/>
          </p:cNvSpPr>
          <p:nvPr/>
        </p:nvSpPr>
        <p:spPr bwMode="auto">
          <a:xfrm rot="20570404">
            <a:off x="5430441" y="2169319"/>
            <a:ext cx="275034" cy="342900"/>
          </a:xfrm>
          <a:custGeom>
            <a:avLst/>
            <a:gdLst>
              <a:gd name="T0" fmla="*/ 0 w 351637"/>
              <a:gd name="T1" fmla="*/ 91978 h 456987"/>
              <a:gd name="T2" fmla="*/ 330095 w 351637"/>
              <a:gd name="T3" fmla="*/ 91978 h 456987"/>
              <a:gd name="T4" fmla="*/ 330095 w 351637"/>
              <a:gd name="T5" fmla="*/ 0 h 456987"/>
              <a:gd name="T6" fmla="*/ 660185 w 351637"/>
              <a:gd name="T7" fmla="*/ 229937 h 456987"/>
              <a:gd name="T8" fmla="*/ 330095 w 351637"/>
              <a:gd name="T9" fmla="*/ 459870 h 456987"/>
              <a:gd name="T10" fmla="*/ 330095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5C1D100A-F479-4218-B067-F61B09747697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1618211" y="5161779"/>
            <a:ext cx="633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Novým</a:t>
            </a:r>
            <a:r>
              <a:rPr lang="en-US" dirty="0"/>
              <a:t> </a:t>
            </a:r>
            <a:r>
              <a:rPr lang="en-US" dirty="0" err="1"/>
              <a:t>nástupcem</a:t>
            </a:r>
            <a:r>
              <a:rPr lang="en-US" dirty="0"/>
              <a:t> je </a:t>
            </a:r>
            <a:r>
              <a:rPr lang="en-US" dirty="0" err="1"/>
              <a:t>Operační</a:t>
            </a:r>
            <a:r>
              <a:rPr lang="en-US" dirty="0"/>
              <a:t> program </a:t>
            </a:r>
            <a:r>
              <a:rPr lang="en-US" dirty="0" err="1"/>
              <a:t>Technologie</a:t>
            </a:r>
            <a:r>
              <a:rPr lang="en-US" dirty="0"/>
              <a:t> a </a:t>
            </a:r>
            <a:r>
              <a:rPr lang="en-US" dirty="0" err="1"/>
              <a:t>aplikace</a:t>
            </a:r>
            <a:r>
              <a:rPr lang="en-US" dirty="0"/>
              <a:t> pro </a:t>
            </a:r>
            <a:r>
              <a:rPr lang="en-US" dirty="0" err="1" smtClean="0"/>
              <a:t>konkurenceschopnost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475C13-9807-416F-8525-A6BDE8E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na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7203ECA-A2CF-4D3C-A750-9E12FA36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Mistři</a:t>
            </a:r>
            <a:r>
              <a:rPr lang="en-GB" dirty="0"/>
              <a:t> -</a:t>
            </a:r>
            <a:r>
              <a:rPr lang="en-GB" dirty="0" err="1"/>
              <a:t>zkoušky</a:t>
            </a:r>
            <a:endParaRPr lang="en-GB" dirty="0"/>
          </a:p>
          <a:p>
            <a:r>
              <a:rPr lang="en-GB" dirty="0" err="1"/>
              <a:t>Cechy</a:t>
            </a:r>
            <a:r>
              <a:rPr lang="en-GB" dirty="0"/>
              <a:t>, - </a:t>
            </a:r>
            <a:r>
              <a:rPr lang="en-GB" dirty="0" err="1"/>
              <a:t>schvalování</a:t>
            </a:r>
            <a:r>
              <a:rPr lang="en-GB" dirty="0"/>
              <a:t> </a:t>
            </a:r>
            <a:r>
              <a:rPr lang="en-GB" dirty="0" err="1"/>
              <a:t>obchodu</a:t>
            </a:r>
            <a:r>
              <a:rPr lang="en-GB" dirty="0"/>
              <a:t> a </a:t>
            </a:r>
            <a:r>
              <a:rPr lang="en-GB" dirty="0" err="1"/>
              <a:t>řemesel</a:t>
            </a:r>
            <a:endParaRPr lang="en-GB" dirty="0"/>
          </a:p>
          <a:p>
            <a:r>
              <a:rPr lang="en-GB" dirty="0"/>
              <a:t>„</a:t>
            </a:r>
            <a:r>
              <a:rPr lang="en-GB" dirty="0" err="1"/>
              <a:t>nucený</a:t>
            </a:r>
            <a:r>
              <a:rPr lang="en-GB" dirty="0"/>
              <a:t> </a:t>
            </a:r>
            <a:r>
              <a:rPr lang="en-GB" dirty="0" err="1"/>
              <a:t>odběr</a:t>
            </a:r>
            <a:r>
              <a:rPr lang="en-GB" dirty="0"/>
              <a:t>“ </a:t>
            </a:r>
            <a:r>
              <a:rPr lang="en-GB" dirty="0" err="1"/>
              <a:t>zboží</a:t>
            </a:r>
            <a:r>
              <a:rPr lang="en-GB" dirty="0"/>
              <a:t> u </a:t>
            </a:r>
            <a:r>
              <a:rPr lang="en-GB" dirty="0" err="1"/>
              <a:t>vrchnostenských</a:t>
            </a:r>
            <a:r>
              <a:rPr lang="en-GB" dirty="0"/>
              <a:t> </a:t>
            </a:r>
            <a:r>
              <a:rPr lang="en-GB" dirty="0" err="1"/>
              <a:t>podniků</a:t>
            </a:r>
            <a:endParaRPr lang="en-GB" dirty="0"/>
          </a:p>
          <a:p>
            <a:r>
              <a:rPr lang="en-GB" dirty="0" err="1"/>
              <a:t>Výjimky</a:t>
            </a:r>
            <a:r>
              <a:rPr lang="en-GB" dirty="0"/>
              <a:t> </a:t>
            </a:r>
            <a:r>
              <a:rPr lang="en-GB" dirty="0" err="1"/>
              <a:t>hutě</a:t>
            </a:r>
            <a:r>
              <a:rPr lang="en-GB" dirty="0"/>
              <a:t>, </a:t>
            </a:r>
            <a:r>
              <a:rPr lang="en-GB" dirty="0" err="1"/>
              <a:t>sklárny</a:t>
            </a:r>
            <a:r>
              <a:rPr lang="en-GB" dirty="0"/>
              <a:t>, </a:t>
            </a:r>
            <a:r>
              <a:rPr lang="en-GB" dirty="0" err="1"/>
              <a:t>pekárny</a:t>
            </a:r>
            <a:r>
              <a:rPr lang="en-GB" dirty="0"/>
              <a:t>, pivo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632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12BE4F8-E679-4839-931B-40375EE7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549271"/>
          </a:xfrm>
        </p:spPr>
        <p:txBody>
          <a:bodyPr/>
          <a:lstStyle/>
          <a:p>
            <a:r>
              <a:rPr lang="cs-CZ" dirty="0" smtClean="0"/>
              <a:t>2021 -2027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08075"/>
            <a:ext cx="8964613" cy="50736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cs-CZ" sz="2600" b="1" dirty="0"/>
              <a:t>Operační program Technologie a aplikace pro konkurenceschopnost (OP TAK) 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 80 miliard Kč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Program se soustředí na podporu inovací, výzkumu a vývoje, digitalizace, technologického vybavení, energeticky úsporných řešení a dalších aktivit, které zvýší konkurenceschopnost českých malých a středních podniků.</a:t>
            </a:r>
          </a:p>
          <a:p>
            <a:r>
              <a:rPr lang="cs-CZ" sz="2600" b="1" dirty="0"/>
              <a:t>Technologická agentura ČR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 zhruba 4 mld. Kč/rok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Samostatný program české vlády, který cílí na projekty výzkumu a vývoje v průmyslu, energetice, dopravě nebo v oblasti životního prostředí.</a:t>
            </a:r>
          </a:p>
          <a:p>
            <a:r>
              <a:rPr lang="cs-CZ" sz="2600" b="1" dirty="0"/>
              <a:t>Fond pro spravedlivou transformaci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 45 miliard Kč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Finance na rozvoj a proměnu uhelných regionů (Ústecký, Karlovarský a Moravskoslezský) a větší diverzifikaci ekonomiky v těchto oblastech. Dotace směřují do vývoje, inovací, digitalizace, obnovitelných zdrojů energie nebo na dekontaminaci a regeneraci tradičního průmyslu.</a:t>
            </a:r>
          </a:p>
          <a:p>
            <a:r>
              <a:rPr lang="cs-CZ" sz="2600" b="1" dirty="0"/>
              <a:t>Modernizační fond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 150 miliard Kč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Podobné jako u Fondu pro spravedlivou transformaci se Modernizační fond zaměřuje na proměnu krajiny a podporuje proto udržitelné technologie a využívání obnovitelných zdrojů. </a:t>
            </a:r>
            <a:endParaRPr lang="cs-CZ" sz="2600" dirty="0" smtClean="0"/>
          </a:p>
          <a:p>
            <a:endParaRPr lang="cs-CZ" sz="2600" dirty="0"/>
          </a:p>
          <a:p>
            <a:r>
              <a:rPr lang="cs-CZ" sz="2600" dirty="0">
                <a:hlinkClick r:id="rId2"/>
              </a:rPr>
              <a:t>https://www.dotace-optak.cz</a:t>
            </a:r>
            <a:r>
              <a:rPr lang="cs-CZ" sz="2600" dirty="0" smtClean="0">
                <a:hlinkClick r:id="rId2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3"/>
              </a:rPr>
              <a:t>https://www.enovation.cz/eu-dotace</a:t>
            </a:r>
            <a:r>
              <a:rPr lang="cs-CZ" sz="2600" dirty="0" smtClean="0">
                <a:hlinkClick r:id="rId3"/>
              </a:rPr>
              <a:t>/</a:t>
            </a:r>
            <a:endParaRPr lang="cs-CZ" sz="2600" dirty="0" smtClean="0"/>
          </a:p>
          <a:p>
            <a:endParaRPr lang="cs-CZ" sz="2600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4C61120-7D57-4808-BF3A-018D4C2EBE45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94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12BE4F8-E679-4839-931B-40375EE7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575029"/>
          </a:xfrm>
        </p:spPr>
        <p:txBody>
          <a:bodyPr/>
          <a:lstStyle/>
          <a:p>
            <a:r>
              <a:rPr lang="cs-CZ" dirty="0" smtClean="0"/>
              <a:t>2021 -2027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08075"/>
            <a:ext cx="8964613" cy="4381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cs-CZ" sz="2600" b="1" dirty="0" smtClean="0"/>
              <a:t>Nástroj </a:t>
            </a:r>
            <a:r>
              <a:rPr lang="cs-CZ" sz="2600" b="1" dirty="0"/>
              <a:t>na podporu oživení a odolnosti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finance:182 miliard korun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Fond vznikl s cílem pomoci části podnikatelského sektoru poškozené pandemii nemoci covid-19. V následujících letech rozdělí peníze na projekty postižených firem především v oblasti digitální transformace, vzdělávání, vývoje a inovací. </a:t>
            </a:r>
          </a:p>
          <a:p>
            <a:r>
              <a:rPr lang="cs-CZ" sz="2600" b="1" dirty="0"/>
              <a:t>REACT-EU</a:t>
            </a:r>
          </a:p>
          <a:p>
            <a:r>
              <a:rPr lang="cs-CZ" sz="2600" dirty="0" smtClean="0"/>
              <a:t>Vyčleněné </a:t>
            </a:r>
            <a:r>
              <a:rPr lang="cs-CZ" sz="2600" dirty="0"/>
              <a:t>finance: 27 miliard korun</a:t>
            </a:r>
          </a:p>
          <a:p>
            <a:r>
              <a:rPr lang="cs-CZ" sz="2600" dirty="0" smtClean="0"/>
              <a:t>Zaměření</a:t>
            </a:r>
            <a:r>
              <a:rPr lang="cs-CZ" sz="2600" dirty="0"/>
              <a:t>: Evropská obdoba Národního plánu obnovy, která se však zaměřuje především na zdravotnictví ve státním i soukromém sektoru. Financování podpoří rozvoj a modernizaci pracovišť JIP, ARO, operačních sálů, rozvoj laboratorních kapacit zdravotních ústavů a nemocnic nebo rozvoj péče o zvlášť ohrožené pacienty. </a:t>
            </a:r>
          </a:p>
          <a:p>
            <a:r>
              <a:rPr lang="cs-CZ" sz="2600" b="1" dirty="0" smtClean="0"/>
              <a:t>České </a:t>
            </a:r>
            <a:r>
              <a:rPr lang="cs-CZ" sz="2600" b="1" dirty="0"/>
              <a:t>firmy navíc mohou dosáhnout i na další finance z celoevropských fondů:</a:t>
            </a:r>
          </a:p>
          <a:p>
            <a:r>
              <a:rPr lang="cs-CZ" sz="2600" dirty="0" smtClean="0"/>
              <a:t>    </a:t>
            </a:r>
            <a:r>
              <a:rPr lang="cs-CZ" sz="2600" dirty="0"/>
              <a:t>Program Horizont Evropa podporuje špičkový výzkum a vývoj.</a:t>
            </a:r>
          </a:p>
          <a:p>
            <a:r>
              <a:rPr lang="cs-CZ" sz="2600" dirty="0"/>
              <a:t>    Inovační fond se zaměřuje na tzv. čisté technologie, které přispívají k řešení klimatické krize.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4C61120-7D57-4808-BF3A-018D4C2EBE45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32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Mapa regionální podpory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14575"/>
            <a:ext cx="8604250" cy="2789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Maximální míry podpory (v %):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/>
              <a:t>De </a:t>
            </a:r>
            <a:r>
              <a:rPr lang="cs-CZ" altLang="cs-CZ" b="1" dirty="0" err="1"/>
              <a:t>minimis</a:t>
            </a:r>
            <a:r>
              <a:rPr lang="cs-CZ" altLang="cs-CZ" b="1" dirty="0"/>
              <a:t>: </a:t>
            </a:r>
            <a:r>
              <a:rPr lang="cs-CZ" altLang="cs-CZ" dirty="0"/>
              <a:t>nové nařízení v legislativním procesu: hranice 200 000 EUR zůstává, nově nařízení obsahuje i návrh sčítat limit pro propojené podniky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370535" y="2692139"/>
          <a:ext cx="4572000" cy="112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6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Typ podniku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2007 - 2013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2014 - 2020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30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Malý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30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Střední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30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Velký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200C522-D6B5-4826-B3A6-B6D6C6919B87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32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227263"/>
            <a:ext cx="8964613" cy="3262312"/>
          </a:xfrm>
          <a:prstGeom prst="rect">
            <a:avLst/>
          </a:prstGeom>
        </p:spPr>
        <p:txBody>
          <a:bodyPr/>
          <a:lstStyle/>
          <a:p>
            <a:r>
              <a:rPr lang="cs-CZ" sz="2600" dirty="0"/>
              <a:t>Spolufinancovány z Evropských strukturálních a investičních fondů (ESIF) – Evropského fondu pro regionální rozvoj, Evropského sociálního fondu, </a:t>
            </a:r>
            <a:r>
              <a:rPr lang="cs-CZ" sz="2600" dirty="0" err="1"/>
              <a:t>Fondu</a:t>
            </a:r>
            <a:r>
              <a:rPr lang="cs-CZ" sz="2600" dirty="0"/>
              <a:t> soudržnosti, Evropského zemědělského fondu pro rozvoj venkova a Evropského námořního a rybářského fondu.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DED1B2E-9E54-4A6D-B5CA-BFD4E2C1E90D}"/>
              </a:ext>
            </a:extLst>
          </p:cNvPr>
          <p:cNvSpPr/>
          <p:nvPr/>
        </p:nvSpPr>
        <p:spPr>
          <a:xfrm>
            <a:off x="7705725" y="260649"/>
            <a:ext cx="1295400" cy="109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AFAD32-64EB-4B34-838D-3CCE2297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B846A65-429D-449C-8316-43FFC38B4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Robotní</a:t>
            </a:r>
            <a:r>
              <a:rPr lang="en-GB" dirty="0"/>
              <a:t> </a:t>
            </a:r>
            <a:r>
              <a:rPr lang="en-GB" dirty="0" err="1"/>
              <a:t>patenty</a:t>
            </a:r>
            <a:r>
              <a:rPr lang="en-GB" dirty="0"/>
              <a:t> 1680,1717,1738,1775</a:t>
            </a:r>
          </a:p>
          <a:p>
            <a:r>
              <a:rPr lang="en-GB" dirty="0"/>
              <a:t>1775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poddaných</a:t>
            </a:r>
            <a:r>
              <a:rPr lang="en-GB" dirty="0"/>
              <a:t> do 11 </a:t>
            </a:r>
            <a:r>
              <a:rPr lang="en-GB" dirty="0" err="1"/>
              <a:t>tříd</a:t>
            </a:r>
            <a:r>
              <a:rPr lang="en-GB" dirty="0"/>
              <a:t>,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daní</a:t>
            </a:r>
            <a:endParaRPr lang="en-GB" dirty="0"/>
          </a:p>
          <a:p>
            <a:r>
              <a:rPr lang="en-GB" dirty="0" err="1"/>
              <a:t>Zrušení</a:t>
            </a:r>
            <a:r>
              <a:rPr lang="en-GB" dirty="0"/>
              <a:t> </a:t>
            </a:r>
            <a:r>
              <a:rPr lang="en-GB" dirty="0" err="1"/>
              <a:t>nevolnictví</a:t>
            </a:r>
            <a:r>
              <a:rPr lang="en-GB" dirty="0"/>
              <a:t> 1781</a:t>
            </a:r>
          </a:p>
          <a:p>
            <a:r>
              <a:rPr lang="en-GB" dirty="0"/>
              <a:t>1791 </a:t>
            </a:r>
            <a:r>
              <a:rPr lang="en-GB" dirty="0" err="1"/>
              <a:t>generální</a:t>
            </a:r>
            <a:r>
              <a:rPr lang="en-GB" dirty="0"/>
              <a:t> </a:t>
            </a:r>
            <a:r>
              <a:rPr lang="en-GB" dirty="0" err="1"/>
              <a:t>cechovní</a:t>
            </a:r>
            <a:r>
              <a:rPr lang="en-GB" dirty="0"/>
              <a:t> patent –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živností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výrobní</a:t>
            </a:r>
            <a:r>
              <a:rPr lang="en-GB" dirty="0"/>
              <a:t> (</a:t>
            </a:r>
            <a:r>
              <a:rPr lang="en-GB" dirty="0" err="1"/>
              <a:t>cechovní</a:t>
            </a:r>
            <a:r>
              <a:rPr lang="en-GB" dirty="0"/>
              <a:t>, </a:t>
            </a:r>
            <a:r>
              <a:rPr lang="en-GB" dirty="0" err="1"/>
              <a:t>necechovní</a:t>
            </a:r>
            <a:r>
              <a:rPr lang="en-GB" dirty="0"/>
              <a:t>) a </a:t>
            </a:r>
            <a:r>
              <a:rPr lang="en-GB" dirty="0" err="1"/>
              <a:t>obchodní</a:t>
            </a:r>
            <a:r>
              <a:rPr lang="en-GB" dirty="0"/>
              <a:t> (</a:t>
            </a:r>
            <a:r>
              <a:rPr lang="en-GB" dirty="0" err="1"/>
              <a:t>volné</a:t>
            </a:r>
            <a:r>
              <a:rPr lang="en-GB" dirty="0"/>
              <a:t>, </a:t>
            </a:r>
            <a:r>
              <a:rPr lang="en-GB" dirty="0" err="1"/>
              <a:t>koncesní</a:t>
            </a:r>
            <a:r>
              <a:rPr lang="en-GB" dirty="0"/>
              <a:t>)</a:t>
            </a:r>
            <a:endParaRPr lang="cs-CZ" dirty="0"/>
          </a:p>
          <a:p>
            <a:r>
              <a:rPr lang="cs-CZ" dirty="0"/>
              <a:t>1811 </a:t>
            </a:r>
            <a:r>
              <a:rPr lang="en-GB" dirty="0" err="1"/>
              <a:t>Obecný</a:t>
            </a:r>
            <a:r>
              <a:rPr lang="en-GB" dirty="0"/>
              <a:t> </a:t>
            </a:r>
            <a:r>
              <a:rPr lang="en-GB" dirty="0" err="1"/>
              <a:t>zákoník</a:t>
            </a:r>
            <a:r>
              <a:rPr lang="en-GB" dirty="0"/>
              <a:t> </a:t>
            </a:r>
            <a:r>
              <a:rPr lang="en-GB" dirty="0" err="1"/>
              <a:t>občanský</a:t>
            </a:r>
            <a:endParaRPr lang="en-GB" dirty="0"/>
          </a:p>
          <a:p>
            <a:r>
              <a:rPr lang="en-GB" dirty="0"/>
              <a:t>1836 </a:t>
            </a:r>
            <a:r>
              <a:rPr lang="en-GB" dirty="0" err="1"/>
              <a:t>koncesní</a:t>
            </a:r>
            <a:r>
              <a:rPr lang="en-GB" dirty="0"/>
              <a:t> </a:t>
            </a:r>
            <a:r>
              <a:rPr lang="en-GB" dirty="0" err="1"/>
              <a:t>živnostenský</a:t>
            </a:r>
            <a:r>
              <a:rPr lang="en-GB" dirty="0"/>
              <a:t> </a:t>
            </a:r>
            <a:r>
              <a:rPr lang="en-GB" dirty="0" err="1"/>
              <a:t>zákon</a:t>
            </a:r>
            <a:r>
              <a:rPr lang="en-GB" dirty="0"/>
              <a:t> – </a:t>
            </a:r>
            <a:r>
              <a:rPr lang="en-GB" dirty="0" err="1"/>
              <a:t>omezení</a:t>
            </a:r>
            <a:r>
              <a:rPr lang="en-GB" dirty="0"/>
              <a:t> </a:t>
            </a:r>
            <a:r>
              <a:rPr lang="en-GB" dirty="0" err="1"/>
              <a:t>cechů</a:t>
            </a:r>
            <a:endParaRPr lang="en-GB" dirty="0"/>
          </a:p>
          <a:p>
            <a:r>
              <a:rPr lang="en-GB" dirty="0"/>
              <a:t>1848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a </a:t>
            </a:r>
            <a:r>
              <a:rPr lang="en-GB" dirty="0" err="1"/>
              <a:t>živnostenské</a:t>
            </a:r>
            <a:r>
              <a:rPr lang="en-GB" dirty="0"/>
              <a:t> </a:t>
            </a:r>
            <a:r>
              <a:rPr lang="en-GB" dirty="0" err="1"/>
              <a:t>komory</a:t>
            </a:r>
            <a:r>
              <a:rPr lang="en-GB" dirty="0"/>
              <a:t>, </a:t>
            </a:r>
            <a:r>
              <a:rPr lang="en-GB" dirty="0" err="1"/>
              <a:t>působily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1948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62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344B3D-4A7F-4062-96E6-AFDFD5E1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Živnostenský řád 1859-1965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C85C390-ED40-43D9-9EB4-212D8622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My, </a:t>
            </a:r>
            <a:r>
              <a:rPr lang="en-GB" b="1" i="1" dirty="0" err="1">
                <a:solidFill>
                  <a:srgbClr val="FF0000"/>
                </a:solidFill>
              </a:rPr>
              <a:t>František</a:t>
            </a:r>
            <a:r>
              <a:rPr lang="en-GB" b="1" i="1" dirty="0">
                <a:solidFill>
                  <a:srgbClr val="FF0000"/>
                </a:solidFill>
              </a:rPr>
              <a:t> Josef </a:t>
            </a:r>
            <a:r>
              <a:rPr lang="en-GB" b="1" i="1" dirty="0" err="1">
                <a:solidFill>
                  <a:srgbClr val="FF0000"/>
                </a:solidFill>
              </a:rPr>
              <a:t>První</a:t>
            </a:r>
            <a:r>
              <a:rPr lang="en-GB" b="1" i="1" dirty="0">
                <a:solidFill>
                  <a:srgbClr val="FF0000"/>
                </a:solidFill>
              </a:rPr>
              <a:t>, z </a:t>
            </a:r>
            <a:r>
              <a:rPr lang="en-GB" b="1" i="1" dirty="0" err="1">
                <a:solidFill>
                  <a:srgbClr val="FF0000"/>
                </a:solidFill>
              </a:rPr>
              <a:t>Boží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milosti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císař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rakouský</a:t>
            </a:r>
            <a:r>
              <a:rPr lang="en-GB" b="1" i="1" dirty="0">
                <a:solidFill>
                  <a:srgbClr val="FF0000"/>
                </a:solidFill>
              </a:rPr>
              <a:t>, </a:t>
            </a:r>
            <a:r>
              <a:rPr lang="en-GB" b="1" i="1" dirty="0" err="1">
                <a:solidFill>
                  <a:srgbClr val="FF0000"/>
                </a:solidFill>
              </a:rPr>
              <a:t>král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Uherský</a:t>
            </a:r>
            <a:r>
              <a:rPr lang="en-GB" b="1" i="1" dirty="0">
                <a:solidFill>
                  <a:srgbClr val="FF0000"/>
                </a:solidFill>
              </a:rPr>
              <a:t> a </a:t>
            </a:r>
            <a:r>
              <a:rPr lang="en-GB" b="1" i="1" dirty="0" err="1">
                <a:solidFill>
                  <a:srgbClr val="FF0000"/>
                </a:solidFill>
              </a:rPr>
              <a:t>Český</a:t>
            </a:r>
            <a:r>
              <a:rPr lang="en-GB" b="1" i="1" dirty="0">
                <a:solidFill>
                  <a:srgbClr val="FF0000"/>
                </a:solidFill>
              </a:rPr>
              <a:t>... </a:t>
            </a:r>
            <a:r>
              <a:rPr lang="en-GB" b="1" i="1" dirty="0" err="1">
                <a:solidFill>
                  <a:srgbClr val="FF0000"/>
                </a:solidFill>
              </a:rPr>
              <a:t>vedeni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jsouce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úmyslem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živnostenskou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přičinlivost</a:t>
            </a:r>
            <a:r>
              <a:rPr lang="en-GB" b="1" i="1" dirty="0">
                <a:solidFill>
                  <a:srgbClr val="FF0000"/>
                </a:solidFill>
              </a:rPr>
              <a:t> v </a:t>
            </a:r>
            <a:r>
              <a:rPr lang="en-GB" b="1" i="1" dirty="0" err="1">
                <a:solidFill>
                  <a:srgbClr val="FF0000"/>
                </a:solidFill>
              </a:rPr>
              <a:t>Naší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říši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rovnoměrně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upraviti</a:t>
            </a:r>
            <a:r>
              <a:rPr lang="en-GB" b="1" i="1" dirty="0">
                <a:solidFill>
                  <a:srgbClr val="FF0000"/>
                </a:solidFill>
              </a:rPr>
              <a:t> a co </a:t>
            </a:r>
            <a:r>
              <a:rPr lang="en-GB" b="1" i="1" dirty="0" err="1">
                <a:solidFill>
                  <a:srgbClr val="FF0000"/>
                </a:solidFill>
              </a:rPr>
              <a:t>možná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usnadniti</a:t>
            </a:r>
            <a:r>
              <a:rPr lang="en-GB" b="1" i="1" dirty="0">
                <a:solidFill>
                  <a:srgbClr val="FF0000"/>
                </a:solidFill>
              </a:rPr>
              <a:t>, </a:t>
            </a:r>
            <a:r>
              <a:rPr lang="en-GB" b="1" i="1" dirty="0" err="1">
                <a:solidFill>
                  <a:srgbClr val="FF0000"/>
                </a:solidFill>
              </a:rPr>
              <a:t>dali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jsme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následující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schválení</a:t>
            </a:r>
            <a:r>
              <a:rPr lang="en-GB" b="1" i="1" dirty="0">
                <a:solidFill>
                  <a:srgbClr val="FF0000"/>
                </a:solidFill>
              </a:rPr>
              <a:t> a </a:t>
            </a:r>
            <a:r>
              <a:rPr lang="en-GB" b="1" i="1" dirty="0" err="1">
                <a:solidFill>
                  <a:srgbClr val="FF0000"/>
                </a:solidFill>
              </a:rPr>
              <a:t>nařizujeme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takto</a:t>
            </a:r>
            <a:r>
              <a:rPr lang="en-GB" b="1" i="1" dirty="0">
                <a:solidFill>
                  <a:srgbClr val="FF0000"/>
                </a:solidFill>
              </a:rPr>
              <a:t>..." </a:t>
            </a:r>
          </a:p>
          <a:p>
            <a:r>
              <a:rPr lang="en-GB" dirty="0"/>
              <a:t>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</a:t>
            </a:r>
            <a:r>
              <a:rPr lang="en-GB" dirty="0" err="1"/>
              <a:t>slova</a:t>
            </a:r>
            <a:r>
              <a:rPr lang="en-GB" dirty="0"/>
              <a:t> </a:t>
            </a:r>
            <a:r>
              <a:rPr lang="en-GB" dirty="0" err="1"/>
              <a:t>Císařského</a:t>
            </a:r>
            <a:r>
              <a:rPr lang="en-GB" dirty="0"/>
              <a:t> </a:t>
            </a:r>
            <a:r>
              <a:rPr lang="en-GB" dirty="0" err="1"/>
              <a:t>patentu</a:t>
            </a:r>
            <a:r>
              <a:rPr lang="en-GB" dirty="0"/>
              <a:t> č. 227/1859 </a:t>
            </a:r>
            <a:r>
              <a:rPr lang="en-GB" dirty="0" err="1"/>
              <a:t>Zákoníku</a:t>
            </a:r>
            <a:r>
              <a:rPr lang="en-GB" dirty="0"/>
              <a:t> </a:t>
            </a:r>
            <a:r>
              <a:rPr lang="en-GB" dirty="0" err="1"/>
              <a:t>říšského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vydán</a:t>
            </a:r>
            <a:r>
              <a:rPr lang="en-GB" dirty="0"/>
              <a:t> </a:t>
            </a:r>
            <a:r>
              <a:rPr lang="en-GB" dirty="0" err="1"/>
              <a:t>řád</a:t>
            </a:r>
            <a:r>
              <a:rPr lang="en-GB" dirty="0"/>
              <a:t> </a:t>
            </a:r>
            <a:r>
              <a:rPr lang="en-GB" dirty="0" err="1"/>
              <a:t>živnostenský</a:t>
            </a:r>
            <a:r>
              <a:rPr lang="en-GB" dirty="0"/>
              <a:t> pro </a:t>
            </a:r>
            <a:r>
              <a:rPr lang="en-GB" dirty="0" err="1"/>
              <a:t>celý</a:t>
            </a:r>
            <a:r>
              <a:rPr lang="en-GB" dirty="0"/>
              <a:t>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říše</a:t>
            </a:r>
            <a:r>
              <a:rPr lang="en-GB" dirty="0"/>
              <a:t>. </a:t>
            </a:r>
            <a:r>
              <a:rPr lang="en-GB" b="1" dirty="0" err="1">
                <a:solidFill>
                  <a:srgbClr val="FF0000"/>
                </a:solidFill>
              </a:rPr>
              <a:t>Pozoruhodné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něm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bylo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že</a:t>
            </a:r>
            <a:r>
              <a:rPr lang="en-GB" b="1" dirty="0">
                <a:solidFill>
                  <a:srgbClr val="FF0000"/>
                </a:solidFill>
              </a:rPr>
              <a:t> po </a:t>
            </a:r>
            <a:r>
              <a:rPr lang="en-GB" b="1" dirty="0" err="1">
                <a:solidFill>
                  <a:srgbClr val="FF0000"/>
                </a:solidFill>
              </a:rPr>
              <a:t>několika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novelách</a:t>
            </a:r>
            <a:r>
              <a:rPr lang="en-GB" b="1" dirty="0">
                <a:solidFill>
                  <a:srgbClr val="FF0000"/>
                </a:solidFill>
              </a:rPr>
              <a:t> - </a:t>
            </a:r>
            <a:r>
              <a:rPr lang="en-GB" b="1" dirty="0" err="1">
                <a:solidFill>
                  <a:srgbClr val="FF0000"/>
                </a:solidFill>
              </a:rPr>
              <a:t>které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svým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počtem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nepřesáhly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zdaleka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počet</a:t>
            </a:r>
            <a:r>
              <a:rPr lang="en-GB" b="1" dirty="0">
                <a:solidFill>
                  <a:srgbClr val="FF0000"/>
                </a:solidFill>
              </a:rPr>
              <a:t> novel </a:t>
            </a:r>
            <a:r>
              <a:rPr lang="en-GB" b="1" dirty="0" err="1">
                <a:solidFill>
                  <a:srgbClr val="FF0000"/>
                </a:solidFill>
              </a:rPr>
              <a:t>současného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živnostenského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zákona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vydaného</a:t>
            </a:r>
            <a:r>
              <a:rPr lang="en-GB" b="1" dirty="0">
                <a:solidFill>
                  <a:srgbClr val="FF0000"/>
                </a:solidFill>
              </a:rPr>
              <a:t> po </a:t>
            </a:r>
            <a:r>
              <a:rPr lang="en-GB" b="1" dirty="0" err="1">
                <a:solidFill>
                  <a:srgbClr val="FF0000"/>
                </a:solidFill>
              </a:rPr>
              <a:t>listopadu</a:t>
            </a:r>
            <a:r>
              <a:rPr lang="en-GB" b="1" dirty="0">
                <a:solidFill>
                  <a:srgbClr val="FF0000"/>
                </a:solidFill>
              </a:rPr>
              <a:t> 1989 - </a:t>
            </a:r>
            <a:r>
              <a:rPr lang="en-GB" b="1" dirty="0" err="1">
                <a:solidFill>
                  <a:srgbClr val="FF0000"/>
                </a:solidFill>
              </a:rPr>
              <a:t>byl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tento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císařský</a:t>
            </a:r>
            <a:r>
              <a:rPr lang="en-GB" b="1" dirty="0">
                <a:solidFill>
                  <a:srgbClr val="FF0000"/>
                </a:solidFill>
              </a:rPr>
              <a:t> patent </a:t>
            </a:r>
            <a:r>
              <a:rPr lang="en-GB" b="1" dirty="0" err="1">
                <a:solidFill>
                  <a:srgbClr val="FF0000"/>
                </a:solidFill>
              </a:rPr>
              <a:t>platný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až</a:t>
            </a:r>
            <a:r>
              <a:rPr lang="en-GB" b="1" dirty="0">
                <a:solidFill>
                  <a:srgbClr val="FF0000"/>
                </a:solidFill>
              </a:rPr>
              <a:t> do </a:t>
            </a:r>
            <a:r>
              <a:rPr lang="en-GB" b="1" dirty="0" err="1">
                <a:solidFill>
                  <a:srgbClr val="FF0000"/>
                </a:solidFill>
              </a:rPr>
              <a:t>vydání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Zákoníku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práce</a:t>
            </a:r>
            <a:r>
              <a:rPr lang="en-GB" b="1" dirty="0">
                <a:solidFill>
                  <a:srgbClr val="FF0000"/>
                </a:solidFill>
              </a:rPr>
              <a:t> v </a:t>
            </a:r>
            <a:r>
              <a:rPr lang="en-GB" b="1" dirty="0" err="1">
                <a:solidFill>
                  <a:srgbClr val="FF0000"/>
                </a:solidFill>
              </a:rPr>
              <a:t>roce</a:t>
            </a:r>
            <a:r>
              <a:rPr lang="en-GB" b="1" dirty="0">
                <a:solidFill>
                  <a:srgbClr val="FF0000"/>
                </a:solidFill>
              </a:rPr>
              <a:t> 1965! </a:t>
            </a:r>
          </a:p>
          <a:p>
            <a:r>
              <a:rPr lang="en-GB" dirty="0"/>
              <a:t>20. </a:t>
            </a:r>
            <a:r>
              <a:rPr lang="en-GB" dirty="0" err="1"/>
              <a:t>prosince</a:t>
            </a:r>
            <a:r>
              <a:rPr lang="en-GB" dirty="0"/>
              <a:t> 1859</a:t>
            </a:r>
          </a:p>
          <a:p>
            <a:r>
              <a:rPr lang="en-GB" dirty="0" err="1"/>
              <a:t>Patentem</a:t>
            </a:r>
            <a:r>
              <a:rPr lang="en-GB" dirty="0"/>
              <a:t> č. 227 ř. z.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uzákoněn</a:t>
            </a:r>
            <a:r>
              <a:rPr lang="en-GB" dirty="0"/>
              <a:t> (s </a:t>
            </a:r>
            <a:r>
              <a:rPr lang="en-GB" dirty="0" err="1"/>
              <a:t>působností</a:t>
            </a:r>
            <a:r>
              <a:rPr lang="en-GB" dirty="0"/>
              <a:t> od 1. </a:t>
            </a:r>
            <a:r>
              <a:rPr lang="en-GB" dirty="0" err="1"/>
              <a:t>května</a:t>
            </a:r>
            <a:r>
              <a:rPr lang="en-GB" dirty="0"/>
              <a:t> 1860) </a:t>
            </a:r>
            <a:r>
              <a:rPr lang="en-GB" dirty="0" err="1"/>
              <a:t>nový</a:t>
            </a:r>
            <a:r>
              <a:rPr lang="en-GB" dirty="0"/>
              <a:t> </a:t>
            </a:r>
            <a:r>
              <a:rPr lang="en-GB" dirty="0" err="1"/>
              <a:t>živnostenský</a:t>
            </a:r>
            <a:r>
              <a:rPr lang="en-GB" dirty="0"/>
              <a:t> </a:t>
            </a:r>
            <a:r>
              <a:rPr lang="en-GB" dirty="0" err="1"/>
              <a:t>řád</a:t>
            </a:r>
            <a:r>
              <a:rPr lang="en-GB" dirty="0"/>
              <a:t> (</a:t>
            </a:r>
            <a:r>
              <a:rPr lang="en-GB" dirty="0" err="1"/>
              <a:t>osnova</a:t>
            </a:r>
            <a:r>
              <a:rPr lang="en-GB" dirty="0"/>
              <a:t> </a:t>
            </a:r>
            <a:r>
              <a:rPr lang="en-GB" dirty="0" err="1"/>
              <a:t>zákona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přepracována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návrhů</a:t>
            </a:r>
            <a:r>
              <a:rPr lang="en-GB" dirty="0"/>
              <a:t> </a:t>
            </a:r>
            <a:r>
              <a:rPr lang="en-GB" dirty="0" err="1"/>
              <a:t>ministra</a:t>
            </a:r>
            <a:r>
              <a:rPr lang="en-GB" dirty="0"/>
              <a:t> </a:t>
            </a:r>
            <a:r>
              <a:rPr lang="en-GB" dirty="0" err="1"/>
              <a:t>financí</a:t>
            </a:r>
            <a:r>
              <a:rPr lang="en-GB" dirty="0"/>
              <a:t> K. von </a:t>
            </a:r>
            <a:r>
              <a:rPr lang="en-GB" dirty="0" err="1"/>
              <a:t>Brucka</a:t>
            </a:r>
            <a:r>
              <a:rPr lang="en-GB" dirty="0"/>
              <a:t>).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zákonem</a:t>
            </a:r>
            <a:r>
              <a:rPr lang="en-GB" dirty="0"/>
              <a:t> </a:t>
            </a:r>
            <a:r>
              <a:rPr lang="en-GB" dirty="0" err="1"/>
              <a:t>byly</a:t>
            </a:r>
            <a:r>
              <a:rPr lang="en-GB" dirty="0"/>
              <a:t> v </a:t>
            </a:r>
            <a:r>
              <a:rPr lang="en-GB" dirty="0" err="1"/>
              <a:t>Rakousku</a:t>
            </a:r>
            <a:r>
              <a:rPr lang="en-GB" dirty="0"/>
              <a:t> </a:t>
            </a:r>
            <a:r>
              <a:rPr lang="en-GB" dirty="0" err="1"/>
              <a:t>odstraněny</a:t>
            </a:r>
            <a:r>
              <a:rPr lang="en-GB" dirty="0"/>
              <a:t> </a:t>
            </a:r>
            <a:r>
              <a:rPr lang="en-GB" dirty="0" err="1"/>
              <a:t>poslední</a:t>
            </a:r>
            <a:r>
              <a:rPr lang="en-GB" dirty="0"/>
              <a:t> </a:t>
            </a:r>
            <a:r>
              <a:rPr lang="en-GB" dirty="0" err="1"/>
              <a:t>zbytky</a:t>
            </a:r>
            <a:r>
              <a:rPr lang="en-GB" dirty="0"/>
              <a:t> </a:t>
            </a:r>
            <a:r>
              <a:rPr lang="en-GB" dirty="0" err="1"/>
              <a:t>cechů</a:t>
            </a:r>
            <a:r>
              <a:rPr lang="en-GB" dirty="0"/>
              <a:t> a 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zaveden</a:t>
            </a:r>
            <a:r>
              <a:rPr lang="en-GB" dirty="0"/>
              <a:t> </a:t>
            </a:r>
            <a:r>
              <a:rPr lang="en-GB" dirty="0" err="1"/>
              <a:t>důsledný</a:t>
            </a:r>
            <a:r>
              <a:rPr lang="en-GB" dirty="0"/>
              <a:t> </a:t>
            </a:r>
            <a:r>
              <a:rPr lang="en-GB" dirty="0" err="1"/>
              <a:t>liberalismus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znamenalo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</a:t>
            </a:r>
            <a:r>
              <a:rPr lang="en-GB" dirty="0" err="1"/>
              <a:t>občan</a:t>
            </a:r>
            <a:r>
              <a:rPr lang="en-GB" dirty="0"/>
              <a:t> </a:t>
            </a:r>
            <a:r>
              <a:rPr lang="en-GB" dirty="0" err="1"/>
              <a:t>měl</a:t>
            </a:r>
            <a:r>
              <a:rPr lang="en-GB" dirty="0"/>
              <a:t>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všem</a:t>
            </a:r>
            <a:r>
              <a:rPr lang="en-GB" dirty="0"/>
              <a:t> </a:t>
            </a:r>
            <a:r>
              <a:rPr lang="en-GB" dirty="0" err="1"/>
              <a:t>živnostem</a:t>
            </a:r>
            <a:r>
              <a:rPr lang="en-GB" dirty="0"/>
              <a:t> (</a:t>
            </a:r>
            <a:r>
              <a:rPr lang="en-GB" dirty="0" err="1"/>
              <a:t>kromě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koncesních</a:t>
            </a:r>
            <a:r>
              <a:rPr lang="en-GB" dirty="0"/>
              <a:t> - </a:t>
            </a:r>
            <a:r>
              <a:rPr lang="en-GB" dirty="0" err="1"/>
              <a:t>knihtiskařství</a:t>
            </a:r>
            <a:r>
              <a:rPr lang="en-GB" dirty="0"/>
              <a:t>, </a:t>
            </a:r>
            <a:r>
              <a:rPr lang="en-GB" dirty="0" err="1"/>
              <a:t>knihkupectví</a:t>
            </a:r>
            <a:r>
              <a:rPr lang="en-GB" dirty="0"/>
              <a:t>, </a:t>
            </a:r>
            <a:r>
              <a:rPr lang="en-GB" dirty="0" err="1"/>
              <a:t>zastavárny</a:t>
            </a:r>
            <a:r>
              <a:rPr lang="en-GB" dirty="0"/>
              <a:t>, </a:t>
            </a:r>
            <a:r>
              <a:rPr lang="en-GB" dirty="0" err="1"/>
              <a:t>doprava</a:t>
            </a:r>
            <a:r>
              <a:rPr lang="en-GB" dirty="0"/>
              <a:t> </a:t>
            </a:r>
            <a:r>
              <a:rPr lang="en-GB" dirty="0" err="1"/>
              <a:t>osob</a:t>
            </a:r>
            <a:r>
              <a:rPr lang="en-GB" dirty="0"/>
              <a:t>). </a:t>
            </a:r>
            <a:r>
              <a:rPr lang="en-GB" dirty="0" err="1"/>
              <a:t>Zásady</a:t>
            </a:r>
            <a:r>
              <a:rPr lang="en-GB" dirty="0"/>
              <a:t> </a:t>
            </a:r>
            <a:r>
              <a:rPr lang="en-GB" dirty="0" err="1"/>
              <a:t>volné</a:t>
            </a:r>
            <a:r>
              <a:rPr lang="en-GB" dirty="0"/>
              <a:t> </a:t>
            </a:r>
            <a:r>
              <a:rPr lang="en-GB" dirty="0" err="1"/>
              <a:t>konkurence</a:t>
            </a:r>
            <a:r>
              <a:rPr lang="en-GB" dirty="0"/>
              <a:t> </a:t>
            </a:r>
            <a:r>
              <a:rPr lang="en-GB" dirty="0" err="1"/>
              <a:t>legalizoval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zákoník</a:t>
            </a:r>
            <a:r>
              <a:rPr lang="en-GB" dirty="0"/>
              <a:t> ze 17. </a:t>
            </a:r>
            <a:r>
              <a:rPr lang="en-GB" dirty="0" err="1"/>
              <a:t>prosince</a:t>
            </a:r>
            <a:r>
              <a:rPr lang="en-GB" dirty="0"/>
              <a:t> 1862.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9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1E4F76-A5C3-4B8F-BA76-4DBBD85C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Výklad tohoto zákona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A6A1FA6-2DE1-4615-A8AE-0021C6B3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Živnosti byly v tomto zákoně rozděleny na:</a:t>
            </a:r>
          </a:p>
          <a:p>
            <a:r>
              <a:rPr lang="cs-CZ" dirty="0"/>
              <a:t> svobodné, </a:t>
            </a:r>
          </a:p>
          <a:p>
            <a:r>
              <a:rPr lang="cs-CZ" dirty="0"/>
              <a:t>řemeslné a </a:t>
            </a:r>
          </a:p>
          <a:p>
            <a:r>
              <a:rPr lang="cs-CZ" dirty="0"/>
              <a:t>koncesované, přičemž mezi řemeslnými bylo uvedeno padesát čtyři živností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030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3026</Words>
  <Application>Microsoft Office PowerPoint</Application>
  <PresentationFormat>Předvádění na obrazovce (4:3)</PresentationFormat>
  <Paragraphs>404</Paragraphs>
  <Slides>63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Motiv Office</vt:lpstr>
      <vt:lpstr>Graf</vt:lpstr>
      <vt:lpstr>PODNIKATEL, PODNIKÁNÍ A VÝKLAD ZÁKLADNÍCH POJMŮ </vt:lpstr>
      <vt:lpstr>Kontakty</vt:lpstr>
      <vt:lpstr>Struktura </vt:lpstr>
      <vt:lpstr>Historie podnikání</vt:lpstr>
      <vt:lpstr>Základní normy – lenní zřízení</vt:lpstr>
      <vt:lpstr>Vliv na podnikání</vt:lpstr>
      <vt:lpstr>Změny </vt:lpstr>
      <vt:lpstr>Živnostenský řád 1859-1965</vt:lpstr>
      <vt:lpstr>Výklad tohoto zákona</vt:lpstr>
      <vt:lpstr>1863 Všeobecný obchodní zákoník</vt:lpstr>
      <vt:lpstr>Samostatné ČSR</vt:lpstr>
      <vt:lpstr>Sdružení MSP za první republiky</vt:lpstr>
      <vt:lpstr>Meziválečné období do 1945</vt:lpstr>
      <vt:lpstr>1948-1989</vt:lpstr>
      <vt:lpstr>Změny po roce 1989</vt:lpstr>
      <vt:lpstr>Podnikatel jako osobnost, mýty o podnikání</vt:lpstr>
      <vt:lpstr>TEST ZÁKLADNÍCH PŘEDPOKLADŮ PRO PODNIKÁNÍ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Pojetí podnikatele</vt:lpstr>
      <vt:lpstr>Definice podnikatele</vt:lpstr>
      <vt:lpstr>Definice nezletilého podnikatele</vt:lpstr>
      <vt:lpstr>Prvky podnikatele</vt:lpstr>
      <vt:lpstr>Role podnikatele </vt:lpstr>
      <vt:lpstr>Charakteristiky podnikatele</vt:lpstr>
      <vt:lpstr>Desatero úspěšného podnikatele</vt:lpstr>
      <vt:lpstr>Typy podnikání</vt:lpstr>
      <vt:lpstr>Motivace k podnikání</vt:lpstr>
      <vt:lpstr>Podnikání jako proces</vt:lpstr>
      <vt:lpstr>Podnikatelský proces </vt:lpstr>
      <vt:lpstr>Co tedy zahrnuje podnikání?</vt:lpstr>
      <vt:lpstr>Tři charakteristiky podnikatelské činnosti </vt:lpstr>
      <vt:lpstr>SPECIFIKA MALÝCH A STŘEDNÍCH PODNIKŮ A JEJICH PODPORA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Implementace bodů Evropské charty </vt:lpstr>
      <vt:lpstr>Význam MSP pro Evropské hospodářství </vt:lpstr>
      <vt:lpstr>Definice malého a středního podnikání</vt:lpstr>
      <vt:lpstr>Nová df. dle EU platná od 1. 1. 2005</vt:lpstr>
      <vt:lpstr>Nejčastější charakteristika velikosti podniku dle počtu zaměstnanců </vt:lpstr>
      <vt:lpstr>Dle nezávislosti jsou MSP rozděleny do třech skupin:</vt:lpstr>
      <vt:lpstr>Dle nezávislosti jsou MSP rozděleny do třech skupin:</vt:lpstr>
      <vt:lpstr>Kvalitativní hledisko charakterizuje věcné či typické vlastnosti těchto podniků</vt:lpstr>
      <vt:lpstr>Význam MSP</vt:lpstr>
      <vt:lpstr>Schopnosti a přednosti MSP</vt:lpstr>
      <vt:lpstr>Podpora malého a středního podnikání </vt:lpstr>
      <vt:lpstr>Prezentace aplikace PowerPoint</vt:lpstr>
      <vt:lpstr>Typy politiky</vt:lpstr>
      <vt:lpstr>výsledky</vt:lpstr>
      <vt:lpstr>Prezentace aplikace PowerPoint</vt:lpstr>
      <vt:lpstr>Prezentace aplikace PowerPoint</vt:lpstr>
      <vt:lpstr>Prezentace aplikace PowerPoint</vt:lpstr>
      <vt:lpstr>2021 -2027</vt:lpstr>
      <vt:lpstr>2021 -2027</vt:lpstr>
      <vt:lpstr>Mapa regionální podpory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PODNIKATEL, PODNIKÁNÍ A VÝKLAD ZÁKLADNÍCH POJMŮ</dc:title>
  <dc:creator>JS</dc:creator>
  <cp:lastModifiedBy>uzivatel</cp:lastModifiedBy>
  <cp:revision>6</cp:revision>
  <dcterms:created xsi:type="dcterms:W3CDTF">2020-02-17T06:00:00Z</dcterms:created>
  <dcterms:modified xsi:type="dcterms:W3CDTF">2022-03-10T08:02:02Z</dcterms:modified>
</cp:coreProperties>
</file>