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2"/>
  </p:notesMasterIdLst>
  <p:sldIdLst>
    <p:sldId id="256" r:id="rId2"/>
    <p:sldId id="563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564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89" r:id="rId40"/>
    <p:sldId id="390" r:id="rId41"/>
    <p:sldId id="306" r:id="rId42"/>
    <p:sldId id="307" r:id="rId43"/>
    <p:sldId id="308" r:id="rId44"/>
    <p:sldId id="565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18" r:id="rId55"/>
    <p:sldId id="319" r:id="rId56"/>
    <p:sldId id="320" r:id="rId57"/>
    <p:sldId id="321" r:id="rId58"/>
    <p:sldId id="322" r:id="rId59"/>
    <p:sldId id="323" r:id="rId60"/>
    <p:sldId id="324" r:id="rId61"/>
    <p:sldId id="391" r:id="rId62"/>
    <p:sldId id="392" r:id="rId63"/>
    <p:sldId id="393" r:id="rId64"/>
    <p:sldId id="394" r:id="rId65"/>
    <p:sldId id="395" r:id="rId66"/>
    <p:sldId id="396" r:id="rId67"/>
    <p:sldId id="397" r:id="rId68"/>
    <p:sldId id="398" r:id="rId69"/>
    <p:sldId id="399" r:id="rId70"/>
    <p:sldId id="400" r:id="rId71"/>
    <p:sldId id="401" r:id="rId72"/>
    <p:sldId id="402" r:id="rId73"/>
    <p:sldId id="403" r:id="rId74"/>
    <p:sldId id="404" r:id="rId75"/>
    <p:sldId id="405" r:id="rId76"/>
    <p:sldId id="406" r:id="rId77"/>
    <p:sldId id="407" r:id="rId78"/>
    <p:sldId id="408" r:id="rId79"/>
    <p:sldId id="409" r:id="rId80"/>
    <p:sldId id="410" r:id="rId81"/>
    <p:sldId id="411" r:id="rId82"/>
    <p:sldId id="412" r:id="rId83"/>
    <p:sldId id="413" r:id="rId84"/>
    <p:sldId id="414" r:id="rId85"/>
    <p:sldId id="415" r:id="rId86"/>
    <p:sldId id="416" r:id="rId87"/>
    <p:sldId id="417" r:id="rId88"/>
    <p:sldId id="566" r:id="rId89"/>
    <p:sldId id="352" r:id="rId90"/>
    <p:sldId id="353" r:id="rId91"/>
    <p:sldId id="573" r:id="rId92"/>
    <p:sldId id="355" r:id="rId93"/>
    <p:sldId id="572" r:id="rId94"/>
    <p:sldId id="358" r:id="rId95"/>
    <p:sldId id="360" r:id="rId96"/>
    <p:sldId id="362" r:id="rId97"/>
    <p:sldId id="364" r:id="rId98"/>
    <p:sldId id="365" r:id="rId99"/>
    <p:sldId id="366" r:id="rId100"/>
    <p:sldId id="367" r:id="rId101"/>
    <p:sldId id="368" r:id="rId102"/>
    <p:sldId id="369" r:id="rId103"/>
    <p:sldId id="370" r:id="rId104"/>
    <p:sldId id="371" r:id="rId105"/>
    <p:sldId id="372" r:id="rId106"/>
    <p:sldId id="373" r:id="rId107"/>
    <p:sldId id="374" r:id="rId108"/>
    <p:sldId id="375" r:id="rId109"/>
    <p:sldId id="376" r:id="rId110"/>
    <p:sldId id="377" r:id="rId111"/>
    <p:sldId id="378" r:id="rId112"/>
    <p:sldId id="379" r:id="rId113"/>
    <p:sldId id="380" r:id="rId114"/>
    <p:sldId id="381" r:id="rId115"/>
    <p:sldId id="382" r:id="rId116"/>
    <p:sldId id="383" r:id="rId117"/>
    <p:sldId id="384" r:id="rId118"/>
    <p:sldId id="385" r:id="rId119"/>
    <p:sldId id="386" r:id="rId120"/>
    <p:sldId id="443" r:id="rId121"/>
    <p:sldId id="444" r:id="rId122"/>
    <p:sldId id="445" r:id="rId123"/>
    <p:sldId id="446" r:id="rId124"/>
    <p:sldId id="447" r:id="rId125"/>
    <p:sldId id="448" r:id="rId126"/>
    <p:sldId id="449" r:id="rId127"/>
    <p:sldId id="450" r:id="rId128"/>
    <p:sldId id="451" r:id="rId129"/>
    <p:sldId id="569" r:id="rId130"/>
    <p:sldId id="453" r:id="rId131"/>
    <p:sldId id="454" r:id="rId132"/>
    <p:sldId id="455" r:id="rId133"/>
    <p:sldId id="456" r:id="rId134"/>
    <p:sldId id="457" r:id="rId135"/>
    <p:sldId id="458" r:id="rId136"/>
    <p:sldId id="459" r:id="rId137"/>
    <p:sldId id="460" r:id="rId138"/>
    <p:sldId id="461" r:id="rId139"/>
    <p:sldId id="462" r:id="rId140"/>
    <p:sldId id="463" r:id="rId141"/>
    <p:sldId id="464" r:id="rId142"/>
    <p:sldId id="465" r:id="rId143"/>
    <p:sldId id="466" r:id="rId144"/>
    <p:sldId id="467" r:id="rId145"/>
    <p:sldId id="468" r:id="rId146"/>
    <p:sldId id="469" r:id="rId147"/>
    <p:sldId id="470" r:id="rId148"/>
    <p:sldId id="471" r:id="rId149"/>
    <p:sldId id="472" r:id="rId150"/>
    <p:sldId id="473" r:id="rId151"/>
    <p:sldId id="474" r:id="rId152"/>
    <p:sldId id="475" r:id="rId153"/>
    <p:sldId id="476" r:id="rId154"/>
    <p:sldId id="477" r:id="rId155"/>
    <p:sldId id="478" r:id="rId156"/>
    <p:sldId id="479" r:id="rId157"/>
    <p:sldId id="480" r:id="rId158"/>
    <p:sldId id="568" r:id="rId159"/>
    <p:sldId id="481" r:id="rId160"/>
    <p:sldId id="482" r:id="rId161"/>
    <p:sldId id="483" r:id="rId162"/>
    <p:sldId id="484" r:id="rId163"/>
    <p:sldId id="485" r:id="rId164"/>
    <p:sldId id="486" r:id="rId165"/>
    <p:sldId id="487" r:id="rId166"/>
    <p:sldId id="488" r:id="rId167"/>
    <p:sldId id="489" r:id="rId168"/>
    <p:sldId id="490" r:id="rId169"/>
    <p:sldId id="491" r:id="rId170"/>
    <p:sldId id="492" r:id="rId171"/>
    <p:sldId id="493" r:id="rId172"/>
    <p:sldId id="494" r:id="rId173"/>
    <p:sldId id="495" r:id="rId174"/>
    <p:sldId id="496" r:id="rId175"/>
    <p:sldId id="497" r:id="rId176"/>
    <p:sldId id="498" r:id="rId177"/>
    <p:sldId id="499" r:id="rId178"/>
    <p:sldId id="500" r:id="rId179"/>
    <p:sldId id="501" r:id="rId180"/>
    <p:sldId id="502" r:id="rId181"/>
    <p:sldId id="503" r:id="rId182"/>
    <p:sldId id="504" r:id="rId183"/>
    <p:sldId id="505" r:id="rId184"/>
    <p:sldId id="506" r:id="rId185"/>
    <p:sldId id="507" r:id="rId186"/>
    <p:sldId id="508" r:id="rId187"/>
    <p:sldId id="509" r:id="rId188"/>
    <p:sldId id="567" r:id="rId189"/>
    <p:sldId id="420" r:id="rId190"/>
    <p:sldId id="574" r:id="rId191"/>
    <p:sldId id="422" r:id="rId192"/>
    <p:sldId id="423" r:id="rId193"/>
    <p:sldId id="424" r:id="rId194"/>
    <p:sldId id="425" r:id="rId195"/>
    <p:sldId id="426" r:id="rId196"/>
    <p:sldId id="427" r:id="rId197"/>
    <p:sldId id="428" r:id="rId198"/>
    <p:sldId id="429" r:id="rId199"/>
    <p:sldId id="430" r:id="rId200"/>
    <p:sldId id="431" r:id="rId201"/>
    <p:sldId id="432" r:id="rId202"/>
    <p:sldId id="433" r:id="rId203"/>
    <p:sldId id="434" r:id="rId204"/>
    <p:sldId id="435" r:id="rId205"/>
    <p:sldId id="436" r:id="rId206"/>
    <p:sldId id="437" r:id="rId207"/>
    <p:sldId id="438" r:id="rId208"/>
    <p:sldId id="439" r:id="rId209"/>
    <p:sldId id="440" r:id="rId210"/>
    <p:sldId id="441" r:id="rId211"/>
    <p:sldId id="442" r:id="rId212"/>
    <p:sldId id="570" r:id="rId213"/>
    <p:sldId id="510" r:id="rId214"/>
    <p:sldId id="511" r:id="rId215"/>
    <p:sldId id="512" r:id="rId216"/>
    <p:sldId id="513" r:id="rId217"/>
    <p:sldId id="514" r:id="rId218"/>
    <p:sldId id="515" r:id="rId219"/>
    <p:sldId id="516" r:id="rId220"/>
    <p:sldId id="517" r:id="rId221"/>
    <p:sldId id="518" r:id="rId222"/>
    <p:sldId id="519" r:id="rId223"/>
    <p:sldId id="520" r:id="rId224"/>
    <p:sldId id="521" r:id="rId225"/>
    <p:sldId id="522" r:id="rId226"/>
    <p:sldId id="523" r:id="rId227"/>
    <p:sldId id="524" r:id="rId228"/>
    <p:sldId id="525" r:id="rId229"/>
    <p:sldId id="526" r:id="rId230"/>
    <p:sldId id="527" r:id="rId231"/>
    <p:sldId id="528" r:id="rId232"/>
    <p:sldId id="529" r:id="rId233"/>
    <p:sldId id="530" r:id="rId234"/>
    <p:sldId id="531" r:id="rId235"/>
    <p:sldId id="532" r:id="rId236"/>
    <p:sldId id="533" r:id="rId237"/>
    <p:sldId id="534" r:id="rId238"/>
    <p:sldId id="535" r:id="rId239"/>
    <p:sldId id="536" r:id="rId240"/>
    <p:sldId id="537" r:id="rId241"/>
    <p:sldId id="538" r:id="rId242"/>
    <p:sldId id="539" r:id="rId243"/>
    <p:sldId id="571" r:id="rId244"/>
    <p:sldId id="540" r:id="rId245"/>
    <p:sldId id="541" r:id="rId246"/>
    <p:sldId id="542" r:id="rId247"/>
    <p:sldId id="543" r:id="rId248"/>
    <p:sldId id="544" r:id="rId249"/>
    <p:sldId id="545" r:id="rId250"/>
    <p:sldId id="546" r:id="rId251"/>
    <p:sldId id="547" r:id="rId252"/>
    <p:sldId id="549" r:id="rId253"/>
    <p:sldId id="551" r:id="rId254"/>
    <p:sldId id="552" r:id="rId255"/>
    <p:sldId id="553" r:id="rId256"/>
    <p:sldId id="554" r:id="rId257"/>
    <p:sldId id="555" r:id="rId258"/>
    <p:sldId id="556" r:id="rId259"/>
    <p:sldId id="557" r:id="rId260"/>
    <p:sldId id="558" r:id="rId261"/>
  </p:sldIdLst>
  <p:sldSz cx="9144000" cy="6858000" type="screen4x3"/>
  <p:notesSz cx="6797675" cy="9928225"/>
  <p:custDataLst>
    <p:tags r:id="rId26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D50202"/>
    <a:srgbClr val="CCFFFF"/>
    <a:srgbClr val="CCFF99"/>
    <a:srgbClr val="D1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223" Type="http://schemas.openxmlformats.org/officeDocument/2006/relationships/slide" Target="slides/slide222.xml"/><Relationship Id="rId228" Type="http://schemas.openxmlformats.org/officeDocument/2006/relationships/slide" Target="slides/slide227.xml"/><Relationship Id="rId244" Type="http://schemas.openxmlformats.org/officeDocument/2006/relationships/slide" Target="slides/slide243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65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slide" Target="slides/slide217.xml"/><Relationship Id="rId234" Type="http://schemas.openxmlformats.org/officeDocument/2006/relationships/slide" Target="slides/slide233.xml"/><Relationship Id="rId239" Type="http://schemas.openxmlformats.org/officeDocument/2006/relationships/slide" Target="slides/slide238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0" Type="http://schemas.openxmlformats.org/officeDocument/2006/relationships/slide" Target="slides/slide249.xml"/><Relationship Id="rId255" Type="http://schemas.openxmlformats.org/officeDocument/2006/relationships/slide" Target="slides/slide254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0" Type="http://schemas.openxmlformats.org/officeDocument/2006/relationships/slide" Target="slides/slide239.xml"/><Relationship Id="rId245" Type="http://schemas.openxmlformats.org/officeDocument/2006/relationships/slide" Target="slides/slide244.xml"/><Relationship Id="rId261" Type="http://schemas.openxmlformats.org/officeDocument/2006/relationships/slide" Target="slides/slide260.xml"/><Relationship Id="rId266" Type="http://schemas.openxmlformats.org/officeDocument/2006/relationships/theme" Target="theme/theme1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slide" Target="slides/slide234.xml"/><Relationship Id="rId251" Type="http://schemas.openxmlformats.org/officeDocument/2006/relationships/slide" Target="slides/slide250.xml"/><Relationship Id="rId256" Type="http://schemas.openxmlformats.org/officeDocument/2006/relationships/slide" Target="slides/slide255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241" Type="http://schemas.openxmlformats.org/officeDocument/2006/relationships/slide" Target="slides/slide240.xml"/><Relationship Id="rId246" Type="http://schemas.openxmlformats.org/officeDocument/2006/relationships/slide" Target="slides/slide245.xml"/><Relationship Id="rId267" Type="http://schemas.openxmlformats.org/officeDocument/2006/relationships/tableStyles" Target="tableStyle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2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tags" Target="tags/tag1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presProps" Target="presProps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9E914D-AC32-484E-9DFB-18D5CBAFFA80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209BFE9A-EC88-4947-B6FE-992E5BD41D1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MARK.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MIX</a:t>
          </a:r>
        </a:p>
      </dgm:t>
    </dgm:pt>
    <dgm:pt modelId="{E988C661-9760-4793-B832-17E3D471B9C8}" type="parTrans" cxnId="{FB7CF80A-40ED-4455-8CF6-1AC115FBE1D6}">
      <dgm:prSet/>
      <dgm:spPr/>
      <dgm:t>
        <a:bodyPr/>
        <a:lstStyle/>
        <a:p>
          <a:endParaRPr lang="cs-CZ"/>
        </a:p>
      </dgm:t>
    </dgm:pt>
    <dgm:pt modelId="{C14B5822-AFAA-405D-9D25-F7AE0CF76C77}" type="sibTrans" cxnId="{FB7CF80A-40ED-4455-8CF6-1AC115FBE1D6}">
      <dgm:prSet/>
      <dgm:spPr/>
      <dgm:t>
        <a:bodyPr/>
        <a:lstStyle/>
        <a:p>
          <a:endParaRPr lang="cs-CZ"/>
        </a:p>
      </dgm:t>
    </dgm:pt>
    <dgm:pt modelId="{B236E4A2-2C33-4F7D-9159-9CAEB61240A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PRODUKTOVÁ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STRATEGIE</a:t>
          </a:r>
        </a:p>
      </dgm:t>
    </dgm:pt>
    <dgm:pt modelId="{317726C0-D227-42F6-A8DD-EBC8EE366C48}" type="parTrans" cxnId="{5C5FA9C4-0C60-4E93-85DA-B173BEEF8479}">
      <dgm:prSet/>
      <dgm:spPr/>
      <dgm:t>
        <a:bodyPr/>
        <a:lstStyle/>
        <a:p>
          <a:endParaRPr lang="cs-CZ"/>
        </a:p>
      </dgm:t>
    </dgm:pt>
    <dgm:pt modelId="{F6955C8C-CA6D-4605-BC09-273421015A93}" type="sibTrans" cxnId="{5C5FA9C4-0C60-4E93-85DA-B173BEEF8479}">
      <dgm:prSet/>
      <dgm:spPr/>
      <dgm:t>
        <a:bodyPr/>
        <a:lstStyle/>
        <a:p>
          <a:endParaRPr lang="cs-CZ"/>
        </a:p>
      </dgm:t>
    </dgm:pt>
    <dgm:pt modelId="{40D59B66-C4D5-4014-AC3C-1B0EC5F189B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DISTRIBUČNÍ STRATEGIE</a:t>
          </a:r>
          <a:endParaRPr kumimoji="0" lang="cs-CZ" b="1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endParaRPr>
        </a:p>
      </dgm:t>
    </dgm:pt>
    <dgm:pt modelId="{A5583952-62C9-4238-B5E4-8827BD0A6227}" type="parTrans" cxnId="{6E309FD9-FD55-44FE-AAB4-FE92F261D721}">
      <dgm:prSet/>
      <dgm:spPr/>
      <dgm:t>
        <a:bodyPr/>
        <a:lstStyle/>
        <a:p>
          <a:endParaRPr lang="cs-CZ"/>
        </a:p>
      </dgm:t>
    </dgm:pt>
    <dgm:pt modelId="{FBC01365-22D5-401A-A9D8-525DF5285425}" type="sibTrans" cxnId="{6E309FD9-FD55-44FE-AAB4-FE92F261D721}">
      <dgm:prSet/>
      <dgm:spPr/>
      <dgm:t>
        <a:bodyPr/>
        <a:lstStyle/>
        <a:p>
          <a:endParaRPr lang="cs-CZ"/>
        </a:p>
      </dgm:t>
    </dgm:pt>
    <dgm:pt modelId="{BFA00019-B1AE-4DB1-BA23-BBD8D383A89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KOMUNIKAČNÍ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STRATEGIE</a:t>
          </a:r>
        </a:p>
      </dgm:t>
    </dgm:pt>
    <dgm:pt modelId="{457CD35B-F01F-4AA8-8624-B5372A929E7A}" type="parTrans" cxnId="{3A33F5E8-62F2-42CE-96A2-63384E35EBC2}">
      <dgm:prSet/>
      <dgm:spPr/>
      <dgm:t>
        <a:bodyPr/>
        <a:lstStyle/>
        <a:p>
          <a:endParaRPr lang="cs-CZ"/>
        </a:p>
      </dgm:t>
    </dgm:pt>
    <dgm:pt modelId="{6BC3EFC5-2D97-4CF6-B0C7-0146EDF83F16}" type="sibTrans" cxnId="{3A33F5E8-62F2-42CE-96A2-63384E35EBC2}">
      <dgm:prSet/>
      <dgm:spPr/>
      <dgm:t>
        <a:bodyPr/>
        <a:lstStyle/>
        <a:p>
          <a:endParaRPr lang="cs-CZ"/>
        </a:p>
      </dgm:t>
    </dgm:pt>
    <dgm:pt modelId="{84EAFF79-1240-4C88-8BC0-2B13A9C13CF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CENOVÁ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STRATEGIE</a:t>
          </a:r>
        </a:p>
      </dgm:t>
    </dgm:pt>
    <dgm:pt modelId="{54E9C24D-6B2E-4AAA-BC3C-265640516D3F}" type="parTrans" cxnId="{B31D074F-9254-49C4-A85C-FCB7C76C674D}">
      <dgm:prSet/>
      <dgm:spPr/>
      <dgm:t>
        <a:bodyPr/>
        <a:lstStyle/>
        <a:p>
          <a:endParaRPr lang="cs-CZ"/>
        </a:p>
      </dgm:t>
    </dgm:pt>
    <dgm:pt modelId="{7624653E-53EF-4F5C-B822-8D082D444796}" type="sibTrans" cxnId="{B31D074F-9254-49C4-A85C-FCB7C76C674D}">
      <dgm:prSet/>
      <dgm:spPr/>
      <dgm:t>
        <a:bodyPr/>
        <a:lstStyle/>
        <a:p>
          <a:endParaRPr lang="cs-CZ"/>
        </a:p>
      </dgm:t>
    </dgm:pt>
    <dgm:pt modelId="{DF2DDD5E-1C9B-480F-BEC2-10D7657ABC3D}" type="pres">
      <dgm:prSet presAssocID="{CA9E914D-AC32-484E-9DFB-18D5CBAFFA8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6B877CA-0188-4973-84ED-5C77EE0F6F22}" type="pres">
      <dgm:prSet presAssocID="{209BFE9A-EC88-4947-B6FE-992E5BD41D15}" presName="centerShape" presStyleLbl="node0" presStyleIdx="0" presStyleCnt="1"/>
      <dgm:spPr/>
      <dgm:t>
        <a:bodyPr/>
        <a:lstStyle/>
        <a:p>
          <a:endParaRPr lang="cs-CZ"/>
        </a:p>
      </dgm:t>
    </dgm:pt>
    <dgm:pt modelId="{7DCF8537-0A0B-4A47-9A9D-6B0DB5FF82C1}" type="pres">
      <dgm:prSet presAssocID="{317726C0-D227-42F6-A8DD-EBC8EE366C48}" presName="Name9" presStyleLbl="parChTrans1D2" presStyleIdx="0" presStyleCnt="4"/>
      <dgm:spPr/>
      <dgm:t>
        <a:bodyPr/>
        <a:lstStyle/>
        <a:p>
          <a:endParaRPr lang="cs-CZ"/>
        </a:p>
      </dgm:t>
    </dgm:pt>
    <dgm:pt modelId="{43EC0218-F750-4DDA-A0B7-00D0DBCED8C6}" type="pres">
      <dgm:prSet presAssocID="{317726C0-D227-42F6-A8DD-EBC8EE366C48}" presName="connTx" presStyleLbl="parChTrans1D2" presStyleIdx="0" presStyleCnt="4"/>
      <dgm:spPr/>
      <dgm:t>
        <a:bodyPr/>
        <a:lstStyle/>
        <a:p>
          <a:endParaRPr lang="cs-CZ"/>
        </a:p>
      </dgm:t>
    </dgm:pt>
    <dgm:pt modelId="{14789CA5-2138-43AF-B051-BE7113290EFE}" type="pres">
      <dgm:prSet presAssocID="{B236E4A2-2C33-4F7D-9159-9CAEB61240A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011943A-555F-40D4-8AE5-6480B887062C}" type="pres">
      <dgm:prSet presAssocID="{A5583952-62C9-4238-B5E4-8827BD0A6227}" presName="Name9" presStyleLbl="parChTrans1D2" presStyleIdx="1" presStyleCnt="4"/>
      <dgm:spPr/>
      <dgm:t>
        <a:bodyPr/>
        <a:lstStyle/>
        <a:p>
          <a:endParaRPr lang="cs-CZ"/>
        </a:p>
      </dgm:t>
    </dgm:pt>
    <dgm:pt modelId="{7E8F28BD-D412-4150-B2D3-E8D0334C4791}" type="pres">
      <dgm:prSet presAssocID="{A5583952-62C9-4238-B5E4-8827BD0A6227}" presName="connTx" presStyleLbl="parChTrans1D2" presStyleIdx="1" presStyleCnt="4"/>
      <dgm:spPr/>
      <dgm:t>
        <a:bodyPr/>
        <a:lstStyle/>
        <a:p>
          <a:endParaRPr lang="cs-CZ"/>
        </a:p>
      </dgm:t>
    </dgm:pt>
    <dgm:pt modelId="{F51227A1-7A7F-4372-B28B-9475E864003D}" type="pres">
      <dgm:prSet presAssocID="{40D59B66-C4D5-4014-AC3C-1B0EC5F189B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5459D29-6618-4735-8D0E-FE462707630F}" type="pres">
      <dgm:prSet presAssocID="{457CD35B-F01F-4AA8-8624-B5372A929E7A}" presName="Name9" presStyleLbl="parChTrans1D2" presStyleIdx="2" presStyleCnt="4"/>
      <dgm:spPr/>
      <dgm:t>
        <a:bodyPr/>
        <a:lstStyle/>
        <a:p>
          <a:endParaRPr lang="cs-CZ"/>
        </a:p>
      </dgm:t>
    </dgm:pt>
    <dgm:pt modelId="{C4FCBFDC-6BA1-4D2E-B2D1-94E2CFCC02B1}" type="pres">
      <dgm:prSet presAssocID="{457CD35B-F01F-4AA8-8624-B5372A929E7A}" presName="connTx" presStyleLbl="parChTrans1D2" presStyleIdx="2" presStyleCnt="4"/>
      <dgm:spPr/>
      <dgm:t>
        <a:bodyPr/>
        <a:lstStyle/>
        <a:p>
          <a:endParaRPr lang="cs-CZ"/>
        </a:p>
      </dgm:t>
    </dgm:pt>
    <dgm:pt modelId="{A956FC81-2A95-413F-8CA7-4046BBBDB5D1}" type="pres">
      <dgm:prSet presAssocID="{BFA00019-B1AE-4DB1-BA23-BBD8D383A89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C16D660-594D-4A8F-8686-D90BADED4DDB}" type="pres">
      <dgm:prSet presAssocID="{54E9C24D-6B2E-4AAA-BC3C-265640516D3F}" presName="Name9" presStyleLbl="parChTrans1D2" presStyleIdx="3" presStyleCnt="4"/>
      <dgm:spPr/>
      <dgm:t>
        <a:bodyPr/>
        <a:lstStyle/>
        <a:p>
          <a:endParaRPr lang="cs-CZ"/>
        </a:p>
      </dgm:t>
    </dgm:pt>
    <dgm:pt modelId="{4D6C31BE-8229-4144-A54A-9A8C60205343}" type="pres">
      <dgm:prSet presAssocID="{54E9C24D-6B2E-4AAA-BC3C-265640516D3F}" presName="connTx" presStyleLbl="parChTrans1D2" presStyleIdx="3" presStyleCnt="4"/>
      <dgm:spPr/>
      <dgm:t>
        <a:bodyPr/>
        <a:lstStyle/>
        <a:p>
          <a:endParaRPr lang="cs-CZ"/>
        </a:p>
      </dgm:t>
    </dgm:pt>
    <dgm:pt modelId="{66CEF44C-4086-4BF2-BBC9-1A98F4816A1E}" type="pres">
      <dgm:prSet presAssocID="{84EAFF79-1240-4C88-8BC0-2B13A9C13CF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F6A7336-A56D-40BE-A871-88A4C69F4783}" type="presOf" srcId="{317726C0-D227-42F6-A8DD-EBC8EE366C48}" destId="{43EC0218-F750-4DDA-A0B7-00D0DBCED8C6}" srcOrd="1" destOrd="0" presId="urn:microsoft.com/office/officeart/2005/8/layout/radial1"/>
    <dgm:cxn modelId="{396FFCE1-2065-483F-B993-3A4B6F36D9A7}" type="presOf" srcId="{54E9C24D-6B2E-4AAA-BC3C-265640516D3F}" destId="{2C16D660-594D-4A8F-8686-D90BADED4DDB}" srcOrd="0" destOrd="0" presId="urn:microsoft.com/office/officeart/2005/8/layout/radial1"/>
    <dgm:cxn modelId="{82ABA0D6-D882-4E72-BAE5-94525A6E3B89}" type="presOf" srcId="{B236E4A2-2C33-4F7D-9159-9CAEB61240A4}" destId="{14789CA5-2138-43AF-B051-BE7113290EFE}" srcOrd="0" destOrd="0" presId="urn:microsoft.com/office/officeart/2005/8/layout/radial1"/>
    <dgm:cxn modelId="{5C5FA9C4-0C60-4E93-85DA-B173BEEF8479}" srcId="{209BFE9A-EC88-4947-B6FE-992E5BD41D15}" destId="{B236E4A2-2C33-4F7D-9159-9CAEB61240A4}" srcOrd="0" destOrd="0" parTransId="{317726C0-D227-42F6-A8DD-EBC8EE366C48}" sibTransId="{F6955C8C-CA6D-4605-BC09-273421015A93}"/>
    <dgm:cxn modelId="{017DD049-5503-45C5-893C-19948D403F96}" type="presOf" srcId="{A5583952-62C9-4238-B5E4-8827BD0A6227}" destId="{7E8F28BD-D412-4150-B2D3-E8D0334C4791}" srcOrd="1" destOrd="0" presId="urn:microsoft.com/office/officeart/2005/8/layout/radial1"/>
    <dgm:cxn modelId="{FECA14D4-BDD7-4F57-BDD8-18B3FAD34900}" type="presOf" srcId="{54E9C24D-6B2E-4AAA-BC3C-265640516D3F}" destId="{4D6C31BE-8229-4144-A54A-9A8C60205343}" srcOrd="1" destOrd="0" presId="urn:microsoft.com/office/officeart/2005/8/layout/radial1"/>
    <dgm:cxn modelId="{FB7CF80A-40ED-4455-8CF6-1AC115FBE1D6}" srcId="{CA9E914D-AC32-484E-9DFB-18D5CBAFFA80}" destId="{209BFE9A-EC88-4947-B6FE-992E5BD41D15}" srcOrd="0" destOrd="0" parTransId="{E988C661-9760-4793-B832-17E3D471B9C8}" sibTransId="{C14B5822-AFAA-405D-9D25-F7AE0CF76C77}"/>
    <dgm:cxn modelId="{6E309FD9-FD55-44FE-AAB4-FE92F261D721}" srcId="{209BFE9A-EC88-4947-B6FE-992E5BD41D15}" destId="{40D59B66-C4D5-4014-AC3C-1B0EC5F189B6}" srcOrd="1" destOrd="0" parTransId="{A5583952-62C9-4238-B5E4-8827BD0A6227}" sibTransId="{FBC01365-22D5-401A-A9D8-525DF5285425}"/>
    <dgm:cxn modelId="{743C6362-E257-4275-A340-FC873CEC7CF4}" type="presOf" srcId="{A5583952-62C9-4238-B5E4-8827BD0A6227}" destId="{A011943A-555F-40D4-8AE5-6480B887062C}" srcOrd="0" destOrd="0" presId="urn:microsoft.com/office/officeart/2005/8/layout/radial1"/>
    <dgm:cxn modelId="{3686945D-B125-4D91-A9B0-772EFE034CFF}" type="presOf" srcId="{457CD35B-F01F-4AA8-8624-B5372A929E7A}" destId="{A5459D29-6618-4735-8D0E-FE462707630F}" srcOrd="0" destOrd="0" presId="urn:microsoft.com/office/officeart/2005/8/layout/radial1"/>
    <dgm:cxn modelId="{1A056B05-9542-4A9A-BF32-652E53A67E9B}" type="presOf" srcId="{40D59B66-C4D5-4014-AC3C-1B0EC5F189B6}" destId="{F51227A1-7A7F-4372-B28B-9475E864003D}" srcOrd="0" destOrd="0" presId="urn:microsoft.com/office/officeart/2005/8/layout/radial1"/>
    <dgm:cxn modelId="{DF7E3685-B95A-40EB-8940-4C834AACCB6F}" type="presOf" srcId="{457CD35B-F01F-4AA8-8624-B5372A929E7A}" destId="{C4FCBFDC-6BA1-4D2E-B2D1-94E2CFCC02B1}" srcOrd="1" destOrd="0" presId="urn:microsoft.com/office/officeart/2005/8/layout/radial1"/>
    <dgm:cxn modelId="{B269ED36-21A6-49F0-9A49-5514DB359745}" type="presOf" srcId="{CA9E914D-AC32-484E-9DFB-18D5CBAFFA80}" destId="{DF2DDD5E-1C9B-480F-BEC2-10D7657ABC3D}" srcOrd="0" destOrd="0" presId="urn:microsoft.com/office/officeart/2005/8/layout/radial1"/>
    <dgm:cxn modelId="{B31D074F-9254-49C4-A85C-FCB7C76C674D}" srcId="{209BFE9A-EC88-4947-B6FE-992E5BD41D15}" destId="{84EAFF79-1240-4C88-8BC0-2B13A9C13CFA}" srcOrd="3" destOrd="0" parTransId="{54E9C24D-6B2E-4AAA-BC3C-265640516D3F}" sibTransId="{7624653E-53EF-4F5C-B822-8D082D444796}"/>
    <dgm:cxn modelId="{0989E10E-0BBD-4643-96B8-B41EAC13731B}" type="presOf" srcId="{317726C0-D227-42F6-A8DD-EBC8EE366C48}" destId="{7DCF8537-0A0B-4A47-9A9D-6B0DB5FF82C1}" srcOrd="0" destOrd="0" presId="urn:microsoft.com/office/officeart/2005/8/layout/radial1"/>
    <dgm:cxn modelId="{E3DEDB49-46E5-49E1-9985-C4C8ECBF934F}" type="presOf" srcId="{BFA00019-B1AE-4DB1-BA23-BBD8D383A896}" destId="{A956FC81-2A95-413F-8CA7-4046BBBDB5D1}" srcOrd="0" destOrd="0" presId="urn:microsoft.com/office/officeart/2005/8/layout/radial1"/>
    <dgm:cxn modelId="{EA0B42ED-FFE1-4337-86AE-C6278DD34522}" type="presOf" srcId="{209BFE9A-EC88-4947-B6FE-992E5BD41D15}" destId="{46B877CA-0188-4973-84ED-5C77EE0F6F22}" srcOrd="0" destOrd="0" presId="urn:microsoft.com/office/officeart/2005/8/layout/radial1"/>
    <dgm:cxn modelId="{C5DF8E69-D83A-4988-B0C6-6D7EB062D94B}" type="presOf" srcId="{84EAFF79-1240-4C88-8BC0-2B13A9C13CFA}" destId="{66CEF44C-4086-4BF2-BBC9-1A98F4816A1E}" srcOrd="0" destOrd="0" presId="urn:microsoft.com/office/officeart/2005/8/layout/radial1"/>
    <dgm:cxn modelId="{3A33F5E8-62F2-42CE-96A2-63384E35EBC2}" srcId="{209BFE9A-EC88-4947-B6FE-992E5BD41D15}" destId="{BFA00019-B1AE-4DB1-BA23-BBD8D383A896}" srcOrd="2" destOrd="0" parTransId="{457CD35B-F01F-4AA8-8624-B5372A929E7A}" sibTransId="{6BC3EFC5-2D97-4CF6-B0C7-0146EDF83F16}"/>
    <dgm:cxn modelId="{6D035455-D46F-4CB1-8ADC-5B83D7653719}" type="presParOf" srcId="{DF2DDD5E-1C9B-480F-BEC2-10D7657ABC3D}" destId="{46B877CA-0188-4973-84ED-5C77EE0F6F22}" srcOrd="0" destOrd="0" presId="urn:microsoft.com/office/officeart/2005/8/layout/radial1"/>
    <dgm:cxn modelId="{B8F98B20-CE4F-4586-8811-C813256B4122}" type="presParOf" srcId="{DF2DDD5E-1C9B-480F-BEC2-10D7657ABC3D}" destId="{7DCF8537-0A0B-4A47-9A9D-6B0DB5FF82C1}" srcOrd="1" destOrd="0" presId="urn:microsoft.com/office/officeart/2005/8/layout/radial1"/>
    <dgm:cxn modelId="{AC8A6364-952A-438E-861F-E0BF3EC6B337}" type="presParOf" srcId="{7DCF8537-0A0B-4A47-9A9D-6B0DB5FF82C1}" destId="{43EC0218-F750-4DDA-A0B7-00D0DBCED8C6}" srcOrd="0" destOrd="0" presId="urn:microsoft.com/office/officeart/2005/8/layout/radial1"/>
    <dgm:cxn modelId="{EECF21CB-F3B3-4833-A84A-BCAA89CC1966}" type="presParOf" srcId="{DF2DDD5E-1C9B-480F-BEC2-10D7657ABC3D}" destId="{14789CA5-2138-43AF-B051-BE7113290EFE}" srcOrd="2" destOrd="0" presId="urn:microsoft.com/office/officeart/2005/8/layout/radial1"/>
    <dgm:cxn modelId="{39BE5953-11DA-4EF9-8C3E-07162CA475F6}" type="presParOf" srcId="{DF2DDD5E-1C9B-480F-BEC2-10D7657ABC3D}" destId="{A011943A-555F-40D4-8AE5-6480B887062C}" srcOrd="3" destOrd="0" presId="urn:microsoft.com/office/officeart/2005/8/layout/radial1"/>
    <dgm:cxn modelId="{340795BA-C37D-4E7B-8BE8-624B737C0A42}" type="presParOf" srcId="{A011943A-555F-40D4-8AE5-6480B887062C}" destId="{7E8F28BD-D412-4150-B2D3-E8D0334C4791}" srcOrd="0" destOrd="0" presId="urn:microsoft.com/office/officeart/2005/8/layout/radial1"/>
    <dgm:cxn modelId="{F5C3CC40-2E3D-4653-9066-95ADAB18B10B}" type="presParOf" srcId="{DF2DDD5E-1C9B-480F-BEC2-10D7657ABC3D}" destId="{F51227A1-7A7F-4372-B28B-9475E864003D}" srcOrd="4" destOrd="0" presId="urn:microsoft.com/office/officeart/2005/8/layout/radial1"/>
    <dgm:cxn modelId="{C2117819-C0B5-4CD4-ABAD-6391FB5B0BFF}" type="presParOf" srcId="{DF2DDD5E-1C9B-480F-BEC2-10D7657ABC3D}" destId="{A5459D29-6618-4735-8D0E-FE462707630F}" srcOrd="5" destOrd="0" presId="urn:microsoft.com/office/officeart/2005/8/layout/radial1"/>
    <dgm:cxn modelId="{8FA2665C-9C90-4006-908A-98159910CAE1}" type="presParOf" srcId="{A5459D29-6618-4735-8D0E-FE462707630F}" destId="{C4FCBFDC-6BA1-4D2E-B2D1-94E2CFCC02B1}" srcOrd="0" destOrd="0" presId="urn:microsoft.com/office/officeart/2005/8/layout/radial1"/>
    <dgm:cxn modelId="{9BB7A09F-3567-44B0-8585-B460BCEFE850}" type="presParOf" srcId="{DF2DDD5E-1C9B-480F-BEC2-10D7657ABC3D}" destId="{A956FC81-2A95-413F-8CA7-4046BBBDB5D1}" srcOrd="6" destOrd="0" presId="urn:microsoft.com/office/officeart/2005/8/layout/radial1"/>
    <dgm:cxn modelId="{81C96FD5-7131-497B-8352-7A3DC383C185}" type="presParOf" srcId="{DF2DDD5E-1C9B-480F-BEC2-10D7657ABC3D}" destId="{2C16D660-594D-4A8F-8686-D90BADED4DDB}" srcOrd="7" destOrd="0" presId="urn:microsoft.com/office/officeart/2005/8/layout/radial1"/>
    <dgm:cxn modelId="{67AC470D-2D5E-4E8C-98E9-FEBF811E9EA3}" type="presParOf" srcId="{2C16D660-594D-4A8F-8686-D90BADED4DDB}" destId="{4D6C31BE-8229-4144-A54A-9A8C60205343}" srcOrd="0" destOrd="0" presId="urn:microsoft.com/office/officeart/2005/8/layout/radial1"/>
    <dgm:cxn modelId="{FC4A8D60-F841-451B-832E-29FB2EC8F007}" type="presParOf" srcId="{DF2DDD5E-1C9B-480F-BEC2-10D7657ABC3D}" destId="{66CEF44C-4086-4BF2-BBC9-1A98F4816A1E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2B16D9-3D08-40FE-AC23-929A9940D6C2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/>
      <dgm:spPr/>
    </dgm:pt>
    <dgm:pt modelId="{20624F0C-7557-4737-A8E4-2216EC59C5A1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rPr>
            <a:t>vnitřní vrstva - tzv. jádro produktu</a:t>
          </a:r>
        </a:p>
      </dgm:t>
    </dgm:pt>
    <dgm:pt modelId="{FD141DE6-102B-49D9-80CB-430ED3AF54FF}" type="parTrans" cxnId="{D92C9695-246D-448E-896D-E2C4C5009E87}">
      <dgm:prSet/>
      <dgm:spPr/>
    </dgm:pt>
    <dgm:pt modelId="{DFA83297-B4A1-4A4B-8AAC-52ED8C8AD56E}" type="sibTrans" cxnId="{D92C9695-246D-448E-896D-E2C4C5009E87}">
      <dgm:prSet/>
      <dgm:spPr/>
    </dgm:pt>
    <dgm:pt modelId="{FF64FFEE-140B-42C9-B496-0C0F0913C2F5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rPr>
            <a:t>střední vrstva - skutečný výrobek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cs-CZ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</a:endParaRPr>
        </a:p>
      </dgm:t>
    </dgm:pt>
    <dgm:pt modelId="{E37AAF6B-0B49-420B-9220-446090195DC6}" type="parTrans" cxnId="{9FC33D2D-C0CD-4470-8D75-9FB3D34AC592}">
      <dgm:prSet/>
      <dgm:spPr/>
    </dgm:pt>
    <dgm:pt modelId="{61B95287-4AA1-4723-9C4E-4123B5B86EC5}" type="sibTrans" cxnId="{9FC33D2D-C0CD-4470-8D75-9FB3D34AC592}">
      <dgm:prSet/>
      <dgm:spPr/>
    </dgm:pt>
    <dgm:pt modelId="{86B006D5-8DF9-498E-8040-83E455F8372F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rPr>
            <a:t>vnější vrstva - rozšířený výrobek</a:t>
          </a:r>
        </a:p>
      </dgm:t>
    </dgm:pt>
    <dgm:pt modelId="{26E3C0EF-14F5-4600-B97D-75F670EE1166}" type="parTrans" cxnId="{EB5CABAD-46A2-4500-90E7-35B4282EC7AE}">
      <dgm:prSet/>
      <dgm:spPr/>
    </dgm:pt>
    <dgm:pt modelId="{F2FC994A-D821-4523-B8B3-58A41FB5ECB8}" type="sibTrans" cxnId="{EB5CABAD-46A2-4500-90E7-35B4282EC7AE}">
      <dgm:prSet/>
      <dgm:spPr/>
    </dgm:pt>
    <dgm:pt modelId="{599A7FD3-E712-4AA7-A791-746683F18DFA}" type="pres">
      <dgm:prSet presAssocID="{202B16D9-3D08-40FE-AC23-929A9940D6C2}" presName="composite" presStyleCnt="0">
        <dgm:presLayoutVars>
          <dgm:chMax val="5"/>
          <dgm:dir/>
          <dgm:resizeHandles val="exact"/>
        </dgm:presLayoutVars>
      </dgm:prSet>
      <dgm:spPr/>
    </dgm:pt>
    <dgm:pt modelId="{622162CF-3680-4FFD-A207-2C412FE70BF1}" type="pres">
      <dgm:prSet presAssocID="{20624F0C-7557-4737-A8E4-2216EC59C5A1}" presName="circle1" presStyleLbl="lnNode1" presStyleIdx="0" presStyleCnt="3"/>
      <dgm:spPr/>
    </dgm:pt>
    <dgm:pt modelId="{202E6D15-E81D-4B65-A882-A810B2E46541}" type="pres">
      <dgm:prSet presAssocID="{20624F0C-7557-4737-A8E4-2216EC59C5A1}" presName="text1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C8ED34B-EED6-4A2D-AD77-B09F9D04ABBA}" type="pres">
      <dgm:prSet presAssocID="{20624F0C-7557-4737-A8E4-2216EC59C5A1}" presName="line1" presStyleLbl="callout" presStyleIdx="0" presStyleCnt="6"/>
      <dgm:spPr/>
    </dgm:pt>
    <dgm:pt modelId="{A1AA9A87-510C-48D9-B029-06346352A115}" type="pres">
      <dgm:prSet presAssocID="{20624F0C-7557-4737-A8E4-2216EC59C5A1}" presName="d1" presStyleLbl="callout" presStyleIdx="1" presStyleCnt="6"/>
      <dgm:spPr/>
    </dgm:pt>
    <dgm:pt modelId="{AD9CBA9E-66FB-4F9B-A1D8-720CEFCCC411}" type="pres">
      <dgm:prSet presAssocID="{FF64FFEE-140B-42C9-B496-0C0F0913C2F5}" presName="circle2" presStyleLbl="lnNode1" presStyleIdx="1" presStyleCnt="3"/>
      <dgm:spPr/>
    </dgm:pt>
    <dgm:pt modelId="{F71C53D3-93F6-4B62-A302-317F222D1CB2}" type="pres">
      <dgm:prSet presAssocID="{FF64FFEE-140B-42C9-B496-0C0F0913C2F5}" presName="text2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EEDE9F9-5E5D-4CDC-9F94-8DD75D16C5CF}" type="pres">
      <dgm:prSet presAssocID="{FF64FFEE-140B-42C9-B496-0C0F0913C2F5}" presName="line2" presStyleLbl="callout" presStyleIdx="2" presStyleCnt="6"/>
      <dgm:spPr/>
    </dgm:pt>
    <dgm:pt modelId="{F0D9BF21-18E2-4068-B01A-74BFBBCEC143}" type="pres">
      <dgm:prSet presAssocID="{FF64FFEE-140B-42C9-B496-0C0F0913C2F5}" presName="d2" presStyleLbl="callout" presStyleIdx="3" presStyleCnt="6"/>
      <dgm:spPr/>
    </dgm:pt>
    <dgm:pt modelId="{16C401FC-9EE0-40ED-B762-BD7F2C9ADC5C}" type="pres">
      <dgm:prSet presAssocID="{86B006D5-8DF9-498E-8040-83E455F8372F}" presName="circle3" presStyleLbl="lnNode1" presStyleIdx="2" presStyleCnt="3"/>
      <dgm:spPr/>
    </dgm:pt>
    <dgm:pt modelId="{078A193D-7C2B-4EB6-8939-E796C94E0584}" type="pres">
      <dgm:prSet presAssocID="{86B006D5-8DF9-498E-8040-83E455F8372F}" presName="text3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21BA7C3-9B9A-41F4-817F-42341A459772}" type="pres">
      <dgm:prSet presAssocID="{86B006D5-8DF9-498E-8040-83E455F8372F}" presName="line3" presStyleLbl="callout" presStyleIdx="4" presStyleCnt="6"/>
      <dgm:spPr/>
    </dgm:pt>
    <dgm:pt modelId="{777540B8-5F8A-4003-9A87-89AE1AC787DC}" type="pres">
      <dgm:prSet presAssocID="{86B006D5-8DF9-498E-8040-83E455F8372F}" presName="d3" presStyleLbl="callout" presStyleIdx="5" presStyleCnt="6"/>
      <dgm:spPr/>
    </dgm:pt>
  </dgm:ptLst>
  <dgm:cxnLst>
    <dgm:cxn modelId="{978025D3-27F1-46B9-867D-43CB25CE2997}" type="presOf" srcId="{20624F0C-7557-4737-A8E4-2216EC59C5A1}" destId="{202E6D15-E81D-4B65-A882-A810B2E46541}" srcOrd="0" destOrd="0" presId="urn:microsoft.com/office/officeart/2005/8/layout/target1"/>
    <dgm:cxn modelId="{774DA7D2-2EAF-4000-91FF-559ECFAC62B5}" type="presOf" srcId="{86B006D5-8DF9-498E-8040-83E455F8372F}" destId="{078A193D-7C2B-4EB6-8939-E796C94E0584}" srcOrd="0" destOrd="0" presId="urn:microsoft.com/office/officeart/2005/8/layout/target1"/>
    <dgm:cxn modelId="{D92C9695-246D-448E-896D-E2C4C5009E87}" srcId="{202B16D9-3D08-40FE-AC23-929A9940D6C2}" destId="{20624F0C-7557-4737-A8E4-2216EC59C5A1}" srcOrd="0" destOrd="0" parTransId="{FD141DE6-102B-49D9-80CB-430ED3AF54FF}" sibTransId="{DFA83297-B4A1-4A4B-8AAC-52ED8C8AD56E}"/>
    <dgm:cxn modelId="{F735FEE1-71D8-47E4-B6D2-D31A93080E8A}" type="presOf" srcId="{FF64FFEE-140B-42C9-B496-0C0F0913C2F5}" destId="{F71C53D3-93F6-4B62-A302-317F222D1CB2}" srcOrd="0" destOrd="0" presId="urn:microsoft.com/office/officeart/2005/8/layout/target1"/>
    <dgm:cxn modelId="{CF767F06-FEAA-48CA-955C-DB299B43A4FA}" type="presOf" srcId="{202B16D9-3D08-40FE-AC23-929A9940D6C2}" destId="{599A7FD3-E712-4AA7-A791-746683F18DFA}" srcOrd="0" destOrd="0" presId="urn:microsoft.com/office/officeart/2005/8/layout/target1"/>
    <dgm:cxn modelId="{9FC33D2D-C0CD-4470-8D75-9FB3D34AC592}" srcId="{202B16D9-3D08-40FE-AC23-929A9940D6C2}" destId="{FF64FFEE-140B-42C9-B496-0C0F0913C2F5}" srcOrd="1" destOrd="0" parTransId="{E37AAF6B-0B49-420B-9220-446090195DC6}" sibTransId="{61B95287-4AA1-4723-9C4E-4123B5B86EC5}"/>
    <dgm:cxn modelId="{EB5CABAD-46A2-4500-90E7-35B4282EC7AE}" srcId="{202B16D9-3D08-40FE-AC23-929A9940D6C2}" destId="{86B006D5-8DF9-498E-8040-83E455F8372F}" srcOrd="2" destOrd="0" parTransId="{26E3C0EF-14F5-4600-B97D-75F670EE1166}" sibTransId="{F2FC994A-D821-4523-B8B3-58A41FB5ECB8}"/>
    <dgm:cxn modelId="{EDC47CB4-B30F-4CBA-B5C9-8C5CC9C08A93}" type="presParOf" srcId="{599A7FD3-E712-4AA7-A791-746683F18DFA}" destId="{622162CF-3680-4FFD-A207-2C412FE70BF1}" srcOrd="0" destOrd="0" presId="urn:microsoft.com/office/officeart/2005/8/layout/target1"/>
    <dgm:cxn modelId="{B8C5C3EB-7449-4927-9B74-14DCD6DDB679}" type="presParOf" srcId="{599A7FD3-E712-4AA7-A791-746683F18DFA}" destId="{202E6D15-E81D-4B65-A882-A810B2E46541}" srcOrd="1" destOrd="0" presId="urn:microsoft.com/office/officeart/2005/8/layout/target1"/>
    <dgm:cxn modelId="{B75C6CB5-8CC8-44B4-B126-03F399819946}" type="presParOf" srcId="{599A7FD3-E712-4AA7-A791-746683F18DFA}" destId="{9C8ED34B-EED6-4A2D-AD77-B09F9D04ABBA}" srcOrd="2" destOrd="0" presId="urn:microsoft.com/office/officeart/2005/8/layout/target1"/>
    <dgm:cxn modelId="{1A99F5F2-98FE-42D3-9E31-348C24C9655C}" type="presParOf" srcId="{599A7FD3-E712-4AA7-A791-746683F18DFA}" destId="{A1AA9A87-510C-48D9-B029-06346352A115}" srcOrd="3" destOrd="0" presId="urn:microsoft.com/office/officeart/2005/8/layout/target1"/>
    <dgm:cxn modelId="{5E664B90-9432-448E-BF21-4C59D034AE3A}" type="presParOf" srcId="{599A7FD3-E712-4AA7-A791-746683F18DFA}" destId="{AD9CBA9E-66FB-4F9B-A1D8-720CEFCCC411}" srcOrd="4" destOrd="0" presId="urn:microsoft.com/office/officeart/2005/8/layout/target1"/>
    <dgm:cxn modelId="{5B904E11-E48A-4A60-B8E8-A746508198B8}" type="presParOf" srcId="{599A7FD3-E712-4AA7-A791-746683F18DFA}" destId="{F71C53D3-93F6-4B62-A302-317F222D1CB2}" srcOrd="5" destOrd="0" presId="urn:microsoft.com/office/officeart/2005/8/layout/target1"/>
    <dgm:cxn modelId="{0CE0C3C2-A296-458D-A9AF-CAB477F8D4CC}" type="presParOf" srcId="{599A7FD3-E712-4AA7-A791-746683F18DFA}" destId="{5EEDE9F9-5E5D-4CDC-9F94-8DD75D16C5CF}" srcOrd="6" destOrd="0" presId="urn:microsoft.com/office/officeart/2005/8/layout/target1"/>
    <dgm:cxn modelId="{910E6532-2A73-439C-8F8A-18EF17C3C314}" type="presParOf" srcId="{599A7FD3-E712-4AA7-A791-746683F18DFA}" destId="{F0D9BF21-18E2-4068-B01A-74BFBBCEC143}" srcOrd="7" destOrd="0" presId="urn:microsoft.com/office/officeart/2005/8/layout/target1"/>
    <dgm:cxn modelId="{69567187-D75E-40FA-90DE-B466C89077CE}" type="presParOf" srcId="{599A7FD3-E712-4AA7-A791-746683F18DFA}" destId="{16C401FC-9EE0-40ED-B762-BD7F2C9ADC5C}" srcOrd="8" destOrd="0" presId="urn:microsoft.com/office/officeart/2005/8/layout/target1"/>
    <dgm:cxn modelId="{C951A9C7-2209-4B4A-8943-3DBE715E4F01}" type="presParOf" srcId="{599A7FD3-E712-4AA7-A791-746683F18DFA}" destId="{078A193D-7C2B-4EB6-8939-E796C94E0584}" srcOrd="9" destOrd="0" presId="urn:microsoft.com/office/officeart/2005/8/layout/target1"/>
    <dgm:cxn modelId="{77A051BB-F8E7-4BFD-8A01-53837F68D51F}" type="presParOf" srcId="{599A7FD3-E712-4AA7-A791-746683F18DFA}" destId="{121BA7C3-9B9A-41F4-817F-42341A459772}" srcOrd="10" destOrd="0" presId="urn:microsoft.com/office/officeart/2005/8/layout/target1"/>
    <dgm:cxn modelId="{55665EDF-3B90-4F3A-82DA-D4631C46B519}" type="presParOf" srcId="{599A7FD3-E712-4AA7-A791-746683F18DFA}" destId="{777540B8-5F8A-4003-9A87-89AE1AC787DC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69DDB9-11D7-4419-B803-5B0F9EECEB0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15181E80-2CC0-490E-8D35-519BCC6D46D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STRATEGIE</a:t>
          </a:r>
        </a:p>
      </dgm:t>
    </dgm:pt>
    <dgm:pt modelId="{31ABDD6F-D5BC-4E22-AE2B-C74A94216418}" type="parTrans" cxnId="{570892B2-1EBF-4235-9819-B18C8A61D277}">
      <dgm:prSet/>
      <dgm:spPr/>
      <dgm:t>
        <a:bodyPr/>
        <a:lstStyle/>
        <a:p>
          <a:endParaRPr lang="cs-CZ"/>
        </a:p>
      </dgm:t>
    </dgm:pt>
    <dgm:pt modelId="{504B6EBC-EE9E-4FBC-B980-460D21C1C412}" type="sibTrans" cxnId="{570892B2-1EBF-4235-9819-B18C8A61D277}">
      <dgm:prSet/>
      <dgm:spPr/>
      <dgm:t>
        <a:bodyPr/>
        <a:lstStyle/>
        <a:p>
          <a:endParaRPr lang="cs-CZ"/>
        </a:p>
      </dgm:t>
    </dgm:pt>
    <dgm:pt modelId="{412B7062-FB60-4587-8AFB-E4403BAF716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jednotných cen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(</a:t>
          </a:r>
          <a:r>
            <a:rPr kumimoji="0" lang="cs-CZ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tj.stanovení</a:t>
          </a:r>
          <a:r>
            <a:rPr kumimoji="0" 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 jedné,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stejné ceny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 pro všechny kupující)</a:t>
          </a:r>
        </a:p>
      </dgm:t>
    </dgm:pt>
    <dgm:pt modelId="{F170F986-4F6E-4700-9847-D61138DC5B16}" type="parTrans" cxnId="{20C000C2-3970-4D77-B9E9-4E9CC2E1D0B9}">
      <dgm:prSet/>
      <dgm:spPr/>
      <dgm:t>
        <a:bodyPr/>
        <a:lstStyle/>
        <a:p>
          <a:endParaRPr lang="cs-CZ"/>
        </a:p>
      </dgm:t>
    </dgm:pt>
    <dgm:pt modelId="{4CB0B4A9-F66A-4318-8DCF-8E033B270586}" type="sibTrans" cxnId="{20C000C2-3970-4D77-B9E9-4E9CC2E1D0B9}">
      <dgm:prSet/>
      <dgm:spPr/>
      <dgm:t>
        <a:bodyPr/>
        <a:lstStyle/>
        <a:p>
          <a:endParaRPr lang="cs-CZ"/>
        </a:p>
      </dgm:t>
    </dgm:pt>
    <dgm:pt modelId="{36F4BF98-D57F-450E-A944-92A725AC0AD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dynamického způsobu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cenové tvorby</a:t>
          </a:r>
        </a:p>
      </dgm:t>
    </dgm:pt>
    <dgm:pt modelId="{A3E4DAFD-7D06-4FA5-B8D4-EE0F220AE41B}" type="parTrans" cxnId="{ED3230EC-FAFA-4CC8-A13D-9C713DB14473}">
      <dgm:prSet/>
      <dgm:spPr/>
      <dgm:t>
        <a:bodyPr/>
        <a:lstStyle/>
        <a:p>
          <a:endParaRPr lang="cs-CZ"/>
        </a:p>
      </dgm:t>
    </dgm:pt>
    <dgm:pt modelId="{372C2244-77FB-42D2-9950-7F6400FD3837}" type="sibTrans" cxnId="{ED3230EC-FAFA-4CC8-A13D-9C713DB14473}">
      <dgm:prSet/>
      <dgm:spPr/>
      <dgm:t>
        <a:bodyPr/>
        <a:lstStyle/>
        <a:p>
          <a:endParaRPr lang="cs-CZ"/>
        </a:p>
      </dgm:t>
    </dgm:pt>
    <dgm:pt modelId="{5A8F9079-31A3-46C6-AB74-BCE11C44A4AB}" type="pres">
      <dgm:prSet presAssocID="{B469DDB9-11D7-4419-B803-5B0F9EECEB0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93D0F12-9DAB-4D50-AF93-DE3948924EF5}" type="pres">
      <dgm:prSet presAssocID="{15181E80-2CC0-490E-8D35-519BCC6D46D7}" presName="hierRoot1" presStyleCnt="0">
        <dgm:presLayoutVars>
          <dgm:hierBranch/>
        </dgm:presLayoutVars>
      </dgm:prSet>
      <dgm:spPr/>
    </dgm:pt>
    <dgm:pt modelId="{3544E2BE-BBD8-41AD-AF97-29C846CB7097}" type="pres">
      <dgm:prSet presAssocID="{15181E80-2CC0-490E-8D35-519BCC6D46D7}" presName="rootComposite1" presStyleCnt="0"/>
      <dgm:spPr/>
    </dgm:pt>
    <dgm:pt modelId="{EB8C53D2-F20B-4269-95A1-A330522D63A8}" type="pres">
      <dgm:prSet presAssocID="{15181E80-2CC0-490E-8D35-519BCC6D46D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6317D6D-D973-4D8C-B24B-A900C065D9D6}" type="pres">
      <dgm:prSet presAssocID="{15181E80-2CC0-490E-8D35-519BCC6D46D7}" presName="rootConnector1" presStyleLbl="node1" presStyleIdx="0" presStyleCnt="0"/>
      <dgm:spPr/>
      <dgm:t>
        <a:bodyPr/>
        <a:lstStyle/>
        <a:p>
          <a:endParaRPr lang="cs-CZ"/>
        </a:p>
      </dgm:t>
    </dgm:pt>
    <dgm:pt modelId="{C7C027C7-F3A1-4572-9C5B-C2CFDEBFEF79}" type="pres">
      <dgm:prSet presAssocID="{15181E80-2CC0-490E-8D35-519BCC6D46D7}" presName="hierChild2" presStyleCnt="0"/>
      <dgm:spPr/>
    </dgm:pt>
    <dgm:pt modelId="{9299FAC2-E8FA-45AD-A2E6-ED9A7E3B0289}" type="pres">
      <dgm:prSet presAssocID="{F170F986-4F6E-4700-9847-D61138DC5B16}" presName="Name35" presStyleLbl="parChTrans1D2" presStyleIdx="0" presStyleCnt="2"/>
      <dgm:spPr/>
      <dgm:t>
        <a:bodyPr/>
        <a:lstStyle/>
        <a:p>
          <a:endParaRPr lang="cs-CZ"/>
        </a:p>
      </dgm:t>
    </dgm:pt>
    <dgm:pt modelId="{3DB238E1-4430-481A-8185-3BBAE03B99A5}" type="pres">
      <dgm:prSet presAssocID="{412B7062-FB60-4587-8AFB-E4403BAF7164}" presName="hierRoot2" presStyleCnt="0">
        <dgm:presLayoutVars>
          <dgm:hierBranch/>
        </dgm:presLayoutVars>
      </dgm:prSet>
      <dgm:spPr/>
    </dgm:pt>
    <dgm:pt modelId="{66AA749F-A1FD-48FE-AEB6-7AECC666E6EA}" type="pres">
      <dgm:prSet presAssocID="{412B7062-FB60-4587-8AFB-E4403BAF7164}" presName="rootComposite" presStyleCnt="0"/>
      <dgm:spPr/>
    </dgm:pt>
    <dgm:pt modelId="{324BCD28-F4EC-4DAF-A6E4-BDA56CD06EFB}" type="pres">
      <dgm:prSet presAssocID="{412B7062-FB60-4587-8AFB-E4403BAF7164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EDD480C-64FA-4C3B-BDD2-CDD33D6B4838}" type="pres">
      <dgm:prSet presAssocID="{412B7062-FB60-4587-8AFB-E4403BAF7164}" presName="rootConnector" presStyleLbl="node2" presStyleIdx="0" presStyleCnt="2"/>
      <dgm:spPr/>
      <dgm:t>
        <a:bodyPr/>
        <a:lstStyle/>
        <a:p>
          <a:endParaRPr lang="cs-CZ"/>
        </a:p>
      </dgm:t>
    </dgm:pt>
    <dgm:pt modelId="{C8F85624-C087-4C1F-AC0D-D9129D235F0B}" type="pres">
      <dgm:prSet presAssocID="{412B7062-FB60-4587-8AFB-E4403BAF7164}" presName="hierChild4" presStyleCnt="0"/>
      <dgm:spPr/>
    </dgm:pt>
    <dgm:pt modelId="{155157DF-0B64-4C73-BCB6-0919230741C8}" type="pres">
      <dgm:prSet presAssocID="{412B7062-FB60-4587-8AFB-E4403BAF7164}" presName="hierChild5" presStyleCnt="0"/>
      <dgm:spPr/>
    </dgm:pt>
    <dgm:pt modelId="{428C9FDC-650E-4942-ABF8-833B81B1DE95}" type="pres">
      <dgm:prSet presAssocID="{A3E4DAFD-7D06-4FA5-B8D4-EE0F220AE41B}" presName="Name35" presStyleLbl="parChTrans1D2" presStyleIdx="1" presStyleCnt="2"/>
      <dgm:spPr/>
      <dgm:t>
        <a:bodyPr/>
        <a:lstStyle/>
        <a:p>
          <a:endParaRPr lang="cs-CZ"/>
        </a:p>
      </dgm:t>
    </dgm:pt>
    <dgm:pt modelId="{0F770DE6-C93B-4848-8057-B3CAAF741825}" type="pres">
      <dgm:prSet presAssocID="{36F4BF98-D57F-450E-A944-92A725AC0ADC}" presName="hierRoot2" presStyleCnt="0">
        <dgm:presLayoutVars>
          <dgm:hierBranch/>
        </dgm:presLayoutVars>
      </dgm:prSet>
      <dgm:spPr/>
    </dgm:pt>
    <dgm:pt modelId="{E723B268-59B9-471E-B937-DFBB43F9BA90}" type="pres">
      <dgm:prSet presAssocID="{36F4BF98-D57F-450E-A944-92A725AC0ADC}" presName="rootComposite" presStyleCnt="0"/>
      <dgm:spPr/>
    </dgm:pt>
    <dgm:pt modelId="{7F58AA98-E87A-4C13-9349-5A6F6675B358}" type="pres">
      <dgm:prSet presAssocID="{36F4BF98-D57F-450E-A944-92A725AC0ADC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33CD064-4681-4493-BCD5-B55ECB7C9EF5}" type="pres">
      <dgm:prSet presAssocID="{36F4BF98-D57F-450E-A944-92A725AC0ADC}" presName="rootConnector" presStyleLbl="node2" presStyleIdx="1" presStyleCnt="2"/>
      <dgm:spPr/>
      <dgm:t>
        <a:bodyPr/>
        <a:lstStyle/>
        <a:p>
          <a:endParaRPr lang="cs-CZ"/>
        </a:p>
      </dgm:t>
    </dgm:pt>
    <dgm:pt modelId="{DD1DDCF1-C73B-4E08-8A1F-0DCD93556615}" type="pres">
      <dgm:prSet presAssocID="{36F4BF98-D57F-450E-A944-92A725AC0ADC}" presName="hierChild4" presStyleCnt="0"/>
      <dgm:spPr/>
    </dgm:pt>
    <dgm:pt modelId="{F3E94096-9D65-4850-9E73-3936451AAD3C}" type="pres">
      <dgm:prSet presAssocID="{36F4BF98-D57F-450E-A944-92A725AC0ADC}" presName="hierChild5" presStyleCnt="0"/>
      <dgm:spPr/>
    </dgm:pt>
    <dgm:pt modelId="{A3BEF5FD-BE82-412F-B743-856E56184533}" type="pres">
      <dgm:prSet presAssocID="{15181E80-2CC0-490E-8D35-519BCC6D46D7}" presName="hierChild3" presStyleCnt="0"/>
      <dgm:spPr/>
    </dgm:pt>
  </dgm:ptLst>
  <dgm:cxnLst>
    <dgm:cxn modelId="{C17A9298-F41B-43F4-A201-9876EF0B85DC}" type="presOf" srcId="{F170F986-4F6E-4700-9847-D61138DC5B16}" destId="{9299FAC2-E8FA-45AD-A2E6-ED9A7E3B0289}" srcOrd="0" destOrd="0" presId="urn:microsoft.com/office/officeart/2005/8/layout/orgChart1"/>
    <dgm:cxn modelId="{E84F8FFA-5E51-4671-803F-EE17D7B1F4A8}" type="presOf" srcId="{A3E4DAFD-7D06-4FA5-B8D4-EE0F220AE41B}" destId="{428C9FDC-650E-4942-ABF8-833B81B1DE95}" srcOrd="0" destOrd="0" presId="urn:microsoft.com/office/officeart/2005/8/layout/orgChart1"/>
    <dgm:cxn modelId="{20C000C2-3970-4D77-B9E9-4E9CC2E1D0B9}" srcId="{15181E80-2CC0-490E-8D35-519BCC6D46D7}" destId="{412B7062-FB60-4587-8AFB-E4403BAF7164}" srcOrd="0" destOrd="0" parTransId="{F170F986-4F6E-4700-9847-D61138DC5B16}" sibTransId="{4CB0B4A9-F66A-4318-8DCF-8E033B270586}"/>
    <dgm:cxn modelId="{B79074C1-E1B3-4E8B-8ECD-E6735660C840}" type="presOf" srcId="{15181E80-2CC0-490E-8D35-519BCC6D46D7}" destId="{EB8C53D2-F20B-4269-95A1-A330522D63A8}" srcOrd="0" destOrd="0" presId="urn:microsoft.com/office/officeart/2005/8/layout/orgChart1"/>
    <dgm:cxn modelId="{0D024755-89A3-4D93-AABA-7C3FB6BB0A88}" type="presOf" srcId="{B469DDB9-11D7-4419-B803-5B0F9EECEB0F}" destId="{5A8F9079-31A3-46C6-AB74-BCE11C44A4AB}" srcOrd="0" destOrd="0" presId="urn:microsoft.com/office/officeart/2005/8/layout/orgChart1"/>
    <dgm:cxn modelId="{2CD5608D-BF7E-40AB-8350-F85A679AD2E9}" type="presOf" srcId="{36F4BF98-D57F-450E-A944-92A725AC0ADC}" destId="{633CD064-4681-4493-BCD5-B55ECB7C9EF5}" srcOrd="1" destOrd="0" presId="urn:microsoft.com/office/officeart/2005/8/layout/orgChart1"/>
    <dgm:cxn modelId="{F978620A-4616-428F-85BB-3DDD81E8BCC9}" type="presOf" srcId="{412B7062-FB60-4587-8AFB-E4403BAF7164}" destId="{FEDD480C-64FA-4C3B-BDD2-CDD33D6B4838}" srcOrd="1" destOrd="0" presId="urn:microsoft.com/office/officeart/2005/8/layout/orgChart1"/>
    <dgm:cxn modelId="{2D98A876-4081-44A6-8BDF-538BD0BACDD1}" type="presOf" srcId="{412B7062-FB60-4587-8AFB-E4403BAF7164}" destId="{324BCD28-F4EC-4DAF-A6E4-BDA56CD06EFB}" srcOrd="0" destOrd="0" presId="urn:microsoft.com/office/officeart/2005/8/layout/orgChart1"/>
    <dgm:cxn modelId="{75A06361-6BCF-4FCC-A3F8-7465998FA402}" type="presOf" srcId="{36F4BF98-D57F-450E-A944-92A725AC0ADC}" destId="{7F58AA98-E87A-4C13-9349-5A6F6675B358}" srcOrd="0" destOrd="0" presId="urn:microsoft.com/office/officeart/2005/8/layout/orgChart1"/>
    <dgm:cxn modelId="{ED3230EC-FAFA-4CC8-A13D-9C713DB14473}" srcId="{15181E80-2CC0-490E-8D35-519BCC6D46D7}" destId="{36F4BF98-D57F-450E-A944-92A725AC0ADC}" srcOrd="1" destOrd="0" parTransId="{A3E4DAFD-7D06-4FA5-B8D4-EE0F220AE41B}" sibTransId="{372C2244-77FB-42D2-9950-7F6400FD3837}"/>
    <dgm:cxn modelId="{570892B2-1EBF-4235-9819-B18C8A61D277}" srcId="{B469DDB9-11D7-4419-B803-5B0F9EECEB0F}" destId="{15181E80-2CC0-490E-8D35-519BCC6D46D7}" srcOrd="0" destOrd="0" parTransId="{31ABDD6F-D5BC-4E22-AE2B-C74A94216418}" sibTransId="{504B6EBC-EE9E-4FBC-B980-460D21C1C412}"/>
    <dgm:cxn modelId="{04F1D68B-1A41-4812-B5F3-2A659EEF8666}" type="presOf" srcId="{15181E80-2CC0-490E-8D35-519BCC6D46D7}" destId="{C6317D6D-D973-4D8C-B24B-A900C065D9D6}" srcOrd="1" destOrd="0" presId="urn:microsoft.com/office/officeart/2005/8/layout/orgChart1"/>
    <dgm:cxn modelId="{DEFAEAD8-0C65-4738-A960-F733C288C2A6}" type="presParOf" srcId="{5A8F9079-31A3-46C6-AB74-BCE11C44A4AB}" destId="{293D0F12-9DAB-4D50-AF93-DE3948924EF5}" srcOrd="0" destOrd="0" presId="urn:microsoft.com/office/officeart/2005/8/layout/orgChart1"/>
    <dgm:cxn modelId="{C76B6DC8-0AE0-45F1-838D-BD4753D6F6EA}" type="presParOf" srcId="{293D0F12-9DAB-4D50-AF93-DE3948924EF5}" destId="{3544E2BE-BBD8-41AD-AF97-29C846CB7097}" srcOrd="0" destOrd="0" presId="urn:microsoft.com/office/officeart/2005/8/layout/orgChart1"/>
    <dgm:cxn modelId="{765DCA78-2607-45CA-9EB3-1200A21B9587}" type="presParOf" srcId="{3544E2BE-BBD8-41AD-AF97-29C846CB7097}" destId="{EB8C53D2-F20B-4269-95A1-A330522D63A8}" srcOrd="0" destOrd="0" presId="urn:microsoft.com/office/officeart/2005/8/layout/orgChart1"/>
    <dgm:cxn modelId="{B1CA1E9A-4BDA-4CB4-AD30-0DEB9260EF19}" type="presParOf" srcId="{3544E2BE-BBD8-41AD-AF97-29C846CB7097}" destId="{C6317D6D-D973-4D8C-B24B-A900C065D9D6}" srcOrd="1" destOrd="0" presId="urn:microsoft.com/office/officeart/2005/8/layout/orgChart1"/>
    <dgm:cxn modelId="{619F272A-4151-47B4-B480-8C30437C612F}" type="presParOf" srcId="{293D0F12-9DAB-4D50-AF93-DE3948924EF5}" destId="{C7C027C7-F3A1-4572-9C5B-C2CFDEBFEF79}" srcOrd="1" destOrd="0" presId="urn:microsoft.com/office/officeart/2005/8/layout/orgChart1"/>
    <dgm:cxn modelId="{CD11B0D0-CC0F-4B0B-99EB-A38E61D28833}" type="presParOf" srcId="{C7C027C7-F3A1-4572-9C5B-C2CFDEBFEF79}" destId="{9299FAC2-E8FA-45AD-A2E6-ED9A7E3B0289}" srcOrd="0" destOrd="0" presId="urn:microsoft.com/office/officeart/2005/8/layout/orgChart1"/>
    <dgm:cxn modelId="{28CDCFDA-B133-4409-B1B8-6FEA60DE9906}" type="presParOf" srcId="{C7C027C7-F3A1-4572-9C5B-C2CFDEBFEF79}" destId="{3DB238E1-4430-481A-8185-3BBAE03B99A5}" srcOrd="1" destOrd="0" presId="urn:microsoft.com/office/officeart/2005/8/layout/orgChart1"/>
    <dgm:cxn modelId="{5AA891DB-5EA1-4B2C-9A13-6D48B3C59718}" type="presParOf" srcId="{3DB238E1-4430-481A-8185-3BBAE03B99A5}" destId="{66AA749F-A1FD-48FE-AEB6-7AECC666E6EA}" srcOrd="0" destOrd="0" presId="urn:microsoft.com/office/officeart/2005/8/layout/orgChart1"/>
    <dgm:cxn modelId="{4B63A651-4CFA-4936-911A-404261CB3695}" type="presParOf" srcId="{66AA749F-A1FD-48FE-AEB6-7AECC666E6EA}" destId="{324BCD28-F4EC-4DAF-A6E4-BDA56CD06EFB}" srcOrd="0" destOrd="0" presId="urn:microsoft.com/office/officeart/2005/8/layout/orgChart1"/>
    <dgm:cxn modelId="{ED0531C4-03C9-4CB9-93E1-829AAFEBCC90}" type="presParOf" srcId="{66AA749F-A1FD-48FE-AEB6-7AECC666E6EA}" destId="{FEDD480C-64FA-4C3B-BDD2-CDD33D6B4838}" srcOrd="1" destOrd="0" presId="urn:microsoft.com/office/officeart/2005/8/layout/orgChart1"/>
    <dgm:cxn modelId="{5B27E198-9982-4B2D-AAB4-26BB4D19EB05}" type="presParOf" srcId="{3DB238E1-4430-481A-8185-3BBAE03B99A5}" destId="{C8F85624-C087-4C1F-AC0D-D9129D235F0B}" srcOrd="1" destOrd="0" presId="urn:microsoft.com/office/officeart/2005/8/layout/orgChart1"/>
    <dgm:cxn modelId="{0BFF7479-8848-4DDB-B434-06825F59527D}" type="presParOf" srcId="{3DB238E1-4430-481A-8185-3BBAE03B99A5}" destId="{155157DF-0B64-4C73-BCB6-0919230741C8}" srcOrd="2" destOrd="0" presId="urn:microsoft.com/office/officeart/2005/8/layout/orgChart1"/>
    <dgm:cxn modelId="{DAB1A6CC-214F-46E8-B1F8-D5F776A867E3}" type="presParOf" srcId="{C7C027C7-F3A1-4572-9C5B-C2CFDEBFEF79}" destId="{428C9FDC-650E-4942-ABF8-833B81B1DE95}" srcOrd="2" destOrd="0" presId="urn:microsoft.com/office/officeart/2005/8/layout/orgChart1"/>
    <dgm:cxn modelId="{AA549FEC-AE47-49AF-AF1E-2C0E92493575}" type="presParOf" srcId="{C7C027C7-F3A1-4572-9C5B-C2CFDEBFEF79}" destId="{0F770DE6-C93B-4848-8057-B3CAAF741825}" srcOrd="3" destOrd="0" presId="urn:microsoft.com/office/officeart/2005/8/layout/orgChart1"/>
    <dgm:cxn modelId="{CBF5D62B-FA43-4AB8-9FBE-BF3E079C2463}" type="presParOf" srcId="{0F770DE6-C93B-4848-8057-B3CAAF741825}" destId="{E723B268-59B9-471E-B937-DFBB43F9BA90}" srcOrd="0" destOrd="0" presId="urn:microsoft.com/office/officeart/2005/8/layout/orgChart1"/>
    <dgm:cxn modelId="{68A5EDAC-2443-435D-BFC0-674B22AD3B00}" type="presParOf" srcId="{E723B268-59B9-471E-B937-DFBB43F9BA90}" destId="{7F58AA98-E87A-4C13-9349-5A6F6675B358}" srcOrd="0" destOrd="0" presId="urn:microsoft.com/office/officeart/2005/8/layout/orgChart1"/>
    <dgm:cxn modelId="{B4C36465-D67D-4C06-9E20-3C0A95F2E90D}" type="presParOf" srcId="{E723B268-59B9-471E-B937-DFBB43F9BA90}" destId="{633CD064-4681-4493-BCD5-B55ECB7C9EF5}" srcOrd="1" destOrd="0" presId="urn:microsoft.com/office/officeart/2005/8/layout/orgChart1"/>
    <dgm:cxn modelId="{E49A0DEC-83F2-47EE-8EB2-122CE0DA0121}" type="presParOf" srcId="{0F770DE6-C93B-4848-8057-B3CAAF741825}" destId="{DD1DDCF1-C73B-4E08-8A1F-0DCD93556615}" srcOrd="1" destOrd="0" presId="urn:microsoft.com/office/officeart/2005/8/layout/orgChart1"/>
    <dgm:cxn modelId="{D09D29BF-ADF7-46C4-ACB9-8042964DB383}" type="presParOf" srcId="{0F770DE6-C93B-4848-8057-B3CAAF741825}" destId="{F3E94096-9D65-4850-9E73-3936451AAD3C}" srcOrd="2" destOrd="0" presId="urn:microsoft.com/office/officeart/2005/8/layout/orgChart1"/>
    <dgm:cxn modelId="{27032107-7A58-41CB-857E-7F881B991E6D}" type="presParOf" srcId="{293D0F12-9DAB-4D50-AF93-DE3948924EF5}" destId="{A3BEF5FD-BE82-412F-B743-856E5618453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877CA-0188-4973-84ED-5C77EE0F6F22}">
      <dsp:nvSpPr>
        <dsp:cNvPr id="0" name=""/>
        <dsp:cNvSpPr/>
      </dsp:nvSpPr>
      <dsp:spPr>
        <a:xfrm>
          <a:off x="3486931" y="1635112"/>
          <a:ext cx="1255737" cy="12557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8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MARK.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8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MIX</a:t>
          </a:r>
        </a:p>
      </dsp:txBody>
      <dsp:txXfrm>
        <a:off x="3670829" y="1819010"/>
        <a:ext cx="887941" cy="887941"/>
      </dsp:txXfrm>
    </dsp:sp>
    <dsp:sp modelId="{7DCF8537-0A0B-4A47-9A9D-6B0DB5FF82C1}">
      <dsp:nvSpPr>
        <dsp:cNvPr id="0" name=""/>
        <dsp:cNvSpPr/>
      </dsp:nvSpPr>
      <dsp:spPr>
        <a:xfrm rot="16200000">
          <a:off x="3926349" y="1432929"/>
          <a:ext cx="376900" cy="27465"/>
        </a:xfrm>
        <a:custGeom>
          <a:avLst/>
          <a:gdLst/>
          <a:ahLst/>
          <a:cxnLst/>
          <a:rect l="0" t="0" r="0" b="0"/>
          <a:pathLst>
            <a:path>
              <a:moveTo>
                <a:pt x="0" y="13732"/>
              </a:moveTo>
              <a:lnTo>
                <a:pt x="376900" y="137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4105377" y="1437239"/>
        <a:ext cx="18845" cy="18845"/>
      </dsp:txXfrm>
    </dsp:sp>
    <dsp:sp modelId="{14789CA5-2138-43AF-B051-BE7113290EFE}">
      <dsp:nvSpPr>
        <dsp:cNvPr id="0" name=""/>
        <dsp:cNvSpPr/>
      </dsp:nvSpPr>
      <dsp:spPr>
        <a:xfrm>
          <a:off x="3486931" y="2474"/>
          <a:ext cx="1255737" cy="12557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8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PRODUKTOVÁ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8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STRATEGIE</a:t>
          </a:r>
        </a:p>
      </dsp:txBody>
      <dsp:txXfrm>
        <a:off x="3670829" y="186372"/>
        <a:ext cx="887941" cy="887941"/>
      </dsp:txXfrm>
    </dsp:sp>
    <dsp:sp modelId="{A011943A-555F-40D4-8AE5-6480B887062C}">
      <dsp:nvSpPr>
        <dsp:cNvPr id="0" name=""/>
        <dsp:cNvSpPr/>
      </dsp:nvSpPr>
      <dsp:spPr>
        <a:xfrm>
          <a:off x="4742668" y="2249248"/>
          <a:ext cx="376900" cy="27465"/>
        </a:xfrm>
        <a:custGeom>
          <a:avLst/>
          <a:gdLst/>
          <a:ahLst/>
          <a:cxnLst/>
          <a:rect l="0" t="0" r="0" b="0"/>
          <a:pathLst>
            <a:path>
              <a:moveTo>
                <a:pt x="0" y="13732"/>
              </a:moveTo>
              <a:lnTo>
                <a:pt x="376900" y="137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4921696" y="2253558"/>
        <a:ext cx="18845" cy="18845"/>
      </dsp:txXfrm>
    </dsp:sp>
    <dsp:sp modelId="{F51227A1-7A7F-4372-B28B-9475E864003D}">
      <dsp:nvSpPr>
        <dsp:cNvPr id="0" name=""/>
        <dsp:cNvSpPr/>
      </dsp:nvSpPr>
      <dsp:spPr>
        <a:xfrm>
          <a:off x="5119569" y="1635112"/>
          <a:ext cx="1255737" cy="12557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DISTRIBUČNÍ STRATEGIE</a:t>
          </a:r>
          <a:endParaRPr kumimoji="0" lang="cs-CZ" sz="800" b="1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endParaRPr>
        </a:p>
      </dsp:txBody>
      <dsp:txXfrm>
        <a:off x="5303467" y="1819010"/>
        <a:ext cx="887941" cy="887941"/>
      </dsp:txXfrm>
    </dsp:sp>
    <dsp:sp modelId="{A5459D29-6618-4735-8D0E-FE462707630F}">
      <dsp:nvSpPr>
        <dsp:cNvPr id="0" name=""/>
        <dsp:cNvSpPr/>
      </dsp:nvSpPr>
      <dsp:spPr>
        <a:xfrm rot="5400000">
          <a:off x="3926349" y="3065567"/>
          <a:ext cx="376900" cy="27465"/>
        </a:xfrm>
        <a:custGeom>
          <a:avLst/>
          <a:gdLst/>
          <a:ahLst/>
          <a:cxnLst/>
          <a:rect l="0" t="0" r="0" b="0"/>
          <a:pathLst>
            <a:path>
              <a:moveTo>
                <a:pt x="0" y="13732"/>
              </a:moveTo>
              <a:lnTo>
                <a:pt x="376900" y="137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4105377" y="3069878"/>
        <a:ext cx="18845" cy="18845"/>
      </dsp:txXfrm>
    </dsp:sp>
    <dsp:sp modelId="{A956FC81-2A95-413F-8CA7-4046BBBDB5D1}">
      <dsp:nvSpPr>
        <dsp:cNvPr id="0" name=""/>
        <dsp:cNvSpPr/>
      </dsp:nvSpPr>
      <dsp:spPr>
        <a:xfrm>
          <a:off x="3486931" y="3267751"/>
          <a:ext cx="1255737" cy="12557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8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KOMUNIKAČNÍ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8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STRATEGIE</a:t>
          </a:r>
        </a:p>
      </dsp:txBody>
      <dsp:txXfrm>
        <a:off x="3670829" y="3451649"/>
        <a:ext cx="887941" cy="887941"/>
      </dsp:txXfrm>
    </dsp:sp>
    <dsp:sp modelId="{2C16D660-594D-4A8F-8686-D90BADED4DDB}">
      <dsp:nvSpPr>
        <dsp:cNvPr id="0" name=""/>
        <dsp:cNvSpPr/>
      </dsp:nvSpPr>
      <dsp:spPr>
        <a:xfrm rot="10800000">
          <a:off x="3110030" y="2249248"/>
          <a:ext cx="376900" cy="27465"/>
        </a:xfrm>
        <a:custGeom>
          <a:avLst/>
          <a:gdLst/>
          <a:ahLst/>
          <a:cxnLst/>
          <a:rect l="0" t="0" r="0" b="0"/>
          <a:pathLst>
            <a:path>
              <a:moveTo>
                <a:pt x="0" y="13732"/>
              </a:moveTo>
              <a:lnTo>
                <a:pt x="376900" y="137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10800000">
        <a:off x="3289058" y="2253558"/>
        <a:ext cx="18845" cy="18845"/>
      </dsp:txXfrm>
    </dsp:sp>
    <dsp:sp modelId="{66CEF44C-4086-4BF2-BBC9-1A98F4816A1E}">
      <dsp:nvSpPr>
        <dsp:cNvPr id="0" name=""/>
        <dsp:cNvSpPr/>
      </dsp:nvSpPr>
      <dsp:spPr>
        <a:xfrm>
          <a:off x="1854293" y="1635112"/>
          <a:ext cx="1255737" cy="12557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8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CENOVÁ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8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STRATEGIE</a:t>
          </a:r>
        </a:p>
      </dsp:txBody>
      <dsp:txXfrm>
        <a:off x="2038191" y="1819010"/>
        <a:ext cx="887941" cy="8879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C401FC-9EE0-40ED-B762-BD7F2C9ADC5C}">
      <dsp:nvSpPr>
        <dsp:cNvPr id="0" name=""/>
        <dsp:cNvSpPr/>
      </dsp:nvSpPr>
      <dsp:spPr>
        <a:xfrm>
          <a:off x="0" y="1562734"/>
          <a:ext cx="2722245" cy="27222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9CBA9E-66FB-4F9B-A1D8-720CEFCCC411}">
      <dsp:nvSpPr>
        <dsp:cNvPr id="0" name=""/>
        <dsp:cNvSpPr/>
      </dsp:nvSpPr>
      <dsp:spPr>
        <a:xfrm>
          <a:off x="544449" y="2107183"/>
          <a:ext cx="1633347" cy="16333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2162CF-3680-4FFD-A207-2C412FE70BF1}">
      <dsp:nvSpPr>
        <dsp:cNvPr id="0" name=""/>
        <dsp:cNvSpPr/>
      </dsp:nvSpPr>
      <dsp:spPr>
        <a:xfrm>
          <a:off x="1088898" y="2651633"/>
          <a:ext cx="544449" cy="5444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2E6D15-E81D-4B65-A882-A810B2E46541}">
      <dsp:nvSpPr>
        <dsp:cNvPr id="0" name=""/>
        <dsp:cNvSpPr/>
      </dsp:nvSpPr>
      <dsp:spPr>
        <a:xfrm>
          <a:off x="3175952" y="655319"/>
          <a:ext cx="1361122" cy="793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16510" bIns="1651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3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</a:rPr>
            <a:t>vnitřní vrstva - tzv. jádro produktu</a:t>
          </a:r>
        </a:p>
      </dsp:txBody>
      <dsp:txXfrm>
        <a:off x="3175952" y="655319"/>
        <a:ext cx="1361122" cy="793988"/>
      </dsp:txXfrm>
    </dsp:sp>
    <dsp:sp modelId="{9C8ED34B-EED6-4A2D-AD77-B09F9D04ABBA}">
      <dsp:nvSpPr>
        <dsp:cNvPr id="0" name=""/>
        <dsp:cNvSpPr/>
      </dsp:nvSpPr>
      <dsp:spPr>
        <a:xfrm>
          <a:off x="2835671" y="1052314"/>
          <a:ext cx="3402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AA9A87-510C-48D9-B029-06346352A115}">
      <dsp:nvSpPr>
        <dsp:cNvPr id="0" name=""/>
        <dsp:cNvSpPr/>
      </dsp:nvSpPr>
      <dsp:spPr>
        <a:xfrm rot="5400000">
          <a:off x="1162171" y="1251718"/>
          <a:ext cx="1871089" cy="1473188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1C53D3-93F6-4B62-A302-317F222D1CB2}">
      <dsp:nvSpPr>
        <dsp:cNvPr id="0" name=""/>
        <dsp:cNvSpPr/>
      </dsp:nvSpPr>
      <dsp:spPr>
        <a:xfrm>
          <a:off x="3175952" y="1449308"/>
          <a:ext cx="1361122" cy="793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16510" bIns="1651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3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</a:rPr>
            <a:t>střední vrstva - skutečný výrobek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cs-CZ" sz="13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</a:endParaRPr>
        </a:p>
      </dsp:txBody>
      <dsp:txXfrm>
        <a:off x="3175952" y="1449308"/>
        <a:ext cx="1361122" cy="793988"/>
      </dsp:txXfrm>
    </dsp:sp>
    <dsp:sp modelId="{5EEDE9F9-5E5D-4CDC-9F94-8DD75D16C5CF}">
      <dsp:nvSpPr>
        <dsp:cNvPr id="0" name=""/>
        <dsp:cNvSpPr/>
      </dsp:nvSpPr>
      <dsp:spPr>
        <a:xfrm>
          <a:off x="2835671" y="1846302"/>
          <a:ext cx="3402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D9BF21-18E2-4068-B01A-74BFBBCEC143}">
      <dsp:nvSpPr>
        <dsp:cNvPr id="0" name=""/>
        <dsp:cNvSpPr/>
      </dsp:nvSpPr>
      <dsp:spPr>
        <a:xfrm rot="5400000">
          <a:off x="1563793" y="2033320"/>
          <a:ext cx="1458034" cy="1082999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8A193D-7C2B-4EB6-8939-E796C94E0584}">
      <dsp:nvSpPr>
        <dsp:cNvPr id="0" name=""/>
        <dsp:cNvSpPr/>
      </dsp:nvSpPr>
      <dsp:spPr>
        <a:xfrm>
          <a:off x="3175952" y="2243296"/>
          <a:ext cx="1361122" cy="793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16510" bIns="1651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3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</a:rPr>
            <a:t>vnější vrstva - rozšířený výrobek</a:t>
          </a:r>
        </a:p>
      </dsp:txBody>
      <dsp:txXfrm>
        <a:off x="3175952" y="2243296"/>
        <a:ext cx="1361122" cy="793988"/>
      </dsp:txXfrm>
    </dsp:sp>
    <dsp:sp modelId="{121BA7C3-9B9A-41F4-817F-42341A459772}">
      <dsp:nvSpPr>
        <dsp:cNvPr id="0" name=""/>
        <dsp:cNvSpPr/>
      </dsp:nvSpPr>
      <dsp:spPr>
        <a:xfrm>
          <a:off x="2835671" y="2640290"/>
          <a:ext cx="3402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7540B8-5F8A-4003-9A87-89AE1AC787DC}">
      <dsp:nvSpPr>
        <dsp:cNvPr id="0" name=""/>
        <dsp:cNvSpPr/>
      </dsp:nvSpPr>
      <dsp:spPr>
        <a:xfrm rot="5400000">
          <a:off x="1965914" y="2814287"/>
          <a:ext cx="1041712" cy="692811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C9FDC-650E-4942-ABF8-833B81B1DE95}">
      <dsp:nvSpPr>
        <dsp:cNvPr id="0" name=""/>
        <dsp:cNvSpPr/>
      </dsp:nvSpPr>
      <dsp:spPr>
        <a:xfrm>
          <a:off x="3852068" y="1794382"/>
          <a:ext cx="2108034" cy="7317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5857"/>
              </a:lnTo>
              <a:lnTo>
                <a:pt x="2108034" y="365857"/>
              </a:lnTo>
              <a:lnTo>
                <a:pt x="2108034" y="7317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99FAC2-E8FA-45AD-A2E6-ED9A7E3B0289}">
      <dsp:nvSpPr>
        <dsp:cNvPr id="0" name=""/>
        <dsp:cNvSpPr/>
      </dsp:nvSpPr>
      <dsp:spPr>
        <a:xfrm>
          <a:off x="1744034" y="1794382"/>
          <a:ext cx="2108034" cy="731714"/>
        </a:xfrm>
        <a:custGeom>
          <a:avLst/>
          <a:gdLst/>
          <a:ahLst/>
          <a:cxnLst/>
          <a:rect l="0" t="0" r="0" b="0"/>
          <a:pathLst>
            <a:path>
              <a:moveTo>
                <a:pt x="2108034" y="0"/>
              </a:moveTo>
              <a:lnTo>
                <a:pt x="2108034" y="365857"/>
              </a:lnTo>
              <a:lnTo>
                <a:pt x="0" y="365857"/>
              </a:lnTo>
              <a:lnTo>
                <a:pt x="0" y="7317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8C53D2-F20B-4269-95A1-A330522D63A8}">
      <dsp:nvSpPr>
        <dsp:cNvPr id="0" name=""/>
        <dsp:cNvSpPr/>
      </dsp:nvSpPr>
      <dsp:spPr>
        <a:xfrm>
          <a:off x="2109891" y="52205"/>
          <a:ext cx="3484353" cy="17421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27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STRATEGIE</a:t>
          </a:r>
        </a:p>
      </dsp:txBody>
      <dsp:txXfrm>
        <a:off x="2109891" y="52205"/>
        <a:ext cx="3484353" cy="1742176"/>
      </dsp:txXfrm>
    </dsp:sp>
    <dsp:sp modelId="{324BCD28-F4EC-4DAF-A6E4-BDA56CD06EFB}">
      <dsp:nvSpPr>
        <dsp:cNvPr id="0" name=""/>
        <dsp:cNvSpPr/>
      </dsp:nvSpPr>
      <dsp:spPr>
        <a:xfrm>
          <a:off x="1857" y="2526097"/>
          <a:ext cx="3484353" cy="17421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27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jednotných cen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27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(</a:t>
          </a:r>
          <a:r>
            <a:rPr kumimoji="0" lang="cs-CZ" sz="27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tj.stanovení</a:t>
          </a:r>
          <a:r>
            <a:rPr kumimoji="0" lang="cs-CZ" sz="27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 jedné,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27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stejné ceny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27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 pro všechny kupující)</a:t>
          </a:r>
        </a:p>
      </dsp:txBody>
      <dsp:txXfrm>
        <a:off x="1857" y="2526097"/>
        <a:ext cx="3484353" cy="1742176"/>
      </dsp:txXfrm>
    </dsp:sp>
    <dsp:sp modelId="{7F58AA98-E87A-4C13-9349-5A6F6675B358}">
      <dsp:nvSpPr>
        <dsp:cNvPr id="0" name=""/>
        <dsp:cNvSpPr/>
      </dsp:nvSpPr>
      <dsp:spPr>
        <a:xfrm>
          <a:off x="4217925" y="2526097"/>
          <a:ext cx="3484353" cy="17421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27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dynamického způsobu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27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cenové tvorby</a:t>
          </a:r>
        </a:p>
      </dsp:txBody>
      <dsp:txXfrm>
        <a:off x="4217925" y="2526097"/>
        <a:ext cx="3484353" cy="1742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203E0-D7BD-45DA-8253-15A6D543BE21}" type="datetimeFigureOut">
              <a:rPr lang="cs-CZ" smtClean="0"/>
              <a:t>20.5.2022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DEB11-1E6E-4A14-8FF4-F288982D4C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0250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08D7-83C9-4116-A95F-DFC00F76D74A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5B5F-46BD-4E86-AE65-01CDA5C59C31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780E-22C1-4FAF-8145-3152DEC01F7B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170CB4A-3180-4146-A4AC-930E7536455D}" type="datetime1">
              <a:rPr lang="en-US" smtClean="0"/>
              <a:t>5/20/2022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E970BB2-4066-47CA-9E22-24972E5E785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971D-4A33-4BB7-B823-BFBFA84A78DF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966E-5A75-44DF-AFA5-47231BFE564C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9A18-8683-4715-92DA-D2537D11A269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9D1D-4A33-463D-B739-59EC12380534}" type="datetime1">
              <a:rPr lang="en-US" smtClean="0"/>
              <a:t>5/20/2022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8EDD-9671-424A-922A-52EF24498BAA}" type="datetime1">
              <a:rPr lang="en-US" smtClean="0"/>
              <a:t>5/20/2022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415A-261A-4783-B136-192EA443340C}" type="datetime1">
              <a:rPr lang="en-US" smtClean="0"/>
              <a:t>5/20/2022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D600-D0E1-441E-A7A1-A0F6A2752B32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7522-788D-4A56-80A4-33E633D70FFA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04955-0F7D-441C-BA9A-66459BC62F1C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koh-i-noor.cz/" TargetMode="Externa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551" y="2591177"/>
            <a:ext cx="6718685" cy="1386185"/>
          </a:xfrm>
        </p:spPr>
        <p:txBody>
          <a:bodyPr lIns="0" tIns="0" rIns="0" bIns="0" anchor="t" anchorCtr="0">
            <a:normAutofit/>
          </a:bodyPr>
          <a:lstStyle/>
          <a:p>
            <a:pPr algn="l">
              <a:spcBef>
                <a:spcPts val="600"/>
              </a:spcBef>
              <a:spcAft>
                <a:spcPts val="1200"/>
              </a:spcAft>
            </a:pP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Opakovací kurz k SZZ </a:t>
            </a:r>
            <a:r>
              <a:rPr lang="cs-CZ" sz="3200" b="1" dirty="0">
                <a:solidFill>
                  <a:srgbClr val="D10202"/>
                </a:solidFill>
                <a:cs typeface="Arial"/>
              </a:rPr>
              <a:t/>
            </a:r>
            <a:br>
              <a:rPr lang="cs-CZ" sz="3200" b="1" dirty="0">
                <a:solidFill>
                  <a:srgbClr val="D10202"/>
                </a:solidFill>
                <a:cs typeface="Arial"/>
              </a:rPr>
            </a:br>
            <a:r>
              <a:rPr lang="cs-CZ" sz="18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bakalářské studium, AR </a:t>
            </a:r>
            <a:r>
              <a:rPr lang="cs-CZ" sz="18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2021/2022</a:t>
            </a:r>
            <a:endParaRPr lang="en-US" sz="18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1" y="5137687"/>
            <a:ext cx="6718685" cy="77974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PhDr. Ing</a:t>
            </a:r>
            <a:r>
              <a:rPr lang="cs-CZ" sz="1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. Mgr. Renáta Pavlíčková, MBA</a:t>
            </a:r>
            <a:endParaRPr lang="en-US" sz="1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4551" y="3977361"/>
            <a:ext cx="6400800" cy="779743"/>
          </a:xfrm>
        </p:spPr>
        <p:txBody>
          <a:bodyPr>
            <a:normAutofit/>
          </a:bodyPr>
          <a:lstStyle/>
          <a:p>
            <a:pPr algn="l"/>
            <a:r>
              <a:rPr lang="cs-CZ" sz="4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5084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17516"/>
            <a:ext cx="8229600" cy="800121"/>
          </a:xfrm>
        </p:spPr>
        <p:txBody>
          <a:bodyPr/>
          <a:lstStyle/>
          <a:p>
            <a:r>
              <a:rPr lang="cs-CZ" dirty="0"/>
              <a:t>Mikroprostředí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4000" b="1" dirty="0"/>
              <a:t>Podnik</a:t>
            </a:r>
          </a:p>
          <a:p>
            <a:r>
              <a:rPr lang="cs-CZ" dirty="0"/>
              <a:t>chápeme jako živý a stále se vyvíjející „organismus“,</a:t>
            </a:r>
          </a:p>
          <a:p>
            <a:r>
              <a:rPr lang="cs-CZ" dirty="0"/>
              <a:t>jeho existence a vývoj závisí na souhře všech jeho částí a plnění jejich funkcí.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defRPr/>
            </a:pPr>
            <a:r>
              <a:rPr lang="cs-CZ" sz="2800" b="1"/>
              <a:t>CO JE TO PRODUKT?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cs-CZ" sz="2400"/>
              <a:t>produktem jsou veškeré výrobky, služby, ale i osoby, zkušenosti, místa, informace a myšlenky - tedy cokoli,  co je v rámci směny zboží nabízeno k prodeji, a co  může uspokojit potřeby a přání,</a:t>
            </a:r>
          </a:p>
          <a:p>
            <a:pPr eaLnBrk="1" hangingPunct="1">
              <a:defRPr/>
            </a:pPr>
            <a:r>
              <a:rPr lang="cs-CZ" sz="2400"/>
              <a:t>produktem je vše, co tvoří nabídku na trhu,</a:t>
            </a:r>
          </a:p>
          <a:p>
            <a:pPr eaLnBrk="1" hangingPunct="1">
              <a:defRPr/>
            </a:pPr>
            <a:r>
              <a:rPr lang="cs-CZ" sz="2400"/>
              <a:t>zahrnuje design a balení zboží, stejně jako jeho fyzické rysy a jakékoliv s ním spojené služby, </a:t>
            </a:r>
          </a:p>
          <a:p>
            <a:pPr eaLnBrk="1" hangingPunct="1">
              <a:defRPr/>
            </a:pPr>
            <a:r>
              <a:rPr lang="cs-CZ" sz="2400"/>
              <a:t>produkt je kombinací mnoha různých prvků z nichž všechny jsou důležité pro jeho úspěch.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100</a:t>
            </a:fld>
            <a:endParaRPr lang="en-US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defRPr/>
            </a:pPr>
            <a:r>
              <a:rPr lang="cs-CZ" sz="2800" b="1"/>
              <a:t>PRODUKTOVÝ MIX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600200"/>
            <a:ext cx="7859712" cy="45339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cs-CZ" sz="2400"/>
              <a:t>kvalita, </a:t>
            </a:r>
          </a:p>
          <a:p>
            <a:pPr eaLnBrk="1" hangingPunct="1">
              <a:defRPr/>
            </a:pPr>
            <a:r>
              <a:rPr lang="cs-CZ" sz="2400"/>
              <a:t>značka,</a:t>
            </a:r>
          </a:p>
          <a:p>
            <a:pPr eaLnBrk="1" hangingPunct="1">
              <a:defRPr/>
            </a:pPr>
            <a:r>
              <a:rPr lang="cs-CZ" sz="2400"/>
              <a:t>ochranná známka,</a:t>
            </a:r>
          </a:p>
          <a:p>
            <a:pPr eaLnBrk="1" hangingPunct="1">
              <a:defRPr/>
            </a:pPr>
            <a:r>
              <a:rPr lang="cs-CZ" sz="2400"/>
              <a:t>obal,</a:t>
            </a:r>
          </a:p>
          <a:p>
            <a:pPr eaLnBrk="1" hangingPunct="1">
              <a:defRPr/>
            </a:pPr>
            <a:r>
              <a:rPr lang="cs-CZ" sz="2400"/>
              <a:t>sortiment,</a:t>
            </a:r>
          </a:p>
          <a:p>
            <a:pPr eaLnBrk="1" hangingPunct="1">
              <a:defRPr/>
            </a:pPr>
            <a:r>
              <a:rPr lang="cs-CZ" sz="2400"/>
              <a:t>design,</a:t>
            </a:r>
          </a:p>
          <a:p>
            <a:pPr eaLnBrk="1" hangingPunct="1">
              <a:defRPr/>
            </a:pPr>
            <a:r>
              <a:rPr lang="cs-CZ" sz="2400"/>
              <a:t>image,</a:t>
            </a:r>
          </a:p>
          <a:p>
            <a:pPr eaLnBrk="1" hangingPunct="1">
              <a:defRPr/>
            </a:pPr>
            <a:r>
              <a:rPr lang="cs-CZ" sz="2400"/>
              <a:t>záruky,</a:t>
            </a:r>
          </a:p>
          <a:p>
            <a:pPr eaLnBrk="1" hangingPunct="1">
              <a:defRPr/>
            </a:pPr>
            <a:r>
              <a:rPr lang="cs-CZ" sz="2400"/>
              <a:t>služby.</a:t>
            </a:r>
          </a:p>
        </p:txBody>
      </p:sp>
      <p:pic>
        <p:nvPicPr>
          <p:cNvPr id="25607" name="Picture 5" descr="služby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2997225"/>
            <a:ext cx="11747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6" descr="služby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62880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7" descr="služby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79742" y="4437087"/>
            <a:ext cx="11176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101</a:t>
            </a:fld>
            <a:endParaRPr lang="en-US"/>
          </a:p>
        </p:txBody>
      </p:sp>
    </p:spTree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defRPr/>
            </a:pPr>
            <a:r>
              <a:rPr lang="cs-CZ" sz="2800" b="1"/>
              <a:t>3 VRSTVY (DIMENZE) PRODUKTU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sz="800"/>
              <a:t>.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1116013" y="1917700"/>
          <a:ext cx="4537075" cy="494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102</a:t>
            </a:fld>
            <a:endParaRPr lang="en-US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defRPr/>
            </a:pPr>
            <a:r>
              <a:rPr lang="cs-CZ" sz="2800" b="1"/>
              <a:t>VRSTVY PRODUKTU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cs-CZ" sz="2400" b="1"/>
              <a:t>jádro produktu:</a:t>
            </a:r>
            <a:r>
              <a:rPr lang="cs-CZ" sz="2400"/>
              <a:t> představuje základní užitek či službu,</a:t>
            </a:r>
            <a:endParaRPr lang="cs-CZ" sz="2400" b="1"/>
          </a:p>
          <a:p>
            <a:pPr eaLnBrk="1" hangingPunct="1">
              <a:defRPr/>
            </a:pPr>
            <a:r>
              <a:rPr lang="cs-CZ" sz="2400" b="1"/>
              <a:t>skutečný výrobek:</a:t>
            </a:r>
            <a:r>
              <a:rPr lang="cs-CZ" sz="2400"/>
              <a:t> představuje značku, kvalitu, balení, styl a design, doplňky,</a:t>
            </a:r>
            <a:endParaRPr lang="cs-CZ" sz="2400" b="1"/>
          </a:p>
          <a:p>
            <a:pPr eaLnBrk="1" hangingPunct="1">
              <a:defRPr/>
            </a:pPr>
            <a:r>
              <a:rPr lang="cs-CZ" sz="2400" b="1"/>
              <a:t>rozšířený výrobek:</a:t>
            </a:r>
            <a:r>
              <a:rPr lang="cs-CZ" sz="2400"/>
              <a:t> dodávky a úvěrování, instalace, prodejní servis, záruky.</a:t>
            </a:r>
            <a:endParaRPr lang="cs-CZ" sz="2400" b="1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103</a:t>
            </a:fld>
            <a:endParaRPr lang="en-US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50626"/>
            <a:ext cx="8229600" cy="667011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ŽIVOTNÍ CYKLUS </a:t>
            </a:r>
            <a:r>
              <a:rPr lang="cs-CZ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PRODUKTU</a:t>
            </a:r>
            <a:endParaRPr lang="cs-CZ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cs-CZ" sz="2000" dirty="0"/>
              <a:t>vypovídá o vývoji objemu prodejů a zisku během životnosti produktu,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cs-CZ" sz="2000" dirty="0"/>
              <a:t>obvykle rozlišujeme </a:t>
            </a:r>
            <a:r>
              <a:rPr lang="cs-CZ" sz="2000" b="1" dirty="0"/>
              <a:t>4 základní fáze,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cs-CZ" sz="2000" dirty="0"/>
              <a:t>někteří autoři uvádějí fází 5 (navíc fázi vývojovou, </a:t>
            </a:r>
            <a:r>
              <a:rPr lang="cs-CZ" sz="2000" dirty="0" smtClean="0"/>
              <a:t>která </a:t>
            </a:r>
            <a:r>
              <a:rPr lang="cs-CZ" sz="2000" dirty="0"/>
              <a:t>začíná okamžikem, kdy firma hledá a začne rozvíjet námět na nový produkt).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104</a:t>
            </a:fld>
            <a:endParaRPr lang="en-US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36978"/>
            <a:ext cx="8229600" cy="68065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FÁZE ŽIVOTNÍHO CYKLU </a:t>
            </a:r>
            <a:r>
              <a:rPr lang="cs-CZ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PRODUKTU</a:t>
            </a:r>
            <a:endParaRPr lang="cs-CZ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sz="800" dirty="0"/>
              <a:t>.</a:t>
            </a:r>
          </a:p>
        </p:txBody>
      </p:sp>
      <p:pic>
        <p:nvPicPr>
          <p:cNvPr id="28678" name="Picture 4" descr="ži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773238"/>
            <a:ext cx="640873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105</a:t>
            </a:fld>
            <a:endParaRPr lang="en-US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defRPr/>
            </a:pPr>
            <a:r>
              <a:rPr lang="cs-CZ" sz="2800" b="1"/>
              <a:t>1) ZAVÁDĚCÍ FÁZE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cs-CZ" sz="2400"/>
              <a:t>období pomalého růstu prodejů po uvedení produktu    na trh,</a:t>
            </a:r>
          </a:p>
          <a:p>
            <a:pPr eaLnBrk="1" hangingPunct="1">
              <a:defRPr/>
            </a:pPr>
            <a:r>
              <a:rPr lang="cs-CZ" sz="2400"/>
              <a:t>v tomto období není dosahováno zisku, protože náklady spojené se zaváděním produktu na trh jsou vysoké.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106</a:t>
            </a:fld>
            <a:endParaRPr lang="en-US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defRPr/>
            </a:pPr>
            <a:r>
              <a:rPr lang="cs-CZ" sz="2800" b="1"/>
              <a:t>2) RŮSTOVÁ FÁZE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cs-CZ" sz="3600"/>
          </a:p>
          <a:p>
            <a:pPr eaLnBrk="1" hangingPunct="1">
              <a:defRPr/>
            </a:pPr>
            <a:r>
              <a:rPr lang="cs-CZ" sz="2400"/>
              <a:t>období přijetí produktu trhem a významného růstu zisku.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107</a:t>
            </a:fld>
            <a:endParaRPr lang="en-US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defRPr/>
            </a:pPr>
            <a:r>
              <a:rPr lang="cs-CZ" sz="2800" b="1"/>
              <a:t>3) FÁZE ZRALOSTI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cs-CZ" sz="2400"/>
              <a:t>období poklesu růstu prodejů v důsledku přijetí   produktu většinou potenciálních zákazníků,</a:t>
            </a:r>
          </a:p>
          <a:p>
            <a:pPr eaLnBrk="1" hangingPunct="1">
              <a:defRPr/>
            </a:pPr>
            <a:r>
              <a:rPr lang="cs-CZ" sz="2400"/>
              <a:t>zisk je stabilní nebo klesá jako následek zvýšených marketingových výdajů na obranu proti konkurenci.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108</a:t>
            </a:fld>
            <a:endParaRPr lang="en-US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defRPr/>
            </a:pPr>
            <a:r>
              <a:rPr lang="cs-CZ" sz="2800" b="1"/>
              <a:t>4) FÁZE ÚPADKU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cs-CZ" sz="3600"/>
          </a:p>
          <a:p>
            <a:pPr eaLnBrk="1" hangingPunct="1">
              <a:defRPr/>
            </a:pPr>
            <a:r>
              <a:rPr lang="cs-CZ" sz="2400"/>
              <a:t>období, kdy se prodeje snižují a zisk klesá.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109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4000" b="1" dirty="0"/>
              <a:t>Zákazníci</a:t>
            </a:r>
          </a:p>
          <a:p>
            <a:r>
              <a:rPr lang="cs-CZ" sz="2800" dirty="0"/>
              <a:t>jeden z nejdůležitějších faktorů marketingového prostředí je sféra spotřebitelů,</a:t>
            </a:r>
          </a:p>
          <a:p>
            <a:r>
              <a:rPr lang="cs-CZ" sz="2800" dirty="0"/>
              <a:t>jde o nehomogenní oblast,</a:t>
            </a:r>
          </a:p>
          <a:p>
            <a:r>
              <a:rPr lang="cs-CZ" sz="2800" dirty="0"/>
              <a:t>zákazníky mohou být: </a:t>
            </a:r>
          </a:p>
          <a:p>
            <a:pPr lvl="1"/>
            <a:r>
              <a:rPr lang="cs-CZ" sz="2400" dirty="0"/>
              <a:t>finální spotřebitelé (jednotlivci i domácnosti, státní či veřejné organizace či instituce),</a:t>
            </a:r>
          </a:p>
          <a:p>
            <a:pPr lvl="1"/>
            <a:r>
              <a:rPr lang="cs-CZ" sz="2400" dirty="0"/>
              <a:t>výrobní, obchodní a jiné organizace.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676894"/>
            <a:ext cx="8229600" cy="740744"/>
          </a:xfrm>
        </p:spPr>
        <p:txBody>
          <a:bodyPr>
            <a:normAutofit fontScale="90000"/>
          </a:bodyPr>
          <a:lstStyle/>
          <a:p>
            <a:r>
              <a:rPr lang="cs-CZ" dirty="0"/>
              <a:t>Mikroprostředí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defRPr/>
            </a:pPr>
            <a:r>
              <a:rPr lang="cs-CZ" sz="2800" b="1"/>
              <a:t>POLITIKA (STRATEGIE) ZNAČKY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 eaLnBrk="1" hangingPunct="1">
              <a:defRPr/>
            </a:pPr>
            <a:r>
              <a:rPr lang="cs-CZ" sz="2400"/>
              <a:t>značka (Brand),</a:t>
            </a:r>
          </a:p>
          <a:p>
            <a:pPr marL="533400" indent="-533400" eaLnBrk="1" hangingPunct="1">
              <a:defRPr/>
            </a:pPr>
            <a:r>
              <a:rPr lang="cs-CZ" sz="2400"/>
              <a:t>řízení značky (Brand Management) tvoří životně důležitou součást celé firemní strategie,</a:t>
            </a:r>
          </a:p>
          <a:p>
            <a:pPr marL="533400" indent="-533400" eaLnBrk="1" hangingPunct="1">
              <a:defRPr/>
            </a:pPr>
            <a:r>
              <a:rPr lang="cs-CZ" sz="2400" b="1"/>
              <a:t>Brand Management</a:t>
            </a:r>
            <a:r>
              <a:rPr lang="cs-CZ" sz="2400"/>
              <a:t> je oblast řízení zaměřující            se na téma značky. Zabývá se především těmito třemi otázkami: </a:t>
            </a:r>
            <a:endParaRPr lang="cs-CZ" sz="1400" i="1">
              <a:latin typeface="Times New Roman" pitchFamily="18" charset="0"/>
              <a:cs typeface="Times New Roman" pitchFamily="18" charset="0"/>
            </a:endParaRPr>
          </a:p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cs-CZ" sz="2400"/>
              <a:t>       - Jak vytvářet hodnotu značky?</a:t>
            </a:r>
          </a:p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cs-CZ" sz="2400"/>
              <a:t>       - Jak měřit hodnotu značky? </a:t>
            </a:r>
          </a:p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cs-CZ" sz="2400"/>
              <a:t>       - Jak využít hodnotu značky pro rozvoj podnikání? </a:t>
            </a:r>
          </a:p>
          <a:p>
            <a:pPr marL="533400" indent="-533400" eaLnBrk="1" hangingPunct="1">
              <a:buFont typeface="Wingdings" pitchFamily="2" charset="2"/>
              <a:buNone/>
              <a:defRPr/>
            </a:pPr>
            <a:endParaRPr lang="cs-CZ" sz="2400"/>
          </a:p>
          <a:p>
            <a:pPr marL="533400" indent="-533400" eaLnBrk="1" hangingPunct="1">
              <a:defRPr/>
            </a:pPr>
            <a:endParaRPr lang="cs-CZ" sz="28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110</a:t>
            </a:fld>
            <a:endParaRPr lang="en-US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defRPr/>
            </a:pPr>
            <a:r>
              <a:rPr lang="cs-CZ" sz="2800" b="1"/>
              <a:t>BRANDING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cs-CZ" sz="2400"/>
              <a:t>podstatou </a:t>
            </a:r>
            <a:r>
              <a:rPr lang="cs-CZ" sz="2400" b="1"/>
              <a:t>brandingu</a:t>
            </a:r>
            <a:r>
              <a:rPr lang="cs-CZ" sz="2400"/>
              <a:t> jsou činnosti, jejichž cílem je získat požadované postavení značky v myslích      jejich zákazníků, tedy vytvořit  pozitivní postoje zákazníků ke značce.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z="24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111</a:t>
            </a:fld>
            <a:endParaRPr lang="en-US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defRPr/>
            </a:pPr>
            <a:r>
              <a:rPr lang="cs-CZ" sz="2800" b="1"/>
              <a:t>BRANDINGOVÉ ČINNOSTI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5339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cs-CZ" sz="2400"/>
              <a:t>vymezení značky vůči ostatním značkám (positioning), </a:t>
            </a:r>
          </a:p>
          <a:p>
            <a:pPr eaLnBrk="1" hangingPunct="1">
              <a:defRPr/>
            </a:pPr>
            <a:r>
              <a:rPr lang="cs-CZ" sz="2400"/>
              <a:t>návrh značky/ loga (design), </a:t>
            </a:r>
          </a:p>
          <a:p>
            <a:pPr eaLnBrk="1" hangingPunct="1">
              <a:defRPr/>
            </a:pPr>
            <a:r>
              <a:rPr lang="cs-CZ" sz="2400"/>
              <a:t>výběr názvu (naming), </a:t>
            </a:r>
          </a:p>
          <a:p>
            <a:pPr eaLnBrk="1" hangingPunct="1">
              <a:defRPr/>
            </a:pPr>
            <a:r>
              <a:rPr lang="cs-CZ" sz="2400"/>
              <a:t>vytvoření sloganu, </a:t>
            </a:r>
          </a:p>
          <a:p>
            <a:pPr eaLnBrk="1" hangingPunct="1">
              <a:defRPr/>
            </a:pPr>
            <a:r>
              <a:rPr lang="cs-CZ" sz="2400"/>
              <a:t>způsob komunikace značky se zákazníky, </a:t>
            </a:r>
          </a:p>
          <a:p>
            <a:pPr eaLnBrk="1" hangingPunct="1">
              <a:defRPr/>
            </a:pPr>
            <a:r>
              <a:rPr lang="cs-CZ" sz="2400"/>
              <a:t>definování požadovaných asociací spojených s výrobkem. </a:t>
            </a:r>
          </a:p>
          <a:p>
            <a:pPr eaLnBrk="1" hangingPunct="1">
              <a:defRPr/>
            </a:pPr>
            <a:endParaRPr lang="cs-CZ" sz="24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112</a:t>
            </a:fld>
            <a:endParaRPr lang="en-US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defRPr/>
            </a:pPr>
            <a:r>
              <a:rPr lang="cs-CZ" sz="2800" b="1"/>
              <a:t>ZNAČKA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cs-CZ" sz="2400"/>
              <a:t>značka je označením, pod kterým se výrobek nebo služba prodává,</a:t>
            </a:r>
          </a:p>
          <a:p>
            <a:pPr eaLnBrk="1" hangingPunct="1">
              <a:defRPr/>
            </a:pPr>
            <a:r>
              <a:rPr lang="cs-CZ" sz="2400"/>
              <a:t>značka je </a:t>
            </a:r>
            <a:r>
              <a:rPr lang="cs-CZ" sz="2400" b="1"/>
              <a:t>pro firmu</a:t>
            </a:r>
            <a:r>
              <a:rPr lang="cs-CZ" sz="2400"/>
              <a:t> identifikace (jméno), symbol,  design nebo jejich kombinace, s jejichž pomocí může poskytnout svému zboží zvláštní postavení, které vyniká vůči jiným dodavatelům,</a:t>
            </a:r>
          </a:p>
          <a:p>
            <a:pPr eaLnBrk="1" hangingPunct="1">
              <a:defRPr/>
            </a:pPr>
            <a:r>
              <a:rPr lang="cs-CZ" sz="2400" b="1"/>
              <a:t>pro zákazníka</a:t>
            </a:r>
            <a:r>
              <a:rPr lang="cs-CZ" sz="2400"/>
              <a:t> je značka asociací, podnětem, motivací ke koupi.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z="24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113</a:t>
            </a:fld>
            <a:endParaRPr lang="en-US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defRPr/>
            </a:pPr>
            <a:r>
              <a:rPr lang="cs-CZ" sz="2800" b="1"/>
              <a:t>LOGO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cs-CZ" sz="2400"/>
              <a:t>vizuální část značky,</a:t>
            </a:r>
          </a:p>
          <a:p>
            <a:pPr eaLnBrk="1" hangingPunct="1">
              <a:defRPr/>
            </a:pPr>
            <a:r>
              <a:rPr lang="cs-CZ" sz="2400"/>
              <a:t>může to být kresba, design nebo jiná grafická prezentace.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114</a:t>
            </a:fld>
            <a:endParaRPr lang="en-US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defRPr/>
            </a:pPr>
            <a:r>
              <a:rPr lang="cs-CZ" sz="2800" b="1"/>
              <a:t>KRITÉRIA PRO FINÁLNÍ VÝBĚR ZNAČKY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cs-CZ" sz="2400"/>
              <a:t>Vyloučit jiné chráněné značky.</a:t>
            </a:r>
          </a:p>
          <a:p>
            <a:pPr eaLnBrk="1" hangingPunct="1">
              <a:defRPr/>
            </a:pPr>
            <a:r>
              <a:rPr lang="cs-CZ" sz="2400"/>
              <a:t>Naznačuje jméno něco, co se týká výhod nebo kvality produktu?</a:t>
            </a:r>
          </a:p>
          <a:p>
            <a:pPr eaLnBrk="1" hangingPunct="1">
              <a:defRPr/>
            </a:pPr>
            <a:r>
              <a:rPr lang="cs-CZ" sz="2400"/>
              <a:t>Je jméno krátké?</a:t>
            </a:r>
          </a:p>
          <a:p>
            <a:pPr eaLnBrk="1" hangingPunct="1">
              <a:defRPr/>
            </a:pPr>
            <a:r>
              <a:rPr lang="cs-CZ" sz="2400"/>
              <a:t>Dá se lehce hláskovat?</a:t>
            </a:r>
          </a:p>
          <a:p>
            <a:pPr eaLnBrk="1" hangingPunct="1">
              <a:defRPr/>
            </a:pPr>
            <a:r>
              <a:rPr lang="cs-CZ" sz="2400"/>
              <a:t>Dá se jméno lehce vyslovit?</a:t>
            </a:r>
          </a:p>
          <a:p>
            <a:pPr eaLnBrk="1" hangingPunct="1">
              <a:defRPr/>
            </a:pPr>
            <a:r>
              <a:rPr lang="cs-CZ" sz="2400"/>
              <a:t>Je originální, odlišuje se od jiných?</a:t>
            </a:r>
          </a:p>
          <a:p>
            <a:pPr eaLnBrk="1" hangingPunct="1">
              <a:defRPr/>
            </a:pPr>
            <a:r>
              <a:rPr lang="cs-CZ" sz="2400"/>
              <a:t>Lze jméno upravit v mezinárodním měřítku?</a:t>
            </a:r>
          </a:p>
          <a:p>
            <a:pPr eaLnBrk="1" hangingPunct="1">
              <a:defRPr/>
            </a:pPr>
            <a:endParaRPr lang="cs-CZ" sz="24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115</a:t>
            </a:fld>
            <a:endParaRPr lang="en-US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defRPr/>
            </a:pPr>
            <a:r>
              <a:rPr lang="cs-CZ" sz="2800" b="1"/>
              <a:t>VÝBĚR ZNAČKY</a:t>
            </a:r>
          </a:p>
        </p:txBody>
      </p:sp>
      <p:sp>
        <p:nvSpPr>
          <p:cNvPr id="39941" name="AutoShape 4"/>
          <p:cNvSpPr>
            <a:spLocks noGrp="1" noChangeArrowheads="1"/>
          </p:cNvSpPr>
          <p:nvPr>
            <p:ph type="body" idx="1"/>
          </p:nvPr>
        </p:nvSpPr>
        <p:spPr>
          <a:xfrm>
            <a:off x="755650" y="3933825"/>
            <a:ext cx="3394075" cy="1768475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47762F"/>
              </a:gs>
              <a:gs pos="50000">
                <a:srgbClr val="99FF66"/>
              </a:gs>
              <a:gs pos="100000">
                <a:srgbClr val="47762F"/>
              </a:gs>
            </a:gsLst>
            <a:lin ang="5400000" scaled="1"/>
          </a:gradFill>
          <a:ln>
            <a:solidFill>
              <a:schemeClr val="tx1"/>
            </a:solidFill>
            <a:round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sz="2400" b="1">
                <a:effectLst/>
              </a:rPr>
              <a:t>AUDI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400" b="1">
                <a:effectLst/>
              </a:rPr>
              <a:t>VOLKSWAGEN</a:t>
            </a:r>
          </a:p>
        </p:txBody>
      </p:sp>
      <p:sp>
        <p:nvSpPr>
          <p:cNvPr id="39942" name="AutoShape 5"/>
          <p:cNvSpPr>
            <a:spLocks noChangeArrowheads="1"/>
          </p:cNvSpPr>
          <p:nvPr/>
        </p:nvSpPr>
        <p:spPr bwMode="auto">
          <a:xfrm>
            <a:off x="5148263" y="2924175"/>
            <a:ext cx="3394075" cy="1768475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5E7647"/>
              </a:gs>
              <a:gs pos="50000">
                <a:srgbClr val="CCFF99"/>
              </a:gs>
              <a:gs pos="100000">
                <a:srgbClr val="5E7647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cs-CZ" sz="2400" b="1"/>
              <a:t>FANN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cs-CZ" sz="2400" b="1"/>
              <a:t>MARIONNAUD</a:t>
            </a:r>
          </a:p>
        </p:txBody>
      </p:sp>
      <p:sp>
        <p:nvSpPr>
          <p:cNvPr id="39943" name="AutoShape 6"/>
          <p:cNvSpPr>
            <a:spLocks noChangeArrowheads="1"/>
          </p:cNvSpPr>
          <p:nvPr/>
        </p:nvSpPr>
        <p:spPr bwMode="auto">
          <a:xfrm>
            <a:off x="1331913" y="1628775"/>
            <a:ext cx="3394075" cy="1768475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00765E"/>
              </a:gs>
              <a:gs pos="50000">
                <a:srgbClr val="00FFCC"/>
              </a:gs>
              <a:gs pos="100000">
                <a:srgbClr val="00765E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cs-CZ" sz="2400" b="1"/>
              <a:t>GRADA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cs-CZ" sz="2400" b="1"/>
              <a:t>KANZELSBERGER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116</a:t>
            </a:fld>
            <a:endParaRPr lang="en-US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defRPr/>
            </a:pPr>
            <a:r>
              <a:rPr lang="cs-CZ" sz="2800" b="1"/>
              <a:t>POLITIKA (STRATEGIE) KVALITY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cs-CZ" sz="2400" b="1"/>
              <a:t>vnitřní kvalita</a:t>
            </a:r>
            <a:r>
              <a:rPr lang="cs-CZ" sz="2400"/>
              <a:t> = je souhrn vlastností, které vyhovují "technickému standardu", nebo umožňují správnou funkci produktu,</a:t>
            </a:r>
          </a:p>
          <a:p>
            <a:pPr eaLnBrk="1" hangingPunct="1">
              <a:defRPr/>
            </a:pPr>
            <a:r>
              <a:rPr lang="cs-CZ" sz="2400" b="1"/>
              <a:t>vnější kvalita</a:t>
            </a:r>
            <a:r>
              <a:rPr lang="cs-CZ" sz="2400"/>
              <a:t> = vypovídá o tom, do jaké míry produkt vyhovuje pozitivnímu očekávání zákazníků. Jedná se     o souhrn vlastností, na jejichž základě je firma vnímána jako "dodavatel vysoké kvality".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117</a:t>
            </a:fld>
            <a:endParaRPr lang="en-US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defRPr/>
            </a:pPr>
            <a:r>
              <a:rPr lang="cs-CZ" sz="2800" b="1"/>
              <a:t>OCHRANNÁ ZNÁMKA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cs-CZ" sz="2400"/>
              <a:t>jakékoliv označení, které je způsobilé odlišit výrobky nebo služby jednoho subjektu od výrobku nebo služeb jiného subjektu,</a:t>
            </a:r>
          </a:p>
          <a:p>
            <a:pPr eaLnBrk="1" hangingPunct="1">
              <a:defRPr/>
            </a:pPr>
            <a:r>
              <a:rPr lang="cs-CZ" sz="2400"/>
              <a:t>registrovaná značka s právní ochranou,</a:t>
            </a:r>
          </a:p>
          <a:p>
            <a:pPr eaLnBrk="1" hangingPunct="1">
              <a:defRPr/>
            </a:pPr>
            <a:r>
              <a:rPr lang="cs-CZ" sz="2400"/>
              <a:t>může být slovní, obrazová, kombinovaná                  nebo trojrozměrná.</a:t>
            </a:r>
          </a:p>
          <a:p>
            <a:pPr eaLnBrk="1" hangingPunct="1">
              <a:defRPr/>
            </a:pPr>
            <a:endParaRPr lang="cs-CZ" sz="2400"/>
          </a:p>
          <a:p>
            <a:pPr eaLnBrk="1" hangingPunct="1">
              <a:buFont typeface="Wingdings" pitchFamily="2" charset="2"/>
              <a:buNone/>
              <a:defRPr/>
            </a:pPr>
            <a:endParaRPr lang="cs-CZ" sz="2800"/>
          </a:p>
          <a:p>
            <a:pPr eaLnBrk="1" hangingPunct="1">
              <a:defRPr/>
            </a:pPr>
            <a:endParaRPr lang="cs-CZ" sz="280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1200"/>
              <a:t>                                                                                                    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1200"/>
              <a:t>                                                                                                                              Zdroj: http://www.koh-i-noor.cz/</a:t>
            </a:r>
          </a:p>
        </p:txBody>
      </p:sp>
      <p:pic>
        <p:nvPicPr>
          <p:cNvPr id="41990" name="Picture 5" descr="Logo - Koh-i-noor Hardtmuth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4292600"/>
            <a:ext cx="3960812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118</a:t>
            </a:fld>
            <a:endParaRPr lang="en-US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defRPr/>
            </a:pPr>
            <a:r>
              <a:rPr lang="cs-CZ" sz="2800" b="1"/>
              <a:t>OBALOVÁ POLITIKA (STRATEGIE)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62950" cy="45339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sz="2400" b="1"/>
              <a:t>Typy obalu:</a:t>
            </a:r>
          </a:p>
          <a:p>
            <a:pPr eaLnBrk="1" hangingPunct="1">
              <a:defRPr/>
            </a:pPr>
            <a:r>
              <a:rPr lang="cs-CZ" sz="2400" b="1"/>
              <a:t>primární obal</a:t>
            </a:r>
            <a:r>
              <a:rPr lang="cs-CZ" sz="2400"/>
              <a:t> - tj. přímý obal výrobku (tuba zubní pasty),</a:t>
            </a:r>
          </a:p>
          <a:p>
            <a:pPr eaLnBrk="1" hangingPunct="1">
              <a:defRPr/>
            </a:pPr>
            <a:r>
              <a:rPr lang="cs-CZ" sz="2400" b="1"/>
              <a:t>sekundární obal</a:t>
            </a:r>
            <a:r>
              <a:rPr lang="cs-CZ" sz="2400"/>
              <a:t> - tj. obal, který chrání primární (prodejní) obal (krabička na tubu zubní pasty),</a:t>
            </a:r>
          </a:p>
          <a:p>
            <a:pPr eaLnBrk="1" hangingPunct="1">
              <a:defRPr/>
            </a:pPr>
            <a:r>
              <a:rPr lang="cs-CZ" sz="2400" b="1"/>
              <a:t>transportní obal</a:t>
            </a:r>
            <a:r>
              <a:rPr lang="cs-CZ" sz="2400"/>
              <a:t> - tj. obal nezbytný pro uskladnění, identifikaci a transport (kartón s krabičkami),</a:t>
            </a:r>
          </a:p>
          <a:p>
            <a:pPr eaLnBrk="1" hangingPunct="1">
              <a:defRPr/>
            </a:pPr>
            <a:r>
              <a:rPr lang="cs-CZ" sz="2400" b="1"/>
              <a:t>nálepka (etiketa)</a:t>
            </a:r>
            <a:r>
              <a:rPr lang="cs-CZ" sz="2400"/>
              <a:t> - tvoří část obalu a obsahuje tištěné informace  popisující produkt (je připevněna nebo přiložena k produktu).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119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4000" b="1" dirty="0"/>
              <a:t>Dodavatelé</a:t>
            </a:r>
          </a:p>
          <a:p>
            <a:r>
              <a:rPr lang="cs-CZ" dirty="0"/>
              <a:t>ovlivňují možnost podniku získat potřebné zdroje, které jsou potřebné pro plnění funkce podniku,</a:t>
            </a:r>
          </a:p>
          <a:p>
            <a:r>
              <a:rPr lang="cs-CZ" dirty="0"/>
              <a:t>je nutné sledovat situaci a možnosti dodavatelů včetně jejich dlouhodobého vývoje.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593766"/>
            <a:ext cx="8229600" cy="823872"/>
          </a:xfrm>
        </p:spPr>
        <p:txBody>
          <a:bodyPr/>
          <a:lstStyle/>
          <a:p>
            <a:r>
              <a:rPr lang="cs-CZ" dirty="0"/>
              <a:t>Mikroprostředí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53143"/>
            <a:ext cx="8229600" cy="1143000"/>
          </a:xfrm>
        </p:spPr>
        <p:txBody>
          <a:bodyPr/>
          <a:lstStyle/>
          <a:p>
            <a:pPr algn="l"/>
            <a:r>
              <a:rPr lang="cs-CZ" sz="2800" b="1" dirty="0"/>
              <a:t>FÁZE PROCESU OSOBNÍHO PRODEJE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800" dirty="0"/>
              <a:t>1. fáze - vyhledávání a posuzování potenciálních    </a:t>
            </a:r>
          </a:p>
          <a:p>
            <a:pPr>
              <a:buFont typeface="Wingdings" pitchFamily="2" charset="2"/>
              <a:buNone/>
            </a:pPr>
            <a:r>
              <a:rPr lang="cs-CZ" sz="2800" dirty="0"/>
              <a:t>               zákazníků (akvizice),</a:t>
            </a:r>
          </a:p>
          <a:p>
            <a:pPr>
              <a:buFont typeface="Wingdings" pitchFamily="2" charset="2"/>
              <a:buNone/>
            </a:pPr>
            <a:r>
              <a:rPr lang="cs-CZ" sz="2800" dirty="0"/>
              <a:t>2. fáze - příprava na jednání,</a:t>
            </a:r>
          </a:p>
          <a:p>
            <a:pPr>
              <a:buFont typeface="Wingdings" pitchFamily="2" charset="2"/>
              <a:buNone/>
            </a:pPr>
            <a:r>
              <a:rPr lang="cs-CZ" sz="2800" dirty="0"/>
              <a:t>3. fáze - vlastní obchodní jednání,</a:t>
            </a:r>
          </a:p>
          <a:p>
            <a:pPr>
              <a:buFont typeface="Wingdings" pitchFamily="2" charset="2"/>
              <a:buNone/>
            </a:pPr>
            <a:r>
              <a:rPr lang="cs-CZ" sz="2800" dirty="0"/>
              <a:t>4. fáze - poprodejní kontakt a činnosti.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120</a:t>
            </a:fld>
            <a:endParaRPr lang="en-US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9392"/>
            <a:ext cx="8229600" cy="788246"/>
          </a:xfrm>
          <a:noFill/>
        </p:spPr>
        <p:txBody>
          <a:bodyPr/>
          <a:lstStyle/>
          <a:p>
            <a:pPr algn="l"/>
            <a:r>
              <a:rPr lang="cs-CZ" sz="2800" b="1" dirty="0"/>
              <a:t>4) PUBLIC RELATIONS (PR)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dirty="0"/>
              <a:t>tzv. vztahy s veřejností,</a:t>
            </a:r>
          </a:p>
          <a:p>
            <a:r>
              <a:rPr lang="cs-CZ" sz="2800" dirty="0"/>
              <a:t>snahy o budování pozitivních vztahů veřejnosti  </a:t>
            </a:r>
            <a:br>
              <a:rPr lang="cs-CZ" sz="2800" dirty="0"/>
            </a:br>
            <a:r>
              <a:rPr lang="cs-CZ" sz="2800" dirty="0"/>
              <a:t>k dané firmě, vytváření dobrého image a snaha </a:t>
            </a:r>
            <a:br>
              <a:rPr lang="cs-CZ" sz="2800" dirty="0"/>
            </a:br>
            <a:r>
              <a:rPr lang="cs-CZ" sz="2800" dirty="0"/>
              <a:t>o minimalizaci následků nepříznivých událostí (např. pomluv, které se o firmě šíří).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121</a:t>
            </a:fld>
            <a:endParaRPr lang="en-US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41268"/>
            <a:ext cx="8229600" cy="776370"/>
          </a:xfrm>
        </p:spPr>
        <p:txBody>
          <a:bodyPr/>
          <a:lstStyle/>
          <a:p>
            <a:pPr algn="l"/>
            <a:r>
              <a:rPr lang="cs-CZ" sz="2800" b="1" dirty="0"/>
              <a:t>CÍLEM PUBLIC RELATIONS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dirty="0"/>
              <a:t>je vytvoření kladných představ o organizaci </a:t>
            </a:r>
            <a:br>
              <a:rPr lang="cs-CZ" sz="2800" dirty="0"/>
            </a:br>
            <a:r>
              <a:rPr lang="cs-CZ" sz="2800" dirty="0"/>
              <a:t>a spoluvytváření podmínek pro realizaci jejich cílů,</a:t>
            </a:r>
          </a:p>
          <a:p>
            <a:r>
              <a:rPr lang="cs-CZ" sz="2800" dirty="0"/>
              <a:t>má-li být činnost účinná, musí být řízena vrcholovým vedením, musí být systematická a zacílená na určitý segment společnosti, a současně prováděna odborníky.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122</a:t>
            </a:fld>
            <a:endParaRPr lang="en-US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9392"/>
            <a:ext cx="8229600" cy="788246"/>
          </a:xfrm>
        </p:spPr>
        <p:txBody>
          <a:bodyPr/>
          <a:lstStyle/>
          <a:p>
            <a:pPr algn="l"/>
            <a:r>
              <a:rPr lang="cs-CZ" sz="2800" b="1" dirty="0"/>
              <a:t>PROSTŘEDKY A METODY PR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b="1"/>
              <a:t>press relations</a:t>
            </a:r>
            <a:r>
              <a:rPr lang="cs-CZ" sz="2800"/>
              <a:t> - vztah ke sdělovacím prostředkům formou tiskových konferencí, interview, zpráv, atd.,</a:t>
            </a:r>
          </a:p>
          <a:p>
            <a:r>
              <a:rPr lang="cs-CZ" sz="2800" b="1"/>
              <a:t>firemní akce</a:t>
            </a:r>
            <a:r>
              <a:rPr lang="cs-CZ" sz="2800"/>
              <a:t> - seznamování veřejnosti s určitým aktivitami firmy,</a:t>
            </a:r>
          </a:p>
          <a:p>
            <a:r>
              <a:rPr lang="cs-CZ" sz="2800" b="1"/>
              <a:t>sponzorování (sponzoring)</a:t>
            </a:r>
            <a:r>
              <a:rPr lang="cs-CZ" sz="2800"/>
              <a:t> - finanční podpora různých aktivit z oblasti kultury, sportu, charity, apod.,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123</a:t>
            </a:fld>
            <a:endParaRPr lang="en-US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48144"/>
            <a:ext cx="8229600" cy="669493"/>
          </a:xfrm>
        </p:spPr>
        <p:txBody>
          <a:bodyPr/>
          <a:lstStyle/>
          <a:p>
            <a:pPr algn="l"/>
            <a:r>
              <a:rPr lang="cs-CZ" sz="2800" b="1" dirty="0"/>
              <a:t>PROSTŘEDKY A METODY PR </a:t>
            </a:r>
            <a:r>
              <a:rPr lang="cs-CZ" sz="1400" dirty="0"/>
              <a:t>(</a:t>
            </a:r>
            <a:r>
              <a:rPr lang="cs-CZ" sz="1400" dirty="0" err="1"/>
              <a:t>pokrač</a:t>
            </a:r>
            <a:r>
              <a:rPr lang="cs-CZ" sz="1400" dirty="0"/>
              <a:t>.)</a:t>
            </a:r>
            <a:endParaRPr lang="cs-CZ" sz="2800" b="1" dirty="0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413" cy="4533900"/>
          </a:xfrm>
        </p:spPr>
        <p:txBody>
          <a:bodyPr/>
          <a:lstStyle/>
          <a:p>
            <a:r>
              <a:rPr lang="cs-CZ" sz="2800" b="1" dirty="0"/>
              <a:t>lobbování (lobbing)</a:t>
            </a:r>
            <a:r>
              <a:rPr lang="cs-CZ" sz="2800" dirty="0"/>
              <a:t> - zastupování zájmů firmy při jednání s veřejnými činiteli (politiky, zákonodárci), </a:t>
            </a:r>
          </a:p>
          <a:p>
            <a:r>
              <a:rPr lang="cs-CZ" sz="2800" b="1" dirty="0"/>
              <a:t>firemní identita</a:t>
            </a:r>
            <a:r>
              <a:rPr lang="cs-CZ" sz="2800" dirty="0"/>
              <a:t> - stanovení a zachování jednotné vizuální podoby firmy (firemní barvy, logo, www stránky, atd.),</a:t>
            </a:r>
          </a:p>
          <a:p>
            <a:r>
              <a:rPr lang="cs-CZ" sz="2800" b="1" dirty="0"/>
              <a:t>firemní kultura</a:t>
            </a:r>
            <a:r>
              <a:rPr lang="cs-CZ" sz="2800" dirty="0"/>
              <a:t> - chování zaměstnanců</a:t>
            </a:r>
            <a:br>
              <a:rPr lang="cs-CZ" sz="2800" dirty="0"/>
            </a:br>
            <a:r>
              <a:rPr lang="cs-CZ" sz="2800" dirty="0"/>
              <a:t>k zákazníkovi a obchodním partnerům,</a:t>
            </a:r>
          </a:p>
          <a:p>
            <a:r>
              <a:rPr lang="cs-CZ" sz="2800" b="1" dirty="0"/>
              <a:t>sociální odpovědnost firmy</a:t>
            </a:r>
            <a:r>
              <a:rPr lang="cs-CZ" sz="2800" dirty="0"/>
              <a:t> - činnosti v rámci dobrých vztahů k zaměstnancům, apod.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124</a:t>
            </a:fld>
            <a:endParaRPr lang="en-US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41268"/>
            <a:ext cx="8229600" cy="776370"/>
          </a:xfrm>
          <a:noFill/>
        </p:spPr>
        <p:txBody>
          <a:bodyPr/>
          <a:lstStyle/>
          <a:p>
            <a:pPr algn="l"/>
            <a:r>
              <a:rPr lang="cs-CZ" sz="2800" b="1" dirty="0"/>
              <a:t>5) PŘÍMÝ MARKETING  </a:t>
            </a:r>
            <a:r>
              <a:rPr lang="cs-CZ" sz="2000" dirty="0"/>
              <a:t>(DIRECT MARKETING)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62950" cy="4533900"/>
          </a:xfrm>
        </p:spPr>
        <p:txBody>
          <a:bodyPr/>
          <a:lstStyle/>
          <a:p>
            <a:r>
              <a:rPr lang="cs-CZ" sz="2800" dirty="0"/>
              <a:t>navázání přímých kontaktů s pečlivě vybranými zákazníky jako cílovou skupinou,</a:t>
            </a:r>
          </a:p>
          <a:p>
            <a:r>
              <a:rPr lang="cs-CZ" sz="2800" dirty="0"/>
              <a:t>výhodou je možnost okamžité reakce na nabídku ze strany zákazníka a možnost budování dlouhodobých vztahů se zákazníky,</a:t>
            </a:r>
          </a:p>
          <a:p>
            <a:r>
              <a:rPr lang="cs-CZ" sz="2800" dirty="0"/>
              <a:t>osobní oslovení příjemce zprávy jménem, nabídnutím zvláštních výhod pro cílovou skupinu, </a:t>
            </a:r>
          </a:p>
          <a:p>
            <a:r>
              <a:rPr lang="cs-CZ" sz="2800" dirty="0"/>
              <a:t>cílem je vyvolání viditelné reakce cílové skupiny </a:t>
            </a:r>
            <a:br>
              <a:rPr lang="cs-CZ" sz="2800" dirty="0"/>
            </a:br>
            <a:r>
              <a:rPr lang="cs-CZ" sz="2800" dirty="0"/>
              <a:t>a maximální ulehčení reagování příjemce.</a:t>
            </a:r>
          </a:p>
          <a:p>
            <a:pPr>
              <a:buFont typeface="Wingdings" pitchFamily="2" charset="2"/>
              <a:buNone/>
            </a:pP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125</a:t>
            </a:fld>
            <a:endParaRPr lang="en-US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0644"/>
            <a:ext cx="8229600" cy="716994"/>
          </a:xfrm>
        </p:spPr>
        <p:txBody>
          <a:bodyPr/>
          <a:lstStyle/>
          <a:p>
            <a:pPr algn="l"/>
            <a:r>
              <a:rPr lang="cs-CZ" sz="2800" b="1" dirty="0"/>
              <a:t>PŘEDPOKL</a:t>
            </a:r>
            <a:r>
              <a:rPr lang="en-US" sz="2800" b="1" dirty="0"/>
              <a:t>A</a:t>
            </a:r>
            <a:r>
              <a:rPr lang="cs-CZ" sz="2800" b="1" dirty="0"/>
              <a:t>DY</a:t>
            </a:r>
            <a:r>
              <a:rPr lang="en-US" sz="2800" b="1" dirty="0"/>
              <a:t> </a:t>
            </a:r>
            <a:r>
              <a:rPr lang="cs-CZ" sz="2800" b="1" dirty="0"/>
              <a:t>ÚSPĚCHU 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/>
              <a:t>správný produkt,</a:t>
            </a:r>
          </a:p>
          <a:p>
            <a:r>
              <a:rPr lang="cs-CZ" sz="2800"/>
              <a:t>správná cílová skupina,</a:t>
            </a:r>
          </a:p>
          <a:p>
            <a:r>
              <a:rPr lang="cs-CZ" sz="2800"/>
              <a:t>správný dialog.</a:t>
            </a:r>
          </a:p>
        </p:txBody>
      </p:sp>
      <p:pic>
        <p:nvPicPr>
          <p:cNvPr id="69639" name="Picture 7" descr="pomluvy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3284538"/>
            <a:ext cx="3619500" cy="2159000"/>
          </a:xfrm>
          <a:prstGeom prst="rect">
            <a:avLst/>
          </a:prstGeom>
          <a:noFill/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126</a:t>
            </a:fld>
            <a:endParaRPr lang="en-US"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0016"/>
            <a:ext cx="8229600" cy="847622"/>
          </a:xfrm>
        </p:spPr>
        <p:txBody>
          <a:bodyPr/>
          <a:lstStyle/>
          <a:p>
            <a:pPr algn="l"/>
            <a:r>
              <a:rPr lang="cs-CZ" sz="2800" b="1" dirty="0"/>
              <a:t>HLAVNÍ NÁSTROJE PŘÍMÉHO MARKETINGU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dirty="0"/>
              <a:t>Direct mailing</a:t>
            </a:r>
          </a:p>
          <a:p>
            <a:r>
              <a:rPr lang="cs-CZ" sz="2800" dirty="0"/>
              <a:t>Telemarketing</a:t>
            </a:r>
          </a:p>
          <a:p>
            <a:r>
              <a:rPr lang="cs-CZ" sz="2800" dirty="0"/>
              <a:t>Teleshopping</a:t>
            </a:r>
          </a:p>
          <a:p>
            <a:r>
              <a:rPr lang="cs-CZ" sz="2800" dirty="0"/>
              <a:t>Internet</a:t>
            </a:r>
          </a:p>
          <a:p>
            <a:r>
              <a:rPr lang="cs-CZ" sz="2800" dirty="0"/>
              <a:t>Mobilní marketing.</a:t>
            </a:r>
          </a:p>
        </p:txBody>
      </p:sp>
      <p:pic>
        <p:nvPicPr>
          <p:cNvPr id="70660" name="Picture 4" descr="telef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3213100"/>
            <a:ext cx="3124200" cy="2203450"/>
          </a:xfrm>
          <a:prstGeom prst="rect">
            <a:avLst/>
          </a:prstGeom>
          <a:noFill/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127</a:t>
            </a:fld>
            <a:endParaRPr lang="en-US"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9392"/>
            <a:ext cx="8229600" cy="788246"/>
          </a:xfrm>
        </p:spPr>
        <p:txBody>
          <a:bodyPr/>
          <a:lstStyle/>
          <a:p>
            <a:r>
              <a:rPr lang="cs-CZ" sz="3000" b="1" dirty="0"/>
              <a:t>Integrovaná marketingová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Integrovaná marketingová komunikace</a:t>
            </a:r>
          </a:p>
          <a:p>
            <a:pPr lvl="1"/>
            <a:r>
              <a:rPr lang="cs-CZ" sz="2000" dirty="0"/>
              <a:t>vyžaduje vytvoření celkové marketingové komunikační strategie, která zahrnuje všechny firemní marketingové aktivity</a:t>
            </a:r>
          </a:p>
          <a:p>
            <a:pPr lvl="1"/>
            <a:endParaRPr lang="cs-CZ" sz="2000" dirty="0"/>
          </a:p>
          <a:p>
            <a:pPr lvl="1"/>
            <a:r>
              <a:rPr lang="cs-CZ" sz="2000" dirty="0"/>
              <a:t>vše, co firma říká a dělá musí odpovídat společnému cíli </a:t>
            </a:r>
            <a:br>
              <a:rPr lang="cs-CZ" sz="2000" dirty="0"/>
            </a:br>
            <a:r>
              <a:rPr lang="cs-CZ" sz="2000" dirty="0"/>
              <a:t>a pozici firmy na trhu</a:t>
            </a:r>
          </a:p>
          <a:p>
            <a:pPr lvl="1"/>
            <a:endParaRPr lang="cs-CZ" sz="2000" dirty="0"/>
          </a:p>
          <a:p>
            <a:pPr lvl="1"/>
            <a:r>
              <a:rPr lang="cs-CZ" sz="2000" dirty="0"/>
              <a:t>pomáhá firmě identifikovat nejvhodnější a nejefektivnější metody pro komunikaci a vytváření vztahu jak s jejich zákazníky, tak se zájmovými skupinami (zaměstnanci, dodavatelé, investoři a veřejnost).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65328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562271"/>
          </a:xfrm>
          <a:solidFill>
            <a:srgbClr val="66FFFF"/>
          </a:solidFill>
        </p:spPr>
        <p:txBody>
          <a:bodyPr>
            <a:normAutofit/>
          </a:bodyPr>
          <a:lstStyle/>
          <a:p>
            <a:r>
              <a:rPr lang="cs-CZ" sz="2400" b="1" dirty="0" smtClean="0"/>
              <a:t>MARKETING</a:t>
            </a:r>
            <a:endParaRPr lang="cs-CZ" sz="24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129</a:t>
            </a:fld>
            <a:endParaRPr lang="en-US"/>
          </a:p>
        </p:txBody>
      </p:sp>
      <p:sp>
        <p:nvSpPr>
          <p:cNvPr id="6" name="Zástupný obsah 5">
            <a:extLst>
              <a:ext uri="{FF2B5EF4-FFF2-40B4-BE49-F238E27FC236}">
                <a16:creationId xmlns="" xmlns:a16="http://schemas.microsoft.com/office/drawing/2014/main" id="{3F855E0B-AA68-49DD-A8CE-991330390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cs-CZ" sz="3700" dirty="0"/>
              <a:t>(35)	Podstata, úloha a cíle marketingu. Složky marketingového prostředí. Marketing management. Strategický marketing.</a:t>
            </a:r>
          </a:p>
          <a:p>
            <a:pPr marL="0" indent="0" algn="just">
              <a:buNone/>
            </a:pPr>
            <a:endParaRPr lang="cs-CZ" sz="3700" dirty="0">
              <a:highlight>
                <a:srgbClr val="00FFFF"/>
              </a:highlight>
            </a:endParaRPr>
          </a:p>
          <a:p>
            <a:pPr marL="0" indent="0" algn="just">
              <a:buNone/>
            </a:pPr>
            <a:r>
              <a:rPr lang="cs-CZ" sz="3700" dirty="0"/>
              <a:t>(36)	Trh. Spotřební trh a jeho analýza. Zákazník. Nákupní chování zákazníka. Nákupní rozhodovací proces. Chování a ovlivňování              spotřebitele.  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/>
              <a:t>(37)	Marketingový výzkum, jeho podstata a formy. Proces, příprava a realizace marketingového výzkumu. Marketingový              informační systém. Složky MIS. Marketingové zpravodajské informace a databáze.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/>
              <a:t>(38)	Produktová politika v rámci marketingového mixu. Charakteristika produktu. Životní cyklus výrobku. Politika (strategie)              značky – Brand Management, politika kvality, obalová politika. </a:t>
            </a:r>
          </a:p>
          <a:p>
            <a:pPr algn="just"/>
            <a:endParaRPr lang="cs-CZ" sz="3700" dirty="0"/>
          </a:p>
          <a:p>
            <a:pPr marL="0" indent="0" algn="just">
              <a:buNone/>
            </a:pPr>
            <a:r>
              <a:rPr lang="cs-CZ" sz="3700" dirty="0">
                <a:highlight>
                  <a:srgbClr val="00FFFF"/>
                </a:highlight>
              </a:rPr>
              <a:t>(39)	Cenová politika v rámci marketingového mixu. Cena. Cíle stanovení ceny. Cenové strategie. Psychologické a etické aspekty tvorby ceny.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/>
              <a:t>(40)	Distribuční politika v rámci marketingového mixu. Pojem distribuce. Distribuční cesta přímá a nepřímá. Role distribučních              firem. Výrobní logistika firmy. Velkoobchod a maloobchod. 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/>
              <a:t>(41)	Marketingová komunikace v rámci marketingového mixu. Komunikace a komunikační model. Součásti marketingové       komunikace – komunikační mix. Reklama, reklamní sdělení. Význam marketingové komunikace pro firmu. </a:t>
            </a:r>
          </a:p>
          <a:p>
            <a:pPr algn="just"/>
            <a:endParaRPr lang="cs-CZ" sz="3700" dirty="0"/>
          </a:p>
          <a:p>
            <a:pPr marL="0" indent="0" algn="just">
              <a:buNone/>
            </a:pPr>
            <a:r>
              <a:rPr lang="cs-CZ" sz="3700" dirty="0"/>
              <a:t>(42)	Marketing služeb. Kategorie služeb. Specifika služeb. Metody odlišení služeb od konkurence. Konkurenční výhoda    poskytovatelů služeb. Parametry vnímání kvality služeb. Nástroje marketingového mixu služeb (8P). </a:t>
            </a:r>
          </a:p>
          <a:p>
            <a:pPr algn="just"/>
            <a:endParaRPr lang="cs-CZ" sz="3700" dirty="0"/>
          </a:p>
          <a:p>
            <a:pPr marL="0" indent="0" algn="just">
              <a:buNone/>
            </a:pPr>
            <a:r>
              <a:rPr lang="cs-CZ" sz="3700" dirty="0"/>
              <a:t>(43)	Globální marketing 21. století. Filozofie mezinárodního marketingu. Mezinárodní obchod a jeho rizika. Etické aspekty           marketingu. Společenská kritika marketingu.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8464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4000" b="1" dirty="0"/>
              <a:t>Distributoři a prostředníci</a:t>
            </a:r>
          </a:p>
          <a:p>
            <a:r>
              <a:rPr lang="cs-CZ" dirty="0"/>
              <a:t>ne všechny aktivity může podnik realizovat vlastními silami - jejich provedení mohou zajistit jiné firmy na profesionální úrovni,</a:t>
            </a:r>
          </a:p>
          <a:p>
            <a:r>
              <a:rPr lang="cs-CZ" dirty="0"/>
              <a:t>specialisté na zprostředkování nákupu </a:t>
            </a:r>
            <a:br>
              <a:rPr lang="cs-CZ" dirty="0"/>
            </a:br>
            <a:r>
              <a:rPr lang="cs-CZ" dirty="0"/>
              <a:t>a prodeje zboží, firmy fyzické distribuce, marketingové agentury a organizace.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605642"/>
            <a:ext cx="8229600" cy="811996"/>
          </a:xfrm>
        </p:spPr>
        <p:txBody>
          <a:bodyPr/>
          <a:lstStyle/>
          <a:p>
            <a:r>
              <a:rPr lang="cs-CZ" dirty="0"/>
              <a:t>Mikroprostředí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17516"/>
            <a:ext cx="7283450" cy="714123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Marketingový mix</a:t>
            </a:r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000" dirty="0"/>
              <a:t>Produkt (</a:t>
            </a:r>
            <a:r>
              <a:rPr lang="cs-CZ" sz="2000" dirty="0" err="1"/>
              <a:t>Product</a:t>
            </a:r>
            <a:r>
              <a:rPr lang="cs-CZ" sz="2000" dirty="0"/>
              <a:t>)</a:t>
            </a:r>
          </a:p>
          <a:p>
            <a:pPr>
              <a:lnSpc>
                <a:spcPct val="150000"/>
              </a:lnSpc>
            </a:pPr>
            <a:r>
              <a:rPr lang="cs-CZ" sz="2000" b="1" dirty="0"/>
              <a:t>Cena (</a:t>
            </a:r>
            <a:r>
              <a:rPr lang="cs-CZ" sz="2000" b="1" dirty="0" err="1"/>
              <a:t>Price</a:t>
            </a:r>
            <a:r>
              <a:rPr lang="cs-CZ" sz="2000" b="1" dirty="0"/>
              <a:t>)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Distribuce (</a:t>
            </a:r>
            <a:r>
              <a:rPr lang="cs-CZ" sz="2000" dirty="0" smtClean="0"/>
              <a:t>Place)</a:t>
            </a:r>
            <a:endParaRPr lang="cs-CZ" sz="2000" dirty="0"/>
          </a:p>
          <a:p>
            <a:pPr>
              <a:lnSpc>
                <a:spcPct val="150000"/>
              </a:lnSpc>
            </a:pPr>
            <a:r>
              <a:rPr lang="cs-CZ" sz="2000" dirty="0"/>
              <a:t>Marketingová komunikace (</a:t>
            </a:r>
            <a:r>
              <a:rPr lang="cs-CZ" sz="2000" dirty="0" err="1"/>
              <a:t>Promotion</a:t>
            </a:r>
            <a:r>
              <a:rPr lang="cs-CZ" sz="2000" dirty="0"/>
              <a:t>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79655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2B6B-345B-4C81-8696-7FA6640900AC}" type="slidenum">
              <a:rPr lang="cs-CZ"/>
              <a:pPr/>
              <a:t>131</a:t>
            </a:fld>
            <a:endParaRPr lang="cs-CZ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6264"/>
            <a:ext cx="8229600" cy="871373"/>
          </a:xfrm>
        </p:spPr>
        <p:txBody>
          <a:bodyPr/>
          <a:lstStyle/>
          <a:p>
            <a:r>
              <a:rPr lang="cs-CZ" b="1" dirty="0" err="1"/>
              <a:t>Price</a:t>
            </a:r>
            <a:r>
              <a:rPr lang="cs-CZ" b="1" dirty="0"/>
              <a:t> / Cena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b="1" dirty="0"/>
              <a:t>tzv. Kontraktační mix</a:t>
            </a:r>
          </a:p>
          <a:p>
            <a:r>
              <a:rPr lang="cs-CZ" dirty="0"/>
              <a:t>ceníková cena</a:t>
            </a:r>
          </a:p>
          <a:p>
            <a:r>
              <a:rPr lang="cs-CZ" dirty="0"/>
              <a:t>rabat</a:t>
            </a:r>
          </a:p>
          <a:p>
            <a:r>
              <a:rPr lang="cs-CZ" dirty="0"/>
              <a:t>platební podmínky</a:t>
            </a:r>
          </a:p>
          <a:p>
            <a:r>
              <a:rPr lang="cs-CZ" dirty="0"/>
              <a:t>úvěrové podmínky</a:t>
            </a:r>
          </a:p>
        </p:txBody>
      </p:sp>
    </p:spTree>
  </p:cSld>
  <p:clrMapOvr>
    <a:masterClrMapping/>
  </p:clrMapOvr>
  <p:transition/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0B30-60F8-4A04-82BF-E526A9FFDC8A}" type="slidenum">
              <a:rPr lang="cs-CZ"/>
              <a:pPr/>
              <a:t>132</a:t>
            </a:fld>
            <a:endParaRPr lang="cs-CZ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0016"/>
            <a:ext cx="8229600" cy="847622"/>
          </a:xfrm>
        </p:spPr>
        <p:txBody>
          <a:bodyPr/>
          <a:lstStyle/>
          <a:p>
            <a:r>
              <a:rPr lang="cs-CZ" b="1" dirty="0"/>
              <a:t>Co je to cena 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cena je částka, za kterou jsou výrobek nebo služby nabízeny na trhu</a:t>
            </a:r>
          </a:p>
          <a:p>
            <a:r>
              <a:rPr lang="cs-CZ"/>
              <a:t>je vyjádřením hodnoty pro spotřebitele, tj. sumy, kterou spotřebitel vynakládá, výměnou za užitek, který získá díky zakoupenému výrobku či službě</a:t>
            </a: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DE5F-3214-4A09-AC42-70A19ED2532D}" type="slidenum">
              <a:rPr lang="cs-CZ"/>
              <a:pPr/>
              <a:t>133</a:t>
            </a:fld>
            <a:endParaRPr lang="cs-CZ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4390"/>
            <a:ext cx="8229600" cy="883248"/>
          </a:xfrm>
        </p:spPr>
        <p:txBody>
          <a:bodyPr/>
          <a:lstStyle/>
          <a:p>
            <a:r>
              <a:rPr lang="cs-CZ" b="1" dirty="0"/>
              <a:t>Cena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je jedinou součástí marketingového mixu, která hmatatelně přináší příjmy. </a:t>
            </a:r>
            <a:r>
              <a:rPr lang="cs-CZ" b="1" dirty="0"/>
              <a:t>Všechny ostatní reprezentují náklady.</a:t>
            </a:r>
          </a:p>
          <a:p>
            <a:r>
              <a:rPr lang="cs-CZ" dirty="0"/>
              <a:t>je současně nejpružnějším prvkem - lze ji velmi rychle měnit</a:t>
            </a:r>
          </a:p>
          <a:p>
            <a:r>
              <a:rPr lang="cs-CZ" dirty="0"/>
              <a:t>tvorba cen a cenová konkurence je pro top management úkolem č.1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4836-4136-4E25-97CE-DE55D66B4540}" type="slidenum">
              <a:rPr lang="cs-CZ"/>
              <a:pPr/>
              <a:t>134</a:t>
            </a:fld>
            <a:endParaRPr lang="cs-CZ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b="1" dirty="0"/>
              <a:t>Cíle stanovení ceny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400" b="1">
                <a:solidFill>
                  <a:schemeClr val="hlink"/>
                </a:solidFill>
              </a:rPr>
              <a:t>Cíle </a:t>
            </a:r>
            <a:r>
              <a:rPr lang="cs-CZ" sz="2400"/>
              <a:t>vyžadují žádanou </a:t>
            </a:r>
            <a:r>
              <a:rPr lang="cs-CZ" sz="2400" b="1"/>
              <a:t>finální situaci</a:t>
            </a:r>
            <a:r>
              <a:rPr lang="cs-CZ" sz="2400"/>
              <a:t>, kterou chce společnost svou cenovou politikou dosáhnout. Lze rozlišit :</a:t>
            </a:r>
          </a:p>
          <a:p>
            <a:r>
              <a:rPr lang="cs-CZ" sz="2400"/>
              <a:t>hledisko zisku</a:t>
            </a:r>
          </a:p>
          <a:p>
            <a:r>
              <a:rPr lang="cs-CZ" sz="2400"/>
              <a:t>hledisko obratu</a:t>
            </a:r>
          </a:p>
          <a:p>
            <a:r>
              <a:rPr lang="cs-CZ" sz="2400"/>
              <a:t>hledisko další existence společnosti</a:t>
            </a:r>
          </a:p>
          <a:p>
            <a:r>
              <a:rPr lang="cs-CZ" sz="2400"/>
              <a:t>hledisko vnímané ceny</a:t>
            </a:r>
          </a:p>
          <a:p>
            <a:r>
              <a:rPr lang="cs-CZ" sz="2400"/>
              <a:t>hledisko konkurence</a:t>
            </a:r>
          </a:p>
          <a:p>
            <a:r>
              <a:rPr lang="cs-CZ" sz="2400"/>
              <a:t>hledisko image</a:t>
            </a: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A8E9-5781-4903-94FA-96BD11ADE389}" type="slidenum">
              <a:rPr lang="cs-CZ"/>
              <a:pPr/>
              <a:t>135</a:t>
            </a:fld>
            <a:endParaRPr lang="cs-CZ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sz="3600" b="1" dirty="0"/>
              <a:t>1) </a:t>
            </a:r>
            <a:r>
              <a:rPr lang="cs-CZ" sz="3600" b="1" dirty="0">
                <a:solidFill>
                  <a:schemeClr val="hlink"/>
                </a:solidFill>
              </a:rPr>
              <a:t>Zisk</a:t>
            </a:r>
            <a:r>
              <a:rPr lang="cs-CZ" sz="3600" b="1" dirty="0"/>
              <a:t> jako c</a:t>
            </a:r>
            <a:r>
              <a:rPr lang="cs-CZ" sz="3600" b="1" dirty="0">
                <a:latin typeface="Arial"/>
              </a:rPr>
              <a:t>í</a:t>
            </a:r>
            <a:r>
              <a:rPr lang="cs-CZ" sz="3600" b="1" dirty="0"/>
              <a:t>l stanoven</a:t>
            </a:r>
            <a:r>
              <a:rPr lang="cs-CZ" sz="3600" b="1" dirty="0">
                <a:latin typeface="Arial"/>
              </a:rPr>
              <a:t>í</a:t>
            </a:r>
            <a:r>
              <a:rPr lang="cs-CZ" sz="3600" b="1" dirty="0"/>
              <a:t> ceny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snaha společnosti o dosažení určité velikosti zisku</a:t>
            </a:r>
          </a:p>
          <a:p>
            <a:r>
              <a:rPr lang="cs-CZ" dirty="0"/>
              <a:t>stanoví, že zisk bude určité procento </a:t>
            </a:r>
            <a:br>
              <a:rPr lang="cs-CZ" dirty="0"/>
            </a:br>
            <a:r>
              <a:rPr lang="cs-CZ" dirty="0"/>
              <a:t>z obratu nebo procento z investovaného kapitálu</a:t>
            </a: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D819E-DC47-48E1-82DB-6BFE72B5EA31}" type="slidenum">
              <a:rPr lang="cs-CZ"/>
              <a:pPr/>
              <a:t>136</a:t>
            </a:fld>
            <a:endParaRPr lang="cs-CZ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17517"/>
            <a:ext cx="8229600" cy="1143000"/>
          </a:xfrm>
        </p:spPr>
        <p:txBody>
          <a:bodyPr/>
          <a:lstStyle/>
          <a:p>
            <a:r>
              <a:rPr lang="cs-CZ" sz="3600" b="1" dirty="0"/>
              <a:t>2) </a:t>
            </a:r>
            <a:r>
              <a:rPr lang="cs-CZ" sz="3600" b="1" dirty="0">
                <a:solidFill>
                  <a:schemeClr val="hlink"/>
                </a:solidFill>
              </a:rPr>
              <a:t>Obrat</a:t>
            </a:r>
            <a:r>
              <a:rPr lang="cs-CZ" sz="3600" b="1" dirty="0"/>
              <a:t> jako c</a:t>
            </a:r>
            <a:r>
              <a:rPr lang="cs-CZ" sz="3600" b="1" dirty="0">
                <a:latin typeface="Arial"/>
              </a:rPr>
              <a:t>í</a:t>
            </a:r>
            <a:r>
              <a:rPr lang="cs-CZ" sz="3600" b="1" dirty="0"/>
              <a:t>l stanoven</a:t>
            </a:r>
            <a:r>
              <a:rPr lang="cs-CZ" sz="3600" b="1" dirty="0">
                <a:latin typeface="Arial"/>
              </a:rPr>
              <a:t>í</a:t>
            </a:r>
            <a:r>
              <a:rPr lang="cs-CZ" sz="3600" b="1" dirty="0"/>
              <a:t> ceny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firmy se snaží o dosažení určitého obratu nebo specifického podílu na trhu</a:t>
            </a:r>
          </a:p>
          <a:p>
            <a:r>
              <a:rPr lang="cs-CZ"/>
              <a:t>obvyklá je kombinace obratu a zisku</a:t>
            </a:r>
          </a:p>
          <a:p>
            <a:r>
              <a:rPr lang="cs-CZ"/>
              <a:t>společnost, která dosahuje stanoveného zisku, ale ne obratu, může mít do budoucnosti velké problémy</a:t>
            </a: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C819-F576-465B-AAB4-69F209185EB9}" type="slidenum">
              <a:rPr lang="cs-CZ"/>
              <a:pPr/>
              <a:t>137</a:t>
            </a:fld>
            <a:endParaRPr lang="cs-CZ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8769"/>
            <a:ext cx="8229600" cy="1143000"/>
          </a:xfrm>
        </p:spPr>
        <p:txBody>
          <a:bodyPr/>
          <a:lstStyle/>
          <a:p>
            <a:r>
              <a:rPr lang="cs-CZ" sz="3600" b="1" dirty="0"/>
              <a:t>3) </a:t>
            </a:r>
            <a:r>
              <a:rPr lang="cs-CZ" sz="3600" b="1" dirty="0">
                <a:solidFill>
                  <a:schemeClr val="hlink"/>
                </a:solidFill>
              </a:rPr>
              <a:t>Přežit</a:t>
            </a:r>
            <a:r>
              <a:rPr lang="cs-CZ" sz="3600" b="1" dirty="0">
                <a:solidFill>
                  <a:schemeClr val="hlink"/>
                </a:solidFill>
                <a:latin typeface="Arial"/>
              </a:rPr>
              <a:t>í</a:t>
            </a:r>
            <a:r>
              <a:rPr lang="cs-CZ" sz="3600" b="1" dirty="0"/>
              <a:t> jako c</a:t>
            </a:r>
            <a:r>
              <a:rPr lang="cs-CZ" sz="3600" b="1" dirty="0">
                <a:latin typeface="Arial"/>
              </a:rPr>
              <a:t>í</a:t>
            </a:r>
            <a:r>
              <a:rPr lang="cs-CZ" sz="3600" b="1" dirty="0"/>
              <a:t>l stanoven</a:t>
            </a:r>
            <a:r>
              <a:rPr lang="cs-CZ" sz="3600" b="1" dirty="0">
                <a:latin typeface="Arial"/>
              </a:rPr>
              <a:t>í</a:t>
            </a:r>
            <a:r>
              <a:rPr lang="cs-CZ" sz="3600" b="1" dirty="0"/>
              <a:t> ceny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/>
              <a:t>společnost se snaží získat zpátky co nejrychleji investovaný kapitál</a:t>
            </a:r>
          </a:p>
          <a:p>
            <a:r>
              <a:rPr lang="cs-CZ" sz="2800"/>
              <a:t>nízké ceny, které mohou být pod úrovní celkových nákladů</a:t>
            </a:r>
          </a:p>
          <a:p>
            <a:r>
              <a:rPr lang="cs-CZ" sz="2800"/>
              <a:t>v této fázi není zisk nejdůležitější věcí</a:t>
            </a:r>
          </a:p>
          <a:p>
            <a:pPr>
              <a:buFont typeface="Wingdings" pitchFamily="2" charset="2"/>
              <a:buNone/>
            </a:pPr>
            <a:endParaRPr lang="cs-CZ" sz="2800"/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35FF-76D2-418B-B102-07EE81E86475}" type="slidenum">
              <a:rPr lang="cs-CZ"/>
              <a:pPr/>
              <a:t>138</a:t>
            </a:fld>
            <a:endParaRPr lang="cs-CZ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sz="3100" b="1" dirty="0"/>
              <a:t>Proč společnost vol</a:t>
            </a:r>
            <a:r>
              <a:rPr lang="cs-CZ" sz="3100" b="1" dirty="0">
                <a:latin typeface="Arial"/>
              </a:rPr>
              <a:t>í </a:t>
            </a:r>
            <a:r>
              <a:rPr lang="cs-CZ" sz="3100" b="1" dirty="0">
                <a:solidFill>
                  <a:schemeClr val="hlink"/>
                </a:solidFill>
              </a:rPr>
              <a:t>strategii přežit</a:t>
            </a:r>
            <a:r>
              <a:rPr lang="cs-CZ" sz="3100" b="1" dirty="0">
                <a:solidFill>
                  <a:schemeClr val="hlink"/>
                </a:solidFill>
                <a:latin typeface="Arial"/>
              </a:rPr>
              <a:t>í</a:t>
            </a:r>
            <a:r>
              <a:rPr lang="cs-CZ" sz="3100" b="1" dirty="0"/>
              <a:t>?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800" b="1"/>
              <a:t>důvodem může být :</a:t>
            </a:r>
          </a:p>
          <a:p>
            <a:r>
              <a:rPr lang="cs-CZ" sz="2800"/>
              <a:t>nadbytečná výrobní kapacita</a:t>
            </a:r>
          </a:p>
          <a:p>
            <a:r>
              <a:rPr lang="cs-CZ" sz="2800"/>
              <a:t>velmi těžká konkurence</a:t>
            </a:r>
          </a:p>
          <a:p>
            <a:r>
              <a:rPr lang="cs-CZ" sz="2800"/>
              <a:t>velké zásoby</a:t>
            </a:r>
          </a:p>
          <a:p>
            <a:r>
              <a:rPr lang="cs-CZ" sz="2800"/>
              <a:t>nejistá budoucnost</a:t>
            </a:r>
          </a:p>
          <a:p>
            <a:r>
              <a:rPr lang="cs-CZ" sz="2800"/>
              <a:t>politický neklid</a:t>
            </a:r>
          </a:p>
          <a:p>
            <a:r>
              <a:rPr lang="cs-CZ" sz="2800"/>
              <a:t>fáze v tržní životnosti produktu</a:t>
            </a:r>
          </a:p>
          <a:p>
            <a:r>
              <a:rPr lang="cs-CZ" sz="2800"/>
              <a:t>nedostatek peněz</a:t>
            </a: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D1E09-28ED-4498-9E32-E106CFCA8BF1}" type="slidenum">
              <a:rPr lang="cs-CZ"/>
              <a:pPr/>
              <a:t>139</a:t>
            </a:fld>
            <a:endParaRPr lang="cs-CZ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/>
              <a:t>4) </a:t>
            </a:r>
            <a:r>
              <a:rPr lang="cs-CZ" sz="3200" b="1" dirty="0">
                <a:solidFill>
                  <a:schemeClr val="hlink"/>
                </a:solidFill>
              </a:rPr>
              <a:t>Vn</a:t>
            </a:r>
            <a:r>
              <a:rPr lang="cs-CZ" sz="3200" b="1" dirty="0">
                <a:solidFill>
                  <a:schemeClr val="hlink"/>
                </a:solidFill>
                <a:latin typeface="Arial"/>
              </a:rPr>
              <a:t>í</a:t>
            </a:r>
            <a:r>
              <a:rPr lang="cs-CZ" sz="3200" b="1" dirty="0">
                <a:solidFill>
                  <a:schemeClr val="hlink"/>
                </a:solidFill>
              </a:rPr>
              <a:t>man</a:t>
            </a:r>
            <a:r>
              <a:rPr lang="cs-CZ" sz="3200" b="1" dirty="0">
                <a:solidFill>
                  <a:schemeClr val="hlink"/>
                </a:solidFill>
                <a:latin typeface="Arial"/>
              </a:rPr>
              <a:t>á</a:t>
            </a:r>
            <a:r>
              <a:rPr lang="cs-CZ" sz="3200" b="1" dirty="0">
                <a:solidFill>
                  <a:schemeClr val="hlink"/>
                </a:solidFill>
              </a:rPr>
              <a:t> cena </a:t>
            </a:r>
            <a:r>
              <a:rPr lang="cs-CZ" sz="3200" b="1" dirty="0"/>
              <a:t>jako c</a:t>
            </a:r>
            <a:r>
              <a:rPr lang="cs-CZ" sz="3200" b="1" dirty="0">
                <a:latin typeface="Arial"/>
              </a:rPr>
              <a:t>í</a:t>
            </a:r>
            <a:r>
              <a:rPr lang="cs-CZ" sz="3200" b="1" dirty="0"/>
              <a:t>l stanoven</a:t>
            </a:r>
            <a:r>
              <a:rPr lang="cs-CZ" sz="3200" b="1" dirty="0">
                <a:latin typeface="Arial"/>
              </a:rPr>
              <a:t>í</a:t>
            </a:r>
            <a:r>
              <a:rPr lang="cs-CZ" sz="3200" b="1" dirty="0"/>
              <a:t> ceny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společnost se snaží o to, aby spotřebitel vnímal jeden její produkt jako "levný" nebo "drahý"</a:t>
            </a:r>
          </a:p>
          <a:p>
            <a:r>
              <a:rPr lang="cs-CZ" sz="2400" b="1"/>
              <a:t>"levný"</a:t>
            </a:r>
            <a:r>
              <a:rPr lang="cs-CZ" sz="2400"/>
              <a:t> znamená, že se společnost zaměřuje na segment citlivý na cenu a zdůrazňuje objemy prodejů</a:t>
            </a:r>
          </a:p>
          <a:p>
            <a:r>
              <a:rPr lang="cs-CZ" sz="2400" b="1"/>
              <a:t>"drahý"</a:t>
            </a:r>
            <a:r>
              <a:rPr lang="cs-CZ" sz="2400"/>
              <a:t> znamená, že se společnost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4000" b="1" dirty="0"/>
              <a:t>Konkurence</a:t>
            </a:r>
          </a:p>
          <a:p>
            <a:r>
              <a:rPr lang="cs-CZ" dirty="0"/>
              <a:t>úspěšná existence podniku na trhu závisí na jeho znalosti, na znalosti všech konkurentů a neustálé snaze uspokojit potřeby zákazníků lépe, než to činí konkurence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605642"/>
            <a:ext cx="8229600" cy="811996"/>
          </a:xfrm>
        </p:spPr>
        <p:txBody>
          <a:bodyPr/>
          <a:lstStyle/>
          <a:p>
            <a:r>
              <a:rPr lang="cs-CZ" dirty="0"/>
              <a:t>Mikroprostředí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368F-92D4-4EED-9641-AE3BAA370694}" type="slidenum">
              <a:rPr lang="cs-CZ"/>
              <a:pPr/>
              <a:t>140</a:t>
            </a:fld>
            <a:endParaRPr lang="cs-CZ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sz="3200" b="1" dirty="0"/>
              <a:t>5) Stanoven</a:t>
            </a:r>
            <a:r>
              <a:rPr lang="cs-CZ" sz="3200" b="1" dirty="0">
                <a:latin typeface="Arial"/>
              </a:rPr>
              <a:t>í</a:t>
            </a:r>
            <a:r>
              <a:rPr lang="cs-CZ" sz="3200" b="1" dirty="0"/>
              <a:t> cen podle </a:t>
            </a:r>
            <a:r>
              <a:rPr lang="cs-CZ" sz="3200" b="1" dirty="0">
                <a:solidFill>
                  <a:schemeClr val="hlink"/>
                </a:solidFill>
              </a:rPr>
              <a:t>konkurence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firmy naplňují tyto cíle, aby u svých konkurentů vyvolaly určitou odezvu</a:t>
            </a:r>
          </a:p>
          <a:p>
            <a:r>
              <a:rPr lang="cs-CZ"/>
              <a:t>např. cenová politika zaměřená na odrazení nových konkurentů od vstupu na trh nebo cenová politika zaměřená na vytlačení stávající konkurence z trhu  </a:t>
            </a: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D671D-8448-4303-9624-7F437CE5A817}" type="slidenum">
              <a:rPr lang="cs-CZ"/>
              <a:pPr/>
              <a:t>141</a:t>
            </a:fld>
            <a:endParaRPr lang="cs-CZ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sz="3600" b="1" dirty="0"/>
              <a:t>6) </a:t>
            </a:r>
            <a:r>
              <a:rPr lang="cs-CZ" sz="3600" b="1" dirty="0">
                <a:solidFill>
                  <a:schemeClr val="hlink"/>
                </a:solidFill>
              </a:rPr>
              <a:t>Image</a:t>
            </a:r>
            <a:r>
              <a:rPr lang="cs-CZ" sz="3600" b="1" dirty="0"/>
              <a:t> jako c</a:t>
            </a:r>
            <a:r>
              <a:rPr lang="cs-CZ" sz="3600" b="1" dirty="0">
                <a:latin typeface="Arial"/>
              </a:rPr>
              <a:t>í</a:t>
            </a:r>
            <a:r>
              <a:rPr lang="cs-CZ" sz="3600" b="1" dirty="0"/>
              <a:t>l stanoven</a:t>
            </a:r>
            <a:r>
              <a:rPr lang="cs-CZ" sz="3600" b="1" dirty="0">
                <a:latin typeface="Arial"/>
              </a:rPr>
              <a:t>í</a:t>
            </a:r>
            <a:r>
              <a:rPr lang="cs-CZ" sz="3600" b="1" dirty="0"/>
              <a:t> ceny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společnost se snaží dosáhnout určitého image prostřednictvím určité cenové hladiny svých produktů</a:t>
            </a:r>
          </a:p>
          <a:p>
            <a:r>
              <a:rPr lang="cs-CZ" dirty="0"/>
              <a:t>např. "levný", "drahý", "prestižní" image</a:t>
            </a: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AEC4-EEB2-4E34-91DA-128BD783746A}" type="slidenum">
              <a:rPr lang="cs-CZ"/>
              <a:pPr/>
              <a:t>142</a:t>
            </a:fld>
            <a:endParaRPr lang="cs-CZ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cs-CZ" b="1" dirty="0"/>
              <a:t>Cenové strategie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79512" y="1752600"/>
            <a:ext cx="89644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r>
              <a:rPr lang="cs-CZ" sz="3600" kern="0" dirty="0">
                <a:latin typeface="+mn-lt"/>
              </a:rPr>
              <a:t>Strategie stanovení cen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r>
              <a:rPr lang="cs-CZ" sz="3600" kern="0" dirty="0">
                <a:latin typeface="+mn-lt"/>
              </a:rPr>
              <a:t>Strategie při zavádění nových produktů </a:t>
            </a:r>
            <a:br>
              <a:rPr lang="cs-CZ" sz="3600" kern="0" dirty="0">
                <a:latin typeface="+mn-lt"/>
              </a:rPr>
            </a:br>
            <a:r>
              <a:rPr lang="cs-CZ" sz="3600" kern="0" dirty="0">
                <a:latin typeface="+mn-lt"/>
              </a:rPr>
              <a:t>na trh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r>
              <a:rPr lang="cs-CZ" sz="3600" kern="0" dirty="0">
                <a:latin typeface="+mn-lt"/>
              </a:rPr>
              <a:t>Strategie pro celé výrobkové řady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r>
              <a:rPr lang="cs-CZ" sz="3600" kern="0" dirty="0">
                <a:latin typeface="+mn-lt"/>
              </a:rPr>
              <a:t>Strategie přizpůsobování cen</a:t>
            </a: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7FB2-604E-4391-A54F-41B89FCAB223}" type="slidenum">
              <a:rPr lang="cs-CZ"/>
              <a:pPr/>
              <a:t>143</a:t>
            </a:fld>
            <a:endParaRPr lang="cs-CZ"/>
          </a:p>
        </p:txBody>
      </p:sp>
      <p:graphicFrame>
        <p:nvGraphicFramePr>
          <p:cNvPr id="7" name="Diagram 6"/>
          <p:cNvGraphicFramePr/>
          <p:nvPr/>
        </p:nvGraphicFramePr>
        <p:xfrm>
          <a:off x="827088" y="1628801"/>
          <a:ext cx="7704137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bdélník 5"/>
          <p:cNvSpPr/>
          <p:nvPr/>
        </p:nvSpPr>
        <p:spPr>
          <a:xfrm>
            <a:off x="323528" y="686599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b="1" dirty="0"/>
              <a:t>1) Strategie stanoven</a:t>
            </a:r>
            <a:r>
              <a:rPr lang="cs-CZ" sz="4000" b="1" dirty="0">
                <a:latin typeface="Arial"/>
              </a:rPr>
              <a:t>í</a:t>
            </a:r>
            <a:r>
              <a:rPr lang="cs-CZ" sz="4000" b="1" dirty="0"/>
              <a:t> cen</a:t>
            </a:r>
            <a:endParaRPr lang="cs-CZ" sz="4000" dirty="0"/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69716-AA6B-4D16-9205-881F301E8C48}" type="slidenum">
              <a:rPr lang="cs-CZ"/>
              <a:pPr/>
              <a:t>144</a:t>
            </a:fld>
            <a:endParaRPr lang="cs-CZ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9392"/>
            <a:ext cx="8229600" cy="1143000"/>
          </a:xfrm>
        </p:spPr>
        <p:txBody>
          <a:bodyPr/>
          <a:lstStyle/>
          <a:p>
            <a:r>
              <a:rPr lang="cs-CZ" sz="2800" b="1" dirty="0"/>
              <a:t>Dynamický způsob cenové tvorby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400" i="1">
                <a:latin typeface="Times New Roman" pitchFamily="18" charset="0"/>
                <a:cs typeface="Times New Roman" pitchFamily="18" charset="0"/>
              </a:rPr>
              <a:t>(dynamic pricing)</a:t>
            </a:r>
          </a:p>
          <a:p>
            <a:r>
              <a:rPr lang="cs-CZ" sz="2400"/>
              <a:t>využívání rozdílných cen, které jsou přizpůsobovány podle situace na trhu a podle jednotlivých zákazníků</a:t>
            </a:r>
          </a:p>
          <a:p>
            <a:r>
              <a:rPr lang="cs-CZ" sz="2400"/>
              <a:t>díky internetu a bezdrátových komunikací mají prodávající a kupující neomezené možnosti propojení</a:t>
            </a:r>
          </a:p>
          <a:p>
            <a:r>
              <a:rPr lang="cs-CZ" sz="2400"/>
              <a:t>weby jako CompareNet nebo PriceSCAN umožňují zákazníkům rychle porovnat výrobky a ceny</a:t>
            </a:r>
          </a:p>
          <a:p>
            <a:r>
              <a:rPr lang="cs-CZ" sz="2400"/>
              <a:t>on-line aukce (jako eBay.com) umožňují oběma stranám vyjednávat o cenách tisíců položek zboží</a:t>
            </a: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F21C6-D3F8-43B4-83DB-F556978C2DF9}" type="slidenum">
              <a:rPr lang="cs-CZ"/>
              <a:pPr/>
              <a:t>145</a:t>
            </a:fld>
            <a:endParaRPr lang="cs-CZ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92696"/>
            <a:ext cx="7793037" cy="1008112"/>
          </a:xfrm>
          <a:noFill/>
        </p:spPr>
        <p:txBody>
          <a:bodyPr>
            <a:normAutofit fontScale="90000"/>
          </a:bodyPr>
          <a:lstStyle/>
          <a:p>
            <a:r>
              <a:rPr lang="cs-CZ" sz="3200" b="1" dirty="0"/>
              <a:t>2) Cenové strategie při zav</a:t>
            </a:r>
            <a:r>
              <a:rPr lang="cs-CZ" sz="3200" b="1" dirty="0">
                <a:latin typeface="Arial"/>
              </a:rPr>
              <a:t>á</a:t>
            </a:r>
            <a:r>
              <a:rPr lang="cs-CZ" sz="3200" b="1" dirty="0"/>
              <a:t>děn</a:t>
            </a:r>
            <a:r>
              <a:rPr lang="cs-CZ" sz="3200" b="1" dirty="0">
                <a:latin typeface="Arial"/>
              </a:rPr>
              <a:t>í</a:t>
            </a:r>
            <a:r>
              <a:rPr lang="cs-CZ" sz="3200" b="1" dirty="0"/>
              <a:t> nových produktů na trh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cs-CZ" b="1"/>
          </a:p>
          <a:p>
            <a:pPr>
              <a:buFont typeface="Wingdings" pitchFamily="2" charset="2"/>
              <a:buNone/>
            </a:pPr>
            <a:r>
              <a:rPr lang="cs-CZ"/>
              <a:t>a) strategie vysokých zaváděcích cen</a:t>
            </a:r>
          </a:p>
          <a:p>
            <a:pPr>
              <a:buFont typeface="Wingdings" pitchFamily="2" charset="2"/>
              <a:buNone/>
            </a:pPr>
            <a:endParaRPr lang="cs-CZ"/>
          </a:p>
          <a:p>
            <a:pPr>
              <a:buFont typeface="Wingdings" pitchFamily="2" charset="2"/>
              <a:buNone/>
            </a:pPr>
            <a:r>
              <a:rPr lang="cs-CZ"/>
              <a:t>b) strategie nízkých zaváděcích cen</a:t>
            </a: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DA25-5A38-464E-8B98-C708399F2322}" type="slidenum">
              <a:rPr lang="cs-CZ"/>
              <a:pPr/>
              <a:t>146</a:t>
            </a:fld>
            <a:endParaRPr lang="cs-CZ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74638"/>
            <a:ext cx="7633146" cy="1143000"/>
          </a:xfrm>
        </p:spPr>
        <p:txBody>
          <a:bodyPr/>
          <a:lstStyle/>
          <a:p>
            <a:r>
              <a:rPr lang="cs-CZ" sz="3200" b="1" dirty="0"/>
              <a:t>a) Strategie vysokých zav</a:t>
            </a:r>
            <a:r>
              <a:rPr lang="cs-CZ" sz="3200" b="1" dirty="0">
                <a:latin typeface="Arial"/>
              </a:rPr>
              <a:t>á</a:t>
            </a:r>
            <a:r>
              <a:rPr lang="cs-CZ" sz="3200" b="1" dirty="0"/>
              <a:t>děc</a:t>
            </a:r>
            <a:r>
              <a:rPr lang="cs-CZ" sz="3200" b="1" dirty="0">
                <a:latin typeface="Arial"/>
              </a:rPr>
              <a:t>í</a:t>
            </a:r>
            <a:r>
              <a:rPr lang="cs-CZ" sz="3200" b="1" dirty="0"/>
              <a:t>ch cen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pro výrobky nově uváděné na trh jsou stanoveny záměrně vysoké ceny - cílem je maximalizace zisku (tzv. sbírání smetany, též cenové zužitkování)</a:t>
            </a:r>
          </a:p>
          <a:p>
            <a:r>
              <a:rPr lang="cs-CZ"/>
              <a:t>výrobek je určen pro segmenty, které jsou ochotny zaplatit vysokou cenu, přičemž firma prodává menší objemy zboží, ale s vyšším ziskem</a:t>
            </a: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92FC-F2D0-4D63-97BE-33283793E026}" type="slidenum">
              <a:rPr lang="cs-CZ"/>
              <a:pPr/>
              <a:t>147</a:t>
            </a:fld>
            <a:endParaRPr lang="cs-CZ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sz="3200" b="1" dirty="0"/>
              <a:t>b) Strategie n</a:t>
            </a:r>
            <a:r>
              <a:rPr lang="cs-CZ" sz="3200" b="1" dirty="0">
                <a:latin typeface="Arial"/>
              </a:rPr>
              <a:t>í</a:t>
            </a:r>
            <a:r>
              <a:rPr lang="cs-CZ" sz="3200" b="1" dirty="0"/>
              <a:t>zkých zav</a:t>
            </a:r>
            <a:r>
              <a:rPr lang="cs-CZ" sz="3200" b="1" dirty="0">
                <a:latin typeface="Arial"/>
              </a:rPr>
              <a:t>á</a:t>
            </a:r>
            <a:r>
              <a:rPr lang="cs-CZ" sz="3200" b="1" dirty="0"/>
              <a:t>děc</a:t>
            </a:r>
            <a:r>
              <a:rPr lang="cs-CZ" sz="3200" b="1" dirty="0">
                <a:latin typeface="Arial"/>
              </a:rPr>
              <a:t>í</a:t>
            </a:r>
            <a:r>
              <a:rPr lang="cs-CZ" sz="3200" b="1" dirty="0"/>
              <a:t>ch cen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nízké ceny motivují ke koupi značné množství kupujících</a:t>
            </a:r>
          </a:p>
          <a:p>
            <a:r>
              <a:rPr lang="cs-CZ"/>
              <a:t>nízké ceny umožňují získat velký tržní podíl</a:t>
            </a: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7462-3E27-4DED-936E-DE481E38D101}" type="slidenum">
              <a:rPr lang="cs-CZ"/>
              <a:pPr/>
              <a:t>148</a:t>
            </a:fld>
            <a:endParaRPr lang="cs-CZ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61257" y="600075"/>
            <a:ext cx="7793037" cy="1200150"/>
          </a:xfrm>
          <a:noFill/>
        </p:spPr>
        <p:txBody>
          <a:bodyPr/>
          <a:lstStyle/>
          <a:p>
            <a:r>
              <a:rPr lang="cs-CZ" sz="3600" b="1" dirty="0"/>
              <a:t>3) Cenov</a:t>
            </a:r>
            <a:r>
              <a:rPr lang="cs-CZ" sz="3600" b="1" dirty="0">
                <a:latin typeface="Arial"/>
              </a:rPr>
              <a:t>é</a:t>
            </a:r>
            <a:r>
              <a:rPr lang="cs-CZ" sz="3600" b="1" dirty="0"/>
              <a:t> strategie pro cel</a:t>
            </a:r>
            <a:r>
              <a:rPr lang="cs-CZ" sz="3600" b="1" dirty="0">
                <a:latin typeface="Arial"/>
              </a:rPr>
              <a:t>é</a:t>
            </a:r>
            <a:r>
              <a:rPr lang="cs-CZ" sz="3600" b="1" dirty="0"/>
              <a:t> výrobkov</a:t>
            </a:r>
            <a:r>
              <a:rPr lang="cs-CZ" sz="3600" b="1" dirty="0">
                <a:latin typeface="Arial"/>
              </a:rPr>
              <a:t>é</a:t>
            </a:r>
            <a:r>
              <a:rPr lang="cs-CZ" sz="3600" b="1" dirty="0"/>
              <a:t> řady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18805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400" dirty="0"/>
              <a:t>a) Stanovení cenových hladin v rámci výrobkové řady</a:t>
            </a:r>
          </a:p>
          <a:p>
            <a:pPr>
              <a:buFont typeface="Wingdings" pitchFamily="2" charset="2"/>
              <a:buNone/>
            </a:pPr>
            <a:r>
              <a:rPr lang="cs-CZ" sz="2400" dirty="0"/>
              <a:t>b) Stanovení cen doplňkových výrobků</a:t>
            </a:r>
          </a:p>
          <a:p>
            <a:pPr>
              <a:buFont typeface="Wingdings" pitchFamily="2" charset="2"/>
              <a:buNone/>
            </a:pPr>
            <a:r>
              <a:rPr lang="cs-CZ" sz="2400" dirty="0"/>
              <a:t>c) Stanovení cen vázaných produktů</a:t>
            </a:r>
          </a:p>
          <a:p>
            <a:pPr>
              <a:buFont typeface="Wingdings" pitchFamily="2" charset="2"/>
              <a:buNone/>
            </a:pPr>
            <a:r>
              <a:rPr lang="cs-CZ" sz="2400" dirty="0"/>
              <a:t>d) Stanovení cen vedlejších produktů</a:t>
            </a:r>
          </a:p>
          <a:p>
            <a:pPr>
              <a:buFont typeface="Wingdings" pitchFamily="2" charset="2"/>
              <a:buNone/>
            </a:pPr>
            <a:r>
              <a:rPr lang="cs-CZ" sz="2400" dirty="0"/>
              <a:t>e) Stanovení cen pro sadu produktů</a:t>
            </a: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A666-DCFD-4F20-BBDD-EFCEE7B5A8B8}" type="slidenum">
              <a:rPr lang="cs-CZ"/>
              <a:pPr/>
              <a:t>149</a:t>
            </a:fld>
            <a:endParaRPr lang="cs-CZ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736104"/>
            <a:ext cx="7793037" cy="864096"/>
          </a:xfrm>
          <a:noFill/>
        </p:spPr>
        <p:txBody>
          <a:bodyPr/>
          <a:lstStyle/>
          <a:p>
            <a:r>
              <a:rPr lang="cs-CZ" sz="3600" b="1" dirty="0"/>
              <a:t>4) Strategie přizpůsobov</a:t>
            </a:r>
            <a:r>
              <a:rPr lang="cs-CZ" sz="3600" b="1" dirty="0">
                <a:latin typeface="Arial"/>
              </a:rPr>
              <a:t>á</a:t>
            </a:r>
            <a:r>
              <a:rPr lang="cs-CZ" sz="3600" b="1" dirty="0"/>
              <a:t>n</a:t>
            </a:r>
            <a:r>
              <a:rPr lang="cs-CZ" sz="3600" b="1" dirty="0">
                <a:latin typeface="Arial"/>
              </a:rPr>
              <a:t>í</a:t>
            </a:r>
            <a:r>
              <a:rPr lang="cs-CZ" sz="3600" b="1" dirty="0"/>
              <a:t> cen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400" dirty="0"/>
              <a:t>a) Slevy a náhrady jako součást cenové politiky</a:t>
            </a:r>
          </a:p>
          <a:p>
            <a:pPr>
              <a:buFont typeface="Wingdings" pitchFamily="2" charset="2"/>
              <a:buNone/>
            </a:pPr>
            <a:r>
              <a:rPr lang="cs-CZ" sz="2400" dirty="0"/>
              <a:t>b) Cenové strategie pro jednotlivé segmenty</a:t>
            </a:r>
          </a:p>
          <a:p>
            <a:pPr>
              <a:buFont typeface="Wingdings" pitchFamily="2" charset="2"/>
              <a:buNone/>
            </a:pPr>
            <a:r>
              <a:rPr lang="cs-CZ" sz="2400" dirty="0"/>
              <a:t>c) Psychologické ceny</a:t>
            </a:r>
          </a:p>
          <a:p>
            <a:pPr>
              <a:buFont typeface="Wingdings" pitchFamily="2" charset="2"/>
              <a:buNone/>
            </a:pPr>
            <a:r>
              <a:rPr lang="cs-CZ" sz="2400" dirty="0"/>
              <a:t>d) Ceny jako nástroj podpory prodeje</a:t>
            </a:r>
          </a:p>
          <a:p>
            <a:pPr>
              <a:buFont typeface="Wingdings" pitchFamily="2" charset="2"/>
              <a:buNone/>
            </a:pPr>
            <a:r>
              <a:rPr lang="cs-CZ" sz="2400" dirty="0"/>
              <a:t>e) Cenové strategie založené na geografickém principu</a:t>
            </a:r>
          </a:p>
          <a:p>
            <a:pPr>
              <a:buFont typeface="Wingdings" pitchFamily="2" charset="2"/>
              <a:buNone/>
            </a:pPr>
            <a:r>
              <a:rPr lang="cs-CZ" sz="2400" dirty="0"/>
              <a:t>f) Mezinárodní cenové strategie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9392"/>
            <a:ext cx="8229600" cy="788246"/>
          </a:xfrm>
        </p:spPr>
        <p:txBody>
          <a:bodyPr/>
          <a:lstStyle/>
          <a:p>
            <a:r>
              <a:rPr lang="cs-CZ" dirty="0"/>
              <a:t>Makroprostředí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vnější okolnosti, které ovlivňují mikroprostředí a které s sebou přinášejí příležitosti pro podnik a na druhé straně obsahuje množství rizikových situací, s nimiž se subjekt střetává (prostředí ekonomické, technické a technologické, demografické, kulturní, politicko-právní a přírodní).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3FE9-F960-4D37-B9B7-1C5AC6AFFB04}" type="slidenum">
              <a:rPr lang="cs-CZ"/>
              <a:pPr/>
              <a:t>150</a:t>
            </a:fld>
            <a:endParaRPr lang="cs-CZ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5" y="688132"/>
            <a:ext cx="8487207" cy="1143000"/>
          </a:xfrm>
        </p:spPr>
        <p:txBody>
          <a:bodyPr>
            <a:normAutofit/>
          </a:bodyPr>
          <a:lstStyle/>
          <a:p>
            <a:r>
              <a:rPr lang="cs-CZ" sz="3600" b="1" dirty="0"/>
              <a:t>Hlavní faktory ovlivňující cenovou tvorbu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/>
              <a:t> 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971476" y="2781697"/>
            <a:ext cx="1152525" cy="21605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NÍZKÁ</a:t>
            </a:r>
          </a:p>
          <a:p>
            <a:pPr algn="ctr"/>
            <a:r>
              <a:rPr lang="cs-CZ" b="1"/>
              <a:t>CENA</a:t>
            </a:r>
          </a:p>
          <a:p>
            <a:pPr algn="ctr"/>
            <a:endParaRPr lang="cs-CZ"/>
          </a:p>
          <a:p>
            <a:pPr algn="ctr"/>
            <a:r>
              <a:rPr lang="cs-CZ"/>
              <a:t>firma</a:t>
            </a:r>
          </a:p>
          <a:p>
            <a:pPr algn="ctr"/>
            <a:r>
              <a:rPr lang="cs-CZ"/>
              <a:t>nemůže</a:t>
            </a:r>
          </a:p>
          <a:p>
            <a:pPr algn="ctr"/>
            <a:r>
              <a:rPr lang="cs-CZ"/>
              <a:t>tvořit</a:t>
            </a:r>
          </a:p>
          <a:p>
            <a:pPr algn="ctr"/>
            <a:r>
              <a:rPr lang="cs-CZ"/>
              <a:t>zisk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2411339" y="2781697"/>
            <a:ext cx="1152525" cy="2232025"/>
          </a:xfrm>
          <a:prstGeom prst="rect">
            <a:avLst/>
          </a:prstGeom>
          <a:solidFill>
            <a:srgbClr val="C5FF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náklady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3852789" y="2781697"/>
            <a:ext cx="1223962" cy="2232025"/>
          </a:xfrm>
          <a:prstGeom prst="rect">
            <a:avLst/>
          </a:prstGeom>
          <a:solidFill>
            <a:srgbClr val="C5FF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ceny</a:t>
            </a:r>
          </a:p>
          <a:p>
            <a:pPr algn="ctr"/>
            <a:r>
              <a:rPr lang="cs-CZ"/>
              <a:t>konkurence</a:t>
            </a:r>
          </a:p>
          <a:p>
            <a:pPr algn="ctr"/>
            <a:r>
              <a:rPr lang="cs-CZ"/>
              <a:t>a další</a:t>
            </a:r>
          </a:p>
          <a:p>
            <a:pPr algn="ctr"/>
            <a:r>
              <a:rPr lang="cs-CZ"/>
              <a:t>externí</a:t>
            </a:r>
          </a:p>
          <a:p>
            <a:pPr algn="ctr"/>
            <a:r>
              <a:rPr lang="cs-CZ"/>
              <a:t>a interní</a:t>
            </a:r>
          </a:p>
          <a:p>
            <a:pPr algn="ctr"/>
            <a:r>
              <a:rPr lang="cs-CZ"/>
              <a:t>faktory</a:t>
            </a: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5292651" y="2781697"/>
            <a:ext cx="1223963" cy="2232025"/>
          </a:xfrm>
          <a:prstGeom prst="rect">
            <a:avLst/>
          </a:prstGeom>
          <a:solidFill>
            <a:srgbClr val="C5FF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hodnota</a:t>
            </a:r>
          </a:p>
          <a:p>
            <a:pPr algn="ctr"/>
            <a:r>
              <a:rPr lang="cs-CZ"/>
              <a:t>vnímaná</a:t>
            </a:r>
          </a:p>
          <a:p>
            <a:pPr algn="ctr"/>
            <a:r>
              <a:rPr lang="cs-CZ"/>
              <a:t>spotřebiteli</a:t>
            </a: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6803951" y="2781697"/>
            <a:ext cx="1296988" cy="2232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VYSOKÁ</a:t>
            </a:r>
          </a:p>
          <a:p>
            <a:pPr algn="ctr"/>
            <a:r>
              <a:rPr lang="cs-CZ" b="1"/>
              <a:t>CENA</a:t>
            </a:r>
          </a:p>
          <a:p>
            <a:pPr algn="ctr"/>
            <a:endParaRPr lang="cs-CZ" b="1"/>
          </a:p>
          <a:p>
            <a:pPr algn="ctr"/>
            <a:r>
              <a:rPr lang="cs-CZ"/>
              <a:t>po zboží</a:t>
            </a:r>
          </a:p>
          <a:p>
            <a:pPr algn="ctr"/>
            <a:r>
              <a:rPr lang="cs-CZ"/>
              <a:t>by nebyla</a:t>
            </a:r>
          </a:p>
          <a:p>
            <a:pPr algn="ctr"/>
            <a:r>
              <a:rPr lang="cs-CZ"/>
              <a:t>poptávka</a:t>
            </a:r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>
            <a:off x="755576" y="2276872"/>
            <a:ext cx="7705725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>
            <a:off x="755576" y="5374085"/>
            <a:ext cx="7777163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5070" name="Line 14"/>
          <p:cNvSpPr>
            <a:spLocks noChangeShapeType="1"/>
          </p:cNvSpPr>
          <p:nvPr/>
        </p:nvSpPr>
        <p:spPr bwMode="auto">
          <a:xfrm>
            <a:off x="755576" y="2276872"/>
            <a:ext cx="0" cy="3097213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>
            <a:off x="8461301" y="2276872"/>
            <a:ext cx="0" cy="3097213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5072" name="Line 16"/>
          <p:cNvSpPr>
            <a:spLocks noChangeShapeType="1"/>
          </p:cNvSpPr>
          <p:nvPr/>
        </p:nvSpPr>
        <p:spPr bwMode="auto">
          <a:xfrm>
            <a:off x="2268464" y="2565797"/>
            <a:ext cx="0" cy="2592388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5073" name="Line 17"/>
          <p:cNvSpPr>
            <a:spLocks noChangeShapeType="1"/>
          </p:cNvSpPr>
          <p:nvPr/>
        </p:nvSpPr>
        <p:spPr bwMode="auto">
          <a:xfrm>
            <a:off x="2268464" y="2565797"/>
            <a:ext cx="4392612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5074" name="Line 18"/>
          <p:cNvSpPr>
            <a:spLocks noChangeShapeType="1"/>
          </p:cNvSpPr>
          <p:nvPr/>
        </p:nvSpPr>
        <p:spPr bwMode="auto">
          <a:xfrm>
            <a:off x="2268464" y="5158185"/>
            <a:ext cx="4392612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5075" name="Line 19"/>
          <p:cNvSpPr>
            <a:spLocks noChangeShapeType="1"/>
          </p:cNvSpPr>
          <p:nvPr/>
        </p:nvSpPr>
        <p:spPr bwMode="auto">
          <a:xfrm>
            <a:off x="6661076" y="2565797"/>
            <a:ext cx="0" cy="2592388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846C-941B-44EC-8726-063BEA1492EA}" type="slidenum">
              <a:rPr lang="cs-CZ"/>
              <a:pPr/>
              <a:t>151</a:t>
            </a:fld>
            <a:endParaRPr lang="cs-CZ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2509" y="555626"/>
            <a:ext cx="7793037" cy="1462087"/>
          </a:xfrm>
        </p:spPr>
        <p:txBody>
          <a:bodyPr/>
          <a:lstStyle/>
          <a:p>
            <a:r>
              <a:rPr lang="cs-CZ" sz="4000" b="1" dirty="0">
                <a:latin typeface="Arial" charset="0"/>
              </a:rPr>
              <a:t>Změny cenových relací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2017713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dirty="0"/>
              <a:t>1)      snížení cen</a:t>
            </a:r>
          </a:p>
          <a:p>
            <a:pPr>
              <a:buFont typeface="Wingdings" pitchFamily="2" charset="2"/>
              <a:buNone/>
            </a:pPr>
            <a:r>
              <a:rPr lang="cs-CZ" dirty="0"/>
              <a:t>         zvýšení cen</a:t>
            </a:r>
          </a:p>
          <a:p>
            <a:pPr>
              <a:buFont typeface="Wingdings" pitchFamily="2" charset="2"/>
              <a:buNone/>
            </a:pPr>
            <a:endParaRPr lang="cs-CZ" dirty="0"/>
          </a:p>
          <a:p>
            <a:pPr>
              <a:buFont typeface="Wingdings" pitchFamily="2" charset="2"/>
              <a:buNone/>
            </a:pPr>
            <a:r>
              <a:rPr lang="cs-CZ" dirty="0"/>
              <a:t>2)      reakce zákazníků na změny cen</a:t>
            </a:r>
          </a:p>
          <a:p>
            <a:pPr>
              <a:buFont typeface="Wingdings" pitchFamily="2" charset="2"/>
              <a:buNone/>
            </a:pPr>
            <a:r>
              <a:rPr lang="cs-CZ" dirty="0"/>
              <a:t>         reakce konkurence na změny cen</a:t>
            </a:r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1835498" y="23495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1835499" y="2349500"/>
            <a:ext cx="43180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>
            <a:off x="1835498" y="40767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>
            <a:off x="1835498" y="4076700"/>
            <a:ext cx="4318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40BC-24C6-48B8-9DA4-93E09595D11F}" type="slidenum">
              <a:rPr lang="cs-CZ"/>
              <a:pPr/>
              <a:t>152</a:t>
            </a:fld>
            <a:endParaRPr lang="cs-CZ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16124"/>
            <a:ext cx="7283450" cy="1143000"/>
          </a:xfrm>
        </p:spPr>
        <p:txBody>
          <a:bodyPr>
            <a:normAutofit fontScale="90000"/>
          </a:bodyPr>
          <a:lstStyle/>
          <a:p>
            <a:r>
              <a:rPr lang="cs-CZ" sz="3600" b="1" dirty="0"/>
              <a:t>Psychologické a etické aspekty cenové tvorby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30387"/>
            <a:ext cx="8229600" cy="4525963"/>
          </a:xfrm>
        </p:spPr>
        <p:txBody>
          <a:bodyPr/>
          <a:lstStyle/>
          <a:p>
            <a:r>
              <a:rPr lang="cs-CZ" dirty="0"/>
              <a:t>interní referenční cena</a:t>
            </a:r>
          </a:p>
          <a:p>
            <a:r>
              <a:rPr lang="cs-CZ" dirty="0"/>
              <a:t>cenová tvorba "lichá-sudá"</a:t>
            </a:r>
          </a:p>
          <a:p>
            <a:r>
              <a:rPr lang="cs-CZ" dirty="0"/>
              <a:t>dedukce kvality podle ceny</a:t>
            </a: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4C29F-944A-44AC-A5D1-C3B1F325B03D}" type="slidenum">
              <a:rPr lang="cs-CZ"/>
              <a:pPr/>
              <a:t>153</a:t>
            </a:fld>
            <a:endParaRPr lang="cs-CZ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b="1" dirty="0"/>
              <a:t>Interní referenční cena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400" dirty="0"/>
              <a:t>jak spotřebitel vnímá ceny produktu </a:t>
            </a:r>
          </a:p>
          <a:p>
            <a:r>
              <a:rPr lang="cs-CZ" sz="2400" dirty="0"/>
              <a:t>na základě zkušeností mají spotřebitelé v hlavě určitou cenu či cenové rozpětí, na jejichž základě spotřebitel hodnotí ceny produktů</a:t>
            </a:r>
          </a:p>
          <a:p>
            <a:r>
              <a:rPr lang="cs-CZ" sz="2400" dirty="0"/>
              <a:t>referenční cenou může být cena, kterou spotřebitel platil naposledy nebo průměr všech cen podobných produktů</a:t>
            </a:r>
          </a:p>
          <a:p>
            <a:r>
              <a:rPr lang="cs-CZ" sz="2400" dirty="0"/>
              <a:t>výrazně vyšší cena           spotřebitel nakoupí </a:t>
            </a:r>
            <a:br>
              <a:rPr lang="cs-CZ" sz="2400" dirty="0"/>
            </a:br>
            <a:r>
              <a:rPr lang="cs-CZ" sz="2400" dirty="0"/>
              <a:t>u konkurence</a:t>
            </a:r>
          </a:p>
          <a:p>
            <a:r>
              <a:rPr lang="cs-CZ" sz="2400" dirty="0"/>
              <a:t>očekávání přiměřené ceny</a:t>
            </a:r>
          </a:p>
        </p:txBody>
      </p:sp>
      <p:sp>
        <p:nvSpPr>
          <p:cNvPr id="63492" name="Line 4"/>
          <p:cNvSpPr>
            <a:spLocks noChangeShapeType="1"/>
          </p:cNvSpPr>
          <p:nvPr/>
        </p:nvSpPr>
        <p:spPr bwMode="auto">
          <a:xfrm>
            <a:off x="3168030" y="4293096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B805B-C5E0-4338-985A-5BF1846C1BCE}" type="slidenum">
              <a:rPr lang="cs-CZ"/>
              <a:pPr/>
              <a:t>154</a:t>
            </a:fld>
            <a:endParaRPr lang="cs-CZ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/>
              <a:t> </a:t>
            </a: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2133600"/>
            <a:ext cx="3270250" cy="40417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dirty="0"/>
              <a:t> </a:t>
            </a:r>
          </a:p>
          <a:p>
            <a:pPr>
              <a:buFont typeface="Wingdings" pitchFamily="2" charset="2"/>
              <a:buNone/>
            </a:pPr>
            <a:r>
              <a:rPr lang="cs-CZ" dirty="0"/>
              <a:t>    </a:t>
            </a:r>
            <a:r>
              <a:rPr lang="cs-CZ" sz="3600" b="1" dirty="0"/>
              <a:t>199,- Kč</a:t>
            </a:r>
          </a:p>
          <a:p>
            <a:pPr>
              <a:buFont typeface="Wingdings" pitchFamily="2" charset="2"/>
              <a:buNone/>
            </a:pPr>
            <a:endParaRPr lang="cs-CZ" sz="3600" b="1" dirty="0"/>
          </a:p>
          <a:p>
            <a:pPr>
              <a:buFont typeface="Wingdings" pitchFamily="2" charset="2"/>
              <a:buNone/>
            </a:pPr>
            <a:r>
              <a:rPr lang="cs-CZ" sz="3600" b="1" dirty="0"/>
              <a:t>   200,- Kč</a:t>
            </a:r>
          </a:p>
        </p:txBody>
      </p:sp>
      <p:pic>
        <p:nvPicPr>
          <p:cNvPr id="59394" name="Picture 2" descr="http://images2.wikia.nocookie.net/__cb20081231103809/fallout/images/c/ce/Teddy_Be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6222427" cy="46074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A7A42-9EE4-488F-A28C-DA142BC37BB2}" type="slidenum">
              <a:rPr lang="cs-CZ"/>
              <a:pPr/>
              <a:t>155</a:t>
            </a:fld>
            <a:endParaRPr lang="cs-CZ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/>
              <a:t>Cenová tvorba "lichá-sudá"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ceny v sudých číslech vidíme mnohem méně často. Důvod ?</a:t>
            </a:r>
          </a:p>
          <a:p>
            <a:r>
              <a:rPr lang="cs-CZ"/>
              <a:t>psychologická reakce na liché ceny se liší od rekce na ceny sudé</a:t>
            </a:r>
          </a:p>
          <a:p>
            <a:r>
              <a:rPr lang="cs-CZ"/>
              <a:t>ceny končící 99 vedou k vyššímu objemu prodeje než 100</a:t>
            </a:r>
          </a:p>
          <a:p>
            <a:r>
              <a:rPr lang="cs-CZ"/>
              <a:t>svou roli hraje i zvyk</a:t>
            </a: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B393B-F038-43CB-8846-6F5DA989BE74}" type="slidenum">
              <a:rPr lang="cs-CZ"/>
              <a:pPr/>
              <a:t>156</a:t>
            </a:fld>
            <a:endParaRPr lang="cs-CZ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457200"/>
            <a:ext cx="9108504" cy="1143000"/>
          </a:xfrm>
        </p:spPr>
        <p:txBody>
          <a:bodyPr/>
          <a:lstStyle/>
          <a:p>
            <a:r>
              <a:rPr lang="cs-CZ" sz="3100" b="1" dirty="0"/>
              <a:t>Existují případy, kdy jsou ceny normou:</a:t>
            </a:r>
            <a:r>
              <a:rPr lang="cs-CZ" sz="3100" dirty="0"/>
              <a:t>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/>
              <a:t>ceny lístků do divadla, na koncerty, na sportovní akce - jsou většinou sudým číslem</a:t>
            </a:r>
          </a:p>
          <a:p>
            <a:r>
              <a:rPr lang="cs-CZ" sz="2800"/>
              <a:t>ceny vzdělávacích kurzů, školné - sudá čísla</a:t>
            </a:r>
          </a:p>
          <a:p>
            <a:r>
              <a:rPr lang="cs-CZ" sz="2800"/>
              <a:t>luxusní produkty (šperky), ubytování v hotelích atd. - oceněno sudými čísly, aby se řádně odlišily</a:t>
            </a:r>
          </a:p>
          <a:p>
            <a:r>
              <a:rPr lang="cs-CZ" sz="2800"/>
              <a:t>poplatky u lékaře - sudá čísla (aby pacient nezískal pochyby o kvalitě služeb)</a:t>
            </a: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C11E-1545-462B-A83F-F67E2E86991E}" type="slidenum">
              <a:rPr lang="cs-CZ"/>
              <a:pPr/>
              <a:t>157</a:t>
            </a:fld>
            <a:endParaRPr lang="cs-CZ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283450" cy="1143000"/>
          </a:xfrm>
        </p:spPr>
        <p:txBody>
          <a:bodyPr/>
          <a:lstStyle/>
          <a:p>
            <a:r>
              <a:rPr lang="cs-CZ" sz="4000" b="1" dirty="0"/>
              <a:t>Dedukce kvality podle ceny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"dedukce" - "něco" považujeme za skutečnost, aniž bychom o tom měli přímé důkazy </a:t>
            </a:r>
          </a:p>
          <a:p>
            <a:r>
              <a:rPr lang="cs-CZ"/>
              <a:t>cena je pro zákazníka indikátorem kvality</a:t>
            </a:r>
          </a:p>
          <a:p>
            <a:r>
              <a:rPr lang="cs-CZ"/>
              <a:t>zákazník předpokládá, že dražší produkt je rovněž produktem vyšší kvality</a:t>
            </a: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562271"/>
          </a:xfrm>
          <a:solidFill>
            <a:srgbClr val="66FFFF"/>
          </a:solidFill>
        </p:spPr>
        <p:txBody>
          <a:bodyPr>
            <a:normAutofit/>
          </a:bodyPr>
          <a:lstStyle/>
          <a:p>
            <a:r>
              <a:rPr lang="cs-CZ" sz="2400" b="1" dirty="0"/>
              <a:t>MARKETING – zkouškový okruh (40)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158</a:t>
            </a:fld>
            <a:endParaRPr lang="en-US"/>
          </a:p>
        </p:txBody>
      </p:sp>
      <p:sp>
        <p:nvSpPr>
          <p:cNvPr id="6" name="Zástupný obsah 5">
            <a:extLst>
              <a:ext uri="{FF2B5EF4-FFF2-40B4-BE49-F238E27FC236}">
                <a16:creationId xmlns="" xmlns:a16="http://schemas.microsoft.com/office/drawing/2014/main" id="{3F855E0B-AA68-49DD-A8CE-991330390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cs-CZ" sz="3700" dirty="0"/>
              <a:t>(35)	Podstata, úloha a cíle marketingu. Složky marketingového prostředí. Marketing management. Strategický marketing.</a:t>
            </a:r>
          </a:p>
          <a:p>
            <a:pPr marL="0" indent="0" algn="just">
              <a:buNone/>
            </a:pPr>
            <a:endParaRPr lang="cs-CZ" sz="3700" dirty="0">
              <a:highlight>
                <a:srgbClr val="00FFFF"/>
              </a:highlight>
            </a:endParaRPr>
          </a:p>
          <a:p>
            <a:pPr marL="0" indent="0" algn="just">
              <a:buNone/>
            </a:pPr>
            <a:r>
              <a:rPr lang="cs-CZ" sz="3700" dirty="0"/>
              <a:t>(36)	Trh. Spotřební trh a jeho analýza. Zákazník. Nákupní chování zákazníka. Nákupní rozhodovací proces. Chování a ovlivňování              spotřebitele.  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/>
              <a:t>(37)	Marketingový výzkum, jeho podstata a formy. Proces, příprava a realizace marketingového výzkumu. Marketingový              informační systém. Složky MIS. Marketingové zpravodajské informace a databáze.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/>
              <a:t>(38)	Produktová politika v rámci marketingového mixu. Charakteristika produktu. Životní cyklus výrobku. Politika (strategie)              značky – Brand Management, politika kvality, obalová politika. </a:t>
            </a:r>
          </a:p>
          <a:p>
            <a:pPr algn="just"/>
            <a:endParaRPr lang="cs-CZ" sz="3700" dirty="0"/>
          </a:p>
          <a:p>
            <a:pPr marL="0" indent="0" algn="just">
              <a:buNone/>
            </a:pPr>
            <a:r>
              <a:rPr lang="cs-CZ" sz="3700" dirty="0"/>
              <a:t>(39)	Cenová politika v rámci marketingového mixu. Cena. Cíle stanovení ceny. Cenové strategie. Psychologické a etické aspekty              tvorby ceny.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>
                <a:highlight>
                  <a:srgbClr val="00FFFF"/>
                </a:highlight>
              </a:rPr>
              <a:t>(40)	Distribuční politika v rámci marketingového mixu. Pojem distribuce. Distribuční cesta přímá a nepřímá. Role distribučních firem. Výrobní logistika firmy. Velkoobchod a maloobchod. 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/>
              <a:t>(41)	Marketingová komunikace v rámci marketingového mixu. Komunikace a komunikační model. Součásti marketingové       komunikace – komunikační mix. Reklama, reklamní sdělení. Význam marketingové komunikace pro firmu. </a:t>
            </a:r>
          </a:p>
          <a:p>
            <a:pPr algn="just"/>
            <a:endParaRPr lang="cs-CZ" sz="3700" dirty="0"/>
          </a:p>
          <a:p>
            <a:pPr marL="0" indent="0" algn="just">
              <a:buNone/>
            </a:pPr>
            <a:r>
              <a:rPr lang="cs-CZ" sz="3700" dirty="0"/>
              <a:t>(42)	Marketing služeb. Kategorie služeb. Specifika služeb. Metody odlišení služeb od konkurence. Konkurenční výhoda    poskytovatelů služeb. Parametry vnímání kvality služeb. Nástroje marketingového mixu služeb (8P). </a:t>
            </a:r>
          </a:p>
          <a:p>
            <a:pPr algn="just"/>
            <a:endParaRPr lang="cs-CZ" sz="3700" dirty="0"/>
          </a:p>
          <a:p>
            <a:pPr marL="0" indent="0" algn="just">
              <a:buNone/>
            </a:pPr>
            <a:r>
              <a:rPr lang="cs-CZ" sz="3700" dirty="0"/>
              <a:t>(43)	Globální marketing 21. století. Filozofie mezinárodního marketingu. Mezinárodní obchod a jeho rizika. Etické aspekty           marketingu. Společenská kritika marketingu.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9804727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73463"/>
            <a:ext cx="6400800" cy="1800225"/>
          </a:xfrm>
        </p:spPr>
        <p:txBody>
          <a:bodyPr/>
          <a:lstStyle/>
          <a:p>
            <a:r>
              <a:rPr lang="cs-CZ" sz="4000" b="1" dirty="0"/>
              <a:t>DISTRIBUCE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/>
              <a:t>Složky makroprostředí</a:t>
            </a:r>
          </a:p>
          <a:p>
            <a:r>
              <a:rPr lang="cs-CZ" dirty="0"/>
              <a:t>prostředí ekonomické,</a:t>
            </a:r>
          </a:p>
          <a:p>
            <a:r>
              <a:rPr lang="cs-CZ" dirty="0"/>
              <a:t>prostředí technické a technologické,</a:t>
            </a:r>
          </a:p>
          <a:p>
            <a:r>
              <a:rPr lang="cs-CZ" dirty="0"/>
              <a:t>prostředí demografické,</a:t>
            </a:r>
          </a:p>
          <a:p>
            <a:r>
              <a:rPr lang="cs-CZ" dirty="0"/>
              <a:t>prostředí kulturní,</a:t>
            </a:r>
          </a:p>
          <a:p>
            <a:r>
              <a:rPr lang="cs-CZ" dirty="0"/>
              <a:t>prostředí politicko-právní, </a:t>
            </a:r>
          </a:p>
          <a:p>
            <a:r>
              <a:rPr lang="cs-CZ" dirty="0"/>
              <a:t>prostředí přírodní.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617516"/>
            <a:ext cx="8229600" cy="800121"/>
          </a:xfrm>
        </p:spPr>
        <p:txBody>
          <a:bodyPr/>
          <a:lstStyle/>
          <a:p>
            <a:r>
              <a:rPr lang="cs-CZ" dirty="0"/>
              <a:t>Makroprostředí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558140"/>
            <a:ext cx="8229600" cy="1143000"/>
          </a:xfrm>
        </p:spPr>
        <p:txBody>
          <a:bodyPr/>
          <a:lstStyle/>
          <a:p>
            <a:r>
              <a:rPr lang="cs-CZ" b="0" dirty="0"/>
              <a:t>PLACE  /  DISTRIBUCE</a:t>
            </a:r>
          </a:p>
        </p:txBody>
      </p:sp>
      <p:pic>
        <p:nvPicPr>
          <p:cNvPr id="17411" name="Picture 3" descr="logistic-top_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t="16293" b="16683"/>
          <a:stretch>
            <a:fillRect/>
          </a:stretch>
        </p:blipFill>
        <p:spPr>
          <a:xfrm>
            <a:off x="755576" y="1988840"/>
            <a:ext cx="7539338" cy="3312368"/>
          </a:xfrm>
          <a:noFill/>
          <a:ln/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160</a:t>
            </a:fld>
            <a:endParaRPr lang="en-US"/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9802-AE54-4736-8809-8F6C664DCA48}" type="slidenum">
              <a:rPr lang="cs-CZ"/>
              <a:pPr/>
              <a:t>161</a:t>
            </a:fld>
            <a:endParaRPr lang="cs-CZ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2906"/>
            <a:ext cx="8229600" cy="682907"/>
          </a:xfrm>
        </p:spPr>
        <p:txBody>
          <a:bodyPr>
            <a:normAutofit fontScale="90000"/>
          </a:bodyPr>
          <a:lstStyle/>
          <a:p>
            <a:r>
              <a:rPr lang="cs-CZ" b="1" dirty="0" err="1"/>
              <a:t>Place</a:t>
            </a:r>
            <a:r>
              <a:rPr lang="cs-CZ" b="1" dirty="0"/>
              <a:t> / Distribuce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b="1"/>
              <a:t>tzv. Distribuční mix</a:t>
            </a:r>
          </a:p>
          <a:p>
            <a:r>
              <a:rPr lang="cs-CZ"/>
              <a:t>distribuční cesty</a:t>
            </a:r>
          </a:p>
          <a:p>
            <a:r>
              <a:rPr lang="cs-CZ"/>
              <a:t>distribuční mezičlánky</a:t>
            </a:r>
          </a:p>
          <a:p>
            <a:r>
              <a:rPr lang="cs-CZ"/>
              <a:t>distribuční systémy</a:t>
            </a:r>
          </a:p>
          <a:p>
            <a:r>
              <a:rPr lang="cs-CZ"/>
              <a:t>fyzická distribuce</a:t>
            </a: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BAE3-F984-4F70-B503-879847E61DB7}" type="slidenum">
              <a:rPr lang="cs-CZ"/>
              <a:pPr/>
              <a:t>162</a:t>
            </a:fld>
            <a:endParaRPr lang="cs-CZ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41268"/>
            <a:ext cx="8229600" cy="701395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Distribuce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jako součást marketingového mixu znamená umístění zboží na trhu nebo trzích</a:t>
            </a:r>
          </a:p>
          <a:p>
            <a:r>
              <a:rPr lang="cs-CZ"/>
              <a:t>zahrnuje soubor postupů a operací, jejichž prostřednictvím se výrobek dostává postupně z místa svého vzniku do místa svého určení, kde bude spotřebován nebo užit</a:t>
            </a: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sz="4000" b="1" dirty="0"/>
              <a:t>Distribučn</a:t>
            </a:r>
            <a:r>
              <a:rPr lang="cs-CZ" sz="4000" b="1" dirty="0">
                <a:latin typeface="Arial"/>
              </a:rPr>
              <a:t>í</a:t>
            </a:r>
            <a:r>
              <a:rPr lang="cs-CZ" sz="4000" b="1" dirty="0"/>
              <a:t> cesta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je množina nezávislých organizací, </a:t>
            </a:r>
            <a:br>
              <a:rPr lang="cs-CZ" dirty="0"/>
            </a:br>
            <a:r>
              <a:rPr lang="cs-CZ" dirty="0"/>
              <a:t>které se podílejí na procesu zajištění dostupnosti výrobku nebo služby pro zákazníka</a:t>
            </a:r>
          </a:p>
          <a:p>
            <a:r>
              <a:rPr lang="cs-CZ" dirty="0"/>
              <a:t>distribuční cesty představují spojení </a:t>
            </a:r>
            <a:br>
              <a:rPr lang="cs-CZ" dirty="0"/>
            </a:br>
            <a:r>
              <a:rPr lang="cs-CZ" dirty="0"/>
              <a:t>mezi výrobcem/dodavatelem </a:t>
            </a:r>
            <a:br>
              <a:rPr lang="cs-CZ" dirty="0"/>
            </a:br>
            <a:r>
              <a:rPr lang="cs-CZ" dirty="0"/>
              <a:t>a spotřebitelem/uživatelem</a:t>
            </a:r>
          </a:p>
          <a:p>
            <a:pPr>
              <a:buFont typeface="Wingdings" pitchFamily="2" charset="2"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163</a:t>
            </a:fld>
            <a:endParaRPr lang="en-US"/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8769"/>
            <a:ext cx="8229600" cy="1143000"/>
          </a:xfrm>
        </p:spPr>
        <p:txBody>
          <a:bodyPr/>
          <a:lstStyle/>
          <a:p>
            <a:r>
              <a:rPr lang="cs-CZ" dirty="0"/>
              <a:t>Tradiční způsob distribuce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/>
              <a:t> 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899592" y="3141663"/>
            <a:ext cx="1441450" cy="1223962"/>
          </a:xfrm>
          <a:prstGeom prst="rect">
            <a:avLst/>
          </a:prstGeom>
          <a:solidFill>
            <a:srgbClr val="F791F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výrobce</a:t>
            </a: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2844279" y="3141663"/>
            <a:ext cx="1439863" cy="1223962"/>
          </a:xfrm>
          <a:prstGeom prst="rect">
            <a:avLst/>
          </a:prstGeom>
          <a:solidFill>
            <a:srgbClr val="F791F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velkoobchod</a:t>
            </a: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4717529" y="3141663"/>
            <a:ext cx="1511300" cy="1223962"/>
          </a:xfrm>
          <a:prstGeom prst="rect">
            <a:avLst/>
          </a:prstGeom>
          <a:solidFill>
            <a:srgbClr val="F791F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maloobchod</a:t>
            </a: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6660629" y="3141663"/>
            <a:ext cx="1512888" cy="1223962"/>
          </a:xfrm>
          <a:prstGeom prst="rect">
            <a:avLst/>
          </a:prstGeom>
          <a:solidFill>
            <a:srgbClr val="F791F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spotřebitel</a:t>
            </a:r>
          </a:p>
        </p:txBody>
      </p:sp>
      <p:sp>
        <p:nvSpPr>
          <p:cNvPr id="67592" name="Line 8"/>
          <p:cNvSpPr>
            <a:spLocks noChangeShapeType="1"/>
          </p:cNvSpPr>
          <p:nvPr/>
        </p:nvSpPr>
        <p:spPr bwMode="auto">
          <a:xfrm>
            <a:off x="2341042" y="3716338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67593" name="Line 9"/>
          <p:cNvSpPr>
            <a:spLocks noChangeShapeType="1"/>
          </p:cNvSpPr>
          <p:nvPr/>
        </p:nvSpPr>
        <p:spPr bwMode="auto">
          <a:xfrm>
            <a:off x="4284142" y="3716338"/>
            <a:ext cx="433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67594" name="Line 10"/>
          <p:cNvSpPr>
            <a:spLocks noChangeShapeType="1"/>
          </p:cNvSpPr>
          <p:nvPr/>
        </p:nvSpPr>
        <p:spPr bwMode="auto">
          <a:xfrm>
            <a:off x="6228829" y="371633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164</a:t>
            </a:fld>
            <a:endParaRPr lang="en-US"/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/>
              <a:t>Úrovně distribučních cest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distribuční cesty lze popsat podle počtu úrovní, které obsahují</a:t>
            </a:r>
          </a:p>
          <a:p>
            <a:r>
              <a:rPr lang="cs-CZ"/>
              <a:t>každý prostředník, který provádí určité funkce v rámci distribuce, představuje určitou úroveň distribuční cesty (součástí je také výrobce a konečný spotřebitel)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165</a:t>
            </a:fld>
            <a:endParaRPr lang="en-US"/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10E2-AC8F-4CE6-BFF5-5F86909ACA0F}" type="slidenum">
              <a:rPr lang="cs-CZ"/>
              <a:pPr/>
              <a:t>166</a:t>
            </a:fld>
            <a:endParaRPr lang="cs-CZ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/>
              <a:t>Úroveň distribuční cesty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/>
              <a:t>= je počet prostředníků, kteří vyvíjejí aktivity s cílem dopravit výrobky co nejdříve kupujícímu</a:t>
            </a:r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/>
              <a:t>Distribučn</a:t>
            </a:r>
            <a:r>
              <a:rPr lang="cs-CZ" sz="4000" b="1" dirty="0">
                <a:latin typeface="Arial"/>
              </a:rPr>
              <a:t>í</a:t>
            </a:r>
            <a:r>
              <a:rPr lang="cs-CZ" sz="4000" b="1" dirty="0"/>
              <a:t> cesta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cs-CZ" b="1"/>
              <a:t>PŘÍMÁ</a:t>
            </a:r>
          </a:p>
          <a:p>
            <a:pPr>
              <a:buFont typeface="Wingdings" pitchFamily="2" charset="2"/>
              <a:buNone/>
            </a:pPr>
            <a:r>
              <a:rPr lang="cs-CZ" b="1"/>
              <a:t>    </a:t>
            </a:r>
          </a:p>
          <a:p>
            <a:pPr>
              <a:buFont typeface="Wingdings" pitchFamily="2" charset="2"/>
              <a:buNone/>
            </a:pPr>
            <a:r>
              <a:rPr lang="cs-CZ" b="1"/>
              <a:t>   = distribuční systém bez jakýchkoliv prostředníků 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/>
              <a:t>NEPŘÍMÁ</a:t>
            </a:r>
          </a:p>
          <a:p>
            <a:pPr>
              <a:buFont typeface="Wingdings" pitchFamily="2" charset="2"/>
              <a:buNone/>
            </a:pPr>
            <a:endParaRPr lang="cs-CZ" b="1"/>
          </a:p>
          <a:p>
            <a:pPr>
              <a:buFont typeface="Wingdings" pitchFamily="2" charset="2"/>
              <a:buNone/>
            </a:pPr>
            <a:r>
              <a:rPr lang="cs-CZ" b="1"/>
              <a:t>   = distribuční systém zahrnující jednoho nebo více prostředníků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167</a:t>
            </a:fld>
            <a:endParaRPr lang="en-US"/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/>
              <a:t>Funkce distribučních cest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distribuční cesty zajišťují přesun zboží </a:t>
            </a:r>
            <a:br>
              <a:rPr lang="cs-CZ" dirty="0"/>
            </a:br>
            <a:r>
              <a:rPr lang="cs-CZ" dirty="0"/>
              <a:t>a služeb k zákazníkům</a:t>
            </a:r>
          </a:p>
          <a:p>
            <a:r>
              <a:rPr lang="cs-CZ" dirty="0"/>
              <a:t>překonávají tak hlavní časové, místní </a:t>
            </a:r>
            <a:br>
              <a:rPr lang="cs-CZ" dirty="0"/>
            </a:br>
            <a:r>
              <a:rPr lang="cs-CZ" dirty="0"/>
              <a:t>a vlastnické rozdíly, které oddělují zboží </a:t>
            </a:r>
            <a:br>
              <a:rPr lang="cs-CZ" dirty="0"/>
            </a:br>
            <a:r>
              <a:rPr lang="cs-CZ" dirty="0"/>
              <a:t>a služby od těch kteří je požadují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168</a:t>
            </a:fld>
            <a:endParaRPr lang="en-US"/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 Funkce distribučních cest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800" b="1" dirty="0"/>
              <a:t>Distribuční firmy zajišťují tyto úkoly :</a:t>
            </a:r>
          </a:p>
          <a:p>
            <a:pPr>
              <a:buFont typeface="Wingdings" pitchFamily="2" charset="2"/>
              <a:buNone/>
            </a:pPr>
            <a:r>
              <a:rPr lang="cs-CZ" sz="2800" b="1" dirty="0">
                <a:solidFill>
                  <a:schemeClr val="hlink"/>
                </a:solidFill>
              </a:rPr>
              <a:t>1) informace</a:t>
            </a:r>
            <a:r>
              <a:rPr lang="cs-CZ" sz="2800" dirty="0"/>
              <a:t> (výzkum trhu a další poznatky    </a:t>
            </a:r>
            <a:br>
              <a:rPr lang="cs-CZ" sz="2800" dirty="0"/>
            </a:br>
            <a:r>
              <a:rPr lang="cs-CZ" sz="2800" dirty="0"/>
              <a:t>o účastnících a faktorech marketingového prostředí)</a:t>
            </a:r>
          </a:p>
          <a:p>
            <a:pPr>
              <a:buFont typeface="Wingdings" pitchFamily="2" charset="2"/>
              <a:buNone/>
            </a:pPr>
            <a:r>
              <a:rPr lang="cs-CZ" sz="2800" b="1" dirty="0">
                <a:solidFill>
                  <a:schemeClr val="hlink"/>
                </a:solidFill>
              </a:rPr>
              <a:t>2) podpora prodeje</a:t>
            </a:r>
            <a:r>
              <a:rPr lang="cs-CZ" sz="2800" dirty="0"/>
              <a:t> (tvorba a šíření informací </a:t>
            </a:r>
            <a:br>
              <a:rPr lang="cs-CZ" sz="2800" dirty="0"/>
            </a:br>
            <a:r>
              <a:rPr lang="cs-CZ" sz="2800" dirty="0"/>
              <a:t>o nabídkách, které mají přilákat zákazníky)</a:t>
            </a:r>
          </a:p>
          <a:p>
            <a:pPr>
              <a:buFont typeface="Wingdings" pitchFamily="2" charset="2"/>
              <a:buNone/>
            </a:pPr>
            <a:r>
              <a:rPr lang="cs-CZ" sz="2800" b="1" dirty="0">
                <a:solidFill>
                  <a:schemeClr val="hlink"/>
                </a:solidFill>
              </a:rPr>
              <a:t>3) kontakt</a:t>
            </a:r>
            <a:r>
              <a:rPr lang="cs-CZ" sz="2800" dirty="0"/>
              <a:t> (nalézání potenciálních zákazníků  </a:t>
            </a:r>
            <a:br>
              <a:rPr lang="cs-CZ" sz="2800" dirty="0"/>
            </a:br>
            <a:r>
              <a:rPr lang="cs-CZ" sz="2800" dirty="0"/>
              <a:t>a komunikace s nimi)</a:t>
            </a:r>
          </a:p>
          <a:p>
            <a:pPr>
              <a:buFont typeface="Wingdings" pitchFamily="2" charset="2"/>
              <a:buNone/>
            </a:pPr>
            <a:endParaRPr lang="cs-CZ" sz="2800" dirty="0"/>
          </a:p>
          <a:p>
            <a:pPr>
              <a:buFont typeface="Wingdings" pitchFamily="2" charset="2"/>
              <a:buNone/>
            </a:pP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169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562271"/>
          </a:xfrm>
          <a:solidFill>
            <a:srgbClr val="66FFFF"/>
          </a:solidFill>
        </p:spPr>
        <p:txBody>
          <a:bodyPr>
            <a:normAutofit/>
          </a:bodyPr>
          <a:lstStyle/>
          <a:p>
            <a:r>
              <a:rPr lang="cs-CZ" sz="2400" b="1" dirty="0" smtClean="0"/>
              <a:t>MARKETING</a:t>
            </a:r>
            <a:endParaRPr lang="cs-CZ" sz="24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Zástupný obsah 5">
            <a:extLst>
              <a:ext uri="{FF2B5EF4-FFF2-40B4-BE49-F238E27FC236}">
                <a16:creationId xmlns="" xmlns:a16="http://schemas.microsoft.com/office/drawing/2014/main" id="{3F855E0B-AA68-49DD-A8CE-991330390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cs-CZ" sz="3700" dirty="0"/>
              <a:t>(35)	Podstata, úloha a cíle marketingu. Složky marketingového prostředí. Marketing management. Strategický marketing.</a:t>
            </a:r>
          </a:p>
          <a:p>
            <a:pPr marL="0" indent="0" algn="just">
              <a:buNone/>
            </a:pPr>
            <a:endParaRPr lang="cs-CZ" sz="3700" dirty="0">
              <a:highlight>
                <a:srgbClr val="00FFFF"/>
              </a:highlight>
            </a:endParaRPr>
          </a:p>
          <a:p>
            <a:pPr marL="0" indent="0" algn="just">
              <a:buNone/>
            </a:pPr>
            <a:r>
              <a:rPr lang="cs-CZ" sz="3700" dirty="0">
                <a:highlight>
                  <a:srgbClr val="00FFFF"/>
                </a:highlight>
              </a:rPr>
              <a:t>(36)	Trh. Spotřební trh a jeho analýza. Zákazník. Nákupní chování zákazníka. Nákupní rozhodovací proces. Chování a ovlivňování spotřebitele.  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/>
              <a:t>(37)	Marketingový výzkum, jeho podstata a formy. Proces, příprava a realizace marketingového výzkumu. Marketingový              informační systém. Složky MIS. Marketingové zpravodajské informace a databáze.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/>
              <a:t>(38)	Produktová politika v rámci marketingového mixu. Charakteristika produktu. Životní cyklus výrobku. Politika (strategie)              značky – Brand Management, politika kvality, obalová politika. </a:t>
            </a:r>
          </a:p>
          <a:p>
            <a:pPr algn="just"/>
            <a:endParaRPr lang="cs-CZ" sz="3700" dirty="0"/>
          </a:p>
          <a:p>
            <a:pPr marL="0" indent="0" algn="just">
              <a:buNone/>
            </a:pPr>
            <a:r>
              <a:rPr lang="cs-CZ" sz="3700" dirty="0"/>
              <a:t>(39)	Cenová politika v rámci marketingového mixu. Cena. Cíle stanovení ceny. Cenové strategie. Psychologické a etické aspekty              tvorby ceny.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/>
              <a:t>(40)	Distribuční politika v rámci marketingového mixu. Pojem distribuce. Distribuční cesta přímá a nepřímá. Role distribučních              firem. Výrobní logistika firmy. Velkoobchod a maloobchod. 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/>
              <a:t>(41)	Marketingová komunikace v rámci marketingového mixu. Komunikace a komunikační model. Součásti marketingové       komunikace – komunikační mix. Reklama, reklamní sdělení. Význam marketingové komunikace pro firmu. </a:t>
            </a:r>
          </a:p>
          <a:p>
            <a:pPr algn="just"/>
            <a:endParaRPr lang="cs-CZ" sz="3700" dirty="0"/>
          </a:p>
          <a:p>
            <a:pPr marL="0" indent="0" algn="just">
              <a:buNone/>
            </a:pPr>
            <a:r>
              <a:rPr lang="cs-CZ" sz="3700" dirty="0"/>
              <a:t>(42)	Marketing služeb. Kategorie služeb. Specifika služeb. Metody odlišení služeb od konkurence. Konkurenční výhoda    poskytovatelů služeb. Parametry vnímání kvality služeb. Nástroje marketingového mixu služeb (8P). </a:t>
            </a:r>
          </a:p>
          <a:p>
            <a:pPr algn="just"/>
            <a:endParaRPr lang="cs-CZ" sz="3700" dirty="0"/>
          </a:p>
          <a:p>
            <a:pPr marL="0" indent="0" algn="just">
              <a:buNone/>
            </a:pPr>
            <a:r>
              <a:rPr lang="cs-CZ" sz="3700" dirty="0"/>
              <a:t>(43)	Globální marketing 21. století. Filozofie mezinárodního marketingu. Mezinárodní obchod a jeho rizika. Etické aspekty           marketingu. Společenská kritika marketingu.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9594060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b="1">
                <a:solidFill>
                  <a:schemeClr val="hlink"/>
                </a:solidFill>
              </a:rPr>
              <a:t>4) nabídka</a:t>
            </a:r>
            <a:r>
              <a:rPr lang="cs-CZ"/>
              <a:t> (přizpůsobení nabídky podle potřeb zákazníků)</a:t>
            </a:r>
          </a:p>
          <a:p>
            <a:pPr>
              <a:buFont typeface="Wingdings" pitchFamily="2" charset="2"/>
              <a:buNone/>
            </a:pPr>
            <a:r>
              <a:rPr lang="cs-CZ" b="1">
                <a:solidFill>
                  <a:schemeClr val="hlink"/>
                </a:solidFill>
              </a:rPr>
              <a:t>5) jednání</a:t>
            </a:r>
            <a:r>
              <a:rPr lang="cs-CZ"/>
              <a:t> (dosažení dohody o ceně a dalších podmínkách nabídky, tak, aby koupě mohla být dokončena)</a:t>
            </a:r>
          </a:p>
          <a:p>
            <a:pPr>
              <a:buFont typeface="Wingdings" pitchFamily="2" charset="2"/>
              <a:buNone/>
            </a:pPr>
            <a:r>
              <a:rPr lang="cs-CZ" b="1">
                <a:solidFill>
                  <a:schemeClr val="hlink"/>
                </a:solidFill>
              </a:rPr>
              <a:t>6) fyzická distribuce</a:t>
            </a:r>
            <a:r>
              <a:rPr lang="cs-CZ"/>
              <a:t> (doprava a skladování zboží)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170</a:t>
            </a:fld>
            <a:endParaRPr lang="en-US"/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 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b="1" dirty="0">
                <a:solidFill>
                  <a:schemeClr val="hlink"/>
                </a:solidFill>
              </a:rPr>
              <a:t>7) financování</a:t>
            </a:r>
            <a:r>
              <a:rPr lang="cs-CZ" dirty="0"/>
              <a:t> ( získávání a používání zdrojů, které pokrývají náklady distribuce)</a:t>
            </a:r>
          </a:p>
          <a:p>
            <a:pPr>
              <a:buFont typeface="Wingdings" pitchFamily="2" charset="2"/>
              <a:buNone/>
            </a:pPr>
            <a:r>
              <a:rPr lang="cs-CZ" b="1" dirty="0">
                <a:solidFill>
                  <a:schemeClr val="hlink"/>
                </a:solidFill>
              </a:rPr>
              <a:t>8) převzetí rizika</a:t>
            </a:r>
            <a:r>
              <a:rPr lang="cs-CZ" dirty="0"/>
              <a:t> ( převzetí rizika spojeného </a:t>
            </a:r>
            <a:br>
              <a:rPr lang="cs-CZ" dirty="0"/>
            </a:br>
            <a:r>
              <a:rPr lang="cs-CZ" dirty="0"/>
              <a:t>s fungováním distribučního článku)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171</a:t>
            </a:fld>
            <a:endParaRPr lang="en-US"/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/>
              <a:t>Volba počtu prostředníků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3600"/>
              <a:t>1) intenzivní distribuce</a:t>
            </a:r>
          </a:p>
          <a:p>
            <a:pPr>
              <a:buFont typeface="Wingdings" pitchFamily="2" charset="2"/>
              <a:buNone/>
            </a:pPr>
            <a:r>
              <a:rPr lang="cs-CZ" sz="3600"/>
              <a:t>2) výběrová (selektivní) distribuce</a:t>
            </a:r>
          </a:p>
          <a:p>
            <a:pPr>
              <a:buFont typeface="Wingdings" pitchFamily="2" charset="2"/>
              <a:buNone/>
            </a:pPr>
            <a:r>
              <a:rPr lang="cs-CZ" sz="3600"/>
              <a:t>3) výhradní distribuce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172</a:t>
            </a:fld>
            <a:endParaRPr lang="en-US"/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1) Intenzivní distribuce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distribuce výrobků prostřednictvím co největšího počtu obchodů</a:t>
            </a:r>
          </a:p>
          <a:p>
            <a:r>
              <a:rPr lang="cs-CZ" dirty="0"/>
              <a:t>volí ji především výrobci zboží každodenní spotřeby</a:t>
            </a:r>
          </a:p>
          <a:p>
            <a:r>
              <a:rPr lang="cs-CZ" dirty="0"/>
              <a:t>snaha o umístění výrobků do maximálně možného počtu obchodů</a:t>
            </a:r>
          </a:p>
          <a:p>
            <a:r>
              <a:rPr lang="cs-CZ" dirty="0"/>
              <a:t>výrobky musí být k dispozici kdekoliv </a:t>
            </a:r>
            <a:br>
              <a:rPr lang="cs-CZ" dirty="0"/>
            </a:br>
            <a:r>
              <a:rPr lang="cs-CZ" dirty="0"/>
              <a:t>a kdykoliv (Coca-Cola)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173</a:t>
            </a:fld>
            <a:endParaRPr lang="en-US"/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74638"/>
            <a:ext cx="7633146" cy="1143000"/>
          </a:xfrm>
        </p:spPr>
        <p:txBody>
          <a:bodyPr/>
          <a:lstStyle/>
          <a:p>
            <a:r>
              <a:rPr lang="cs-CZ" sz="3600" dirty="0"/>
              <a:t>2) Výběrová (selektivní) distribuce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použití více nebo jednoho (ale méně než všech) prostředníků, kteří jsou schopni nabízet výrobky dané firmy</a:t>
            </a:r>
          </a:p>
          <a:p>
            <a:r>
              <a:rPr lang="cs-CZ"/>
              <a:t>např. televizory, nábytek, drobné spotřebiče</a:t>
            </a:r>
          </a:p>
          <a:p>
            <a:r>
              <a:rPr lang="cs-CZ"/>
              <a:t>prodej výrobků prostřednictvím dealerských sítí a vybraných velkých maloobchodů (Whirlpool)</a:t>
            </a:r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174</a:t>
            </a:fld>
            <a:endParaRPr lang="en-US"/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dobré pracovní vztahy s vybranými prostředníky</a:t>
            </a:r>
          </a:p>
          <a:p>
            <a:r>
              <a:rPr lang="cs-CZ"/>
              <a:t>vyšší prodejní úsilí</a:t>
            </a:r>
          </a:p>
          <a:p>
            <a:r>
              <a:rPr lang="cs-CZ"/>
              <a:t>dobré pokrytí trhu</a:t>
            </a:r>
          </a:p>
          <a:p>
            <a:r>
              <a:rPr lang="cs-CZ"/>
              <a:t>vyšší kontrola a nižší náklady než u intenzivní distribuce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175</a:t>
            </a:fld>
            <a:endParaRPr lang="en-US"/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3) Výhradní distribuce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poskytnutí výhradního práva (exkluzivity) na distribuci výrobku v daném teritoriu omezenému počtu prostředníků</a:t>
            </a:r>
          </a:p>
          <a:p>
            <a:r>
              <a:rPr lang="cs-CZ"/>
              <a:t>např. nové automobily, prestižní značky oděvů</a:t>
            </a:r>
          </a:p>
          <a:p>
            <a:r>
              <a:rPr lang="cs-CZ"/>
              <a:t>intenzivnější prodejní úsilí distributora</a:t>
            </a:r>
          </a:p>
          <a:p>
            <a:r>
              <a:rPr lang="cs-CZ"/>
              <a:t>podpora prodeje, další služby, image</a:t>
            </a:r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176</a:t>
            </a:fld>
            <a:endParaRPr lang="en-US"/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7740650" cy="1143000"/>
          </a:xfrm>
        </p:spPr>
        <p:txBody>
          <a:bodyPr/>
          <a:lstStyle/>
          <a:p>
            <a:r>
              <a:rPr lang="cs-CZ" sz="3600" b="1" dirty="0"/>
              <a:t>Motivov</a:t>
            </a:r>
            <a:r>
              <a:rPr lang="cs-CZ" sz="3600" b="1" dirty="0">
                <a:latin typeface="Arial"/>
              </a:rPr>
              <a:t>á</a:t>
            </a:r>
            <a:r>
              <a:rPr lang="cs-CZ" sz="3600" b="1" dirty="0"/>
              <a:t>n</a:t>
            </a:r>
            <a:r>
              <a:rPr lang="cs-CZ" sz="3600" b="1" dirty="0">
                <a:latin typeface="Arial"/>
              </a:rPr>
              <a:t>í</a:t>
            </a:r>
            <a:r>
              <a:rPr lang="cs-CZ" sz="3600" b="1" dirty="0"/>
              <a:t> členů distribučn</a:t>
            </a:r>
            <a:r>
              <a:rPr lang="cs-CZ" sz="3600" b="1" dirty="0">
                <a:latin typeface="Arial"/>
              </a:rPr>
              <a:t>í</a:t>
            </a:r>
            <a:r>
              <a:rPr lang="cs-CZ" sz="3600" dirty="0"/>
              <a:t> </a:t>
            </a:r>
            <a:r>
              <a:rPr lang="cs-CZ" sz="3600" b="1" dirty="0"/>
              <a:t>cesty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prostřednící i zprostředkovatelé musí být neustále motivováni</a:t>
            </a:r>
          </a:p>
          <a:p>
            <a:r>
              <a:rPr lang="cs-CZ" dirty="0"/>
              <a:t>školení, dohled, pochvala, analýza výkonu, předností a nedostatků každého člena</a:t>
            </a:r>
          </a:p>
          <a:p>
            <a:r>
              <a:rPr lang="cs-CZ" b="1" dirty="0"/>
              <a:t>pozitivní motivace</a:t>
            </a:r>
            <a:r>
              <a:rPr lang="cs-CZ" dirty="0"/>
              <a:t>: vyšší marže, speciální obchodní příležitosti, prémie, náhrady, prodejní soutěže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177</a:t>
            </a:fld>
            <a:endParaRPr lang="en-US"/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negativní motivace</a:t>
            </a:r>
            <a:r>
              <a:rPr lang="cs-CZ" dirty="0"/>
              <a:t> (zde může být účinná): hrozba snížení marže, zpomalení dodávek, úplné ukončení spolupráce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178</a:t>
            </a:fld>
            <a:endParaRPr lang="en-US"/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/>
              <a:t>Logistika (fyzická distribuce)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řeší úkoly spojené s plánováním, implementací a řízením fyzického toku surovin, hotových výrobků a souvisejících informací z místa vzniku do místa spotřeby s cílem uspokojit požadavky zákazníků a dosáhnout zisku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179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/>
          <a:lstStyle/>
          <a:p>
            <a:r>
              <a:rPr lang="cs-CZ" dirty="0"/>
              <a:t>Trh a analýza </a:t>
            </a:r>
            <a:br>
              <a:rPr lang="cs-CZ" dirty="0"/>
            </a:br>
            <a:r>
              <a:rPr lang="cs-CZ" dirty="0"/>
              <a:t>spotřebitelského chování</a:t>
            </a:r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9290413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9968-A6CD-40CA-9A76-23BD3A65CC73}" type="slidenum">
              <a:rPr lang="cs-CZ"/>
              <a:pPr/>
              <a:t>180</a:t>
            </a:fld>
            <a:endParaRPr lang="cs-CZ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7740650" cy="1143000"/>
          </a:xfrm>
        </p:spPr>
        <p:txBody>
          <a:bodyPr/>
          <a:lstStyle/>
          <a:p>
            <a:r>
              <a:rPr lang="cs-CZ" dirty="0"/>
              <a:t>Úkolem logistického manažera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je koordinace aktivit dodavatelů, nákupčích, pracovníků marketingu, dalších členů distribučního systému a zákazníků</a:t>
            </a:r>
          </a:p>
          <a:p>
            <a:endParaRPr lang="cs-CZ" i="1"/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7740650" cy="1143000"/>
          </a:xfrm>
        </p:spPr>
        <p:txBody>
          <a:bodyPr/>
          <a:lstStyle/>
          <a:p>
            <a:r>
              <a:rPr lang="cs-CZ" dirty="0"/>
              <a:t>Aktivity logistického manažera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aktivity zahrnují předpovědi prodejů </a:t>
            </a:r>
            <a:r>
              <a:rPr lang="cs-CZ" i="1"/>
              <a:t>(forecasting)</a:t>
            </a:r>
            <a:r>
              <a:rPr lang="cs-CZ"/>
              <a:t>, informační systémy, nákupy, plánování výroby, zpracování objednávek, řízení zásob, skladování a plánování dopravy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181</a:t>
            </a:fld>
            <a:endParaRPr lang="en-US"/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/>
              <a:t>Vyřizování objednávek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/>
              <a:t>Objednávky prodejců mnoha způsoby :</a:t>
            </a:r>
          </a:p>
          <a:p>
            <a:r>
              <a:rPr lang="cs-CZ"/>
              <a:t>poštou </a:t>
            </a:r>
          </a:p>
          <a:p>
            <a:r>
              <a:rPr lang="cs-CZ"/>
              <a:t>telefonicky </a:t>
            </a:r>
          </a:p>
          <a:p>
            <a:r>
              <a:rPr lang="cs-CZ"/>
              <a:t>prostřednictvím internetu</a:t>
            </a:r>
          </a:p>
          <a:p>
            <a:pPr>
              <a:buFont typeface="Wingdings" pitchFamily="2" charset="2"/>
              <a:buNone/>
            </a:pPr>
            <a:r>
              <a:rPr lang="cs-CZ"/>
              <a:t>------------------</a:t>
            </a:r>
          </a:p>
          <a:p>
            <a:pPr>
              <a:buFont typeface="Wingdings" pitchFamily="2" charset="2"/>
              <a:buNone/>
            </a:pPr>
            <a:r>
              <a:rPr lang="cs-CZ"/>
              <a:t>Systém objednávek řízených dodavatelem</a:t>
            </a:r>
          </a:p>
          <a:p>
            <a:pPr>
              <a:buFont typeface="Wingdings" pitchFamily="2" charset="2"/>
              <a:buNone/>
            </a:pPr>
            <a:r>
              <a:rPr lang="cs-CZ"/>
              <a:t>(Wal-Mart, velké firmy, úzká spolupráce)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182</a:t>
            </a:fld>
            <a:endParaRPr lang="en-US"/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sz="3600" b="1" dirty="0"/>
              <a:t>Skladování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Tx/>
              <a:buFont typeface="Arial" charset="0"/>
              <a:buNone/>
            </a:pPr>
            <a:r>
              <a:rPr lang="cs-CZ" sz="2400" b="1" dirty="0"/>
              <a:t>    </a:t>
            </a:r>
            <a:r>
              <a:rPr lang="cs-CZ" sz="2800" b="1" dirty="0"/>
              <a:t>Distribuční centrum (Distribuční sklad)</a:t>
            </a:r>
            <a:r>
              <a:rPr lang="cs-CZ" sz="2800" dirty="0"/>
              <a:t> 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cs-CZ" dirty="0"/>
              <a:t>velký, vysoce automatizovaný sklad, navržený ke shromažďování zboží od dodavatelů a jeho následné rychlé expedici k zákazníkům 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183</a:t>
            </a:fld>
            <a:endParaRPr lang="en-US"/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/>
              <a:t>Doprava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kamionová doprava</a:t>
            </a:r>
          </a:p>
          <a:p>
            <a:r>
              <a:rPr lang="cs-CZ"/>
              <a:t>železniční doprava</a:t>
            </a:r>
          </a:p>
          <a:p>
            <a:r>
              <a:rPr lang="cs-CZ"/>
              <a:t>lodní doprava</a:t>
            </a:r>
          </a:p>
          <a:p>
            <a:r>
              <a:rPr lang="cs-CZ"/>
              <a:t>potrubní doprava</a:t>
            </a:r>
          </a:p>
          <a:p>
            <a:r>
              <a:rPr lang="cs-CZ"/>
              <a:t>letecká doprava</a:t>
            </a:r>
          </a:p>
          <a:p>
            <a:r>
              <a:rPr lang="cs-CZ"/>
              <a:t>kombinovaná doprava (umožňuje rozsáhlá kontejnerizace)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184</a:t>
            </a:fld>
            <a:endParaRPr lang="en-US"/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/>
              <a:t>Cíle logistického systému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snaha mnoha firem :poskytnout maximální služby zákazníkům při vynaložení minimálních nákladů (nereálné - proč ?) </a:t>
            </a:r>
          </a:p>
          <a:p>
            <a:r>
              <a:rPr lang="cs-CZ"/>
              <a:t>cílem je dosažení cílové úrovně zákaznických služeb při co nejnižších nákladech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185</a:t>
            </a:fld>
            <a:endParaRPr lang="en-US"/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/>
              <a:t>Maloobchod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zahrnuje veškeré činnosti související </a:t>
            </a:r>
            <a:br>
              <a:rPr lang="cs-CZ" dirty="0"/>
            </a:br>
            <a:r>
              <a:rPr lang="cs-CZ" dirty="0"/>
              <a:t>s prodejem zboží a služeb přímo konečným spotřebitelům pro jejich osobní, neobchodní užití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186</a:t>
            </a:fld>
            <a:endParaRPr lang="en-US"/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/>
              <a:t>Velkoobchod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zahrnuje veškeré aktivity spojené s prodejem zboží a služeb těm, kdo je kupují za účelem dalšího prodeje nebo pro použití při vlastním podnikání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187</a:t>
            </a:fld>
            <a:endParaRPr lang="en-US"/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562271"/>
          </a:xfrm>
          <a:solidFill>
            <a:srgbClr val="66FFFF"/>
          </a:solidFill>
        </p:spPr>
        <p:txBody>
          <a:bodyPr>
            <a:normAutofit/>
          </a:bodyPr>
          <a:lstStyle/>
          <a:p>
            <a:r>
              <a:rPr lang="cs-CZ" sz="2400" b="1" dirty="0"/>
              <a:t>MARKETING – zkouškový okruh (41)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188</a:t>
            </a:fld>
            <a:endParaRPr lang="en-US"/>
          </a:p>
        </p:txBody>
      </p:sp>
      <p:sp>
        <p:nvSpPr>
          <p:cNvPr id="6" name="Zástupný obsah 5">
            <a:extLst>
              <a:ext uri="{FF2B5EF4-FFF2-40B4-BE49-F238E27FC236}">
                <a16:creationId xmlns="" xmlns:a16="http://schemas.microsoft.com/office/drawing/2014/main" id="{3F855E0B-AA68-49DD-A8CE-991330390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cs-CZ" sz="3700" dirty="0"/>
              <a:t>(35)	Podstata, úloha a cíle marketingu. Složky marketingového prostředí. Marketing management. Strategický marketing.</a:t>
            </a:r>
          </a:p>
          <a:p>
            <a:pPr marL="0" indent="0" algn="just">
              <a:buNone/>
            </a:pPr>
            <a:endParaRPr lang="cs-CZ" sz="3700" dirty="0">
              <a:highlight>
                <a:srgbClr val="00FFFF"/>
              </a:highlight>
            </a:endParaRPr>
          </a:p>
          <a:p>
            <a:pPr marL="0" indent="0" algn="just">
              <a:buNone/>
            </a:pPr>
            <a:r>
              <a:rPr lang="cs-CZ" sz="3700" dirty="0"/>
              <a:t>(36)	Trh. Spotřební trh a jeho analýza. Zákazník. Nákupní chování zákazníka. Nákupní rozhodovací proces. Chování a ovlivňování              spotřebitele.  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/>
              <a:t>(37)	Marketingový výzkum, jeho podstata a formy. Proces, příprava a realizace marketingového výzkumu. Marketingový              informační systém. Složky MIS. Marketingové zpravodajské informace a databáze.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/>
              <a:t>(38)	Produktová politika v rámci marketingového mixu. Charakteristika produktu. Životní cyklus výrobku. Politika (strategie)              značky – Brand Management, politika kvality, obalová politika. </a:t>
            </a:r>
          </a:p>
          <a:p>
            <a:pPr algn="just"/>
            <a:endParaRPr lang="cs-CZ" sz="3700" dirty="0"/>
          </a:p>
          <a:p>
            <a:pPr marL="0" indent="0" algn="just">
              <a:buNone/>
            </a:pPr>
            <a:r>
              <a:rPr lang="cs-CZ" sz="3700" dirty="0"/>
              <a:t>(39)	Cenová politika v rámci marketingového mixu. Cena. Cíle stanovení ceny. Cenové strategie. Psychologické a etické aspekty              tvorby ceny.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/>
              <a:t>(40)	Distribuční politika v rámci marketingového mixu. Pojem distribuce. Distribuční cesta přímá a nepřímá. Role distribučních              firem. Výrobní logistika firmy. Velkoobchod a maloobchod. 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>
                <a:highlight>
                  <a:srgbClr val="66FFFF"/>
                </a:highlight>
              </a:rPr>
              <a:t>(41)	Marketingová komunikace v rámci marketingového mixu. Komunikace a komunikační model. Součásti marketingové komunikace – komunikační mix. Reklama, reklamní sdělení. Význam marketingové komunikace pro firmu. </a:t>
            </a:r>
          </a:p>
          <a:p>
            <a:pPr algn="just"/>
            <a:endParaRPr lang="cs-CZ" sz="3700" dirty="0"/>
          </a:p>
          <a:p>
            <a:pPr marL="0" indent="0" algn="just">
              <a:buNone/>
            </a:pPr>
            <a:r>
              <a:rPr lang="cs-CZ" sz="3700" dirty="0"/>
              <a:t>(42)	Marketing služeb. Kategorie služeb. Specifika služeb. Metody odlišení služeb od konkurence. Konkurenční výhoda    poskytovatelů služeb. Parametry vnímání kvality služeb. Nástroje marketingového mixu služeb (8P). </a:t>
            </a:r>
          </a:p>
          <a:p>
            <a:pPr algn="just"/>
            <a:endParaRPr lang="cs-CZ" sz="3700" dirty="0"/>
          </a:p>
          <a:p>
            <a:pPr marL="0" indent="0" algn="just">
              <a:buNone/>
            </a:pPr>
            <a:r>
              <a:rPr lang="cs-CZ" sz="3700" dirty="0"/>
              <a:t>(43)	Globální marketing 21. století. Filozofie mezinárodního marketingu. Mezinárodní obchod a jeho rizika. Etické aspekty           marketingu. Společenská kritika marketingu.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6909251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Marketingová</a:t>
            </a:r>
            <a:r>
              <a:rPr lang="en-US" dirty="0"/>
              <a:t> </a:t>
            </a:r>
            <a:r>
              <a:rPr lang="en-US" dirty="0" err="1"/>
              <a:t>komunikace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6136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sz="3200" dirty="0"/>
              <a:t>Marketing hledá odpovědi na otázky: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KDO</a:t>
            </a:r>
            <a:r>
              <a:rPr lang="cs-CZ" dirty="0"/>
              <a:t> tvoří trh?</a:t>
            </a:r>
          </a:p>
          <a:p>
            <a:r>
              <a:rPr lang="cs-CZ" b="1" dirty="0"/>
              <a:t>KDO</a:t>
            </a:r>
            <a:r>
              <a:rPr lang="cs-CZ" dirty="0"/>
              <a:t> se podílí na nakupování?</a:t>
            </a:r>
          </a:p>
          <a:p>
            <a:r>
              <a:rPr lang="cs-CZ" b="1" dirty="0"/>
              <a:t>CO</a:t>
            </a:r>
            <a:r>
              <a:rPr lang="cs-CZ" dirty="0"/>
              <a:t> kupuje trh?</a:t>
            </a:r>
          </a:p>
          <a:p>
            <a:r>
              <a:rPr lang="cs-CZ" b="1" dirty="0"/>
              <a:t>PROČ</a:t>
            </a:r>
            <a:r>
              <a:rPr lang="cs-CZ" dirty="0"/>
              <a:t> trh kupuje?</a:t>
            </a:r>
          </a:p>
          <a:p>
            <a:r>
              <a:rPr lang="cs-CZ" b="1" dirty="0"/>
              <a:t>JAK</a:t>
            </a:r>
            <a:r>
              <a:rPr lang="cs-CZ" dirty="0"/>
              <a:t> trh kupuje?</a:t>
            </a:r>
          </a:p>
          <a:p>
            <a:r>
              <a:rPr lang="cs-CZ" b="1" dirty="0"/>
              <a:t>KDY</a:t>
            </a:r>
            <a:r>
              <a:rPr lang="cs-CZ" dirty="0"/>
              <a:t> trh kupuje?</a:t>
            </a:r>
          </a:p>
          <a:p>
            <a:r>
              <a:rPr lang="cs-CZ" b="1" dirty="0"/>
              <a:t>KDE</a:t>
            </a:r>
            <a:r>
              <a:rPr lang="cs-CZ" dirty="0"/>
              <a:t> trh kupuje?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57466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17516"/>
            <a:ext cx="7283450" cy="714123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Marketingový mix</a:t>
            </a:r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000" dirty="0"/>
              <a:t>Produkt (</a:t>
            </a:r>
            <a:r>
              <a:rPr lang="cs-CZ" sz="2000" dirty="0" err="1"/>
              <a:t>Product</a:t>
            </a:r>
            <a:r>
              <a:rPr lang="cs-CZ" sz="2000" dirty="0"/>
              <a:t>)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Cena (</a:t>
            </a:r>
            <a:r>
              <a:rPr lang="cs-CZ" sz="2000" dirty="0" err="1"/>
              <a:t>Price</a:t>
            </a:r>
            <a:r>
              <a:rPr lang="cs-CZ" sz="2000" dirty="0"/>
              <a:t>)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Distribuce (</a:t>
            </a:r>
            <a:r>
              <a:rPr lang="cs-CZ" sz="2000" dirty="0" smtClean="0"/>
              <a:t>Place)</a:t>
            </a:r>
            <a:endParaRPr lang="cs-CZ" sz="2000" dirty="0"/>
          </a:p>
          <a:p>
            <a:pPr>
              <a:lnSpc>
                <a:spcPct val="150000"/>
              </a:lnSpc>
            </a:pPr>
            <a:r>
              <a:rPr lang="cs-CZ" sz="2000" b="1" dirty="0"/>
              <a:t>Marketingová komunikace (</a:t>
            </a:r>
            <a:r>
              <a:rPr lang="cs-CZ" sz="2000" b="1" dirty="0" err="1"/>
              <a:t>Promotion</a:t>
            </a:r>
            <a:r>
              <a:rPr lang="cs-CZ" sz="2000" b="1" dirty="0"/>
              <a:t>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949454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8768"/>
            <a:ext cx="8229600" cy="728869"/>
          </a:xfrm>
        </p:spPr>
        <p:txBody>
          <a:bodyPr/>
          <a:lstStyle/>
          <a:p>
            <a:pPr algn="l"/>
            <a:r>
              <a:rPr lang="cs-CZ" sz="2800" b="1" dirty="0"/>
              <a:t>MARKETINGOVÁ KOMUNIKACE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413" cy="4533900"/>
          </a:xfrm>
        </p:spPr>
        <p:txBody>
          <a:bodyPr/>
          <a:lstStyle/>
          <a:p>
            <a:r>
              <a:rPr lang="cs-CZ" sz="2800" dirty="0"/>
              <a:t>forma komunikace mezi prodávajícím a kupujícím,</a:t>
            </a:r>
          </a:p>
          <a:p>
            <a:r>
              <a:rPr lang="cs-CZ" sz="2800" dirty="0"/>
              <a:t>koordinace marketingových komunikačních aktivit s cílem ovlivnit postoje nebo chování spotřebitelů,</a:t>
            </a:r>
          </a:p>
          <a:p>
            <a:r>
              <a:rPr lang="cs-CZ" sz="2800" dirty="0"/>
              <a:t>zahrnuje aktivity určené ke komunikaci se zákazníky, kteří jsou informováni o produktech  </a:t>
            </a:r>
            <a:r>
              <a:rPr lang="cs-CZ" sz="2800" dirty="0" smtClean="0"/>
              <a:t>a </a:t>
            </a:r>
            <a:r>
              <a:rPr lang="cs-CZ" sz="2800" dirty="0"/>
              <a:t>povzbuzováni k jejich nákupu,</a:t>
            </a:r>
          </a:p>
          <a:p>
            <a:r>
              <a:rPr lang="cs-CZ" sz="2800" dirty="0"/>
              <a:t>informuje, přesvědčuje nebo připomíná spotřebitelům vlastnosti a dostupnost produktu.</a:t>
            </a:r>
          </a:p>
          <a:p>
            <a:pPr>
              <a:buFont typeface="Wingdings" pitchFamily="2" charset="2"/>
              <a:buNone/>
            </a:pPr>
            <a:endParaRPr lang="cs-CZ" sz="2800" dirty="0"/>
          </a:p>
          <a:p>
            <a:pPr>
              <a:buFont typeface="Wingdings" pitchFamily="2" charset="2"/>
              <a:buNone/>
            </a:pP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52891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74075" y="605642"/>
            <a:ext cx="8229600" cy="811996"/>
          </a:xfrm>
        </p:spPr>
        <p:txBody>
          <a:bodyPr/>
          <a:lstStyle/>
          <a:p>
            <a:pPr algn="l"/>
            <a:r>
              <a:rPr lang="cs-CZ" sz="2800" b="1" dirty="0"/>
              <a:t>ZÁKLADNÍ FORMY KOMUNIKACE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/>
              <a:t> </a:t>
            </a: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 flipH="1">
            <a:off x="2771775" y="2276475"/>
            <a:ext cx="1655763" cy="151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4427538" y="2276475"/>
            <a:ext cx="1439862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1042988" y="3789363"/>
            <a:ext cx="2952750" cy="1800225"/>
          </a:xfrm>
          <a:prstGeom prst="ellipse">
            <a:avLst/>
          </a:prstGeom>
          <a:gradFill rotWithShape="0">
            <a:gsLst>
              <a:gs pos="0">
                <a:srgbClr val="5FFFD5">
                  <a:gamma/>
                  <a:shade val="46275"/>
                  <a:invGamma/>
                </a:srgbClr>
              </a:gs>
              <a:gs pos="50000">
                <a:srgbClr val="5FFFD5"/>
              </a:gs>
              <a:gs pos="100000">
                <a:srgbClr val="5FFFD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osobní </a:t>
            </a:r>
          </a:p>
          <a:p>
            <a:pPr algn="ctr"/>
            <a:r>
              <a:rPr lang="cs-CZ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komunikace</a:t>
            </a:r>
          </a:p>
        </p:txBody>
      </p:sp>
      <p:sp>
        <p:nvSpPr>
          <p:cNvPr id="21511" name="Oval 7"/>
          <p:cNvSpPr>
            <a:spLocks noChangeArrowheads="1"/>
          </p:cNvSpPr>
          <p:nvPr/>
        </p:nvSpPr>
        <p:spPr bwMode="auto">
          <a:xfrm>
            <a:off x="5076825" y="3789363"/>
            <a:ext cx="2952750" cy="1800225"/>
          </a:xfrm>
          <a:prstGeom prst="ellipse">
            <a:avLst/>
          </a:prstGeom>
          <a:gradFill rotWithShape="1">
            <a:gsLst>
              <a:gs pos="0">
                <a:srgbClr val="5FFFD5">
                  <a:gamma/>
                  <a:shade val="46275"/>
                  <a:invGamma/>
                </a:srgbClr>
              </a:gs>
              <a:gs pos="50000">
                <a:srgbClr val="5FFFD5"/>
              </a:gs>
              <a:gs pos="100000">
                <a:srgbClr val="5FFFD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neosobní</a:t>
            </a:r>
          </a:p>
          <a:p>
            <a:pPr algn="ctr"/>
            <a:r>
              <a:rPr lang="cs-CZ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(masová)</a:t>
            </a:r>
          </a:p>
          <a:p>
            <a:pPr algn="ctr"/>
            <a:r>
              <a:rPr lang="cs-CZ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komunikace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41219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5950" y="593766"/>
            <a:ext cx="8229600" cy="823872"/>
          </a:xfrm>
        </p:spPr>
        <p:txBody>
          <a:bodyPr/>
          <a:lstStyle/>
          <a:p>
            <a:pPr algn="l"/>
            <a:r>
              <a:rPr lang="cs-CZ" sz="2800" b="1" dirty="0"/>
              <a:t>OSOBNÍ KOMUNIKACE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dirty="0"/>
              <a:t>je komunikací dvou či několika málo osob,</a:t>
            </a:r>
          </a:p>
          <a:p>
            <a:r>
              <a:rPr lang="cs-CZ" sz="2800" dirty="0"/>
              <a:t>např. obchodní jednání zástupců firem, jednání prodavače a zákazníka v maloobchodní prodejně.</a:t>
            </a:r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3649663"/>
            <a:ext cx="3311525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45360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74075" y="581890"/>
            <a:ext cx="8229600" cy="835747"/>
          </a:xfrm>
        </p:spPr>
        <p:txBody>
          <a:bodyPr/>
          <a:lstStyle/>
          <a:p>
            <a:pPr algn="l"/>
            <a:r>
              <a:rPr lang="cs-CZ" sz="2800" b="1" dirty="0"/>
              <a:t>VÝHODY OSOBNÍ KOMUNIKACE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/>
              <a:t>komunikace probíhá za fyzické přítomnosti  obou stran, což zvyšuje její účinek,</a:t>
            </a:r>
          </a:p>
          <a:p>
            <a:r>
              <a:rPr lang="cs-CZ" sz="2800"/>
              <a:t>neverbální komunikace jako součást zpětné vazby,</a:t>
            </a:r>
          </a:p>
          <a:p>
            <a:r>
              <a:rPr lang="cs-CZ" sz="2800"/>
              <a:t>větší důvěra komunikujících (vede k větší   ochotě spolupracovat).</a:t>
            </a:r>
          </a:p>
        </p:txBody>
      </p:sp>
      <p:sp>
        <p:nvSpPr>
          <p:cNvPr id="43013" name="WordArt 5"/>
          <p:cNvSpPr>
            <a:spLocks noChangeArrowheads="1" noChangeShapeType="1" noTextEdit="1"/>
          </p:cNvSpPr>
          <p:nvPr/>
        </p:nvSpPr>
        <p:spPr bwMode="auto">
          <a:xfrm>
            <a:off x="6443663" y="4581525"/>
            <a:ext cx="2016125" cy="16557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cs-CZ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+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13608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/>
          <a:p>
            <a:fld id="{60EF36B5-0885-42A8-8ECD-1A2D5F500B13}" type="slidenum">
              <a:rPr lang="cs-CZ"/>
              <a:pPr/>
              <a:t>195</a:t>
            </a:fld>
            <a:endParaRPr lang="cs-CZ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8140"/>
            <a:ext cx="8229600" cy="859498"/>
          </a:xfrm>
        </p:spPr>
        <p:txBody>
          <a:bodyPr/>
          <a:lstStyle/>
          <a:p>
            <a:pPr algn="l"/>
            <a:r>
              <a:rPr lang="cs-CZ" sz="2800" b="1" dirty="0"/>
              <a:t>NEVÝHODY OSOBNÍ KOMUNIKACE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dirty="0"/>
              <a:t>vynaložené náklady jsou vysoké (v porovnání s masovou komunikací),</a:t>
            </a:r>
          </a:p>
          <a:p>
            <a:r>
              <a:rPr lang="cs-CZ" sz="2800" dirty="0"/>
              <a:t>oslovení velmi malého počtu lidí,</a:t>
            </a:r>
          </a:p>
          <a:p>
            <a:r>
              <a:rPr lang="cs-CZ" sz="2800" dirty="0"/>
              <a:t>nutnost uskutečnění většího množství osobních kontaktů. </a:t>
            </a:r>
          </a:p>
        </p:txBody>
      </p:sp>
      <p:sp>
        <p:nvSpPr>
          <p:cNvPr id="44037" name="WordArt 5"/>
          <p:cNvSpPr>
            <a:spLocks noChangeArrowheads="1" noChangeShapeType="1" noTextEdit="1"/>
          </p:cNvSpPr>
          <p:nvPr/>
        </p:nvSpPr>
        <p:spPr bwMode="auto">
          <a:xfrm>
            <a:off x="6300788" y="5013325"/>
            <a:ext cx="2016125" cy="7302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cs-CZ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939191394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8764"/>
            <a:ext cx="8229600" cy="918874"/>
          </a:xfrm>
        </p:spPr>
        <p:txBody>
          <a:bodyPr/>
          <a:lstStyle/>
          <a:p>
            <a:pPr algn="l"/>
            <a:r>
              <a:rPr lang="cs-CZ" sz="2800" b="1" dirty="0"/>
              <a:t>NEOSOBNÍ (MASOVÁ) KOMUNIKACE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/>
              <a:t>je komunikací, v níž se sdělení předává velké skupině jednotlivců přibližně ve stejný okamžik.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73170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6264"/>
            <a:ext cx="8229600" cy="871373"/>
          </a:xfrm>
        </p:spPr>
        <p:txBody>
          <a:bodyPr/>
          <a:lstStyle/>
          <a:p>
            <a:r>
              <a:rPr lang="cs-CZ" sz="3600" cap="small" dirty="0"/>
              <a:t>Proces masové komunikace</a:t>
            </a:r>
          </a:p>
        </p:txBody>
      </p:sp>
      <p:pic>
        <p:nvPicPr>
          <p:cNvPr id="1026" name="Picture 2" descr="C:\Users\Honza\Desktop\Honza\DISERTACE\TEZE_01\obrazky\model-komunikacniho-procesu_C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7920880" cy="4105230"/>
          </a:xfrm>
          <a:prstGeom prst="rect">
            <a:avLst/>
          </a:prstGeom>
          <a:noFill/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116607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5642"/>
            <a:ext cx="8229600" cy="811996"/>
          </a:xfrm>
        </p:spPr>
        <p:txBody>
          <a:bodyPr/>
          <a:lstStyle/>
          <a:p>
            <a:pPr algn="l"/>
            <a:r>
              <a:rPr lang="cs-CZ" sz="2800" b="1" dirty="0"/>
              <a:t>VÝHODY NEOSOBNÍ KOMUNIKACE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/>
              <a:t>oslovuje značné množství lidí ve velmi krátkém časovém úseku,</a:t>
            </a:r>
          </a:p>
          <a:p>
            <a:r>
              <a:rPr lang="cs-CZ" sz="2800"/>
              <a:t>náklady v přepočtu 1 oslovenou osobu jsou relativně nízké,</a:t>
            </a:r>
          </a:p>
          <a:p>
            <a:r>
              <a:rPr lang="cs-CZ" sz="2800"/>
              <a:t>oslovuje velké množství lidí značně geograficky rozptýlených,</a:t>
            </a:r>
          </a:p>
          <a:p>
            <a:r>
              <a:rPr lang="cs-CZ" sz="2800"/>
              <a:t>může rychle změnit své zaměření (a tím pružně reagovat na změny trhu).</a:t>
            </a:r>
          </a:p>
        </p:txBody>
      </p:sp>
      <p:sp>
        <p:nvSpPr>
          <p:cNvPr id="46084" name="WordArt 4"/>
          <p:cNvSpPr>
            <a:spLocks noChangeArrowheads="1" noChangeShapeType="1" noTextEdit="1"/>
          </p:cNvSpPr>
          <p:nvPr/>
        </p:nvSpPr>
        <p:spPr bwMode="auto">
          <a:xfrm>
            <a:off x="6372225" y="4797425"/>
            <a:ext cx="2016125" cy="16557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cs-CZ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+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26641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17516"/>
            <a:ext cx="8229600" cy="800121"/>
          </a:xfrm>
        </p:spPr>
        <p:txBody>
          <a:bodyPr/>
          <a:lstStyle/>
          <a:p>
            <a:pPr algn="l"/>
            <a:r>
              <a:rPr lang="cs-CZ" sz="2800" b="1" dirty="0">
                <a:solidFill>
                  <a:schemeClr val="tx1"/>
                </a:solidFill>
              </a:rPr>
              <a:t>NEVÝHODY NEOSOBNÍ KOMUNIKACE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/>
              <a:t>velmi vysoké finanční prostředky,</a:t>
            </a:r>
          </a:p>
          <a:p>
            <a:r>
              <a:rPr lang="cs-CZ" sz="2800"/>
              <a:t>absence fyzického kontaktu obou stran (není jisté, že příjemce zprávy informaci opravdu vnímá, příjemce se necítí být osloven, proto necítí nutnost reagovat na sdělení), </a:t>
            </a:r>
          </a:p>
          <a:p>
            <a:r>
              <a:rPr lang="cs-CZ" sz="2800"/>
              <a:t>pomalá zpětná vazba.</a:t>
            </a:r>
          </a:p>
        </p:txBody>
      </p:sp>
      <p:sp>
        <p:nvSpPr>
          <p:cNvPr id="47108" name="WordArt 4"/>
          <p:cNvSpPr>
            <a:spLocks noChangeArrowheads="1" noChangeShapeType="1" noTextEdit="1"/>
          </p:cNvSpPr>
          <p:nvPr/>
        </p:nvSpPr>
        <p:spPr bwMode="auto">
          <a:xfrm>
            <a:off x="6300788" y="5013325"/>
            <a:ext cx="2016125" cy="7302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cs-CZ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-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18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562271"/>
          </a:xfrm>
          <a:solidFill>
            <a:srgbClr val="66FFFF"/>
          </a:solidFill>
        </p:spPr>
        <p:txBody>
          <a:bodyPr>
            <a:normAutofit/>
          </a:bodyPr>
          <a:lstStyle/>
          <a:p>
            <a:r>
              <a:rPr lang="cs-CZ" sz="2400" b="1" dirty="0" smtClean="0"/>
              <a:t>MARKETING</a:t>
            </a:r>
            <a:endParaRPr lang="cs-CZ" sz="24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Zástupný obsah 5">
            <a:extLst>
              <a:ext uri="{FF2B5EF4-FFF2-40B4-BE49-F238E27FC236}">
                <a16:creationId xmlns="" xmlns:a16="http://schemas.microsoft.com/office/drawing/2014/main" id="{3F855E0B-AA68-49DD-A8CE-991330390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cs-CZ" sz="3700" dirty="0" smtClean="0">
                <a:highlight>
                  <a:srgbClr val="00FFFF"/>
                </a:highlight>
              </a:rPr>
              <a:t>(1)</a:t>
            </a:r>
            <a:r>
              <a:rPr lang="cs-CZ" sz="3700" dirty="0">
                <a:highlight>
                  <a:srgbClr val="00FFFF"/>
                </a:highlight>
              </a:rPr>
              <a:t>	Podstata, úloha a cíle marketingu. Složky marketingového prostředí. Marketing management. Strategický marketing.</a:t>
            </a:r>
          </a:p>
          <a:p>
            <a:pPr marL="0" indent="0" algn="just">
              <a:buNone/>
            </a:pPr>
            <a:endParaRPr lang="cs-CZ" sz="3700" dirty="0">
              <a:highlight>
                <a:srgbClr val="00FFFF"/>
              </a:highlight>
            </a:endParaRPr>
          </a:p>
          <a:p>
            <a:pPr marL="0" indent="0" algn="just">
              <a:buNone/>
            </a:pPr>
            <a:r>
              <a:rPr lang="cs-CZ" sz="3700" dirty="0" smtClean="0"/>
              <a:t>(2)</a:t>
            </a:r>
            <a:r>
              <a:rPr lang="cs-CZ" sz="3700" dirty="0"/>
              <a:t>	Trh. Spotřební trh a jeho analýza. Zákazník. Nákupní chování zákazníka. Nákupní rozhodovací proces. Chování a ovlivňování              spotřebitele.  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 smtClean="0"/>
              <a:t>(3)</a:t>
            </a:r>
            <a:r>
              <a:rPr lang="cs-CZ" sz="3700" dirty="0"/>
              <a:t>	Marketingový výzkum, jeho podstata a formy. Proces, příprava a realizace marketingového výzkumu. Marketingový              informační systém. Složky MIS. Marketingové zpravodajské informace a databáze.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 smtClean="0"/>
              <a:t>(4)</a:t>
            </a:r>
            <a:r>
              <a:rPr lang="cs-CZ" sz="3700" dirty="0"/>
              <a:t>	Produktová politika v rámci marketingového mixu. Charakteristika produktu. Životní cyklus výrobku. Politika (strategie)              značky – Brand Management, politika kvality, obalová politika. </a:t>
            </a:r>
          </a:p>
          <a:p>
            <a:pPr algn="just"/>
            <a:endParaRPr lang="cs-CZ" sz="3700" dirty="0"/>
          </a:p>
          <a:p>
            <a:pPr marL="0" indent="0" algn="just">
              <a:buNone/>
            </a:pPr>
            <a:r>
              <a:rPr lang="cs-CZ" sz="3700" dirty="0" smtClean="0"/>
              <a:t>(5)</a:t>
            </a:r>
            <a:r>
              <a:rPr lang="cs-CZ" sz="3700" dirty="0"/>
              <a:t>	Cenová politika v rámci marketingového mixu. Cena. Cíle stanovení ceny. Cenové strategie. Psychologické a etické aspekty              tvorby ceny.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 smtClean="0"/>
              <a:t>(6)</a:t>
            </a:r>
            <a:r>
              <a:rPr lang="cs-CZ" sz="3700" dirty="0"/>
              <a:t>	Distribuční politika v rámci marketingového mixu. Pojem distribuce. Distribuční cesta přímá a nepřímá. Role distribučních              firem. Výrobní logistika firmy. Velkoobchod a maloobchod. 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 smtClean="0"/>
              <a:t>(7)</a:t>
            </a:r>
            <a:r>
              <a:rPr lang="cs-CZ" sz="3700" dirty="0"/>
              <a:t>	Marketingová komunikace v rámci marketingového mixu. Komunikace a komunikační model. Součásti marketingové       komunikace – komunikační mix. Reklama, reklamní sdělení. Význam marketingové komunikace pro firmu. </a:t>
            </a:r>
          </a:p>
          <a:p>
            <a:pPr algn="just"/>
            <a:endParaRPr lang="cs-CZ" sz="3700" dirty="0"/>
          </a:p>
          <a:p>
            <a:pPr marL="0" indent="0" algn="just">
              <a:buNone/>
            </a:pPr>
            <a:r>
              <a:rPr lang="cs-CZ" sz="3700" dirty="0" smtClean="0"/>
              <a:t>(8)</a:t>
            </a:r>
            <a:r>
              <a:rPr lang="cs-CZ" sz="3700" dirty="0"/>
              <a:t>	Marketing služeb. Kategorie služeb. Specifika služeb. Metody odlišení služeb od konkurence. Konkurenční výhoda    poskytovatelů služeb. Parametry vnímání kvality služeb. Nástroje marketingového mixu služeb (8P). </a:t>
            </a:r>
          </a:p>
          <a:p>
            <a:pPr algn="just"/>
            <a:endParaRPr lang="cs-CZ" sz="3700" dirty="0"/>
          </a:p>
          <a:p>
            <a:pPr marL="0" indent="0" algn="just">
              <a:buNone/>
            </a:pPr>
            <a:r>
              <a:rPr lang="cs-CZ" sz="3700" dirty="0" smtClean="0"/>
              <a:t>(9)</a:t>
            </a:r>
            <a:r>
              <a:rPr lang="cs-CZ" sz="3700" dirty="0"/>
              <a:t>	Globální marketing 21. století. Filozofie mezinárodního marketingu. Mezinárodní obchod a jeho rizika. Etické aspekty           marketingu. Společenská kritika marketingu.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7827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cs-CZ" dirty="0"/>
              <a:t>Spotřební trh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jednotlivci a domácnosti, nakupující výrobky a služby pro osobní spotřebu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77114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93766"/>
            <a:ext cx="8229600" cy="823872"/>
          </a:xfrm>
        </p:spPr>
        <p:txBody>
          <a:bodyPr/>
          <a:lstStyle/>
          <a:p>
            <a:pPr algn="l"/>
            <a:r>
              <a:rPr lang="cs-CZ" sz="2800" b="1" dirty="0"/>
              <a:t>KOMUNIKAČNÍ MIX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413" cy="45339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400"/>
              <a:t>marketingový komunikační mix obsahuje 5 hlavních nástrojů:</a:t>
            </a:r>
          </a:p>
          <a:p>
            <a:r>
              <a:rPr lang="cs-CZ" sz="2400"/>
              <a:t>reklama,</a:t>
            </a:r>
          </a:p>
          <a:p>
            <a:r>
              <a:rPr lang="cs-CZ" sz="2400"/>
              <a:t>podpora prodeje,</a:t>
            </a:r>
          </a:p>
          <a:p>
            <a:r>
              <a:rPr lang="cs-CZ" sz="2400"/>
              <a:t>osobní prodej,</a:t>
            </a:r>
          </a:p>
          <a:p>
            <a:r>
              <a:rPr lang="cs-CZ" sz="2400"/>
              <a:t>public relations,</a:t>
            </a:r>
          </a:p>
          <a:p>
            <a:r>
              <a:rPr lang="cs-CZ" sz="2400"/>
              <a:t>přímý marketing.</a:t>
            </a:r>
          </a:p>
          <a:p>
            <a:endParaRPr lang="cs-CZ" sz="24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05029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0638"/>
            <a:ext cx="8229600" cy="906999"/>
          </a:xfrm>
        </p:spPr>
        <p:txBody>
          <a:bodyPr/>
          <a:lstStyle/>
          <a:p>
            <a:pPr algn="l"/>
            <a:r>
              <a:rPr lang="cs-CZ" sz="2800" b="1" dirty="0"/>
              <a:t>MARKETINGOVÁ KOMUNIKACE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800"/>
              <a:t>Komunikační model </a:t>
            </a:r>
            <a:r>
              <a:rPr lang="cs-CZ" sz="2800" b="1"/>
              <a:t>AIDA</a:t>
            </a:r>
            <a:r>
              <a:rPr lang="cs-CZ" sz="2800"/>
              <a:t>:</a:t>
            </a:r>
          </a:p>
          <a:p>
            <a:pPr>
              <a:buFont typeface="Wingdings" pitchFamily="2" charset="2"/>
              <a:buNone/>
            </a:pPr>
            <a:r>
              <a:rPr lang="cs-CZ" sz="2800"/>
              <a:t>1. fáze - upoutání pozornosti (</a:t>
            </a:r>
            <a:r>
              <a:rPr lang="cs-CZ" sz="2800" i="1">
                <a:latin typeface="Times New Roman" pitchFamily="18" charset="0"/>
                <a:cs typeface="Times New Roman" pitchFamily="18" charset="0"/>
              </a:rPr>
              <a:t>Awareness</a:t>
            </a:r>
            <a:r>
              <a:rPr lang="cs-CZ" sz="2800"/>
              <a:t>),</a:t>
            </a:r>
          </a:p>
          <a:p>
            <a:pPr>
              <a:buFont typeface="Wingdings" pitchFamily="2" charset="2"/>
              <a:buNone/>
            </a:pPr>
            <a:r>
              <a:rPr lang="cs-CZ" sz="2800"/>
              <a:t>2. fáze - vzbuzení zájmu (</a:t>
            </a:r>
            <a:r>
              <a:rPr lang="cs-CZ" sz="2800" i="1">
                <a:latin typeface="Times New Roman" pitchFamily="18" charset="0"/>
                <a:cs typeface="Times New Roman" pitchFamily="18" charset="0"/>
              </a:rPr>
              <a:t>Interest</a:t>
            </a:r>
            <a:r>
              <a:rPr lang="cs-CZ" sz="2800"/>
              <a:t>),</a:t>
            </a:r>
          </a:p>
          <a:p>
            <a:pPr>
              <a:buFont typeface="Wingdings" pitchFamily="2" charset="2"/>
              <a:buNone/>
            </a:pPr>
            <a:r>
              <a:rPr lang="cs-CZ" sz="2800"/>
              <a:t>3. fáze - vyvolání přání (</a:t>
            </a:r>
            <a:r>
              <a:rPr lang="cs-CZ" sz="2800" i="1">
                <a:latin typeface="Times New Roman" pitchFamily="18" charset="0"/>
                <a:cs typeface="Times New Roman" pitchFamily="18" charset="0"/>
              </a:rPr>
              <a:t>Desire</a:t>
            </a:r>
            <a:r>
              <a:rPr lang="cs-CZ" sz="2800"/>
              <a:t>),</a:t>
            </a:r>
          </a:p>
          <a:p>
            <a:pPr>
              <a:buFont typeface="Wingdings" pitchFamily="2" charset="2"/>
              <a:buNone/>
            </a:pPr>
            <a:r>
              <a:rPr lang="cs-CZ" sz="2800"/>
              <a:t>4. fáze - dosažení akce (</a:t>
            </a:r>
            <a:r>
              <a:rPr lang="cs-CZ" sz="2800" i="1">
                <a:latin typeface="Times New Roman" pitchFamily="18" charset="0"/>
                <a:cs typeface="Times New Roman" pitchFamily="18" charset="0"/>
              </a:rPr>
              <a:t>Action</a:t>
            </a:r>
            <a:r>
              <a:rPr lang="cs-CZ" sz="2800"/>
              <a:t>).</a:t>
            </a:r>
          </a:p>
        </p:txBody>
      </p:sp>
      <p:sp>
        <p:nvSpPr>
          <p:cNvPr id="90116" name="WordArt 4"/>
          <p:cNvSpPr>
            <a:spLocks noChangeArrowheads="1" noChangeShapeType="1" noTextEdit="1"/>
          </p:cNvSpPr>
          <p:nvPr/>
        </p:nvSpPr>
        <p:spPr bwMode="auto">
          <a:xfrm>
            <a:off x="5940425" y="4076700"/>
            <a:ext cx="1943100" cy="15224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cs-CZ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AIDA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54650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93766"/>
            <a:ext cx="8229600" cy="809584"/>
          </a:xfrm>
          <a:noFill/>
        </p:spPr>
        <p:txBody>
          <a:bodyPr/>
          <a:lstStyle/>
          <a:p>
            <a:pPr algn="l"/>
            <a:r>
              <a:rPr lang="cs-CZ" sz="2800" b="1" dirty="0"/>
              <a:t>1) REKLAMA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dirty="0"/>
              <a:t>jakákoliv forma neosobní placené prezentace </a:t>
            </a:r>
            <a:br>
              <a:rPr lang="cs-CZ" sz="2800" dirty="0"/>
            </a:br>
            <a:r>
              <a:rPr lang="cs-CZ" sz="2800" dirty="0"/>
              <a:t>a podpory prodeje výrobků, služeb či myšlenek určitého subjektu,</a:t>
            </a:r>
          </a:p>
          <a:p>
            <a:r>
              <a:rPr lang="cs-CZ" sz="2800" dirty="0"/>
              <a:t>neosobní forma komunikace firmy se zákazníkem prostřednictvím různých médií,</a:t>
            </a:r>
          </a:p>
          <a:p>
            <a:r>
              <a:rPr lang="cs-CZ" sz="2800" dirty="0"/>
              <a:t>potenciálnímu zákazníkovi přináší informace </a:t>
            </a:r>
            <a:br>
              <a:rPr lang="cs-CZ" sz="2800" dirty="0"/>
            </a:br>
            <a:r>
              <a:rPr lang="cs-CZ" sz="2800" dirty="0"/>
              <a:t>o existenci produktu, o jeho vlastnostech, přednostech, kvalitě apod.,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26446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dirty="0"/>
              <a:t>uživatel se s ní ze všech složek komunikačního mixu setkává nejčastěji,</a:t>
            </a:r>
          </a:p>
          <a:p>
            <a:r>
              <a:rPr lang="cs-CZ" sz="2800" dirty="0"/>
              <a:t>uživatel je jí denně atakován a ovlivňován,</a:t>
            </a:r>
          </a:p>
          <a:p>
            <a:r>
              <a:rPr lang="cs-CZ" sz="2800" dirty="0"/>
              <a:t>úkolem reklamy je působit na současné</a:t>
            </a:r>
            <a:br>
              <a:rPr lang="cs-CZ" sz="2800" dirty="0"/>
            </a:br>
            <a:r>
              <a:rPr lang="cs-CZ" sz="2800" dirty="0"/>
              <a:t>i potenciální zákazníky a věcnými</a:t>
            </a:r>
            <a:br>
              <a:rPr lang="cs-CZ" sz="2800" dirty="0"/>
            </a:br>
            <a:r>
              <a:rPr lang="cs-CZ" sz="2800" dirty="0"/>
              <a:t>i emociálními argumenty je přesvědčovat </a:t>
            </a:r>
            <a:br>
              <a:rPr lang="cs-CZ" sz="2800" dirty="0"/>
            </a:br>
            <a:r>
              <a:rPr lang="cs-CZ" sz="2800" dirty="0"/>
              <a:t>ke koupi daného produktu (opakovaně). </a:t>
            </a:r>
          </a:p>
          <a:p>
            <a:pPr>
              <a:buFont typeface="Wingdings" pitchFamily="2" charset="2"/>
              <a:buNone/>
            </a:pPr>
            <a:endParaRPr lang="cs-CZ" sz="28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68313" y="558140"/>
            <a:ext cx="8229600" cy="845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1) REKLAMA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568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l"/>
            <a:r>
              <a:rPr lang="cs-CZ" sz="2800" b="1" dirty="0"/>
              <a:t>REKLAMNÍ PROSTŘEDEK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dirty="0"/>
              <a:t>slouží k přenosu reklamního sdělení od výrobce, resp. dodavatele k dnešnímu nebo budoucímu spotřebiteli,</a:t>
            </a:r>
          </a:p>
          <a:p>
            <a:r>
              <a:rPr lang="cs-CZ" sz="2800" dirty="0"/>
              <a:t>jeho výběr je velmi důležitý,</a:t>
            </a:r>
          </a:p>
          <a:p>
            <a:r>
              <a:rPr lang="cs-CZ" sz="2800" dirty="0"/>
              <a:t>použitý reklamní prostředek může rozhodnout   </a:t>
            </a:r>
            <a:br>
              <a:rPr lang="cs-CZ" sz="2800" dirty="0"/>
            </a:br>
            <a:r>
              <a:rPr lang="cs-CZ" sz="2800" dirty="0"/>
              <a:t>o úspěchu či neúspěchu výrobku na trhu,</a:t>
            </a:r>
          </a:p>
          <a:p>
            <a:r>
              <a:rPr lang="cs-CZ" sz="2800" dirty="0"/>
              <a:t>tištěné materiály, televizní a rozhlasové spoty, venkovní reklama, 3D reklama, atd.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6790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6264"/>
            <a:ext cx="8229600" cy="871373"/>
          </a:xfrm>
        </p:spPr>
        <p:txBody>
          <a:bodyPr/>
          <a:lstStyle/>
          <a:p>
            <a:pPr algn="l"/>
            <a:r>
              <a:rPr lang="cs-CZ" sz="2800" b="1" dirty="0"/>
              <a:t>REKLAMNÍ SDĚLENÍ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dirty="0"/>
              <a:t>souhrn všech žádoucích či nutných informací,    </a:t>
            </a:r>
            <a:br>
              <a:rPr lang="cs-CZ" sz="2800" dirty="0"/>
            </a:br>
            <a:r>
              <a:rPr lang="cs-CZ" sz="2800" dirty="0"/>
              <a:t>s nimiž chce organizace seznámit potenciálního i skutečného odběratele svých výrobků.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30321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8768"/>
            <a:ext cx="8229600" cy="728869"/>
          </a:xfrm>
          <a:noFill/>
        </p:spPr>
        <p:txBody>
          <a:bodyPr/>
          <a:lstStyle/>
          <a:p>
            <a:pPr algn="l"/>
            <a:r>
              <a:rPr lang="cs-CZ" sz="2800" b="1" dirty="0"/>
              <a:t>2) PODPORA PRODEJE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dirty="0"/>
              <a:t>činnosti nebo materiály sloužící k podpoře nákupu či prodeje výrobků nebo služeb,</a:t>
            </a:r>
          </a:p>
          <a:p>
            <a:r>
              <a:rPr lang="cs-CZ" sz="2800" dirty="0"/>
              <a:t>většina činností se provádí nepravidelně            </a:t>
            </a:r>
            <a:br>
              <a:rPr lang="cs-CZ" sz="2800" dirty="0"/>
            </a:br>
            <a:r>
              <a:rPr lang="cs-CZ" sz="2800" dirty="0"/>
              <a:t>a je zaměřena na dosažení okamžitých, krátkodobých efektů.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24722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8764"/>
            <a:ext cx="8229600" cy="918874"/>
          </a:xfrm>
        </p:spPr>
        <p:txBody>
          <a:bodyPr/>
          <a:lstStyle/>
          <a:p>
            <a:pPr algn="l"/>
            <a:r>
              <a:rPr lang="cs-CZ" sz="2800" b="1" dirty="0"/>
              <a:t>CHARAKTERISTIKA PODPORY PRODEJE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21087"/>
          </a:xfrm>
        </p:spPr>
        <p:txBody>
          <a:bodyPr/>
          <a:lstStyle/>
          <a:p>
            <a:r>
              <a:rPr lang="cs-CZ" sz="2800" dirty="0"/>
              <a:t>používá přímý stimul nebo výhodu,</a:t>
            </a:r>
          </a:p>
          <a:p>
            <a:r>
              <a:rPr lang="cs-CZ" sz="2800" dirty="0"/>
              <a:t>stimul působí intenzivně na rozhodování            </a:t>
            </a:r>
            <a:br>
              <a:rPr lang="cs-CZ" sz="2800" dirty="0"/>
            </a:br>
            <a:r>
              <a:rPr lang="cs-CZ" sz="2800" dirty="0"/>
              <a:t>a chování příjemce, </a:t>
            </a:r>
          </a:p>
          <a:p>
            <a:r>
              <a:rPr lang="cs-CZ" sz="2800" dirty="0"/>
              <a:t>využívá se apelu na úsporu peněz, na získání peněz nebo něčeho hodnotného,</a:t>
            </a:r>
          </a:p>
          <a:p>
            <a:r>
              <a:rPr lang="cs-CZ" sz="2800" dirty="0"/>
              <a:t>působí téměř okamžitě po vyhlášení,</a:t>
            </a:r>
          </a:p>
          <a:p>
            <a:r>
              <a:rPr lang="cs-CZ" sz="2800" dirty="0"/>
              <a:t>krátkodobá účinnost (negativum) - po odeznění nabídky se chování spotřebitelů vrací               </a:t>
            </a:r>
            <a:br>
              <a:rPr lang="cs-CZ" sz="2800" dirty="0"/>
            </a:br>
            <a:r>
              <a:rPr lang="cs-CZ" sz="2800" dirty="0"/>
              <a:t>do původní podoby.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254835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5642"/>
            <a:ext cx="8229600" cy="811996"/>
          </a:xfrm>
        </p:spPr>
        <p:txBody>
          <a:bodyPr/>
          <a:lstStyle/>
          <a:p>
            <a:pPr algn="l"/>
            <a:r>
              <a:rPr lang="cs-CZ" sz="2800" b="1" dirty="0"/>
              <a:t>PŘÍKLADY PODPORY PRODEJE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21087"/>
          </a:xfrm>
        </p:spPr>
        <p:txBody>
          <a:bodyPr/>
          <a:lstStyle/>
          <a:p>
            <a:r>
              <a:rPr lang="cs-CZ" sz="2400" dirty="0"/>
              <a:t>nabídka výhodnější ceny, </a:t>
            </a:r>
          </a:p>
          <a:p>
            <a:r>
              <a:rPr lang="cs-CZ" sz="2400" dirty="0"/>
              <a:t>zboží zdarma,</a:t>
            </a:r>
          </a:p>
          <a:p>
            <a:r>
              <a:rPr lang="cs-CZ" sz="2400" dirty="0"/>
              <a:t>peněžité výhry v soutěži,</a:t>
            </a:r>
          </a:p>
          <a:p>
            <a:r>
              <a:rPr lang="cs-CZ" sz="2400" dirty="0"/>
              <a:t>kupony, </a:t>
            </a:r>
          </a:p>
          <a:p>
            <a:r>
              <a:rPr lang="cs-CZ" sz="2400" dirty="0"/>
              <a:t>vzorky,</a:t>
            </a:r>
          </a:p>
          <a:p>
            <a:r>
              <a:rPr lang="cs-CZ" sz="2400" dirty="0"/>
              <a:t>prémie,</a:t>
            </a:r>
          </a:p>
          <a:p>
            <a:r>
              <a:rPr lang="cs-CZ" sz="2400" dirty="0"/>
              <a:t>spotřebitelské soutěže,</a:t>
            </a:r>
          </a:p>
          <a:p>
            <a:r>
              <a:rPr lang="cs-CZ" sz="2400" dirty="0"/>
              <a:t>předvedení výrobku,</a:t>
            </a:r>
          </a:p>
          <a:p>
            <a:r>
              <a:rPr lang="cs-CZ" sz="2400" dirty="0"/>
              <a:t>dárky,</a:t>
            </a:r>
          </a:p>
          <a:p>
            <a:r>
              <a:rPr lang="cs-CZ" sz="2400" dirty="0"/>
              <a:t>výstavní zařízení.</a:t>
            </a:r>
          </a:p>
          <a:p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81853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93766"/>
            <a:ext cx="8229600" cy="823872"/>
          </a:xfrm>
        </p:spPr>
        <p:txBody>
          <a:bodyPr/>
          <a:lstStyle/>
          <a:p>
            <a:pPr algn="l"/>
            <a:r>
              <a:rPr lang="cs-CZ" sz="2800" b="1" dirty="0"/>
              <a:t>NEVÝHODY PODPORY PRODEJE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dirty="0"/>
              <a:t>může poškodit image firmy (častými slevami vyvolá dojem nízké kvality produktů),</a:t>
            </a:r>
          </a:p>
          <a:p>
            <a:r>
              <a:rPr lang="cs-CZ" sz="2800" dirty="0"/>
              <a:t>při častém poskytování výhod spotřebitel přestává nakupovat zboží běžné nabídky a čeká na další akci,</a:t>
            </a:r>
          </a:p>
          <a:p>
            <a:r>
              <a:rPr lang="cs-CZ" sz="2800" dirty="0"/>
              <a:t>spotřebitel může nakupovat kvůli výhodám a ne kvůli zboží samotnému.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09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283450" cy="1143000"/>
          </a:xfrm>
        </p:spPr>
        <p:txBody>
          <a:bodyPr/>
          <a:lstStyle/>
          <a:p>
            <a:r>
              <a:rPr lang="cs-CZ" sz="3900" dirty="0"/>
              <a:t>Nákupní chování spotřebitelů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se týká konečných spotřebitelů - jednotlivců a domácností, kteří nakupují zboží a služeb pro osobní spotřebu. Všichni dohromady tvoří spotřební trh.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99445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53142"/>
            <a:ext cx="8229600" cy="764495"/>
          </a:xfrm>
          <a:noFill/>
        </p:spPr>
        <p:txBody>
          <a:bodyPr/>
          <a:lstStyle/>
          <a:p>
            <a:pPr algn="l"/>
            <a:r>
              <a:rPr lang="cs-CZ" sz="2800" b="1" dirty="0"/>
              <a:t>3) OSOBNÍ PRODEJ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dirty="0"/>
              <a:t>velmi efektivní nástroj komunikace mezi prodávajícím a kupujícím,  </a:t>
            </a:r>
          </a:p>
          <a:p>
            <a:r>
              <a:rPr lang="cs-CZ" sz="2800" dirty="0"/>
              <a:t>nejnáročnější forma propagace s cílem dosáhnout žádoucího prodeje prostřednictvím osobního kontaktu,</a:t>
            </a:r>
            <a:endParaRPr lang="cs-CZ" dirty="0"/>
          </a:p>
          <a:p>
            <a:r>
              <a:rPr lang="cs-CZ" sz="2800" dirty="0"/>
              <a:t>osobní prezentace nabídky, jejímž cílem je prodej výrobků nebo služby a vytvoření  dobrého vztahu se zákazníkem.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04248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76894"/>
            <a:ext cx="8229600" cy="740744"/>
          </a:xfrm>
        </p:spPr>
        <p:txBody>
          <a:bodyPr/>
          <a:lstStyle/>
          <a:p>
            <a:pPr algn="l"/>
            <a:r>
              <a:rPr lang="cs-CZ" sz="2800" b="1" dirty="0"/>
              <a:t>OBCHODNÍ ZÁSTUPCE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400" dirty="0"/>
              <a:t>obchodní zástupce (OZ) - </a:t>
            </a:r>
            <a:r>
              <a:rPr lang="cs-CZ" sz="2400" dirty="0" err="1"/>
              <a:t>sales</a:t>
            </a:r>
            <a:r>
              <a:rPr lang="cs-CZ" sz="2400" dirty="0"/>
              <a:t> </a:t>
            </a:r>
            <a:r>
              <a:rPr lang="cs-CZ" sz="2400" dirty="0" err="1"/>
              <a:t>representative</a:t>
            </a:r>
            <a:r>
              <a:rPr lang="cs-CZ" sz="2400" dirty="0"/>
              <a:t>,</a:t>
            </a:r>
          </a:p>
          <a:p>
            <a:r>
              <a:rPr lang="cs-CZ" sz="2400" dirty="0"/>
              <a:t>představuje důležitý spojovací článek mezi prodejcem (distributorem) a zákazníkem,</a:t>
            </a:r>
          </a:p>
          <a:p>
            <a:r>
              <a:rPr lang="cs-CZ" sz="2400" dirty="0"/>
              <a:t>může být interním pracovníkem firmy (zaměstnanec) nebo externím pracovníkem (ŽL či jiná forma spolupráce),</a:t>
            </a:r>
          </a:p>
          <a:p>
            <a:r>
              <a:rPr lang="cs-CZ" sz="2400" dirty="0"/>
              <a:t>spolupráce s obchodními zástupci je vyžadována v rámci nových konceptů maloobchodního prodeje (změna obchodní politiky v ČR po roce 1989).</a:t>
            </a:r>
          </a:p>
          <a:p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89515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562271"/>
          </a:xfrm>
          <a:solidFill>
            <a:srgbClr val="66FFFF"/>
          </a:solidFill>
        </p:spPr>
        <p:txBody>
          <a:bodyPr>
            <a:normAutofit/>
          </a:bodyPr>
          <a:lstStyle/>
          <a:p>
            <a:r>
              <a:rPr lang="cs-CZ" sz="2400" b="1" dirty="0"/>
              <a:t>MARKETING – zkouškový okruh (42)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212</a:t>
            </a:fld>
            <a:endParaRPr lang="en-US"/>
          </a:p>
        </p:txBody>
      </p:sp>
      <p:sp>
        <p:nvSpPr>
          <p:cNvPr id="6" name="Zástupný obsah 5">
            <a:extLst>
              <a:ext uri="{FF2B5EF4-FFF2-40B4-BE49-F238E27FC236}">
                <a16:creationId xmlns="" xmlns:a16="http://schemas.microsoft.com/office/drawing/2014/main" id="{3F855E0B-AA68-49DD-A8CE-991330390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cs-CZ" sz="3700" dirty="0"/>
              <a:t>(35)	Podstata, úloha a cíle marketingu. Složky marketingového prostředí. Marketing management. Strategický marketing.</a:t>
            </a:r>
          </a:p>
          <a:p>
            <a:pPr marL="0" indent="0" algn="just">
              <a:buNone/>
            </a:pPr>
            <a:endParaRPr lang="cs-CZ" sz="3700" dirty="0">
              <a:highlight>
                <a:srgbClr val="00FFFF"/>
              </a:highlight>
            </a:endParaRPr>
          </a:p>
          <a:p>
            <a:pPr marL="0" indent="0" algn="just">
              <a:buNone/>
            </a:pPr>
            <a:r>
              <a:rPr lang="cs-CZ" sz="3700" dirty="0"/>
              <a:t>(36)	Trh. Spotřební trh a jeho analýza. Zákazník. Nákupní chování zákazníka. Nákupní rozhodovací proces. Chování a ovlivňování              spotřebitele.  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/>
              <a:t>(37)	Marketingový výzkum, jeho podstata a formy. Proces, příprava a realizace marketingového výzkumu. Marketingový              informační systém. Složky MIS. Marketingové zpravodajské informace a databáze.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/>
              <a:t>(38)	Produktová politika v rámci marketingového mixu. Charakteristika produktu. Životní cyklus výrobku. Politika (strategie)              značky – Brand Management, politika kvality, obalová politika. </a:t>
            </a:r>
          </a:p>
          <a:p>
            <a:pPr algn="just"/>
            <a:endParaRPr lang="cs-CZ" sz="3700" dirty="0"/>
          </a:p>
          <a:p>
            <a:pPr marL="0" indent="0" algn="just">
              <a:buNone/>
            </a:pPr>
            <a:r>
              <a:rPr lang="cs-CZ" sz="3700" dirty="0"/>
              <a:t>(39)	Cenová politika v rámci marketingového mixu. Cena. Cíle stanovení ceny. Cenové strategie. Psychologické a etické aspekty              tvorby ceny.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/>
              <a:t>(40)	Distribuční politika v rámci marketingového mixu. Pojem distribuce. Distribuční cesta přímá a nepřímá. Role distribučních              firem. Výrobní logistika firmy. Velkoobchod a maloobchod. 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/>
              <a:t>(41)	Marketingová komunikace v rámci marketingového mixu. Komunikace a komunikační model. Součásti marketingové       komunikace – komunikační mix. Reklama, reklamní sdělení. Význam marketingové komunikace pro firmu. </a:t>
            </a:r>
          </a:p>
          <a:p>
            <a:pPr algn="just"/>
            <a:endParaRPr lang="cs-CZ" sz="3700" dirty="0"/>
          </a:p>
          <a:p>
            <a:pPr marL="0" indent="0" algn="just">
              <a:buNone/>
            </a:pPr>
            <a:r>
              <a:rPr lang="cs-CZ" sz="3700" dirty="0">
                <a:highlight>
                  <a:srgbClr val="00FFFF"/>
                </a:highlight>
              </a:rPr>
              <a:t>(42)	Marketing služeb. Kategorie služeb. Specifika služeb. Metody odlišení služeb od konkurence. Konkurenční výhoda    poskytovatelů služeb. Parametry vnímání kvality služeb. Nástroje marketingového mixu služeb (8P). </a:t>
            </a:r>
          </a:p>
          <a:p>
            <a:pPr marL="0" indent="0" algn="just">
              <a:buNone/>
            </a:pPr>
            <a:endParaRPr lang="cs-CZ" sz="3700" dirty="0"/>
          </a:p>
          <a:p>
            <a:pPr marL="0" indent="0" algn="just">
              <a:buNone/>
            </a:pPr>
            <a:r>
              <a:rPr lang="cs-CZ" sz="3700" dirty="0"/>
              <a:t>(43)	Globální marketing 21. století. Filozofie mezinárodního marketingu. Mezinárodní obchod a jeho rizika. Etické aspekty           marketingu. Společenská kritika marketingu.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9015684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73463"/>
            <a:ext cx="6400800" cy="1800225"/>
          </a:xfrm>
          <a:solidFill>
            <a:srgbClr val="66FF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r>
              <a:rPr lang="cs-CZ" sz="4000" b="1" dirty="0"/>
              <a:t>MARKETING SLUŽEB</a:t>
            </a:r>
          </a:p>
        </p:txBody>
      </p:sp>
    </p:spTree>
  </p:cSld>
  <p:clrMapOvr>
    <a:masterClrMapping/>
  </p:clrMapOvr>
  <p:transition/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sz="2800" b="1" dirty="0"/>
              <a:t>ZÁKLADNÍ POJMY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/>
              <a:t>produkt,</a:t>
            </a:r>
          </a:p>
          <a:p>
            <a:r>
              <a:rPr lang="cs-CZ" sz="2800"/>
              <a:t>výrobek,</a:t>
            </a:r>
          </a:p>
          <a:p>
            <a:r>
              <a:rPr lang="cs-CZ" sz="2800"/>
              <a:t>služba.</a:t>
            </a:r>
          </a:p>
        </p:txBody>
      </p:sp>
      <p:sp>
        <p:nvSpPr>
          <p:cNvPr id="45060" name="Oval 4"/>
          <p:cNvSpPr>
            <a:spLocks noChangeArrowheads="1"/>
          </p:cNvSpPr>
          <p:nvPr/>
        </p:nvSpPr>
        <p:spPr bwMode="auto">
          <a:xfrm>
            <a:off x="3563938" y="2060575"/>
            <a:ext cx="2808287" cy="1368425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3200" b="1">
                <a:latin typeface="Arial" charset="0"/>
              </a:rPr>
              <a:t>PRODUKTY</a:t>
            </a:r>
          </a:p>
        </p:txBody>
      </p:sp>
      <p:sp>
        <p:nvSpPr>
          <p:cNvPr id="45061" name="Oval 5"/>
          <p:cNvSpPr>
            <a:spLocks noChangeArrowheads="1"/>
          </p:cNvSpPr>
          <p:nvPr/>
        </p:nvSpPr>
        <p:spPr bwMode="auto">
          <a:xfrm>
            <a:off x="1908175" y="3933825"/>
            <a:ext cx="2735263" cy="1655763"/>
          </a:xfrm>
          <a:prstGeom prst="ellipse">
            <a:avLst/>
          </a:prstGeom>
          <a:gradFill rotWithShape="1">
            <a:gsLst>
              <a:gs pos="0">
                <a:srgbClr val="1CFB17">
                  <a:gamma/>
                  <a:shade val="46275"/>
                  <a:invGamma/>
                </a:srgbClr>
              </a:gs>
              <a:gs pos="50000">
                <a:srgbClr val="1CFB17"/>
              </a:gs>
              <a:gs pos="100000">
                <a:srgbClr val="1CFB17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000" b="1">
                <a:latin typeface="Arial" charset="0"/>
              </a:rPr>
              <a:t>VÝROBKY</a:t>
            </a:r>
          </a:p>
          <a:p>
            <a:pPr algn="ctr"/>
            <a:r>
              <a:rPr lang="cs-CZ" b="1">
                <a:latin typeface="Arial" charset="0"/>
              </a:rPr>
              <a:t>(hmotné povahy)</a:t>
            </a:r>
          </a:p>
        </p:txBody>
      </p:sp>
      <p:sp>
        <p:nvSpPr>
          <p:cNvPr id="45062" name="Oval 6"/>
          <p:cNvSpPr>
            <a:spLocks noChangeArrowheads="1"/>
          </p:cNvSpPr>
          <p:nvPr/>
        </p:nvSpPr>
        <p:spPr bwMode="auto">
          <a:xfrm>
            <a:off x="5724525" y="4005263"/>
            <a:ext cx="2663825" cy="1584325"/>
          </a:xfrm>
          <a:prstGeom prst="ellipse">
            <a:avLst/>
          </a:prstGeom>
          <a:gradFill rotWithShape="1">
            <a:gsLst>
              <a:gs pos="0">
                <a:srgbClr val="1CFB17">
                  <a:gamma/>
                  <a:shade val="46275"/>
                  <a:invGamma/>
                </a:srgbClr>
              </a:gs>
              <a:gs pos="50000">
                <a:srgbClr val="1CFB17"/>
              </a:gs>
              <a:gs pos="100000">
                <a:srgbClr val="1CFB17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000" b="1">
                <a:latin typeface="Arial" charset="0"/>
              </a:rPr>
              <a:t>SLUŽBY</a:t>
            </a:r>
          </a:p>
          <a:p>
            <a:pPr algn="ctr"/>
            <a:r>
              <a:rPr lang="cs-CZ" b="1">
                <a:latin typeface="Arial" charset="0"/>
              </a:rPr>
              <a:t>(nehmotné povahy)</a:t>
            </a:r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 flipH="1">
            <a:off x="3779838" y="3429000"/>
            <a:ext cx="1223962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>
            <a:off x="5003800" y="3429000"/>
            <a:ext cx="1223963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214</a:t>
            </a:fld>
            <a:endParaRPr lang="en-US"/>
          </a:p>
        </p:txBody>
      </p:sp>
    </p:spTree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sz="2800" b="1" dirty="0"/>
              <a:t>PRODUKT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dirty="0"/>
              <a:t>vše, co tvoří nabídku na trhu,</a:t>
            </a:r>
          </a:p>
          <a:p>
            <a:r>
              <a:rPr lang="cs-CZ" sz="2800" dirty="0"/>
              <a:t>jedná se o veškeré hmotné i nehmotné statky, které mohou být nakupovány, používány </a:t>
            </a:r>
            <a:br>
              <a:rPr lang="cs-CZ" sz="2800" dirty="0"/>
            </a:br>
            <a:r>
              <a:rPr lang="cs-CZ" sz="2800" dirty="0"/>
              <a:t>a spotřebovávány a které mohou uspokojovat potřeby a přání spotřebitelů.</a:t>
            </a:r>
          </a:p>
          <a:p>
            <a:pPr>
              <a:buFont typeface="Wingdings" pitchFamily="2" charset="2"/>
              <a:buNone/>
            </a:pP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215</a:t>
            </a:fld>
            <a:endParaRPr lang="en-US"/>
          </a:p>
        </p:txBody>
      </p:sp>
    </p:spTree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/>
              <a:t>PRODUKT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dirty="0"/>
              <a:t>produktem jsou veškeré výrobky, služby, ale </a:t>
            </a:r>
            <a:br>
              <a:rPr lang="cs-CZ" sz="2800" dirty="0"/>
            </a:br>
            <a:r>
              <a:rPr lang="cs-CZ" sz="2800" dirty="0"/>
              <a:t>i zkušenosti, osoby, místa, organizace, informace </a:t>
            </a:r>
            <a:br>
              <a:rPr lang="cs-CZ" sz="2800" dirty="0"/>
            </a:br>
            <a:r>
              <a:rPr lang="cs-CZ" sz="2800" dirty="0"/>
              <a:t>a myšlenky, tj. vše, co se může stát předmětem směny, použití či spotřeby, co může uspokojit potřeby a přání,</a:t>
            </a:r>
          </a:p>
          <a:p>
            <a:r>
              <a:rPr lang="cs-CZ" sz="2800" dirty="0"/>
              <a:t>např. DVD přehrávač Sony, Ford </a:t>
            </a:r>
            <a:r>
              <a:rPr lang="cs-CZ" sz="2800" dirty="0" err="1"/>
              <a:t>Mondeo</a:t>
            </a:r>
            <a:r>
              <a:rPr lang="cs-CZ" sz="2800" dirty="0"/>
              <a:t>, prázdniny </a:t>
            </a:r>
            <a:br>
              <a:rPr lang="cs-CZ" sz="2800" dirty="0"/>
            </a:br>
            <a:r>
              <a:rPr lang="cs-CZ" sz="2800" dirty="0"/>
              <a:t>v Řecku, káva v kavárně, on-line bankovní poradenství.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216</a:t>
            </a:fld>
            <a:endParaRPr lang="en-US"/>
          </a:p>
        </p:txBody>
      </p:sp>
    </p:spTree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SLUŽBY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dirty="0"/>
              <a:t>jsou to nehmotné produkty směňované přímo mezi poskytovatelem a zákazníkem, přičemž příjemce získává určitou výhodu,</a:t>
            </a:r>
          </a:p>
          <a:p>
            <a:r>
              <a:rPr lang="cs-CZ" sz="2800" dirty="0"/>
              <a:t>jsou to nehmotné produkty, za něž platíme </a:t>
            </a:r>
            <a:br>
              <a:rPr lang="cs-CZ" sz="2800" dirty="0"/>
            </a:br>
            <a:r>
              <a:rPr lang="cs-CZ" sz="2800" dirty="0"/>
              <a:t>a používáme je, ale nikdy je nevlastníme.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217</a:t>
            </a:fld>
            <a:endParaRPr lang="en-US"/>
          </a:p>
        </p:txBody>
      </p:sp>
    </p:spTree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sz="2800" b="1" dirty="0"/>
              <a:t>TYPY SLUŽEB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800" b="1"/>
              <a:t>Rozdělení podle povahy procesu:</a:t>
            </a:r>
          </a:p>
          <a:p>
            <a:r>
              <a:rPr lang="cs-CZ" sz="2800"/>
              <a:t>služby poskytované lidmi,</a:t>
            </a:r>
          </a:p>
          <a:p>
            <a:r>
              <a:rPr lang="cs-CZ" sz="2800"/>
              <a:t>služby poskytované systémy (veřejná doprava, hotely, veřejné stravování),</a:t>
            </a:r>
          </a:p>
          <a:p>
            <a:r>
              <a:rPr lang="cs-CZ" sz="2800"/>
              <a:t>služby poskytované stroji (bankomaty).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218</a:t>
            </a:fld>
            <a:endParaRPr lang="en-US"/>
          </a:p>
        </p:txBody>
      </p:sp>
    </p:spTree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/>
              <a:t>TYPY SLUŽEB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800" b="1"/>
              <a:t>Rozdělení podle povahy poskytování služeb:</a:t>
            </a:r>
          </a:p>
          <a:p>
            <a:r>
              <a:rPr lang="cs-CZ" sz="2800"/>
              <a:t>služby znalců a expertů,</a:t>
            </a:r>
          </a:p>
          <a:p>
            <a:r>
              <a:rPr lang="cs-CZ" sz="2800"/>
              <a:t>podpůrné služby,</a:t>
            </a:r>
          </a:p>
          <a:p>
            <a:r>
              <a:rPr lang="cs-CZ" sz="2800"/>
              <a:t>outsourcing - kontrahované služby (služba zajištěná externím dodavatelem) (např. správa informačního systému).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219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/>
              <a:t>Nákupní chování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chování, kterým se spotřebitelé projevují při hledání, nakupování, užívání, hodnocení a nakládání s výrobky a službami, od nichž očekávají uspokojení svých potřeb,</a:t>
            </a:r>
          </a:p>
          <a:p>
            <a:r>
              <a:rPr lang="cs-CZ" dirty="0"/>
              <a:t>nákupní chování se zaměřuje na rozhodování jednotlivců při </a:t>
            </a:r>
            <a:r>
              <a:rPr lang="cs-CZ" b="1" dirty="0"/>
              <a:t>vynakládání vlastních zdrojů (peníze, čas, úsilí)</a:t>
            </a:r>
            <a:r>
              <a:rPr lang="cs-CZ" dirty="0"/>
              <a:t> na položky související se spotřebou.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44224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/>
              <a:t>SPECIFIKA  SLUŽEB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/>
              <a:t> </a:t>
            </a:r>
          </a:p>
        </p:txBody>
      </p:sp>
      <p:sp>
        <p:nvSpPr>
          <p:cNvPr id="20484" name="Oval 4"/>
          <p:cNvSpPr>
            <a:spLocks noChangeArrowheads="1"/>
          </p:cNvSpPr>
          <p:nvPr/>
        </p:nvSpPr>
        <p:spPr bwMode="auto">
          <a:xfrm>
            <a:off x="3492500" y="3213100"/>
            <a:ext cx="2016125" cy="1368425"/>
          </a:xfrm>
          <a:prstGeom prst="ellipse">
            <a:avLst/>
          </a:prstGeom>
          <a:gradFill rotWithShape="1">
            <a:gsLst>
              <a:gs pos="0">
                <a:srgbClr val="F1B7F1"/>
              </a:gs>
              <a:gs pos="50000">
                <a:srgbClr val="F1B7F1">
                  <a:gamma/>
                  <a:shade val="46275"/>
                  <a:invGamma/>
                </a:srgbClr>
              </a:gs>
              <a:gs pos="100000">
                <a:srgbClr val="F1B7F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SLUŽBY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331913" y="2060575"/>
            <a:ext cx="2016125" cy="1152525"/>
          </a:xfrm>
          <a:prstGeom prst="rect">
            <a:avLst/>
          </a:prstGeom>
          <a:gradFill rotWithShape="1">
            <a:gsLst>
              <a:gs pos="0">
                <a:srgbClr val="FB79F8">
                  <a:gamma/>
                  <a:shade val="46275"/>
                  <a:invGamma/>
                </a:srgbClr>
              </a:gs>
              <a:gs pos="50000">
                <a:srgbClr val="FB79F8"/>
              </a:gs>
              <a:gs pos="100000">
                <a:srgbClr val="FB79F8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NEHMOTNÁ</a:t>
            </a:r>
          </a:p>
          <a:p>
            <a:pPr algn="ctr"/>
            <a:r>
              <a:rPr lang="cs-CZ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POVAHA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5868988" y="2133600"/>
            <a:ext cx="2016125" cy="1079500"/>
          </a:xfrm>
          <a:prstGeom prst="rect">
            <a:avLst/>
          </a:prstGeom>
          <a:gradFill rotWithShape="1">
            <a:gsLst>
              <a:gs pos="0">
                <a:srgbClr val="FB79F8">
                  <a:gamma/>
                  <a:shade val="46275"/>
                  <a:invGamma/>
                </a:srgbClr>
              </a:gs>
              <a:gs pos="50000">
                <a:srgbClr val="FB79F8"/>
              </a:gs>
              <a:gs pos="100000">
                <a:srgbClr val="FB79F8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NEDĚLITELNOST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1260475" y="4581525"/>
            <a:ext cx="2016125" cy="1081088"/>
          </a:xfrm>
          <a:prstGeom prst="rect">
            <a:avLst/>
          </a:prstGeom>
          <a:gradFill rotWithShape="1">
            <a:gsLst>
              <a:gs pos="0">
                <a:srgbClr val="FB79F8">
                  <a:gamma/>
                  <a:shade val="46275"/>
                  <a:invGamma/>
                </a:srgbClr>
              </a:gs>
              <a:gs pos="50000">
                <a:srgbClr val="FB79F8"/>
              </a:gs>
              <a:gs pos="100000">
                <a:srgbClr val="FB79F8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ROZMANITOST</a:t>
            </a:r>
          </a:p>
          <a:p>
            <a:pPr algn="ctr"/>
            <a:r>
              <a:rPr lang="cs-CZ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KVALITY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5724525" y="4437063"/>
            <a:ext cx="2160588" cy="1081087"/>
          </a:xfrm>
          <a:prstGeom prst="rect">
            <a:avLst/>
          </a:prstGeom>
          <a:gradFill rotWithShape="1">
            <a:gsLst>
              <a:gs pos="0">
                <a:srgbClr val="FB79F8">
                  <a:gamma/>
                  <a:shade val="46275"/>
                  <a:invGamma/>
                </a:srgbClr>
              </a:gs>
              <a:gs pos="50000">
                <a:srgbClr val="FB79F8"/>
              </a:gs>
              <a:gs pos="100000">
                <a:srgbClr val="FB79F8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POMÍJIVOST</a:t>
            </a:r>
          </a:p>
          <a:p>
            <a:pPr algn="ctr"/>
            <a:r>
              <a:rPr lang="cs-CZ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SLUŽEB</a:t>
            </a: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 flipH="1" flipV="1">
            <a:off x="5364163" y="4221163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V="1">
            <a:off x="3276600" y="4365625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 flipH="1">
            <a:off x="5364163" y="3213100"/>
            <a:ext cx="50482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3348038" y="3213100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220</a:t>
            </a:fld>
            <a:endParaRPr lang="en-US"/>
          </a:p>
        </p:txBody>
      </p:sp>
    </p:spTree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sz="2800" b="1" dirty="0"/>
              <a:t>1) NEHMOTNÁ POVAHA SLUŽEB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/>
              <a:t>služby jsou nehmotné povahy - tzn., že si není možné služby před nákupem prohlédnout, ohmatat, nemůžeme je ochutnat, slyšet ani cítit,</a:t>
            </a:r>
          </a:p>
          <a:p>
            <a:r>
              <a:rPr lang="cs-CZ" sz="2800"/>
              <a:t>např. výsledek kosmetické operace, </a:t>
            </a:r>
          </a:p>
          <a:p>
            <a:r>
              <a:rPr lang="cs-CZ" sz="2800"/>
              <a:t>zákazníci chtějí nejistotu plynoucí z nehmotné povahy služeb omezit, proto sledují "</a:t>
            </a:r>
            <a:r>
              <a:rPr lang="cs-CZ" sz="2800" b="1"/>
              <a:t>signály</a:t>
            </a:r>
            <a:r>
              <a:rPr lang="cs-CZ" sz="2800"/>
              <a:t> </a:t>
            </a:r>
            <a:r>
              <a:rPr lang="cs-CZ" sz="2800" b="1"/>
              <a:t>kvality služeb</a:t>
            </a:r>
            <a:r>
              <a:rPr lang="cs-CZ" sz="2800"/>
              <a:t>".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221</a:t>
            </a:fld>
            <a:endParaRPr lang="en-US"/>
          </a:p>
        </p:txBody>
      </p:sp>
    </p:spTree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/>
              <a:t>2) NEDĚLITELNOST SLUŽEB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dirty="0"/>
              <a:t>služby jsou nedělitelné, jsou vytvářeny               </a:t>
            </a:r>
            <a:br>
              <a:rPr lang="cs-CZ" sz="2800" dirty="0"/>
            </a:br>
            <a:r>
              <a:rPr lang="cs-CZ" sz="2800" dirty="0"/>
              <a:t>a spotřebovávány současně, </a:t>
            </a:r>
          </a:p>
          <a:p>
            <a:r>
              <a:rPr lang="cs-CZ" sz="2800" dirty="0"/>
              <a:t>jsou přímo vázány na poskytovatele služeb,</a:t>
            </a:r>
          </a:p>
          <a:p>
            <a:r>
              <a:rPr lang="cs-CZ" sz="2800" dirty="0"/>
              <a:t>očekává se spolupráce (zubní lékař),</a:t>
            </a:r>
          </a:p>
          <a:p>
            <a:r>
              <a:rPr lang="cs-CZ" sz="2800" dirty="0"/>
              <a:t>zaměstnanec, který službu poskytuje,                </a:t>
            </a:r>
            <a:br>
              <a:rPr lang="cs-CZ" sz="2800" dirty="0"/>
            </a:br>
            <a:r>
              <a:rPr lang="cs-CZ" sz="2800" dirty="0"/>
              <a:t>je součástí služby samotné.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222</a:t>
            </a:fld>
            <a:endParaRPr lang="en-US"/>
          </a:p>
        </p:txBody>
      </p:sp>
    </p:spTree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/>
              <a:t>3) Rozmanitost kvality služeb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kvalita služby závisí na tom, kdo, kdy, kde </a:t>
            </a:r>
            <a:br>
              <a:rPr lang="cs-CZ" dirty="0"/>
            </a:br>
            <a:r>
              <a:rPr lang="cs-CZ" dirty="0"/>
              <a:t>a jakým způsobem službu poskytuje</a:t>
            </a:r>
          </a:p>
          <a:p>
            <a:r>
              <a:rPr lang="cs-CZ" dirty="0"/>
              <a:t>kvalita je proměnlivá, vysoce závislá na způsobu jejího poskytování</a:t>
            </a:r>
          </a:p>
          <a:p>
            <a:r>
              <a:rPr lang="cs-CZ" dirty="0"/>
              <a:t>kvalita služby jednoho pracovníka se mění </a:t>
            </a:r>
            <a:br>
              <a:rPr lang="cs-CZ" dirty="0"/>
            </a:br>
            <a:r>
              <a:rPr lang="cs-CZ" dirty="0"/>
              <a:t>v čase podle jeho únavy a jiných okolností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223</a:t>
            </a:fld>
            <a:endParaRPr lang="en-US"/>
          </a:p>
        </p:txBody>
      </p:sp>
    </p:spTree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0644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/>
              <a:t>4) Pomíjivost služeb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služby nelze skladovat pro následný prodej či užití</a:t>
            </a:r>
          </a:p>
          <a:p>
            <a:r>
              <a:rPr lang="cs-CZ"/>
              <a:t>jakmile je náplň služby "vyčerpána", je nutné / možné zakoupit službu novou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224</a:t>
            </a:fld>
            <a:endParaRPr lang="en-US"/>
          </a:p>
        </p:txBody>
      </p:sp>
    </p:spTree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b="1" dirty="0"/>
              <a:t>Další vlastnosti služeb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vysoká pružnost zpětných vazeb</a:t>
            </a:r>
          </a:p>
          <a:p>
            <a:r>
              <a:rPr lang="cs-CZ"/>
              <a:t>jednodušší zavádění nových produktů</a:t>
            </a:r>
          </a:p>
          <a:p>
            <a:r>
              <a:rPr lang="cs-CZ"/>
              <a:t>vázanost na provozovatele, místo a čas</a:t>
            </a:r>
          </a:p>
          <a:p>
            <a:r>
              <a:rPr lang="cs-CZ"/>
              <a:t>vysoký stupeň interakce poskytovatel - zákazník (budování silných vztahů)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225</a:t>
            </a:fld>
            <a:endParaRPr lang="en-US"/>
          </a:p>
        </p:txBody>
      </p:sp>
    </p:spTree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7740650" cy="1143000"/>
          </a:xfrm>
        </p:spPr>
        <p:txBody>
          <a:bodyPr/>
          <a:lstStyle/>
          <a:p>
            <a:r>
              <a:rPr lang="cs-CZ" dirty="0"/>
              <a:t>Odlišení služby od konkurence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sz="3600"/>
          </a:p>
          <a:p>
            <a:r>
              <a:rPr lang="cs-CZ" sz="3600"/>
              <a:t>rostoucí ceny služeb - nutnost odlišit služby v očích zákazníků od produktů konkurenčních</a:t>
            </a:r>
          </a:p>
          <a:p>
            <a:pPr>
              <a:buFont typeface="Wingdings" pitchFamily="2" charset="2"/>
              <a:buNone/>
            </a:pPr>
            <a:endParaRPr lang="cs-CZ" sz="36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226</a:t>
            </a:fld>
            <a:endParaRPr lang="en-US"/>
          </a:p>
        </p:txBody>
      </p:sp>
    </p:spTree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Metody odlišení služeb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/>
              <a:t>1) cenové konkurenci lze čelit lepší, odlišnou nabídkou (Student agency)</a:t>
            </a:r>
          </a:p>
          <a:p>
            <a:pPr>
              <a:buFont typeface="Wingdings" pitchFamily="2" charset="2"/>
              <a:buNone/>
            </a:pPr>
            <a:r>
              <a:rPr lang="cs-CZ"/>
              <a:t>2) odlišení kvalitou - způsobem, jakým jsou služby poskytovány (školení zaměstnanců, kurzy asertivity, banky - on-line přístup k bankovním službám)</a:t>
            </a:r>
          </a:p>
          <a:p>
            <a:pPr>
              <a:buFont typeface="Wingdings" pitchFamily="2" charset="2"/>
              <a:buNone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227</a:t>
            </a:fld>
            <a:endParaRPr lang="en-US"/>
          </a:p>
        </p:txBody>
      </p:sp>
    </p:spTree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/>
              <a:t>3) posílení a odlišení image firmy, její symboliky a značek (např. Bankovní dům Harris (Chicago) - symbol lva jako symbol síly banky)</a:t>
            </a:r>
          </a:p>
          <a:p>
            <a:pPr>
              <a:buFont typeface="Wingdings" pitchFamily="2" charset="2"/>
              <a:buNone/>
            </a:pPr>
            <a:r>
              <a:rPr lang="cs-CZ"/>
              <a:t>4) internet</a:t>
            </a:r>
          </a:p>
          <a:p>
            <a:pPr>
              <a:buFont typeface="Wingdings" pitchFamily="2" charset="2"/>
              <a:buNone/>
            </a:pPr>
            <a:r>
              <a:rPr lang="cs-CZ"/>
              <a:t>5) zvýšení produktivity práce při poskytování služeb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228</a:t>
            </a:fld>
            <a:endParaRPr lang="en-US"/>
          </a:p>
        </p:txBody>
      </p:sp>
    </p:spTree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sz="2800" b="1" dirty="0"/>
              <a:t>PRVKY K DOSAŽENÍ KVALITY SLUŽEB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400"/>
              <a:t>strategická koncepce,</a:t>
            </a:r>
          </a:p>
          <a:p>
            <a:r>
              <a:rPr lang="cs-CZ" sz="2400"/>
              <a:t>trvalá snaha vrcholového vedení o dosahování kvality,</a:t>
            </a:r>
          </a:p>
          <a:p>
            <a:r>
              <a:rPr lang="cs-CZ" sz="2400"/>
              <a:t>používání vysokých standardů,</a:t>
            </a:r>
          </a:p>
          <a:p>
            <a:r>
              <a:rPr lang="cs-CZ" sz="2400"/>
              <a:t>systémy pro sledování kvality služeb,</a:t>
            </a:r>
          </a:p>
          <a:p>
            <a:r>
              <a:rPr lang="cs-CZ" sz="2400"/>
              <a:t>systémy pro uspokojování nespokojených zákazníků,</a:t>
            </a:r>
          </a:p>
          <a:p>
            <a:r>
              <a:rPr lang="cs-CZ" sz="2400"/>
              <a:t>stejně dobré uspokojování zaměstnanců a zákazníků.</a:t>
            </a:r>
          </a:p>
          <a:p>
            <a:endParaRPr lang="cs-CZ" sz="2400"/>
          </a:p>
          <a:p>
            <a:pPr>
              <a:buFont typeface="Wingdings" pitchFamily="2" charset="2"/>
              <a:buNone/>
            </a:pPr>
            <a:endParaRPr lang="cs-CZ" sz="24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229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1143000"/>
          </a:xfrm>
        </p:spPr>
        <p:txBody>
          <a:bodyPr/>
          <a:lstStyle/>
          <a:p>
            <a:r>
              <a:rPr lang="cs-CZ" dirty="0"/>
              <a:t>Zákazník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středem pozornosti jakékoliv firmy,</a:t>
            </a:r>
          </a:p>
          <a:p>
            <a:r>
              <a:rPr lang="cs-CZ" dirty="0"/>
              <a:t>v marketingovém přístupu se jeho uspokojení stává základem, od kterého by se měly odvozovat veškeré další aktivity firmy,</a:t>
            </a:r>
          </a:p>
          <a:p>
            <a:r>
              <a:rPr lang="cs-CZ" dirty="0"/>
              <a:t>abychom mohli zákaznické potřeby uspokojit, musíme je dobře poznat!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11059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0644"/>
            <a:ext cx="8229600" cy="1143000"/>
          </a:xfrm>
        </p:spPr>
        <p:txBody>
          <a:bodyPr/>
          <a:lstStyle/>
          <a:p>
            <a:r>
              <a:rPr lang="cs-CZ" sz="2800" b="1" dirty="0"/>
              <a:t>PARAMETRY VNÍMANÍ KVALITY SLUŽEB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400"/>
              <a:t>osobní přístup,</a:t>
            </a:r>
          </a:p>
          <a:p>
            <a:r>
              <a:rPr lang="cs-CZ" sz="2400"/>
              <a:t>inovace,</a:t>
            </a:r>
          </a:p>
          <a:p>
            <a:r>
              <a:rPr lang="cs-CZ" sz="2400"/>
              <a:t>loajalita personálu,</a:t>
            </a:r>
          </a:p>
          <a:p>
            <a:r>
              <a:rPr lang="cs-CZ" sz="2400"/>
              <a:t>místní image,</a:t>
            </a:r>
          </a:p>
          <a:p>
            <a:r>
              <a:rPr lang="cs-CZ" sz="2400"/>
              <a:t>zvyšování jakosti,</a:t>
            </a:r>
          </a:p>
          <a:p>
            <a:r>
              <a:rPr lang="cs-CZ" sz="2400"/>
              <a:t>rychlost dodání,</a:t>
            </a:r>
          </a:p>
          <a:p>
            <a:r>
              <a:rPr lang="cs-CZ" sz="2400"/>
              <a:t>rychlejší rozhodování,</a:t>
            </a:r>
          </a:p>
          <a:p>
            <a:r>
              <a:rPr lang="cs-CZ" sz="2400"/>
              <a:t>speciální služby.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230</a:t>
            </a:fld>
            <a:endParaRPr lang="en-US"/>
          </a:p>
        </p:txBody>
      </p:sp>
    </p:spTree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283450" cy="1143000"/>
          </a:xfrm>
        </p:spPr>
        <p:txBody>
          <a:bodyPr/>
          <a:lstStyle/>
          <a:p>
            <a:r>
              <a:rPr lang="cs-CZ" sz="2800" b="1" dirty="0"/>
              <a:t>ROZPORY NEÚSPĚŠNÉ DODÁVKY SLUŽEB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400"/>
              <a:t>rozpor mezi očekáváním spotřebitele a vnímáním managementu,</a:t>
            </a:r>
          </a:p>
          <a:p>
            <a:r>
              <a:rPr lang="cs-CZ" sz="2400"/>
              <a:t>rozpor mezi vnímáním managementu a specifikací služeb (nejasná specifikace),</a:t>
            </a:r>
          </a:p>
          <a:p>
            <a:r>
              <a:rPr lang="cs-CZ" sz="2400"/>
              <a:t>rozpor mezi specifikací služeb a jejich poskytováním (úroveň personálu),</a:t>
            </a:r>
          </a:p>
          <a:p>
            <a:r>
              <a:rPr lang="cs-CZ" sz="2400"/>
              <a:t>rozpor mezi poskytovanou službou a vnější komunikací (rozpor mezi prospektem a skutečností),</a:t>
            </a:r>
          </a:p>
          <a:p>
            <a:r>
              <a:rPr lang="cs-CZ" sz="2400"/>
              <a:t>rozpor mezi vnímanou a očekávanou službou.</a:t>
            </a:r>
          </a:p>
          <a:p>
            <a:endParaRPr lang="cs-CZ" sz="24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231</a:t>
            </a:fld>
            <a:endParaRPr lang="en-US"/>
          </a:p>
        </p:txBody>
      </p:sp>
    </p:spTree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283450" cy="1143000"/>
          </a:xfrm>
        </p:spPr>
        <p:txBody>
          <a:bodyPr>
            <a:normAutofit fontScale="90000"/>
          </a:bodyPr>
          <a:lstStyle/>
          <a:p>
            <a:r>
              <a:rPr lang="cs-CZ" sz="3600" dirty="0"/>
              <a:t>Nástroje</a:t>
            </a:r>
            <a:br>
              <a:rPr lang="cs-CZ" sz="3600" dirty="0"/>
            </a:br>
            <a:r>
              <a:rPr lang="cs-CZ" sz="3600" dirty="0"/>
              <a:t>marketingového mixu služeb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400" b="1">
                <a:solidFill>
                  <a:schemeClr val="hlink"/>
                </a:solidFill>
              </a:rPr>
              <a:t>Místo</a:t>
            </a:r>
            <a:r>
              <a:rPr lang="cs-CZ" sz="2400"/>
              <a:t> (typ provozu, požadavky na místo)</a:t>
            </a:r>
          </a:p>
          <a:p>
            <a:r>
              <a:rPr lang="cs-CZ" sz="2400" b="1">
                <a:solidFill>
                  <a:schemeClr val="hlink"/>
                </a:solidFill>
              </a:rPr>
              <a:t>Fyzická distribuce</a:t>
            </a:r>
            <a:r>
              <a:rPr lang="cs-CZ" sz="2400"/>
              <a:t> (řízení zásob, doprava)</a:t>
            </a:r>
          </a:p>
          <a:p>
            <a:r>
              <a:rPr lang="cs-CZ" sz="2400" b="1">
                <a:solidFill>
                  <a:schemeClr val="hlink"/>
                </a:solidFill>
              </a:rPr>
              <a:t>Výrobek</a:t>
            </a:r>
            <a:r>
              <a:rPr lang="cs-CZ" sz="2400"/>
              <a:t> (sortiment, značky, balení)</a:t>
            </a:r>
          </a:p>
          <a:p>
            <a:r>
              <a:rPr lang="cs-CZ" sz="2400" b="1">
                <a:solidFill>
                  <a:schemeClr val="hlink"/>
                </a:solidFill>
              </a:rPr>
              <a:t>Prezentace</a:t>
            </a:r>
            <a:r>
              <a:rPr lang="cs-CZ" sz="2400"/>
              <a:t> (prezentace obchodu, vnitřní vybavení, vstavení zboží, atmosféra)</a:t>
            </a:r>
          </a:p>
          <a:p>
            <a:r>
              <a:rPr lang="cs-CZ" sz="2400" b="1">
                <a:solidFill>
                  <a:schemeClr val="hlink"/>
                </a:solidFill>
              </a:rPr>
              <a:t>Personál</a:t>
            </a:r>
            <a:r>
              <a:rPr lang="cs-CZ" sz="2400"/>
              <a:t> (kvalita a počet prodavačů)</a:t>
            </a:r>
          </a:p>
          <a:p>
            <a:r>
              <a:rPr lang="cs-CZ" sz="2400" b="1">
                <a:solidFill>
                  <a:schemeClr val="hlink"/>
                </a:solidFill>
              </a:rPr>
              <a:t>Cena </a:t>
            </a:r>
            <a:r>
              <a:rPr lang="cs-CZ" sz="2400"/>
              <a:t>(nákupní a prodejní cena, image ceny)</a:t>
            </a:r>
          </a:p>
          <a:p>
            <a:r>
              <a:rPr lang="cs-CZ" sz="2400" b="1">
                <a:solidFill>
                  <a:schemeClr val="hlink"/>
                </a:solidFill>
              </a:rPr>
              <a:t>Propagace</a:t>
            </a:r>
            <a:r>
              <a:rPr lang="cs-CZ" sz="2400"/>
              <a:t> (reklama, podpora prodeje, publicita)</a:t>
            </a:r>
          </a:p>
          <a:p>
            <a:r>
              <a:rPr lang="cs-CZ" sz="2400" b="1">
                <a:solidFill>
                  <a:schemeClr val="hlink"/>
                </a:solidFill>
              </a:rPr>
              <a:t>Produktivita</a:t>
            </a:r>
            <a:r>
              <a:rPr lang="cs-CZ" sz="2400"/>
              <a:t> (systém rozvržení obchodu, bezpečnostní systémy, systém placení)</a:t>
            </a:r>
          </a:p>
          <a:p>
            <a:endParaRPr lang="cs-CZ" sz="24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232</a:t>
            </a:fld>
            <a:endParaRPr lang="en-US"/>
          </a:p>
        </p:txBody>
      </p:sp>
    </p:spTree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/>
              <a:t>SOUČASNÝ TREND</a:t>
            </a:r>
            <a:r>
              <a:rPr lang="cs-CZ"/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/>
              <a:t>rostoucí podíl služeb na celkovém souhrnu obchodních procesů</a:t>
            </a:r>
          </a:p>
          <a:p>
            <a:endParaRPr lang="cs-CZ" sz="2800"/>
          </a:p>
          <a:p>
            <a:endParaRPr lang="cs-CZ" sz="2800"/>
          </a:p>
          <a:p>
            <a:endParaRPr lang="cs-CZ" sz="2800"/>
          </a:p>
          <a:p>
            <a:pPr>
              <a:buFont typeface="Wingdings" pitchFamily="2" charset="2"/>
              <a:buNone/>
            </a:pPr>
            <a:r>
              <a:rPr lang="cs-CZ" sz="2800"/>
              <a:t>   </a:t>
            </a:r>
          </a:p>
          <a:p>
            <a:pPr>
              <a:buFont typeface="Wingdings" pitchFamily="2" charset="2"/>
              <a:buNone/>
            </a:pPr>
            <a:r>
              <a:rPr lang="cs-CZ" sz="2800"/>
              <a:t>   proto roste zájem odborníků o aplikaci marketingu ve sféře služeb.</a:t>
            </a:r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2843213" y="2781300"/>
            <a:ext cx="2305050" cy="1584325"/>
          </a:xfrm>
          <a:prstGeom prst="curvedRightArrow">
            <a:avLst>
              <a:gd name="adj1" fmla="val 20000"/>
              <a:gd name="adj2" fmla="val 40000"/>
              <a:gd name="adj3" fmla="val 48497"/>
            </a:avLst>
          </a:prstGeom>
          <a:solidFill>
            <a:srgbClr val="1CFB1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233</a:t>
            </a:fld>
            <a:endParaRPr lang="en-US"/>
          </a:p>
        </p:txBody>
      </p:sp>
    </p:spTree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Postmoderní marketing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Modernismus X postmodernismus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modernismus = typický jednoznačný a strukturovaný pohled </a:t>
            </a:r>
            <a:br>
              <a:rPr lang="cs-CZ" sz="2000" dirty="0">
                <a:solidFill>
                  <a:schemeClr val="tx1"/>
                </a:solidFill>
              </a:rPr>
            </a:br>
            <a:r>
              <a:rPr lang="cs-CZ" sz="2000" dirty="0">
                <a:solidFill>
                  <a:schemeClr val="tx1"/>
                </a:solidFill>
              </a:rPr>
              <a:t>na svět; vědou podložená pravidla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modernismus nepředpokládá, že by se člověk mohl chovat jinak než podle racionálních ekonomických modelů</a:t>
            </a:r>
          </a:p>
          <a:p>
            <a:pPr lvl="1"/>
            <a:endParaRPr lang="cs-CZ" sz="2000" dirty="0">
              <a:solidFill>
                <a:schemeClr val="tx1"/>
              </a:solidFill>
            </a:endParaRP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postmodernismus = vědecká měřítka hledá spíše v umění </a:t>
            </a:r>
            <a:br>
              <a:rPr lang="cs-CZ" sz="2000" dirty="0">
                <a:solidFill>
                  <a:schemeClr val="tx1"/>
                </a:solidFill>
              </a:rPr>
            </a:br>
            <a:r>
              <a:rPr lang="cs-CZ" sz="2000" dirty="0">
                <a:solidFill>
                  <a:schemeClr val="tx1"/>
                </a:solidFill>
              </a:rPr>
              <a:t>a humanitních vědách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postmoderní lidé podléhají iracionálním vlivům, které přicházejí</a:t>
            </a:r>
            <a:br>
              <a:rPr lang="cs-CZ" sz="2000" dirty="0">
                <a:solidFill>
                  <a:schemeClr val="tx1"/>
                </a:solidFill>
              </a:rPr>
            </a:br>
            <a:r>
              <a:rPr lang="cs-CZ" sz="2000" dirty="0">
                <a:solidFill>
                  <a:schemeClr val="tx1"/>
                </a:solidFill>
              </a:rPr>
              <a:t>z jejich okolí, z emocí, pocitů a dalších zdrojů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lidé se rozhodují spíše na základě krátkozrakých rozhodnutí, </a:t>
            </a:r>
            <a:br>
              <a:rPr lang="cs-CZ" sz="2000" dirty="0">
                <a:solidFill>
                  <a:schemeClr val="tx1"/>
                </a:solidFill>
              </a:rPr>
            </a:br>
            <a:r>
              <a:rPr lang="cs-CZ" sz="2000" dirty="0">
                <a:solidFill>
                  <a:schemeClr val="tx1"/>
                </a:solidFill>
              </a:rPr>
              <a:t>než podle dlouhodobých plánů</a:t>
            </a:r>
          </a:p>
          <a:p>
            <a:pPr lvl="1"/>
            <a:endParaRPr lang="cs-CZ" sz="2000" dirty="0">
              <a:solidFill>
                <a:schemeClr val="tx1"/>
              </a:solidFill>
            </a:endParaRPr>
          </a:p>
          <a:p>
            <a:pPr lvl="1"/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500" dirty="0"/>
              <a:t>Postmoderní svět a postmoderní spotřebitel</a:t>
            </a:r>
            <a:endParaRPr lang="cs-CZ" sz="25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235</a:t>
            </a:fld>
            <a:endParaRPr lang="en-US"/>
          </a:p>
        </p:txBody>
      </p:sp>
    </p:spTree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Vliv postmodernismu na MK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větší příklon k symbolismu a k příběhům - konstruované pravdě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objektivní pravdu a běžné způsoby měření postmodernismus popírá</a:t>
            </a:r>
          </a:p>
          <a:p>
            <a:pPr lvl="1"/>
            <a:endParaRPr lang="cs-CZ" sz="2000" dirty="0">
              <a:solidFill>
                <a:schemeClr val="tx1"/>
              </a:solidFill>
            </a:endParaRPr>
          </a:p>
          <a:p>
            <a:pPr lvl="1"/>
            <a:r>
              <a:rPr lang="cs-CZ" sz="2000" b="1" dirty="0">
                <a:solidFill>
                  <a:schemeClr val="tx1"/>
                </a:solidFill>
              </a:rPr>
              <a:t>6 základních témat postmoderního marketingu:</a:t>
            </a:r>
            <a:r>
              <a:rPr lang="cs-CZ" sz="1400" b="1" dirty="0">
                <a:solidFill>
                  <a:schemeClr val="tx1"/>
                </a:solidFill>
              </a:rPr>
              <a:t> </a:t>
            </a:r>
            <a:r>
              <a:rPr lang="cs-CZ" sz="1400" dirty="0">
                <a:solidFill>
                  <a:schemeClr val="tx1"/>
                </a:solidFill>
              </a:rPr>
              <a:t>(</a:t>
            </a:r>
            <a:r>
              <a:rPr lang="cs-CZ" sz="1400" dirty="0" err="1">
                <a:solidFill>
                  <a:schemeClr val="tx1"/>
                </a:solidFill>
              </a:rPr>
              <a:t>Leanne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Tomasevic</a:t>
            </a:r>
            <a:r>
              <a:rPr lang="cs-CZ" sz="1400" dirty="0">
                <a:solidFill>
                  <a:schemeClr val="tx1"/>
                </a:solidFill>
              </a:rPr>
              <a:t>)</a:t>
            </a:r>
            <a:endParaRPr lang="cs-CZ" sz="2000" dirty="0">
              <a:solidFill>
                <a:schemeClr val="tx1"/>
              </a:solidFill>
            </a:endParaRP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hyper-realita,</a:t>
            </a: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fragmentace,</a:t>
            </a: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spotřeba na úkor produkce,</a:t>
            </a: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decentralizace subjektu,</a:t>
            </a: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paradoxní srovnávání,</a:t>
            </a: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ztráta angažovanosti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500" dirty="0"/>
              <a:t>Postmoderní svět a postmoderní spotřebitel</a:t>
            </a:r>
            <a:endParaRPr lang="cs-CZ" sz="25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236</a:t>
            </a:fld>
            <a:endParaRPr lang="en-US"/>
          </a:p>
        </p:txBody>
      </p:sp>
    </p:spTree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Hyper-realita</a:t>
            </a:r>
          </a:p>
          <a:p>
            <a:pPr lvl="1"/>
            <a:r>
              <a:rPr lang="cs-CZ" sz="2400" dirty="0">
                <a:solidFill>
                  <a:schemeClr val="tx1"/>
                </a:solidFill>
              </a:rPr>
              <a:t>Je to jedna z podmínek postmodernismu, která říká, </a:t>
            </a:r>
            <a:br>
              <a:rPr lang="cs-CZ" sz="2400" dirty="0">
                <a:solidFill>
                  <a:schemeClr val="tx1"/>
                </a:solidFill>
              </a:rPr>
            </a:br>
            <a:r>
              <a:rPr lang="cs-CZ" sz="2400" dirty="0">
                <a:solidFill>
                  <a:schemeClr val="tx1"/>
                </a:solidFill>
              </a:rPr>
              <a:t>že naše původní realita se proměnila v cosi méně reálného.</a:t>
            </a:r>
          </a:p>
          <a:p>
            <a:pPr lvl="1"/>
            <a:r>
              <a:rPr lang="cs-CZ" sz="2400" dirty="0">
                <a:solidFill>
                  <a:schemeClr val="tx1"/>
                </a:solidFill>
              </a:rPr>
              <a:t>Dnešní spotřebitelé si nekupují výrobky pro jejich základní účel, ale spíše kvůli prožitku, který jím daný výrobek umožní.</a:t>
            </a:r>
          </a:p>
          <a:p>
            <a:pPr lvl="1"/>
            <a:r>
              <a:rPr lang="cs-CZ" sz="2400" dirty="0">
                <a:solidFill>
                  <a:schemeClr val="tx1"/>
                </a:solidFill>
              </a:rPr>
              <a:t>Lidé se rozhodují podle jiných podnětů, než za účelem racionálního uspokojování potřeb. S výrobkem si kupují kus příběhu, pořizují si určitý symbol.</a:t>
            </a:r>
          </a:p>
          <a:p>
            <a:pPr lvl="1"/>
            <a:r>
              <a:rPr lang="cs-CZ" sz="2400" dirty="0">
                <a:solidFill>
                  <a:schemeClr val="tx1"/>
                </a:solidFill>
              </a:rPr>
              <a:t>Značky = tzv. „hodnotové konzervy“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/>
              <a:t>Postmoderní svět a postmoderní spotřebitel</a:t>
            </a:r>
            <a:endParaRPr lang="cs-CZ" sz="24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237</a:t>
            </a:fld>
            <a:endParaRPr lang="en-US"/>
          </a:p>
        </p:txBody>
      </p:sp>
    </p:spTree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Fragmentace</a:t>
            </a:r>
          </a:p>
          <a:p>
            <a:pPr lvl="1"/>
            <a:r>
              <a:rPr lang="cs-CZ" sz="2200" dirty="0">
                <a:solidFill>
                  <a:schemeClr val="tx1"/>
                </a:solidFill>
              </a:rPr>
              <a:t>Roztříštění jednoty - modernistická masová společnost se začíná tříštit na velmi malé skupinky či dokonce jednotlivce (tlupy).</a:t>
            </a:r>
          </a:p>
          <a:p>
            <a:pPr lvl="1"/>
            <a:r>
              <a:rPr lang="cs-CZ" sz="2200" dirty="0">
                <a:solidFill>
                  <a:schemeClr val="tx1"/>
                </a:solidFill>
              </a:rPr>
              <a:t>Trh i jednotliví spotřebitelé se neustále dělí v důsledku vytváření specifických značek, produktů ale i médií. Dnes je velmi těžké najít společné znaky určité skupiny a jasně ji definovat.</a:t>
            </a:r>
          </a:p>
          <a:p>
            <a:pPr lvl="1"/>
            <a:r>
              <a:rPr lang="cs-CZ" sz="2200" dirty="0">
                <a:solidFill>
                  <a:schemeClr val="tx1"/>
                </a:solidFill>
              </a:rPr>
              <a:t>Vznikají nová média, nové postupy a inovace, aby bylo možno efektivně komunikovat s malými skupinami či jednotlivými spotřebiteli. Novým trendem v tomto směru je internetová komunikace či digitální televizní vysílání.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500" dirty="0"/>
              <a:t>Postmoderní svět a postmoderní spotřebitel</a:t>
            </a:r>
            <a:endParaRPr lang="cs-CZ" sz="25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238</a:t>
            </a:fld>
            <a:endParaRPr lang="en-US"/>
          </a:p>
        </p:txBody>
      </p:sp>
    </p:spTree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Spotřeba na úkor produkce</a:t>
            </a:r>
          </a:p>
          <a:p>
            <a:pPr lvl="1"/>
            <a:r>
              <a:rPr lang="cs-CZ" sz="2400" dirty="0">
                <a:solidFill>
                  <a:schemeClr val="tx1"/>
                </a:solidFill>
              </a:rPr>
              <a:t>Moderní reklama prodává již vyrobené produkty </a:t>
            </a:r>
            <a:br>
              <a:rPr lang="cs-CZ" sz="2400" dirty="0">
                <a:solidFill>
                  <a:schemeClr val="tx1"/>
                </a:solidFill>
              </a:rPr>
            </a:br>
            <a:r>
              <a:rPr lang="cs-CZ" sz="2400" dirty="0">
                <a:solidFill>
                  <a:schemeClr val="tx1"/>
                </a:solidFill>
              </a:rPr>
              <a:t>a snaží se, aby si je kupovalo co nejvíce lidí. Smysl modernistické produkce je v masové výrobě, která jediná dokáže snižovat náklady.</a:t>
            </a:r>
          </a:p>
          <a:p>
            <a:pPr lvl="1"/>
            <a:r>
              <a:rPr lang="cs-CZ" sz="2400" dirty="0">
                <a:solidFill>
                  <a:schemeClr val="tx1"/>
                </a:solidFill>
              </a:rPr>
              <a:t>Postmodernismu má naprosto jiný pohled na lidské potřeby.</a:t>
            </a:r>
          </a:p>
          <a:p>
            <a:pPr lvl="1"/>
            <a:r>
              <a:rPr lang="cs-CZ" sz="2400" dirty="0">
                <a:solidFill>
                  <a:schemeClr val="tx1"/>
                </a:solidFill>
              </a:rPr>
              <a:t>Dnešní spotřebitelé si s výrobkem kupují spíše pocit, příběh či status než samotnou funkci výrobku. To do značné míry ovlivňuje spotřebu.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500" dirty="0"/>
              <a:t>Postmoderní svět a postmoderní spotřebitel</a:t>
            </a:r>
            <a:endParaRPr lang="cs-CZ" sz="25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239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85179"/>
            <a:ext cx="8229600" cy="1143000"/>
          </a:xfrm>
        </p:spPr>
        <p:txBody>
          <a:bodyPr/>
          <a:lstStyle/>
          <a:p>
            <a:r>
              <a:rPr lang="cs-CZ" sz="3600" dirty="0"/>
              <a:t>Model spotřebitelského chování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3528" y="2780704"/>
            <a:ext cx="1223963" cy="2376488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cs-CZ" sz="1400" dirty="0">
                <a:solidFill>
                  <a:srgbClr val="000000"/>
                </a:solidFill>
              </a:rPr>
              <a:t>Produkt</a:t>
            </a:r>
            <a:endParaRPr lang="en-US" sz="1400" dirty="0">
              <a:solidFill>
                <a:srgbClr val="000000"/>
              </a:solidFill>
            </a:endParaRPr>
          </a:p>
          <a:p>
            <a:pPr algn="ctr"/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cs-CZ" sz="1400" dirty="0">
                <a:solidFill>
                  <a:srgbClr val="000000"/>
                </a:solidFill>
              </a:rPr>
              <a:t>Cena</a:t>
            </a:r>
            <a:endParaRPr lang="en-US" sz="1400" dirty="0">
              <a:solidFill>
                <a:srgbClr val="000000"/>
              </a:solidFill>
            </a:endParaRPr>
          </a:p>
          <a:p>
            <a:pPr algn="ctr"/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cs-CZ" sz="1400" dirty="0">
                <a:solidFill>
                  <a:srgbClr val="000000"/>
                </a:solidFill>
              </a:rPr>
              <a:t>Distribuce</a:t>
            </a:r>
            <a:endParaRPr lang="en-US" sz="1400" dirty="0">
              <a:solidFill>
                <a:srgbClr val="000000"/>
              </a:solidFill>
            </a:endParaRPr>
          </a:p>
          <a:p>
            <a:pPr algn="ctr"/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cs-CZ" sz="1400" dirty="0">
                <a:solidFill>
                  <a:srgbClr val="000000"/>
                </a:solidFill>
              </a:rPr>
              <a:t>Marketingová</a:t>
            </a:r>
            <a:br>
              <a:rPr lang="cs-CZ" sz="1400" dirty="0">
                <a:solidFill>
                  <a:srgbClr val="000000"/>
                </a:solidFill>
              </a:rPr>
            </a:br>
            <a:r>
              <a:rPr lang="cs-CZ" sz="1400" dirty="0">
                <a:solidFill>
                  <a:srgbClr val="000000"/>
                </a:solidFill>
              </a:rPr>
              <a:t>komunikace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384228" y="2780704"/>
            <a:ext cx="1404938" cy="2376488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 dirty="0">
                <a:solidFill>
                  <a:srgbClr val="000000"/>
                </a:solidFill>
              </a:rPr>
              <a:t>Osobnostní </a:t>
            </a:r>
            <a:br>
              <a:rPr lang="cs-CZ" sz="1400" dirty="0">
                <a:solidFill>
                  <a:srgbClr val="000000"/>
                </a:solidFill>
              </a:rPr>
            </a:br>
            <a:r>
              <a:rPr lang="cs-CZ" sz="1400" dirty="0">
                <a:solidFill>
                  <a:srgbClr val="000000"/>
                </a:solidFill>
              </a:rPr>
              <a:t>charakteristika</a:t>
            </a:r>
            <a:br>
              <a:rPr lang="cs-CZ" sz="1400" dirty="0">
                <a:solidFill>
                  <a:srgbClr val="000000"/>
                </a:solidFill>
              </a:rPr>
            </a:br>
            <a:r>
              <a:rPr lang="cs-CZ" sz="1400" dirty="0">
                <a:solidFill>
                  <a:srgbClr val="000000"/>
                </a:solidFill>
              </a:rPr>
              <a:t>spotřebitele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949753" y="2780704"/>
            <a:ext cx="1909763" cy="237648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 dirty="0">
                <a:solidFill>
                  <a:srgbClr val="000000"/>
                </a:solidFill>
              </a:rPr>
              <a:t>Výběr produktu</a:t>
            </a:r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cs-CZ" sz="1400" dirty="0">
                <a:solidFill>
                  <a:srgbClr val="000000"/>
                </a:solidFill>
              </a:rPr>
              <a:t>Výběr značky</a:t>
            </a:r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cs-CZ" sz="1400" dirty="0">
                <a:solidFill>
                  <a:srgbClr val="000000"/>
                </a:solidFill>
              </a:rPr>
              <a:t>Výběr prodejce</a:t>
            </a:r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cs-CZ" sz="1400" dirty="0">
                <a:solidFill>
                  <a:srgbClr val="000000"/>
                </a:solidFill>
              </a:rPr>
              <a:t>Načasování nákupu</a:t>
            </a:r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cs-CZ" sz="1400" dirty="0">
                <a:solidFill>
                  <a:srgbClr val="000000"/>
                </a:solidFill>
              </a:rPr>
              <a:t>Vyčleněná částka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47491" y="2780704"/>
            <a:ext cx="1223962" cy="2376488"/>
          </a:xfrm>
          <a:prstGeom prst="rect">
            <a:avLst/>
          </a:prstGeom>
          <a:gradFill rotWithShape="1">
            <a:gsLst>
              <a:gs pos="0">
                <a:srgbClr val="009900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cs-CZ" sz="1400" dirty="0">
              <a:solidFill>
                <a:srgbClr val="000000"/>
              </a:solidFill>
            </a:endParaRPr>
          </a:p>
          <a:p>
            <a:pPr algn="ctr"/>
            <a:r>
              <a:rPr lang="cs-CZ" sz="1400" dirty="0">
                <a:solidFill>
                  <a:srgbClr val="000000"/>
                </a:solidFill>
              </a:rPr>
              <a:t>Ekonomické</a:t>
            </a:r>
            <a:endParaRPr lang="en-US" sz="1400" dirty="0">
              <a:solidFill>
                <a:srgbClr val="000000"/>
              </a:solidFill>
            </a:endParaRPr>
          </a:p>
          <a:p>
            <a:pPr algn="ctr"/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cs-CZ" sz="1400" dirty="0">
                <a:solidFill>
                  <a:srgbClr val="000000"/>
                </a:solidFill>
              </a:rPr>
              <a:t>Technologické</a:t>
            </a:r>
            <a:endParaRPr lang="en-US" sz="1400" dirty="0">
              <a:solidFill>
                <a:srgbClr val="000000"/>
              </a:solidFill>
            </a:endParaRPr>
          </a:p>
          <a:p>
            <a:pPr algn="ctr"/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cs-CZ" sz="1400" dirty="0">
                <a:solidFill>
                  <a:srgbClr val="000000"/>
                </a:solidFill>
              </a:rPr>
              <a:t>Politické</a:t>
            </a:r>
            <a:endParaRPr lang="en-US" sz="1400" dirty="0">
              <a:solidFill>
                <a:srgbClr val="000000"/>
              </a:solidFill>
            </a:endParaRPr>
          </a:p>
          <a:p>
            <a:pPr algn="ctr"/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cs-CZ" sz="1400" dirty="0">
                <a:solidFill>
                  <a:srgbClr val="000000"/>
                </a:solidFill>
              </a:rPr>
              <a:t>Kulturní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23528" y="2780704"/>
            <a:ext cx="2447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2773041" y="3501429"/>
            <a:ext cx="6477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789166" y="2780704"/>
            <a:ext cx="1800225" cy="237648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 dirty="0">
                <a:solidFill>
                  <a:srgbClr val="000000"/>
                </a:solidFill>
              </a:rPr>
              <a:t>Rozhodovací </a:t>
            </a:r>
            <a:br>
              <a:rPr lang="cs-CZ" sz="1400" dirty="0">
                <a:solidFill>
                  <a:srgbClr val="000000"/>
                </a:solidFill>
              </a:rPr>
            </a:br>
            <a:r>
              <a:rPr lang="cs-CZ" sz="1400" dirty="0">
                <a:solidFill>
                  <a:srgbClr val="000000"/>
                </a:solidFill>
              </a:rPr>
              <a:t>proces spotřebitele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3420741" y="2780704"/>
            <a:ext cx="3168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6948166" y="2780704"/>
            <a:ext cx="19446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6589391" y="3501429"/>
            <a:ext cx="3603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323528" y="1628179"/>
            <a:ext cx="2449513" cy="11525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 b="1" dirty="0">
                <a:solidFill>
                  <a:srgbClr val="000000"/>
                </a:solidFill>
              </a:rPr>
              <a:t>Marketingové </a:t>
            </a:r>
            <a:br>
              <a:rPr lang="cs-CZ" sz="1400" b="1" dirty="0">
                <a:solidFill>
                  <a:srgbClr val="000000"/>
                </a:solidFill>
              </a:rPr>
            </a:br>
            <a:r>
              <a:rPr lang="cs-CZ" sz="1400" b="1" dirty="0">
                <a:solidFill>
                  <a:srgbClr val="000000"/>
                </a:solidFill>
              </a:rPr>
              <a:t>a ostatní stimuly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3385816" y="1628179"/>
            <a:ext cx="3203575" cy="11525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 b="1" dirty="0">
                <a:solidFill>
                  <a:srgbClr val="000000"/>
                </a:solidFill>
              </a:rPr>
              <a:t>„Černá skříňka zákazníka“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6949753" y="1628179"/>
            <a:ext cx="1908175" cy="11525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 b="1" dirty="0">
                <a:solidFill>
                  <a:srgbClr val="000000"/>
                </a:solidFill>
              </a:rPr>
              <a:t>Spotřebitelova </a:t>
            </a:r>
            <a:br>
              <a:rPr lang="cs-CZ" sz="1400" b="1" dirty="0">
                <a:solidFill>
                  <a:srgbClr val="000000"/>
                </a:solidFill>
              </a:rPr>
            </a:br>
            <a:r>
              <a:rPr lang="cs-CZ" sz="1400" b="1" dirty="0">
                <a:solidFill>
                  <a:srgbClr val="000000"/>
                </a:solidFill>
              </a:rPr>
              <a:t>reakce</a:t>
            </a:r>
          </a:p>
        </p:txBody>
      </p:sp>
      <p:sp>
        <p:nvSpPr>
          <p:cNvPr id="17" name="Zástupný symbol pro číslo snímku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066717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Decentralizace subjektu</a:t>
            </a:r>
          </a:p>
          <a:p>
            <a:pPr lvl="1"/>
            <a:r>
              <a:rPr lang="cs-CZ" sz="2200" dirty="0">
                <a:solidFill>
                  <a:schemeClr val="tx1"/>
                </a:solidFill>
              </a:rPr>
              <a:t>Dosavadní marketingové teorie chápaly spotřebitele jako určitou, pevně vymezenou jednotku ve spotřebitelském procesu. Spotřebitel byl jasnou osobností, kterou bylo možné identifikovat podle uniformních a stereotypních měřítek.</a:t>
            </a:r>
          </a:p>
          <a:p>
            <a:pPr lvl="1"/>
            <a:r>
              <a:rPr lang="cs-CZ" sz="2200" dirty="0">
                <a:solidFill>
                  <a:schemeClr val="tx1"/>
                </a:solidFill>
              </a:rPr>
              <a:t>Dnešní spotřebitel je jiný. Jeho osobnost je roztříštěná. Dokonce má několik samostatných osobností. Jedna může žít v reálném světě, druhá ve světě kybernetickém.</a:t>
            </a:r>
          </a:p>
          <a:p>
            <a:pPr lvl="1"/>
            <a:r>
              <a:rPr lang="cs-CZ" sz="2200" dirty="0">
                <a:solidFill>
                  <a:schemeClr val="tx1"/>
                </a:solidFill>
              </a:rPr>
              <a:t>Každá spotřebitelova osobnost má jiné má jiné potřeby.</a:t>
            </a:r>
          </a:p>
          <a:p>
            <a:pPr lvl="1"/>
            <a:r>
              <a:rPr lang="cs-CZ" sz="2200" dirty="0">
                <a:solidFill>
                  <a:schemeClr val="tx1"/>
                </a:solidFill>
              </a:rPr>
              <a:t>Spotřebitel tak může „hrát“ několik rolí najednou.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500" dirty="0"/>
              <a:t>Postmoderní svět a postmoderní spotřebitel</a:t>
            </a:r>
            <a:endParaRPr lang="cs-CZ" sz="25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240</a:t>
            </a:fld>
            <a:endParaRPr lang="en-US"/>
          </a:p>
        </p:txBody>
      </p:sp>
    </p:spTree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Paradoxní srovnávání</a:t>
            </a:r>
          </a:p>
          <a:p>
            <a:pPr lvl="1"/>
            <a:r>
              <a:rPr lang="cs-CZ" sz="2200" dirty="0">
                <a:solidFill>
                  <a:schemeClr val="tx1"/>
                </a:solidFill>
              </a:rPr>
              <a:t>Výše uvedené poznatky: </a:t>
            </a:r>
            <a:r>
              <a:rPr lang="cs-CZ" sz="2200" i="1" dirty="0">
                <a:solidFill>
                  <a:schemeClr val="tx1"/>
                </a:solidFill>
              </a:rPr>
              <a:t>„podporují tezi rozdílnosti </a:t>
            </a:r>
            <a:br>
              <a:rPr lang="cs-CZ" sz="2200" i="1" dirty="0">
                <a:solidFill>
                  <a:schemeClr val="tx1"/>
                </a:solidFill>
              </a:rPr>
            </a:br>
            <a:r>
              <a:rPr lang="cs-CZ" sz="2200" i="1" dirty="0">
                <a:solidFill>
                  <a:schemeClr val="tx1"/>
                </a:solidFill>
              </a:rPr>
              <a:t>i předpoklad, že je možné vlastnit takové části osobnosti, které jsou ve vzájemné opozici, jsou nekonzistentní </a:t>
            </a:r>
            <a:br>
              <a:rPr lang="cs-CZ" sz="2200" i="1" dirty="0">
                <a:solidFill>
                  <a:schemeClr val="tx1"/>
                </a:solidFill>
              </a:rPr>
            </a:br>
            <a:r>
              <a:rPr lang="cs-CZ" sz="2200" i="1" dirty="0">
                <a:solidFill>
                  <a:schemeClr val="tx1"/>
                </a:solidFill>
              </a:rPr>
              <a:t>a různorodé, a že tyto variace mohou existovat a skutečně existují současně.“</a:t>
            </a:r>
            <a:r>
              <a:rPr lang="cs-CZ" sz="2200" dirty="0">
                <a:solidFill>
                  <a:schemeClr val="tx1"/>
                </a:solidFill>
              </a:rPr>
              <a:t>  (</a:t>
            </a:r>
            <a:r>
              <a:rPr lang="cs-CZ" sz="2200" dirty="0" err="1">
                <a:solidFill>
                  <a:schemeClr val="tx1"/>
                </a:solidFill>
              </a:rPr>
              <a:t>Tomasevic</a:t>
            </a:r>
            <a:r>
              <a:rPr lang="cs-CZ" sz="22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500" dirty="0"/>
              <a:t>Postmoderní svět a postmoderní spotřebitel</a:t>
            </a:r>
            <a:endParaRPr lang="cs-CZ" sz="25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241</a:t>
            </a:fld>
            <a:endParaRPr lang="en-US"/>
          </a:p>
        </p:txBody>
      </p:sp>
    </p:spTree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Ztráta angažovanosti</a:t>
            </a:r>
          </a:p>
          <a:p>
            <a:pPr lvl="1"/>
            <a:r>
              <a:rPr lang="cs-CZ" sz="2200" dirty="0">
                <a:solidFill>
                  <a:schemeClr val="tx1"/>
                </a:solidFill>
              </a:rPr>
              <a:t>Původní modernistický pohled na realitu byl jednotný. Věda určovala jediný správný pohled na realitu = existovalo pouze jedno vysvětlení reality.</a:t>
            </a:r>
          </a:p>
          <a:p>
            <a:pPr lvl="1"/>
            <a:endParaRPr lang="cs-CZ" sz="2200" dirty="0">
              <a:solidFill>
                <a:schemeClr val="tx1"/>
              </a:solidFill>
            </a:endParaRPr>
          </a:p>
          <a:p>
            <a:pPr lvl="1"/>
            <a:r>
              <a:rPr lang="cs-CZ" sz="2200" dirty="0">
                <a:solidFill>
                  <a:schemeClr val="tx1"/>
                </a:solidFill>
              </a:rPr>
              <a:t>Postmodernismu nabízí široké spektrum vysvětlení reality, pravda je relativní.</a:t>
            </a:r>
          </a:p>
          <a:p>
            <a:pPr lvl="1"/>
            <a:r>
              <a:rPr lang="cs-CZ" sz="2200" dirty="0">
                <a:solidFill>
                  <a:schemeClr val="tx1"/>
                </a:solidFill>
              </a:rPr>
              <a:t>spotřebitelské závazky stávají prchavé.</a:t>
            </a:r>
          </a:p>
          <a:p>
            <a:pPr lvl="1"/>
            <a:r>
              <a:rPr lang="cs-CZ" sz="2200" dirty="0">
                <a:solidFill>
                  <a:schemeClr val="tx1"/>
                </a:solidFill>
              </a:rPr>
              <a:t>Stejně tak loajalita spotřebitelů funguje na zcela jiné bázi, než se dosud předpokládalo.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500" dirty="0"/>
              <a:t>Postmoderní svět a postmoderní spotřebitel</a:t>
            </a:r>
            <a:endParaRPr lang="cs-CZ" sz="25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242</a:t>
            </a:fld>
            <a:endParaRPr lang="en-US"/>
          </a:p>
        </p:txBody>
      </p:sp>
    </p:spTree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562271"/>
          </a:xfrm>
          <a:solidFill>
            <a:srgbClr val="66FFFF"/>
          </a:solidFill>
        </p:spPr>
        <p:txBody>
          <a:bodyPr>
            <a:normAutofit/>
          </a:bodyPr>
          <a:lstStyle/>
          <a:p>
            <a:r>
              <a:rPr lang="cs-CZ" sz="2400" b="1" dirty="0"/>
              <a:t>MARKETING – zkouškový okruh (43)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243</a:t>
            </a:fld>
            <a:endParaRPr lang="en-US"/>
          </a:p>
        </p:txBody>
      </p:sp>
      <p:sp>
        <p:nvSpPr>
          <p:cNvPr id="6" name="Zástupný obsah 5">
            <a:extLst>
              <a:ext uri="{FF2B5EF4-FFF2-40B4-BE49-F238E27FC236}">
                <a16:creationId xmlns="" xmlns:a16="http://schemas.microsoft.com/office/drawing/2014/main" id="{3F855E0B-AA68-49DD-A8CE-991330390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cs-CZ" sz="3700" dirty="0"/>
              <a:t>(35)	Podstata, úloha a cíle marketingu. Složky marketingového prostředí. Marketing management. Strategický marketing.</a:t>
            </a:r>
          </a:p>
          <a:p>
            <a:pPr marL="0" indent="0" algn="just">
              <a:buNone/>
            </a:pPr>
            <a:endParaRPr lang="cs-CZ" sz="3700" dirty="0">
              <a:highlight>
                <a:srgbClr val="00FFFF"/>
              </a:highlight>
            </a:endParaRPr>
          </a:p>
          <a:p>
            <a:pPr marL="0" indent="0" algn="just">
              <a:buNone/>
            </a:pPr>
            <a:r>
              <a:rPr lang="cs-CZ" sz="3700" dirty="0"/>
              <a:t>(36)	Trh. Spotřební trh a jeho analýza. Zákazník. Nákupní chování zákazníka. Nákupní rozhodovací proces. Chování a ovlivňování              spotřebitele.  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/>
              <a:t>(37)	Marketingový výzkum, jeho podstata a formy. Proces, příprava a realizace marketingového výzkumu. Marketingový              informační systém. Složky MIS. Marketingové zpravodajské informace a databáze.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/>
              <a:t>(38)	Produktová politika v rámci marketingového mixu. Charakteristika produktu. Životní cyklus výrobku. Politika (strategie)              značky – Brand Management, politika kvality, obalová politika. </a:t>
            </a:r>
          </a:p>
          <a:p>
            <a:pPr algn="just"/>
            <a:endParaRPr lang="cs-CZ" sz="3700" dirty="0"/>
          </a:p>
          <a:p>
            <a:pPr marL="0" indent="0" algn="just">
              <a:buNone/>
            </a:pPr>
            <a:r>
              <a:rPr lang="cs-CZ" sz="3700" dirty="0"/>
              <a:t>(39)	Cenová politika v rámci marketingového mixu. Cena. Cíle stanovení ceny. Cenové strategie. Psychologické a etické aspekty              tvorby ceny.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/>
              <a:t>(40)	Distribuční politika v rámci marketingového mixu. Pojem distribuce. Distribuční cesta přímá a nepřímá. Role distribučních              firem. Výrobní logistika firmy. Velkoobchod a maloobchod. 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/>
              <a:t>(41)	Marketingová komunikace v rámci marketingového mixu. Komunikace a komunikační model. Součásti marketingové       komunikace – komunikační mix. Reklama, reklamní sdělení. Význam marketingové komunikace pro firmu. </a:t>
            </a:r>
          </a:p>
          <a:p>
            <a:pPr algn="just"/>
            <a:endParaRPr lang="cs-CZ" sz="3700" dirty="0"/>
          </a:p>
          <a:p>
            <a:pPr marL="0" indent="0" algn="just">
              <a:buNone/>
            </a:pPr>
            <a:r>
              <a:rPr lang="cs-CZ" sz="3700" dirty="0"/>
              <a:t>(42)	Marketing služeb. Kategorie služeb. Specifika služeb. Metody odlišení služeb od konkurence. Konkurenční výhoda    poskytovatelů služeb. Parametry vnímání kvality služeb. Nástroje marketingového mixu služeb (8P). </a:t>
            </a:r>
          </a:p>
          <a:p>
            <a:pPr algn="just"/>
            <a:endParaRPr lang="cs-CZ" sz="3700" dirty="0"/>
          </a:p>
          <a:p>
            <a:pPr marL="0" indent="0" algn="just">
              <a:buNone/>
            </a:pPr>
            <a:r>
              <a:rPr lang="cs-CZ" sz="3700" dirty="0">
                <a:highlight>
                  <a:srgbClr val="00FFFF"/>
                </a:highlight>
              </a:rPr>
              <a:t>(43)	Globální marketing 21. století. Filozofie mezinárodního marketingu. Mezinárodní obchod a jeho rizika. Etické aspekty marketingu. Společenská kritika marketingu.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1992957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73463"/>
            <a:ext cx="6400800" cy="1800225"/>
          </a:xfrm>
        </p:spPr>
        <p:txBody>
          <a:bodyPr/>
          <a:lstStyle/>
          <a:p>
            <a:r>
              <a:rPr lang="cs-CZ" sz="4000" b="1" dirty="0"/>
              <a:t>GLOBÁLNÍ  MARKETING</a:t>
            </a:r>
          </a:p>
          <a:p>
            <a:r>
              <a:rPr lang="cs-CZ" sz="4000" b="1" dirty="0"/>
              <a:t>21. STOLETÍ</a:t>
            </a:r>
          </a:p>
        </p:txBody>
      </p:sp>
    </p:spTree>
  </p:cSld>
  <p:clrMapOvr>
    <a:masterClrMapping/>
  </p:clrMapOvr>
  <p:transition/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36978"/>
            <a:ext cx="8229600" cy="680659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Proč globální marketing?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þ"/>
            </a:pPr>
            <a:r>
              <a:rPr lang="cs-CZ" sz="2000" dirty="0"/>
              <a:t>svět se výrazně zmenšil díky rychlejší komunikaci, pokroku v dopravě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i </a:t>
            </a:r>
            <a:r>
              <a:rPr lang="cs-CZ" sz="2000" dirty="0"/>
              <a:t>finančním tokům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þ"/>
            </a:pPr>
            <a:r>
              <a:rPr lang="cs-CZ" sz="2000" dirty="0"/>
              <a:t>výrobky vyvinuté v jedné zemi jsou dobře přijímány i v jiných zemích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þ"/>
            </a:pPr>
            <a:r>
              <a:rPr lang="cs-CZ" sz="2000" dirty="0"/>
              <a:t>zahraniční firmy pronikají velmi agresivně na nové trhy, protože tuzemské trhy již nevytvářejí dostatek příležitostí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þ"/>
            </a:pPr>
            <a:r>
              <a:rPr lang="cs-CZ" sz="2000" dirty="0"/>
              <a:t>roste objem mezinárodního obchodu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245</a:t>
            </a:fld>
            <a:endParaRPr lang="en-US"/>
          </a:p>
        </p:txBody>
      </p:sp>
    </p:spTree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650168" y="696036"/>
            <a:ext cx="7793037" cy="736979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Globální značky</a:t>
            </a:r>
            <a:endParaRPr lang="cs-CZ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400"/>
              <a:t> </a:t>
            </a:r>
          </a:p>
        </p:txBody>
      </p:sp>
      <p:sp>
        <p:nvSpPr>
          <p:cNvPr id="30727" name="Rectangle 7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400" dirty="0"/>
              <a:t> </a:t>
            </a:r>
          </a:p>
        </p:txBody>
      </p:sp>
      <p:sp>
        <p:nvSpPr>
          <p:cNvPr id="30728" name="Rectangle 8"/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400"/>
              <a:t> </a:t>
            </a:r>
          </a:p>
        </p:txBody>
      </p:sp>
      <p:pic>
        <p:nvPicPr>
          <p:cNvPr id="19458" name="Picture 2" descr="http://cdn3.ctovision.com/wp-content/uploads/apple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556792"/>
            <a:ext cx="1965598" cy="2145310"/>
          </a:xfrm>
          <a:prstGeom prst="rect">
            <a:avLst/>
          </a:prstGeom>
          <a:noFill/>
        </p:spPr>
      </p:pic>
      <p:pic>
        <p:nvPicPr>
          <p:cNvPr id="19460" name="Picture 4" descr="http://www.personalni-marketing.cz/public/filemanager2/Coca-Cola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00808"/>
            <a:ext cx="1905000" cy="1905000"/>
          </a:xfrm>
          <a:prstGeom prst="rect">
            <a:avLst/>
          </a:prstGeom>
          <a:noFill/>
        </p:spPr>
      </p:pic>
      <p:pic>
        <p:nvPicPr>
          <p:cNvPr id="19462" name="Picture 6" descr="http://veganlogy.com/wp-content/uploads/2012/09/McDonalds-new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3861048"/>
            <a:ext cx="2016224" cy="1949017"/>
          </a:xfrm>
          <a:prstGeom prst="rect">
            <a:avLst/>
          </a:prstGeom>
          <a:noFill/>
        </p:spPr>
      </p:pic>
      <p:pic>
        <p:nvPicPr>
          <p:cNvPr id="19464" name="Picture 8" descr="http://www.kava-online.cz/wp-content/uploads/2007/09/starbucks_logo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1772816"/>
            <a:ext cx="1944216" cy="1944216"/>
          </a:xfrm>
          <a:prstGeom prst="rect">
            <a:avLst/>
          </a:prstGeom>
          <a:noFill/>
        </p:spPr>
      </p:pic>
      <p:pic>
        <p:nvPicPr>
          <p:cNvPr id="19466" name="Picture 10" descr="http://www.theblogue.cz/clanky/firmy/kfc/kfc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3861048"/>
            <a:ext cx="2094788" cy="2088232"/>
          </a:xfrm>
          <a:prstGeom prst="rect">
            <a:avLst/>
          </a:prstGeom>
          <a:noFill/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0BB2-4066-47CA-9E22-24972E5E785F}" type="slidenum">
              <a:rPr lang="cs-CZ" smtClean="0"/>
              <a:pPr/>
              <a:t>246</a:t>
            </a:fld>
            <a:endParaRPr lang="cs-CZ"/>
          </a:p>
        </p:txBody>
      </p:sp>
    </p:spTree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23330"/>
            <a:ext cx="8229600" cy="694307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Globální firma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cs-CZ" sz="2000" dirty="0"/>
              <a:t>je taková firma, která díky podnikání na zahraničním trhu získává konkurenční výhodu vůči firmám podnikajícím pouze na trhu tuzemském</a:t>
            </a:r>
          </a:p>
          <a:p>
            <a:pPr algn="just">
              <a:lnSpc>
                <a:spcPct val="150000"/>
              </a:lnSpc>
            </a:pPr>
            <a:r>
              <a:rPr lang="cs-CZ" sz="2000" dirty="0"/>
              <a:t>svým podnikáním v mezinárodním měřítku si vylepšuje svůj image</a:t>
            </a:r>
          </a:p>
          <a:p>
            <a:pPr algn="just">
              <a:lnSpc>
                <a:spcPct val="150000"/>
              </a:lnSpc>
            </a:pPr>
            <a:endParaRPr lang="cs-CZ" sz="2000" dirty="0"/>
          </a:p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cs-CZ" sz="2400" b="1" i="1" dirty="0">
                <a:solidFill>
                  <a:schemeClr val="hlink"/>
                </a:solidFill>
                <a:cs typeface="Times New Roman" pitchFamily="18" charset="0"/>
              </a:rPr>
              <a:t>  </a:t>
            </a:r>
            <a:r>
              <a:rPr lang="cs-CZ" sz="2400" b="1" i="1" dirty="0" smtClean="0">
                <a:solidFill>
                  <a:schemeClr val="hlink"/>
                </a:solidFill>
                <a:cs typeface="Times New Roman" pitchFamily="18" charset="0"/>
              </a:rPr>
              <a:t>"</a:t>
            </a:r>
            <a:r>
              <a:rPr lang="cs-CZ" sz="2400" b="1" i="1" dirty="0">
                <a:solidFill>
                  <a:schemeClr val="hlink"/>
                </a:solidFill>
                <a:cs typeface="Times New Roman" pitchFamily="18" charset="0"/>
              </a:rPr>
              <a:t>Prostorem, v němž dnes manažer </a:t>
            </a:r>
            <a:r>
              <a:rPr lang="cs-CZ" sz="2400" b="1" i="1" dirty="0" smtClean="0">
                <a:solidFill>
                  <a:schemeClr val="hlink"/>
                </a:solidFill>
                <a:cs typeface="Times New Roman" pitchFamily="18" charset="0"/>
              </a:rPr>
              <a:t>podniká</a:t>
            </a:r>
            <a:r>
              <a:rPr lang="cs-CZ" sz="2400" b="1" i="1" dirty="0">
                <a:solidFill>
                  <a:schemeClr val="hlink"/>
                </a:solidFill>
                <a:cs typeface="Times New Roman" pitchFamily="18" charset="0"/>
              </a:rPr>
              <a:t>, je celý svět ..."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247</a:t>
            </a:fld>
            <a:endParaRPr lang="en-US"/>
          </a:p>
        </p:txBody>
      </p:sp>
    </p:spTree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7798"/>
            <a:ext cx="8172527" cy="709684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Podnikání v globálním měřítku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000" dirty="0"/>
              <a:t>téměř dvě třetiny všech firem podnikají </a:t>
            </a:r>
            <a:r>
              <a:rPr lang="cs-CZ" sz="2000" dirty="0" smtClean="0"/>
              <a:t>v </a:t>
            </a:r>
            <a:r>
              <a:rPr lang="cs-CZ" sz="2000" dirty="0"/>
              <a:t>globálním měřítku nebo se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na </a:t>
            </a:r>
            <a:r>
              <a:rPr lang="cs-CZ" sz="2000" dirty="0"/>
              <a:t>toto podnikání připravují</a:t>
            </a:r>
          </a:p>
          <a:p>
            <a:pPr algn="just">
              <a:lnSpc>
                <a:spcPct val="150000"/>
              </a:lnSpc>
            </a:pPr>
            <a:r>
              <a:rPr lang="cs-CZ" sz="2000" dirty="0"/>
              <a:t>např. </a:t>
            </a:r>
            <a:r>
              <a:rPr lang="cs-CZ" sz="2000" b="1" dirty="0" err="1">
                <a:solidFill>
                  <a:schemeClr val="hlink"/>
                </a:solidFill>
              </a:rPr>
              <a:t>Michelin</a:t>
            </a:r>
            <a:r>
              <a:rPr lang="cs-CZ" sz="2000" dirty="0"/>
              <a:t> (francouzský výrobce pneumatik) realizuje 35 % obratu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v </a:t>
            </a:r>
            <a:r>
              <a:rPr lang="cs-CZ" sz="2000" dirty="0"/>
              <a:t>USA</a:t>
            </a:r>
          </a:p>
          <a:p>
            <a:pPr algn="just">
              <a:lnSpc>
                <a:spcPct val="150000"/>
              </a:lnSpc>
            </a:pPr>
            <a:r>
              <a:rPr lang="cs-CZ" sz="2000" b="1" dirty="0" err="1">
                <a:solidFill>
                  <a:schemeClr val="hlink"/>
                </a:solidFill>
              </a:rPr>
              <a:t>Johnson</a:t>
            </a:r>
            <a:r>
              <a:rPr lang="cs-CZ" sz="2000" b="1" dirty="0">
                <a:solidFill>
                  <a:schemeClr val="hlink"/>
                </a:solidFill>
              </a:rPr>
              <a:t> </a:t>
            </a:r>
            <a:r>
              <a:rPr lang="en-US" sz="2000" b="1" dirty="0">
                <a:solidFill>
                  <a:schemeClr val="hlink"/>
                </a:solidFill>
              </a:rPr>
              <a:t>&amp;</a:t>
            </a:r>
            <a:r>
              <a:rPr lang="cs-CZ" sz="2000" b="1" dirty="0">
                <a:solidFill>
                  <a:schemeClr val="hlink"/>
                </a:solidFill>
              </a:rPr>
              <a:t> </a:t>
            </a:r>
            <a:r>
              <a:rPr lang="cs-CZ" sz="2000" b="1" dirty="0" err="1">
                <a:solidFill>
                  <a:schemeClr val="hlink"/>
                </a:solidFill>
              </a:rPr>
              <a:t>Johnson</a:t>
            </a:r>
            <a:r>
              <a:rPr lang="cs-CZ" sz="2000" dirty="0"/>
              <a:t> (americký výrobce léčiv a kosmetiky) - 43 % obratu </a:t>
            </a:r>
            <a:br>
              <a:rPr lang="cs-CZ" sz="2000" dirty="0"/>
            </a:br>
            <a:r>
              <a:rPr lang="cs-CZ" sz="2000" dirty="0"/>
              <a:t>v zahraničí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248</a:t>
            </a:fld>
            <a:endParaRPr lang="en-US"/>
          </a:p>
        </p:txBody>
      </p:sp>
    </p:spTree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50627"/>
            <a:ext cx="8229600" cy="614150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Mezinárodní marketing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000" dirty="0"/>
              <a:t>je podnikatelská filozofie, jejímž cílem je uspokojování </a:t>
            </a:r>
            <a:r>
              <a:rPr lang="cs-CZ" sz="2000" dirty="0" smtClean="0"/>
              <a:t>potřeb a </a:t>
            </a:r>
            <a:r>
              <a:rPr lang="cs-CZ" sz="2000" dirty="0"/>
              <a:t>přání zákazníků na mezinárodních trzích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249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064" y="553244"/>
            <a:ext cx="7283450" cy="1143000"/>
          </a:xfrm>
        </p:spPr>
        <p:txBody>
          <a:bodyPr>
            <a:normAutofit fontScale="90000"/>
          </a:bodyPr>
          <a:lstStyle/>
          <a:p>
            <a:r>
              <a:rPr lang="cs-CZ" sz="3600" dirty="0"/>
              <a:t>Faktory ovlivňující spotřebitelské chování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8064" y="2419499"/>
            <a:ext cx="1655763" cy="338455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 dirty="0">
                <a:solidFill>
                  <a:srgbClr val="000000"/>
                </a:solidFill>
              </a:rPr>
              <a:t>Kultura</a:t>
            </a:r>
            <a:endParaRPr lang="en-US" sz="1400" dirty="0">
              <a:solidFill>
                <a:srgbClr val="000000"/>
              </a:solidFill>
            </a:endParaRPr>
          </a:p>
          <a:p>
            <a:pPr algn="ctr"/>
            <a:endParaRPr lang="cs-CZ" sz="1400" dirty="0">
              <a:solidFill>
                <a:srgbClr val="000000"/>
              </a:solidFill>
            </a:endParaRPr>
          </a:p>
          <a:p>
            <a:pPr algn="ctr"/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cs-CZ" sz="1400" dirty="0">
                <a:solidFill>
                  <a:srgbClr val="000000"/>
                </a:solidFill>
              </a:rPr>
              <a:t>Subkultura</a:t>
            </a:r>
            <a:endParaRPr lang="en-US" sz="1400" dirty="0">
              <a:solidFill>
                <a:srgbClr val="000000"/>
              </a:solidFill>
            </a:endParaRPr>
          </a:p>
          <a:p>
            <a:pPr algn="ctr"/>
            <a:endParaRPr lang="en-US" sz="1400" dirty="0">
              <a:solidFill>
                <a:srgbClr val="000000"/>
              </a:solidFill>
            </a:endParaRPr>
          </a:p>
          <a:p>
            <a:pPr algn="ctr"/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cs-CZ" sz="1400" dirty="0">
                <a:solidFill>
                  <a:srgbClr val="000000"/>
                </a:solidFill>
              </a:rPr>
              <a:t>Sociální třída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123827" y="2995762"/>
            <a:ext cx="1655762" cy="2795587"/>
          </a:xfrm>
          <a:prstGeom prst="rect">
            <a:avLst/>
          </a:prstGeom>
          <a:gradFill rotWithShape="1">
            <a:gsLst>
              <a:gs pos="0">
                <a:srgbClr val="009900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 dirty="0">
                <a:solidFill>
                  <a:srgbClr val="000000"/>
                </a:solidFill>
              </a:rPr>
              <a:t>Skupiny</a:t>
            </a:r>
            <a:endParaRPr lang="en-US" sz="1400" dirty="0">
              <a:solidFill>
                <a:srgbClr val="000000"/>
              </a:solidFill>
            </a:endParaRPr>
          </a:p>
          <a:p>
            <a:pPr algn="ctr"/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cs-CZ" sz="1400" dirty="0">
                <a:solidFill>
                  <a:srgbClr val="000000"/>
                </a:solidFill>
              </a:rPr>
              <a:t>Rodina</a:t>
            </a:r>
            <a:endParaRPr lang="en-US" sz="1400" dirty="0">
              <a:solidFill>
                <a:srgbClr val="000000"/>
              </a:solidFill>
            </a:endParaRPr>
          </a:p>
          <a:p>
            <a:pPr algn="ctr"/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cs-CZ" sz="1400" dirty="0">
                <a:solidFill>
                  <a:srgbClr val="000000"/>
                </a:solidFill>
              </a:rPr>
              <a:t>Role a společenský</a:t>
            </a:r>
            <a:br>
              <a:rPr lang="cs-CZ" sz="1400" dirty="0">
                <a:solidFill>
                  <a:srgbClr val="000000"/>
                </a:solidFill>
              </a:rPr>
            </a:br>
            <a:r>
              <a:rPr lang="cs-CZ" sz="1400" dirty="0">
                <a:solidFill>
                  <a:srgbClr val="000000"/>
                </a:solidFill>
              </a:rPr>
              <a:t>status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779589" y="3572024"/>
            <a:ext cx="1655763" cy="220662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 dirty="0">
                <a:solidFill>
                  <a:srgbClr val="000000"/>
                </a:solidFill>
              </a:rPr>
              <a:t>Věk a fáze života</a:t>
            </a:r>
          </a:p>
          <a:p>
            <a:pPr algn="ctr"/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cs-CZ" sz="1400" dirty="0">
                <a:solidFill>
                  <a:srgbClr val="000000"/>
                </a:solidFill>
              </a:rPr>
              <a:t>Zaměstnání</a:t>
            </a:r>
          </a:p>
          <a:p>
            <a:pPr algn="ctr"/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cs-CZ" sz="1400" dirty="0">
                <a:solidFill>
                  <a:srgbClr val="000000"/>
                </a:solidFill>
              </a:rPr>
              <a:t>Ekonomická </a:t>
            </a:r>
            <a:br>
              <a:rPr lang="cs-CZ" sz="1400" dirty="0">
                <a:solidFill>
                  <a:srgbClr val="000000"/>
                </a:solidFill>
              </a:rPr>
            </a:br>
            <a:r>
              <a:rPr lang="cs-CZ" sz="1400" dirty="0">
                <a:solidFill>
                  <a:srgbClr val="000000"/>
                </a:solidFill>
              </a:rPr>
              <a:t>situace</a:t>
            </a:r>
          </a:p>
          <a:p>
            <a:pPr algn="ctr"/>
            <a:endParaRPr lang="cs-CZ" sz="1400" dirty="0">
              <a:solidFill>
                <a:srgbClr val="000000"/>
              </a:solidFill>
            </a:endParaRPr>
          </a:p>
          <a:p>
            <a:pPr algn="ctr"/>
            <a:r>
              <a:rPr lang="cs-CZ" sz="1400" dirty="0">
                <a:solidFill>
                  <a:srgbClr val="000000"/>
                </a:solidFill>
              </a:rPr>
              <a:t>Životní styl</a:t>
            </a:r>
          </a:p>
          <a:p>
            <a:pPr algn="ctr"/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cs-CZ" sz="1400" dirty="0">
                <a:solidFill>
                  <a:srgbClr val="000000"/>
                </a:solidFill>
              </a:rPr>
              <a:t>Osobnost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436939" y="4148287"/>
            <a:ext cx="1655763" cy="161925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solidFill>
                  <a:srgbClr val="000000"/>
                </a:solidFill>
              </a:rPr>
              <a:t>Motivace</a:t>
            </a:r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en-US" sz="1400" dirty="0" err="1">
                <a:solidFill>
                  <a:srgbClr val="000000"/>
                </a:solidFill>
              </a:rPr>
              <a:t>Vnímání</a:t>
            </a:r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en-US" sz="1400" dirty="0" err="1">
                <a:solidFill>
                  <a:srgbClr val="000000"/>
                </a:solidFill>
              </a:rPr>
              <a:t>Učení</a:t>
            </a:r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en-US" sz="1400" dirty="0" err="1">
                <a:solidFill>
                  <a:srgbClr val="000000"/>
                </a:solidFill>
              </a:rPr>
              <a:t>Přesvědčení</a:t>
            </a:r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en-US" sz="1400" dirty="0" err="1">
                <a:solidFill>
                  <a:srgbClr val="000000"/>
                </a:solidFill>
              </a:rPr>
              <a:t>Postoje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092702" y="4508649"/>
            <a:ext cx="1655762" cy="125095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Spotřebitel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68064" y="1844824"/>
            <a:ext cx="1655763" cy="5746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Kulturní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123827" y="2419499"/>
            <a:ext cx="1655762" cy="5746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Společenské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779589" y="2995762"/>
            <a:ext cx="1655763" cy="5746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Osobní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436939" y="3572024"/>
            <a:ext cx="1655763" cy="5746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Psychologické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303828"/>
      </p:ext>
    </p:extLst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23331"/>
            <a:ext cx="8229600" cy="641446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Mezinárodní marketing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319516" cy="452596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cs-CZ" sz="2000" dirty="0"/>
              <a:t>můžeme chápat jako </a:t>
            </a:r>
            <a:r>
              <a:rPr lang="cs-CZ" sz="2000" b="1" dirty="0"/>
              <a:t>filozofii</a:t>
            </a:r>
            <a:r>
              <a:rPr lang="cs-CZ" sz="2000" dirty="0"/>
              <a:t> podnikání </a:t>
            </a:r>
            <a:r>
              <a:rPr lang="cs-CZ" sz="2000" dirty="0" smtClean="0"/>
              <a:t>a </a:t>
            </a:r>
            <a:r>
              <a:rPr lang="cs-CZ" sz="2000" dirty="0"/>
              <a:t>jako konkrétní </a:t>
            </a:r>
            <a:r>
              <a:rPr lang="cs-CZ" sz="2000" b="1" dirty="0"/>
              <a:t>strategii</a:t>
            </a:r>
            <a:r>
              <a:rPr lang="cs-CZ" sz="2000" dirty="0"/>
              <a:t> firmy na </a:t>
            </a:r>
            <a:r>
              <a:rPr lang="cs-CZ" sz="2000" dirty="0" smtClean="0"/>
              <a:t>zahraničním trhu</a:t>
            </a:r>
            <a:endParaRPr lang="cs-CZ" sz="2000" dirty="0"/>
          </a:p>
          <a:p>
            <a:pPr>
              <a:buFont typeface="Wingdings" pitchFamily="2" charset="2"/>
              <a:buNone/>
            </a:pPr>
            <a:r>
              <a:rPr lang="cs-CZ" dirty="0"/>
              <a:t> </a:t>
            </a:r>
          </a:p>
          <a:p>
            <a:pPr>
              <a:buFont typeface="Wingdings" pitchFamily="2" charset="2"/>
              <a:buNone/>
            </a:pPr>
            <a:r>
              <a:rPr lang="cs-CZ" sz="2400" dirty="0"/>
              <a:t>                             </a:t>
            </a:r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dirty="0"/>
              <a:t> </a:t>
            </a:r>
          </a:p>
        </p:txBody>
      </p:sp>
      <p:pic>
        <p:nvPicPr>
          <p:cNvPr id="35844" name="Picture 4" descr="zeměkou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1684" y="1754331"/>
            <a:ext cx="3178104" cy="2593975"/>
          </a:xfrm>
          <a:prstGeom prst="rect">
            <a:avLst/>
          </a:prstGeom>
          <a:noFill/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250</a:t>
            </a:fld>
            <a:endParaRPr lang="en-US"/>
          </a:p>
        </p:txBody>
      </p:sp>
    </p:spTree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68740"/>
            <a:ext cx="8229600" cy="696036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C00000"/>
                </a:solidFill>
              </a:rPr>
              <a:t>Filozofie</a:t>
            </a:r>
            <a:r>
              <a:rPr lang="cs-CZ" sz="32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000" dirty="0"/>
              <a:t>filozofie tuzemského a mezinárodního marketingu vychází ze stejného základu</a:t>
            </a:r>
          </a:p>
          <a:p>
            <a:pPr algn="just">
              <a:lnSpc>
                <a:spcPct val="150000"/>
              </a:lnSpc>
            </a:pPr>
            <a:r>
              <a:rPr lang="cs-CZ" sz="2000" dirty="0"/>
              <a:t>jejím cílem je co nejlépe uspokojovat potřeby a přání zákazníků a posilovat jejich věrnost, aby realizovali opakované  </a:t>
            </a:r>
            <a:r>
              <a:rPr lang="cs-CZ" sz="2000" dirty="0" smtClean="0"/>
              <a:t>nákupy</a:t>
            </a:r>
          </a:p>
          <a:p>
            <a:pPr algn="just">
              <a:lnSpc>
                <a:spcPct val="150000"/>
              </a:lnSpc>
            </a:pPr>
            <a:r>
              <a:rPr lang="cs-CZ" sz="2000" dirty="0">
                <a:solidFill>
                  <a:prstClr val="black"/>
                </a:solidFill>
              </a:rPr>
              <a:t>podnik se orientuje na zahraničního zákazníka, jeho potřeby a přání, snaží se je upokojit lépe, než </a:t>
            </a:r>
            <a:r>
              <a:rPr lang="cs-CZ" sz="2000" dirty="0" smtClean="0">
                <a:solidFill>
                  <a:prstClr val="black"/>
                </a:solidFill>
              </a:rPr>
              <a:t>konkurence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251</a:t>
            </a:fld>
            <a:endParaRPr lang="en-US"/>
          </a:p>
        </p:txBody>
      </p:sp>
    </p:spTree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2388"/>
            <a:ext cx="8229600" cy="655093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200" dirty="0"/>
              <a:t>úkolem mezinárodní marketingové strategie je </a:t>
            </a:r>
            <a:r>
              <a:rPr lang="cs-CZ" sz="2200" dirty="0" smtClean="0"/>
              <a:t>zajištění </a:t>
            </a:r>
            <a:r>
              <a:rPr lang="cs-CZ" sz="2200" b="1" dirty="0" smtClean="0"/>
              <a:t>optimalizace </a:t>
            </a:r>
            <a:r>
              <a:rPr lang="cs-CZ" sz="2200" b="1" dirty="0"/>
              <a:t>firemních zdrojů</a:t>
            </a:r>
            <a:r>
              <a:rPr lang="cs-CZ" sz="2200" dirty="0"/>
              <a:t> a vyhledávání takových </a:t>
            </a:r>
            <a:r>
              <a:rPr lang="cs-CZ" sz="2200" b="1" dirty="0"/>
              <a:t>příležitostí na světovém trhu</a:t>
            </a:r>
            <a:r>
              <a:rPr lang="cs-CZ" sz="2200" dirty="0"/>
              <a:t>, které podnikům umožňují využívat </a:t>
            </a:r>
            <a:r>
              <a:rPr lang="cs-CZ" sz="2200" b="1" dirty="0"/>
              <a:t>konkurenční </a:t>
            </a:r>
            <a:r>
              <a:rPr lang="cs-CZ" sz="2200" b="1" dirty="0" smtClean="0"/>
              <a:t>výhody</a:t>
            </a:r>
          </a:p>
          <a:p>
            <a:pPr lvl="0" algn="just">
              <a:lnSpc>
                <a:spcPct val="150000"/>
              </a:lnSpc>
            </a:pPr>
            <a:r>
              <a:rPr lang="cs-CZ" sz="2200" dirty="0">
                <a:solidFill>
                  <a:prstClr val="black"/>
                </a:solidFill>
              </a:rPr>
              <a:t>podnik realizuje výzkum zahraničního trhu a volí formy vstupu na zahraniční trh, provádí segmentaci, výběr cílového trhu, vypracovává marketingový plán a realizuje mezinárodní marketingový mix  </a:t>
            </a:r>
          </a:p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252</a:t>
            </a:fld>
            <a:endParaRPr lang="en-US"/>
          </a:p>
        </p:txBody>
      </p:sp>
    </p:spTree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23331"/>
            <a:ext cx="8229600" cy="696036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Specifika </a:t>
            </a:r>
            <a:r>
              <a:rPr lang="cs-CZ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mezinárodního </a:t>
            </a:r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marketingu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6244"/>
            <a:ext cx="8229600" cy="4525963"/>
          </a:xfrm>
        </p:spPr>
        <p:txBody>
          <a:bodyPr/>
          <a:lstStyle/>
          <a:p>
            <a:pPr algn="just"/>
            <a:r>
              <a:rPr lang="cs-CZ" sz="2000" dirty="0"/>
              <a:t>sociálně-kulturní odlišnosti / vliv na chování spotřebitelů na zahraničních trzích</a:t>
            </a:r>
          </a:p>
          <a:p>
            <a:pPr algn="just"/>
            <a:r>
              <a:rPr lang="cs-CZ" sz="2000" dirty="0"/>
              <a:t>obchodně-politické podmínky</a:t>
            </a:r>
          </a:p>
          <a:p>
            <a:pPr algn="just"/>
            <a:r>
              <a:rPr lang="cs-CZ" sz="2000" dirty="0"/>
              <a:t>legislativa (upravuje podnikání mezinárodních subjektů)</a:t>
            </a:r>
          </a:p>
          <a:p>
            <a:pPr algn="just"/>
            <a:r>
              <a:rPr lang="cs-CZ" sz="2000" dirty="0"/>
              <a:t>problémy při výzkumu zahraničních trhů</a:t>
            </a:r>
          </a:p>
          <a:p>
            <a:pPr algn="just"/>
            <a:r>
              <a:rPr lang="cs-CZ" sz="2000" dirty="0"/>
              <a:t>upřednostňování tuzemských výrobců a značek</a:t>
            </a:r>
          </a:p>
          <a:p>
            <a:pPr algn="just"/>
            <a:r>
              <a:rPr lang="cs-CZ" sz="2000" dirty="0"/>
              <a:t>různý stupeň organizovanosti zahraničních trhů</a:t>
            </a:r>
          </a:p>
          <a:p>
            <a:pPr algn="just"/>
            <a:r>
              <a:rPr lang="cs-CZ" sz="2000" dirty="0"/>
              <a:t>nutnost adaptace marketingového mixu</a:t>
            </a:r>
          </a:p>
          <a:p>
            <a:pPr algn="just"/>
            <a:r>
              <a:rPr lang="cs-CZ" sz="2000" dirty="0"/>
              <a:t>práce v cizím prostředí </a:t>
            </a:r>
          </a:p>
          <a:p>
            <a:pPr algn="just"/>
            <a:r>
              <a:rPr lang="cs-CZ" sz="2000" dirty="0"/>
              <a:t>odlišný životní styl</a:t>
            </a:r>
          </a:p>
          <a:p>
            <a:pPr algn="just"/>
            <a:r>
              <a:rPr lang="cs-CZ" sz="2000" dirty="0"/>
              <a:t>jazykové bariéry apod.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253</a:t>
            </a:fld>
            <a:endParaRPr lang="en-US"/>
          </a:p>
        </p:txBody>
      </p:sp>
    </p:spTree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5252"/>
            <a:ext cx="8331958" cy="1143000"/>
          </a:xfrm>
        </p:spPr>
        <p:txBody>
          <a:bodyPr>
            <a:normAutofit fontScale="90000"/>
          </a:bodyPr>
          <a:lstStyle/>
          <a:p>
            <a:r>
              <a:rPr lang="cs-CZ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Hlavní typy rozhodování </a:t>
            </a:r>
            <a:r>
              <a:rPr lang="cs-CZ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v </a:t>
            </a:r>
            <a:r>
              <a:rPr lang="cs-CZ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mezinárodním marketingu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/>
              <a:t> 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1115616" y="2204864"/>
            <a:ext cx="1943100" cy="1223963"/>
          </a:xfrm>
          <a:prstGeom prst="rect">
            <a:avLst/>
          </a:prstGeom>
          <a:solidFill>
            <a:srgbClr val="FB99F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výzkum</a:t>
            </a:r>
          </a:p>
          <a:p>
            <a:pPr algn="ctr"/>
            <a:r>
              <a:rPr lang="cs-CZ" b="1"/>
              <a:t>mezinárodního</a:t>
            </a:r>
          </a:p>
          <a:p>
            <a:pPr algn="ctr"/>
            <a:r>
              <a:rPr lang="cs-CZ" b="1"/>
              <a:t>marketingového</a:t>
            </a:r>
          </a:p>
          <a:p>
            <a:pPr algn="ctr"/>
            <a:r>
              <a:rPr lang="cs-CZ" b="1"/>
              <a:t>prostředí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3634979" y="2204864"/>
            <a:ext cx="2089150" cy="1223963"/>
          </a:xfrm>
          <a:prstGeom prst="rect">
            <a:avLst/>
          </a:prstGeom>
          <a:solidFill>
            <a:srgbClr val="FB99F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rozhodování</a:t>
            </a:r>
          </a:p>
          <a:p>
            <a:pPr algn="ctr"/>
            <a:r>
              <a:rPr lang="cs-CZ" b="1"/>
              <a:t>o mezinárodních</a:t>
            </a:r>
          </a:p>
          <a:p>
            <a:pPr algn="ctr"/>
            <a:r>
              <a:rPr lang="cs-CZ" b="1"/>
              <a:t>aktivitách</a:t>
            </a:r>
          </a:p>
          <a:p>
            <a:pPr algn="ctr"/>
            <a:r>
              <a:rPr lang="cs-CZ" b="1"/>
              <a:t>firmy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6227366" y="2204864"/>
            <a:ext cx="2087563" cy="1223963"/>
          </a:xfrm>
          <a:prstGeom prst="rect">
            <a:avLst/>
          </a:prstGeom>
          <a:solidFill>
            <a:srgbClr val="FB99F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výběr </a:t>
            </a:r>
          </a:p>
          <a:p>
            <a:pPr algn="ctr"/>
            <a:r>
              <a:rPr lang="cs-CZ" b="1"/>
              <a:t>zahraničních</a:t>
            </a:r>
          </a:p>
          <a:p>
            <a:pPr algn="ctr"/>
            <a:r>
              <a:rPr lang="cs-CZ" b="1"/>
              <a:t>trhů </a:t>
            </a: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1115616" y="4149552"/>
            <a:ext cx="1943100" cy="1223962"/>
          </a:xfrm>
          <a:prstGeom prst="rect">
            <a:avLst/>
          </a:prstGeom>
          <a:solidFill>
            <a:srgbClr val="FB99F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volba formy</a:t>
            </a:r>
          </a:p>
          <a:p>
            <a:pPr algn="ctr"/>
            <a:r>
              <a:rPr lang="cs-CZ" b="1"/>
              <a:t>vstupu</a:t>
            </a:r>
          </a:p>
          <a:p>
            <a:pPr algn="ctr"/>
            <a:r>
              <a:rPr lang="cs-CZ" b="1"/>
              <a:t>na zahraniční</a:t>
            </a:r>
          </a:p>
          <a:p>
            <a:pPr algn="ctr"/>
            <a:r>
              <a:rPr lang="cs-CZ" b="1"/>
              <a:t>trh</a:t>
            </a: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3634979" y="4149552"/>
            <a:ext cx="2160587" cy="1223962"/>
          </a:xfrm>
          <a:prstGeom prst="rect">
            <a:avLst/>
          </a:prstGeom>
          <a:solidFill>
            <a:srgbClr val="FB99F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volba</a:t>
            </a:r>
          </a:p>
          <a:p>
            <a:pPr algn="ctr"/>
            <a:r>
              <a:rPr lang="cs-CZ" b="1"/>
              <a:t>mezinárodní</a:t>
            </a:r>
          </a:p>
          <a:p>
            <a:pPr algn="ctr"/>
            <a:r>
              <a:rPr lang="cs-CZ" b="1"/>
              <a:t>marketingové</a:t>
            </a:r>
          </a:p>
          <a:p>
            <a:pPr algn="ctr"/>
            <a:r>
              <a:rPr lang="cs-CZ" b="1"/>
              <a:t>strategie</a:t>
            </a: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6298804" y="4149552"/>
            <a:ext cx="2089150" cy="1223962"/>
          </a:xfrm>
          <a:prstGeom prst="rect">
            <a:avLst/>
          </a:prstGeom>
          <a:solidFill>
            <a:srgbClr val="FB99F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volba vhodné</a:t>
            </a:r>
          </a:p>
          <a:p>
            <a:pPr algn="ctr"/>
            <a:r>
              <a:rPr lang="cs-CZ" b="1"/>
              <a:t>organizační</a:t>
            </a:r>
          </a:p>
          <a:p>
            <a:pPr algn="ctr"/>
            <a:r>
              <a:rPr lang="cs-CZ" b="1"/>
              <a:t>struktury</a:t>
            </a:r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>
            <a:off x="3058716" y="2854152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6091" name="Line 11"/>
          <p:cNvSpPr>
            <a:spLocks noChangeShapeType="1"/>
          </p:cNvSpPr>
          <p:nvPr/>
        </p:nvSpPr>
        <p:spPr bwMode="auto">
          <a:xfrm>
            <a:off x="5724129" y="2854152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>
            <a:off x="1979216" y="3789189"/>
            <a:ext cx="540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6093" name="Line 13"/>
          <p:cNvSpPr>
            <a:spLocks noChangeShapeType="1"/>
          </p:cNvSpPr>
          <p:nvPr/>
        </p:nvSpPr>
        <p:spPr bwMode="auto">
          <a:xfrm>
            <a:off x="7379891" y="3428827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6094" name="Line 14"/>
          <p:cNvSpPr>
            <a:spLocks noChangeShapeType="1"/>
          </p:cNvSpPr>
          <p:nvPr/>
        </p:nvSpPr>
        <p:spPr bwMode="auto">
          <a:xfrm>
            <a:off x="1979216" y="3789189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6095" name="Line 15"/>
          <p:cNvSpPr>
            <a:spLocks noChangeShapeType="1"/>
          </p:cNvSpPr>
          <p:nvPr/>
        </p:nvSpPr>
        <p:spPr bwMode="auto">
          <a:xfrm>
            <a:off x="3058716" y="4797252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6096" name="Line 16"/>
          <p:cNvSpPr>
            <a:spLocks noChangeShapeType="1"/>
          </p:cNvSpPr>
          <p:nvPr/>
        </p:nvSpPr>
        <p:spPr bwMode="auto">
          <a:xfrm>
            <a:off x="5795566" y="4797252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7" name="Zástupný symbol pro číslo snímku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254</a:t>
            </a:fld>
            <a:endParaRPr lang="en-US"/>
          </a:p>
        </p:txBody>
      </p:sp>
    </p:spTree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004" y="629392"/>
            <a:ext cx="8496795" cy="747995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Rizika mezinárodního obchodu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000" dirty="0"/>
              <a:t>jde o riziko, že výsledky skutečně dosažené se budou v důsledku působení mnoha faktorů lišit od těch předpokládaných</a:t>
            </a:r>
          </a:p>
          <a:p>
            <a:pPr algn="just">
              <a:lnSpc>
                <a:spcPct val="150000"/>
              </a:lnSpc>
            </a:pPr>
            <a:r>
              <a:rPr lang="cs-CZ" sz="2000" dirty="0"/>
              <a:t>riziko představuje možnost vzniku </a:t>
            </a:r>
            <a:r>
              <a:rPr lang="cs-CZ" sz="2000" dirty="0" smtClean="0"/>
              <a:t>ztráty, ale i </a:t>
            </a:r>
            <a:r>
              <a:rPr lang="cs-CZ" sz="2000" dirty="0"/>
              <a:t>možnost dosažení lepších výsledků ve srovnání v původním záměrem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255</a:t>
            </a:fld>
            <a:endParaRPr lang="en-US"/>
          </a:p>
        </p:txBody>
      </p:sp>
    </p:spTree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59756"/>
            <a:ext cx="8229600" cy="625033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Hlavní typy rizik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000" dirty="0"/>
              <a:t>rizika tržní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rizika komerční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rizika přepravní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rizika teritoriální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rizika kurzová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atd.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256</a:t>
            </a:fld>
            <a:endParaRPr lang="en-US"/>
          </a:p>
        </p:txBody>
      </p:sp>
    </p:spTree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83" y="709684"/>
            <a:ext cx="7283450" cy="791570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Faktory usnadňující mezinárodní obchod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000" dirty="0"/>
              <a:t>Všeobecná dohoda o clech a obchodu (</a:t>
            </a:r>
            <a:r>
              <a:rPr lang="cs-CZ" sz="2000" b="1" dirty="0"/>
              <a:t>GATT</a:t>
            </a:r>
            <a:r>
              <a:rPr lang="cs-CZ" sz="2000" dirty="0"/>
              <a:t> - </a:t>
            </a:r>
            <a:r>
              <a:rPr lang="cs-CZ" sz="2000" i="1" dirty="0"/>
              <a:t>General </a:t>
            </a:r>
            <a:r>
              <a:rPr lang="cs-CZ" sz="2000" i="1" dirty="0" err="1"/>
              <a:t>Agreement</a:t>
            </a:r>
            <a:r>
              <a:rPr lang="cs-CZ" sz="2000" i="1" dirty="0"/>
              <a:t> </a:t>
            </a:r>
            <a:r>
              <a:rPr lang="cs-CZ" sz="2000" i="1" dirty="0" smtClean="0"/>
              <a:t/>
            </a:r>
            <a:br>
              <a:rPr lang="cs-CZ" sz="2000" i="1" dirty="0" smtClean="0"/>
            </a:br>
            <a:r>
              <a:rPr lang="cs-CZ" sz="2000" i="1" dirty="0" smtClean="0"/>
              <a:t>on </a:t>
            </a:r>
            <a:r>
              <a:rPr lang="cs-CZ" sz="2000" i="1" dirty="0" err="1"/>
              <a:t>Tariffs</a:t>
            </a:r>
            <a:r>
              <a:rPr lang="cs-CZ" sz="2000" i="1" dirty="0"/>
              <a:t> and </a:t>
            </a:r>
            <a:r>
              <a:rPr lang="cs-CZ" sz="2000" i="1" dirty="0" err="1"/>
              <a:t>Trade</a:t>
            </a:r>
            <a:r>
              <a:rPr lang="cs-CZ" sz="2000" dirty="0"/>
              <a:t>)</a:t>
            </a:r>
          </a:p>
          <a:p>
            <a:pPr algn="just">
              <a:lnSpc>
                <a:spcPct val="150000"/>
              </a:lnSpc>
            </a:pPr>
            <a:r>
              <a:rPr lang="cs-CZ" sz="2000" dirty="0"/>
              <a:t>Světová obchodní organizace</a:t>
            </a:r>
            <a:r>
              <a:rPr lang="cs-CZ" sz="2000" i="1" dirty="0"/>
              <a:t> </a:t>
            </a:r>
            <a:r>
              <a:rPr lang="cs-CZ" sz="2000" dirty="0"/>
              <a:t>(</a:t>
            </a:r>
            <a:r>
              <a:rPr lang="cs-CZ" sz="2000" b="1" dirty="0"/>
              <a:t>WTO</a:t>
            </a:r>
            <a:r>
              <a:rPr lang="cs-CZ" sz="2000" i="1" dirty="0"/>
              <a:t> - </a:t>
            </a:r>
            <a:r>
              <a:rPr lang="cs-CZ" sz="2000" i="1" dirty="0" err="1"/>
              <a:t>World</a:t>
            </a:r>
            <a:r>
              <a:rPr lang="cs-CZ" sz="2000" i="1" dirty="0"/>
              <a:t> </a:t>
            </a:r>
            <a:r>
              <a:rPr lang="cs-CZ" sz="2000" i="1" dirty="0" err="1"/>
              <a:t>Trade</a:t>
            </a:r>
            <a:r>
              <a:rPr lang="cs-CZ" sz="2000" i="1" dirty="0"/>
              <a:t> </a:t>
            </a:r>
            <a:r>
              <a:rPr lang="cs-CZ" sz="2000" i="1" dirty="0" err="1"/>
              <a:t>Organization</a:t>
            </a:r>
            <a:r>
              <a:rPr lang="cs-CZ" sz="2000" dirty="0"/>
              <a:t>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257</a:t>
            </a:fld>
            <a:endParaRPr lang="en-US"/>
          </a:p>
        </p:txBody>
      </p:sp>
    </p:spTree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7797"/>
            <a:ext cx="8229600" cy="736980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GATT</a:t>
            </a:r>
            <a:endParaRPr lang="cs-CZ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cs-CZ" sz="2000" dirty="0"/>
              <a:t>podepsána více než před 50-ti lety (</a:t>
            </a:r>
            <a:r>
              <a:rPr lang="cs-CZ" sz="2000" b="1" dirty="0"/>
              <a:t>1948</a:t>
            </a:r>
            <a:r>
              <a:rPr lang="cs-CZ" sz="2000" dirty="0"/>
              <a:t>)</a:t>
            </a:r>
          </a:p>
          <a:p>
            <a:pPr algn="just">
              <a:lnSpc>
                <a:spcPct val="150000"/>
              </a:lnSpc>
            </a:pPr>
            <a:r>
              <a:rPr lang="cs-CZ" sz="2000" dirty="0"/>
              <a:t>jejím cílem bylo podporovat obchod snižováním cel </a:t>
            </a:r>
            <a:r>
              <a:rPr lang="cs-CZ" sz="2000" dirty="0" smtClean="0"/>
              <a:t>a </a:t>
            </a:r>
            <a:r>
              <a:rPr lang="cs-CZ" sz="2000" dirty="0"/>
              <a:t>dalších překážek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v </a:t>
            </a:r>
            <a:r>
              <a:rPr lang="cs-CZ" sz="2000" dirty="0"/>
              <a:t>mezinárodním obchodě</a:t>
            </a:r>
          </a:p>
          <a:p>
            <a:pPr algn="just">
              <a:lnSpc>
                <a:spcPct val="150000"/>
              </a:lnSpc>
            </a:pPr>
            <a:r>
              <a:rPr lang="cs-CZ" sz="2000" dirty="0"/>
              <a:t>smlouvu postupně podepsaly vlády </a:t>
            </a:r>
            <a:r>
              <a:rPr lang="cs-CZ" sz="2000" b="1" dirty="0"/>
              <a:t>140 zemí</a:t>
            </a:r>
          </a:p>
          <a:p>
            <a:pPr algn="just">
              <a:lnSpc>
                <a:spcPct val="150000"/>
              </a:lnSpc>
            </a:pPr>
            <a:r>
              <a:rPr lang="cs-CZ" sz="2000" dirty="0"/>
              <a:t>doposud </a:t>
            </a:r>
            <a:r>
              <a:rPr lang="cs-CZ" sz="2000" b="1" dirty="0"/>
              <a:t>8 oficiálních schůzek</a:t>
            </a:r>
            <a:r>
              <a:rPr lang="cs-CZ" sz="2000" dirty="0"/>
              <a:t> (posouzení existujících obchodních bariér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a </a:t>
            </a:r>
            <a:r>
              <a:rPr lang="cs-CZ" sz="2000" dirty="0"/>
              <a:t>stanovení pravidel pro mezinárodní obchod)</a:t>
            </a:r>
          </a:p>
          <a:p>
            <a:pPr algn="just">
              <a:lnSpc>
                <a:spcPct val="150000"/>
              </a:lnSpc>
            </a:pPr>
            <a:r>
              <a:rPr lang="cs-CZ" sz="2000" dirty="0"/>
              <a:t>rozšíření působnosti GATT o nové dohody (obchod se zemědělskými </a:t>
            </a:r>
            <a:r>
              <a:rPr lang="cs-CZ" sz="2000" dirty="0" smtClean="0"/>
              <a:t>produkty</a:t>
            </a:r>
            <a:r>
              <a:rPr lang="cs-CZ" sz="2000" dirty="0"/>
              <a:t>, rozsah služeb, ochrana autorských práv i průmyslového vlastnictví)</a:t>
            </a:r>
          </a:p>
          <a:p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258</a:t>
            </a:fld>
            <a:endParaRPr lang="en-US"/>
          </a:p>
        </p:txBody>
      </p:sp>
    </p:spTree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2388"/>
            <a:ext cx="8229600" cy="735250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WTO</a:t>
            </a:r>
            <a:endParaRPr lang="cs-CZ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000" b="1" dirty="0"/>
              <a:t>cílem</a:t>
            </a:r>
            <a:r>
              <a:rPr lang="cs-CZ" sz="2000" dirty="0"/>
              <a:t> je dbát na dodržování dohodnutých pravidel a ustanovení (pravidel pro mezinárodní obchod)</a:t>
            </a:r>
          </a:p>
          <a:p>
            <a:pPr algn="just">
              <a:lnSpc>
                <a:spcPct val="150000"/>
              </a:lnSpc>
            </a:pPr>
            <a:r>
              <a:rPr lang="cs-CZ" sz="2000" dirty="0"/>
              <a:t>funguje jako zastřešující organizace pro kontrolu dodržování dohodnutých ustanovení Všeobecné dohody o clech a obchodu, ustanovení Všeobecné dohody o obchodu službami a ustanovení dohod o ochraně duševního vlastnictví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259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81025"/>
            <a:ext cx="8229600" cy="1143000"/>
          </a:xfrm>
        </p:spPr>
        <p:txBody>
          <a:bodyPr/>
          <a:lstStyle/>
          <a:p>
            <a:r>
              <a:rPr lang="cs-CZ" dirty="0"/>
              <a:t>Kulturní faktory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Kultura</a:t>
            </a:r>
          </a:p>
          <a:p>
            <a:pPr lvl="1"/>
            <a:r>
              <a:rPr lang="cs-CZ" sz="2000" dirty="0"/>
              <a:t>naučená</a:t>
            </a:r>
          </a:p>
          <a:p>
            <a:pPr lvl="1"/>
            <a:r>
              <a:rPr lang="cs-CZ" sz="2000" dirty="0"/>
              <a:t>určuje hodnoty společnosti</a:t>
            </a:r>
          </a:p>
          <a:p>
            <a:pPr lvl="1"/>
            <a:r>
              <a:rPr lang="cs-CZ" sz="2000" dirty="0"/>
              <a:t>„</a:t>
            </a:r>
            <a:r>
              <a:rPr lang="cs-CZ" sz="2000" i="1" dirty="0"/>
              <a:t>mentální program, respektive kolektivní programování mysli, jenž odlišuje příslušníky jedné skupiny/kategorie lidí od příslušníků jiné skupiny/kategorie lidí</a:t>
            </a:r>
            <a:r>
              <a:rPr lang="cs-CZ" sz="2000" dirty="0"/>
              <a:t>“ </a:t>
            </a:r>
            <a:r>
              <a:rPr lang="cs-CZ" sz="2000" dirty="0" err="1"/>
              <a:t>Hofstede</a:t>
            </a:r>
            <a:endParaRPr lang="cs-CZ" sz="2000" dirty="0"/>
          </a:p>
          <a:p>
            <a:r>
              <a:rPr lang="cs-CZ" dirty="0"/>
              <a:t>Subkultura</a:t>
            </a:r>
          </a:p>
          <a:p>
            <a:pPr lvl="1"/>
            <a:r>
              <a:rPr lang="cs-CZ" sz="2000" dirty="0"/>
              <a:t>menšinová kultura v rámci kultury většinové</a:t>
            </a:r>
          </a:p>
          <a:p>
            <a:r>
              <a:rPr lang="cs-CZ" dirty="0"/>
              <a:t>Sociální vrstva (třída)</a:t>
            </a:r>
          </a:p>
          <a:p>
            <a:pPr lvl="1"/>
            <a:r>
              <a:rPr lang="cs-CZ" sz="2000" dirty="0"/>
              <a:t>kategorie lidí, kteří mají stejné společenské postavení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928336"/>
      </p:ext>
    </p:extLst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just">
              <a:buNone/>
            </a:pP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pozornost</a:t>
            </a:r>
            <a:endParaRPr lang="cs-CZ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5264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cs-CZ" dirty="0"/>
              <a:t>Společenské faktory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525963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Skupiny</a:t>
            </a:r>
          </a:p>
          <a:p>
            <a:pPr lvl="1"/>
            <a:r>
              <a:rPr lang="cs-CZ" sz="2000" dirty="0"/>
              <a:t>touha zařadit se, být součástí celku</a:t>
            </a:r>
          </a:p>
          <a:p>
            <a:pPr lvl="1"/>
            <a:r>
              <a:rPr lang="cs-CZ" sz="2000" dirty="0"/>
              <a:t>členské skupiny (rodina, přátelé, spolupracovníci)</a:t>
            </a:r>
          </a:p>
          <a:p>
            <a:pPr lvl="1"/>
            <a:r>
              <a:rPr lang="cs-CZ" sz="2000" dirty="0"/>
              <a:t>sekundární skupiny (formálnější - profesní asociace, náboženské skupiny...)</a:t>
            </a:r>
          </a:p>
          <a:p>
            <a:pPr lvl="1"/>
            <a:r>
              <a:rPr lang="cs-CZ" sz="2000" dirty="0"/>
              <a:t>referenční skupiny - srovnávací body lidského chování</a:t>
            </a:r>
          </a:p>
          <a:p>
            <a:pPr lvl="1"/>
            <a:r>
              <a:rPr lang="cs-CZ" sz="2000" dirty="0"/>
              <a:t>aspirační skupiny - jedinec tam chce patřit</a:t>
            </a:r>
          </a:p>
          <a:p>
            <a:r>
              <a:rPr lang="cs-CZ" dirty="0"/>
              <a:t>Rodina</a:t>
            </a:r>
          </a:p>
          <a:p>
            <a:pPr lvl="1"/>
            <a:r>
              <a:rPr lang="cs-CZ" sz="2000" dirty="0"/>
              <a:t>neformální skupina se zásadním vlivem</a:t>
            </a:r>
          </a:p>
          <a:p>
            <a:r>
              <a:rPr lang="cs-CZ" dirty="0"/>
              <a:t>Role a společenský status</a:t>
            </a:r>
          </a:p>
          <a:p>
            <a:pPr lvl="1"/>
            <a:r>
              <a:rPr lang="cs-CZ" sz="2000" dirty="0"/>
              <a:t>v každé skupině hraje jedinec roli</a:t>
            </a:r>
          </a:p>
          <a:p>
            <a:pPr lvl="1"/>
            <a:r>
              <a:rPr lang="cs-CZ" sz="2000" dirty="0"/>
              <a:t>roli od jedince očekává jeho okolí</a:t>
            </a:r>
          </a:p>
          <a:p>
            <a:pPr lvl="1"/>
            <a:r>
              <a:rPr lang="cs-CZ" sz="2000" dirty="0"/>
              <a:t>status = obecná úcta, kterou jedinec ve společnosti vzbuzuje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362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2925"/>
            <a:ext cx="8229600" cy="1143000"/>
          </a:xfrm>
        </p:spPr>
        <p:txBody>
          <a:bodyPr/>
          <a:lstStyle/>
          <a:p>
            <a:r>
              <a:rPr lang="cs-CZ" dirty="0"/>
              <a:t>Osobní faktory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4641379"/>
          </a:xfrm>
        </p:spPr>
        <p:txBody>
          <a:bodyPr/>
          <a:lstStyle/>
          <a:p>
            <a:r>
              <a:rPr lang="cs-CZ" sz="2800" b="1" dirty="0"/>
              <a:t>Věk a fáze života</a:t>
            </a:r>
          </a:p>
          <a:p>
            <a:pPr lvl="1"/>
            <a:r>
              <a:rPr lang="cs-CZ" sz="2000" dirty="0"/>
              <a:t>s věkem se mění preference a vkus při nákupu potravin, oblečení, nábytku či dovolených</a:t>
            </a:r>
          </a:p>
          <a:p>
            <a:pPr lvl="1"/>
            <a:r>
              <a:rPr lang="cs-CZ" sz="2000" dirty="0"/>
              <a:t>životní cyklus rodiny</a:t>
            </a:r>
          </a:p>
          <a:p>
            <a:pPr lvl="1"/>
            <a:r>
              <a:rPr lang="cs-CZ" sz="2000" dirty="0"/>
              <a:t>psychologické fáze životního cyklu</a:t>
            </a:r>
          </a:p>
          <a:p>
            <a:r>
              <a:rPr lang="cs-CZ" sz="2400" b="1" dirty="0"/>
              <a:t>Zaměstnání</a:t>
            </a:r>
          </a:p>
          <a:p>
            <a:pPr lvl="1"/>
            <a:r>
              <a:rPr lang="cs-CZ" sz="2000" dirty="0"/>
              <a:t>nezaměstnaný vs. zaměstnaný člověk</a:t>
            </a:r>
          </a:p>
          <a:p>
            <a:pPr lvl="1"/>
            <a:r>
              <a:rPr lang="cs-CZ" sz="2000" dirty="0"/>
              <a:t>typ zaměstnání</a:t>
            </a:r>
          </a:p>
          <a:p>
            <a:pPr lvl="1"/>
            <a:r>
              <a:rPr lang="cs-CZ" sz="2000" dirty="0"/>
              <a:t>Ekonomická situace</a:t>
            </a:r>
          </a:p>
          <a:p>
            <a:pPr lvl="1"/>
            <a:r>
              <a:rPr lang="cs-CZ" sz="2000" dirty="0"/>
              <a:t>majetkové poměry</a:t>
            </a:r>
          </a:p>
          <a:p>
            <a:pPr lvl="1"/>
            <a:r>
              <a:rPr lang="cs-CZ" sz="2000" dirty="0"/>
              <a:t>důležitá veličina pro tvorbu marketingových akcí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895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90550"/>
            <a:ext cx="8229600" cy="1143000"/>
          </a:xfrm>
        </p:spPr>
        <p:txBody>
          <a:bodyPr/>
          <a:lstStyle/>
          <a:p>
            <a:r>
              <a:rPr lang="cs-CZ" dirty="0"/>
              <a:t>Osobní faktory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/>
              <a:t>Životní styl</a:t>
            </a:r>
          </a:p>
          <a:p>
            <a:pPr lvl="1"/>
            <a:r>
              <a:rPr lang="cs-CZ" sz="2000" dirty="0"/>
              <a:t>zájmy, názory, každodenní aktivity</a:t>
            </a:r>
          </a:p>
          <a:p>
            <a:r>
              <a:rPr lang="cs-CZ" sz="2400" b="1" dirty="0"/>
              <a:t>Osobnost</a:t>
            </a:r>
          </a:p>
          <a:p>
            <a:pPr lvl="1"/>
            <a:r>
              <a:rPr lang="cs-CZ" sz="2000" dirty="0"/>
              <a:t>"Osobnost, to jsou charakteristické vzorce myšlení a chování, které určují osobní styl jedince a ovlivňují jeho interakci s prostředím"</a:t>
            </a:r>
          </a:p>
          <a:p>
            <a:pPr lvl="1"/>
            <a:r>
              <a:rPr lang="cs-CZ" sz="2000" dirty="0"/>
              <a:t>jak spotřebitel vnímá sám sebe, volí také značku či produkt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20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23330"/>
            <a:ext cx="8229600" cy="694307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je to marketing?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/>
              <a:t>DEFINICE  1</a:t>
            </a:r>
          </a:p>
          <a:p>
            <a:pPr>
              <a:buNone/>
            </a:pPr>
            <a:endParaRPr lang="cs-CZ" b="1" dirty="0"/>
          </a:p>
          <a:p>
            <a:r>
              <a:rPr lang="cs-CZ" b="1" dirty="0"/>
              <a:t>Marketing</a:t>
            </a:r>
            <a:r>
              <a:rPr lang="cs-CZ" dirty="0"/>
              <a:t> je proces řízení, jehož výsledkem je poznání, předvídání, ovlivňování a v konečné fázi uspokojení potřeb a přání zákazníka efektivním a výhodným způsobem zajišťujícím splnění cílů organizace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7283450" cy="1143000"/>
          </a:xfrm>
        </p:spPr>
        <p:txBody>
          <a:bodyPr/>
          <a:lstStyle/>
          <a:p>
            <a:r>
              <a:rPr lang="cs-CZ" dirty="0"/>
              <a:t>Psychologické faktory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713387"/>
          </a:xfrm>
        </p:spPr>
        <p:txBody>
          <a:bodyPr>
            <a:normAutofit lnSpcReduction="10000"/>
          </a:bodyPr>
          <a:lstStyle/>
          <a:p>
            <a:r>
              <a:rPr lang="cs-CZ" sz="2800" b="1" dirty="0"/>
              <a:t>Motivace</a:t>
            </a:r>
          </a:p>
          <a:p>
            <a:pPr lvl="1"/>
            <a:r>
              <a:rPr lang="cs-CZ" sz="2000" dirty="0"/>
              <a:t>motivační teorie - </a:t>
            </a:r>
            <a:r>
              <a:rPr lang="cs-CZ" sz="2000" dirty="0" err="1"/>
              <a:t>Maslow</a:t>
            </a:r>
            <a:r>
              <a:rPr lang="cs-CZ" sz="2000" dirty="0"/>
              <a:t>, Freud</a:t>
            </a:r>
          </a:p>
          <a:p>
            <a:r>
              <a:rPr lang="cs-CZ" sz="2800" b="1" dirty="0"/>
              <a:t>Vnímání</a:t>
            </a:r>
          </a:p>
          <a:p>
            <a:pPr lvl="1"/>
            <a:r>
              <a:rPr lang="cs-CZ" sz="2000" dirty="0"/>
              <a:t>vystavení podnětu - selektivní zkreslení, pozornost, paměť</a:t>
            </a:r>
          </a:p>
          <a:p>
            <a:r>
              <a:rPr lang="cs-CZ" sz="2800" b="1" dirty="0"/>
              <a:t>Učení</a:t>
            </a:r>
          </a:p>
          <a:p>
            <a:pPr lvl="1"/>
            <a:r>
              <a:rPr lang="cs-CZ" sz="2000" dirty="0"/>
              <a:t>podmiňované vs. sociální (pozorování a uchovávání informací)</a:t>
            </a:r>
          </a:p>
          <a:p>
            <a:r>
              <a:rPr lang="cs-CZ" sz="2800" b="1" dirty="0"/>
              <a:t>Přesvědčení</a:t>
            </a:r>
          </a:p>
          <a:p>
            <a:pPr lvl="1"/>
            <a:r>
              <a:rPr lang="cs-CZ" sz="2000" dirty="0"/>
              <a:t>víra ve vlastní pravdu (reálné vs. nereálné základy)</a:t>
            </a:r>
          </a:p>
          <a:p>
            <a:r>
              <a:rPr lang="cs-CZ" sz="2800" b="1" dirty="0"/>
              <a:t>Postoje</a:t>
            </a:r>
          </a:p>
          <a:p>
            <a:pPr lvl="1"/>
            <a:r>
              <a:rPr lang="cs-CZ" sz="2000" dirty="0"/>
              <a:t>ovlivňují vztah člověka k určitému produktu</a:t>
            </a:r>
          </a:p>
          <a:p>
            <a:pPr lvl="1"/>
            <a:r>
              <a:rPr lang="cs-CZ" sz="2000" dirty="0"/>
              <a:t>není snadné je měnit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9318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400" dirty="0"/>
              <a:t>Rozhodovací proces spotřebitele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31008" y="1556792"/>
            <a:ext cx="4013200" cy="685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400" dirty="0">
                <a:solidFill>
                  <a:srgbClr val="000000"/>
                </a:solidFill>
                <a:latin typeface="Tahoma" pitchFamily="34" charset="0"/>
              </a:rPr>
              <a:t>Rozpoznání potřeby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431008" y="2455317"/>
            <a:ext cx="4013200" cy="685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400" dirty="0">
                <a:solidFill>
                  <a:srgbClr val="000000"/>
                </a:solidFill>
                <a:latin typeface="Tahoma" pitchFamily="34" charset="0"/>
              </a:rPr>
              <a:t>Vyhledávání informací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431008" y="3430042"/>
            <a:ext cx="4013200" cy="6858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400" dirty="0">
                <a:solidFill>
                  <a:srgbClr val="000000"/>
                </a:solidFill>
                <a:latin typeface="Tahoma" pitchFamily="34" charset="0"/>
              </a:rPr>
              <a:t>Hodnocení alternativ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431008" y="4438104"/>
            <a:ext cx="4013200" cy="685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400" dirty="0">
                <a:solidFill>
                  <a:srgbClr val="000000"/>
                </a:solidFill>
                <a:latin typeface="Tahoma" pitchFamily="34" charset="0"/>
              </a:rPr>
              <a:t>Nákupní rozhodnutí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431008" y="5446167"/>
            <a:ext cx="4013200" cy="6858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400" dirty="0" err="1">
                <a:solidFill>
                  <a:srgbClr val="000000"/>
                </a:solidFill>
                <a:latin typeface="Tahoma" pitchFamily="34" charset="0"/>
              </a:rPr>
              <a:t>Ponákupní</a:t>
            </a:r>
            <a:r>
              <a:rPr lang="cs-CZ" sz="2400" dirty="0">
                <a:solidFill>
                  <a:srgbClr val="000000"/>
                </a:solidFill>
                <a:latin typeface="Tahoma" pitchFamily="34" charset="0"/>
              </a:rPr>
              <a:t> chování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4139158" y="2242592"/>
            <a:ext cx="485775" cy="17938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4139158" y="3185567"/>
            <a:ext cx="485775" cy="17145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4139158" y="4176167"/>
            <a:ext cx="485775" cy="18891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4139158" y="5157242"/>
            <a:ext cx="485775" cy="2317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294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5" descr="black_box.t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1"/>
            <a:ext cx="7416824" cy="6628217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724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sz="3300" dirty="0"/>
              <a:t>Racionální spotřebitelské chování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i="1" dirty="0"/>
              <a:t>Racionální chování </a:t>
            </a:r>
            <a:r>
              <a:rPr lang="cs-CZ" sz="2800" dirty="0"/>
              <a:t>= osobní názory i způsoby chování založené na logické a objektivní analýze všech dostupných informací</a:t>
            </a:r>
          </a:p>
          <a:p>
            <a:endParaRPr lang="cs-CZ" sz="2800" dirty="0"/>
          </a:p>
          <a:p>
            <a:r>
              <a:rPr lang="cs-CZ" sz="2800" i="1" dirty="0"/>
              <a:t>Racionální volba </a:t>
            </a:r>
            <a:r>
              <a:rPr lang="cs-CZ" sz="2800" dirty="0"/>
              <a:t>= racionální jedinec před každým činem váží čas, cenu, náklady, námahu, peníze, vklad, výdaje, útratu, ztráty (neboli </a:t>
            </a:r>
            <a:r>
              <a:rPr lang="cs-CZ" sz="2800" b="1" dirty="0"/>
              <a:t>COST</a:t>
            </a:r>
            <a:r>
              <a:rPr lang="cs-CZ" sz="2800" dirty="0"/>
              <a:t>) na jedné straně. Na druhé straně je blaho, dobrodiní, prospěch, přínos, výhody, užitek (</a:t>
            </a:r>
            <a:r>
              <a:rPr lang="cs-CZ" sz="2800" b="1" dirty="0"/>
              <a:t>BENEFIT</a:t>
            </a:r>
            <a:r>
              <a:rPr lang="cs-CZ" sz="2800" dirty="0"/>
              <a:t>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056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23330"/>
            <a:ext cx="8229600" cy="694307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Typy spotřebitelského chování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05163" y="2708275"/>
            <a:ext cx="1871662" cy="136842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 dirty="0">
                <a:solidFill>
                  <a:srgbClr val="000000"/>
                </a:solidFill>
              </a:rPr>
              <a:t>Komplexní </a:t>
            </a:r>
            <a:br>
              <a:rPr lang="cs-CZ" sz="1400" dirty="0">
                <a:solidFill>
                  <a:srgbClr val="000000"/>
                </a:solidFill>
              </a:rPr>
            </a:br>
            <a:r>
              <a:rPr lang="cs-CZ" sz="1400" dirty="0">
                <a:solidFill>
                  <a:srgbClr val="000000"/>
                </a:solidFill>
              </a:rPr>
              <a:t>nákupní</a:t>
            </a:r>
            <a:br>
              <a:rPr lang="cs-CZ" sz="1400" dirty="0">
                <a:solidFill>
                  <a:srgbClr val="000000"/>
                </a:solidFill>
              </a:rPr>
            </a:br>
            <a:r>
              <a:rPr lang="cs-CZ" sz="1400" dirty="0">
                <a:solidFill>
                  <a:srgbClr val="000000"/>
                </a:solidFill>
              </a:rPr>
              <a:t>chování 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205163" y="4076700"/>
            <a:ext cx="1871662" cy="136842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 dirty="0">
                <a:solidFill>
                  <a:srgbClr val="000000"/>
                </a:solidFill>
              </a:rPr>
              <a:t>Nákupní chování </a:t>
            </a:r>
            <a:br>
              <a:rPr lang="cs-CZ" sz="1400" dirty="0">
                <a:solidFill>
                  <a:srgbClr val="000000"/>
                </a:solidFill>
              </a:rPr>
            </a:br>
            <a:r>
              <a:rPr lang="cs-CZ" sz="1400" dirty="0">
                <a:solidFill>
                  <a:srgbClr val="000000"/>
                </a:solidFill>
              </a:rPr>
              <a:t>snižující disonanci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076825" y="2708275"/>
            <a:ext cx="1871663" cy="1368425"/>
          </a:xfrm>
          <a:prstGeom prst="rect">
            <a:avLst/>
          </a:prstGeom>
          <a:gradFill rotWithShape="1">
            <a:gsLst>
              <a:gs pos="0">
                <a:srgbClr val="009900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 dirty="0" err="1">
                <a:solidFill>
                  <a:srgbClr val="000000"/>
                </a:solidFill>
              </a:rPr>
              <a:t>Variantí</a:t>
            </a:r>
            <a:r>
              <a:rPr lang="cs-CZ" sz="1400" dirty="0">
                <a:solidFill>
                  <a:srgbClr val="000000"/>
                </a:solidFill>
              </a:rPr>
              <a:t> </a:t>
            </a:r>
            <a:br>
              <a:rPr lang="cs-CZ" sz="1400" dirty="0">
                <a:solidFill>
                  <a:srgbClr val="000000"/>
                </a:solidFill>
              </a:rPr>
            </a:br>
            <a:r>
              <a:rPr lang="cs-CZ" sz="1400" dirty="0">
                <a:solidFill>
                  <a:srgbClr val="000000"/>
                </a:solidFill>
              </a:rPr>
              <a:t>nákupní </a:t>
            </a:r>
            <a:br>
              <a:rPr lang="cs-CZ" sz="1400" dirty="0">
                <a:solidFill>
                  <a:srgbClr val="000000"/>
                </a:solidFill>
              </a:rPr>
            </a:br>
            <a:r>
              <a:rPr lang="cs-CZ" sz="1400" dirty="0">
                <a:solidFill>
                  <a:srgbClr val="000000"/>
                </a:solidFill>
              </a:rPr>
              <a:t>chování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076825" y="4076700"/>
            <a:ext cx="1871663" cy="136842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 dirty="0">
                <a:solidFill>
                  <a:srgbClr val="000000"/>
                </a:solidFill>
              </a:rPr>
              <a:t>Zvykové </a:t>
            </a:r>
            <a:br>
              <a:rPr lang="cs-CZ" sz="1400" dirty="0">
                <a:solidFill>
                  <a:srgbClr val="000000"/>
                </a:solidFill>
              </a:rPr>
            </a:br>
            <a:r>
              <a:rPr lang="cs-CZ" sz="1400" dirty="0">
                <a:solidFill>
                  <a:srgbClr val="000000"/>
                </a:solidFill>
              </a:rPr>
              <a:t>nákupní </a:t>
            </a:r>
            <a:br>
              <a:rPr lang="cs-CZ" sz="1400" dirty="0">
                <a:solidFill>
                  <a:srgbClr val="000000"/>
                </a:solidFill>
              </a:rPr>
            </a:br>
            <a:r>
              <a:rPr lang="cs-CZ" sz="1400" dirty="0">
                <a:solidFill>
                  <a:srgbClr val="000000"/>
                </a:solidFill>
              </a:rPr>
              <a:t>chování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255963" y="2198688"/>
            <a:ext cx="153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000000"/>
                </a:solidFill>
              </a:rPr>
              <a:t>Vysoká </a:t>
            </a:r>
            <a:br>
              <a:rPr lang="cs-CZ" sz="1400" dirty="0">
                <a:solidFill>
                  <a:srgbClr val="000000"/>
                </a:solidFill>
              </a:rPr>
            </a:br>
            <a:r>
              <a:rPr lang="cs-CZ" sz="1400" dirty="0">
                <a:solidFill>
                  <a:srgbClr val="000000"/>
                </a:solidFill>
              </a:rPr>
              <a:t>zainteresovanost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127625" y="2205038"/>
            <a:ext cx="153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000000"/>
                </a:solidFill>
              </a:rPr>
              <a:t>Nízká </a:t>
            </a:r>
            <a:br>
              <a:rPr lang="cs-CZ" sz="1400" dirty="0">
                <a:solidFill>
                  <a:srgbClr val="000000"/>
                </a:solidFill>
              </a:rPr>
            </a:br>
            <a:r>
              <a:rPr lang="cs-CZ" sz="1400" dirty="0">
                <a:solidFill>
                  <a:srgbClr val="000000"/>
                </a:solidFill>
              </a:rPr>
              <a:t>zainteresovanost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096963" y="3127375"/>
            <a:ext cx="16578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000000"/>
                </a:solidFill>
              </a:rPr>
              <a:t>Významné rozdíly </a:t>
            </a:r>
            <a:br>
              <a:rPr lang="cs-CZ" sz="1400" dirty="0">
                <a:solidFill>
                  <a:srgbClr val="000000"/>
                </a:solidFill>
              </a:rPr>
            </a:br>
            <a:r>
              <a:rPr lang="cs-CZ" sz="1400" dirty="0">
                <a:solidFill>
                  <a:srgbClr val="000000"/>
                </a:solidFill>
              </a:rPr>
              <a:t>mezi značkami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117600" y="4424363"/>
            <a:ext cx="15776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000000"/>
                </a:solidFill>
              </a:rPr>
              <a:t>Minimální rozdíly </a:t>
            </a:r>
            <a:br>
              <a:rPr lang="cs-CZ" sz="1400" dirty="0">
                <a:solidFill>
                  <a:srgbClr val="000000"/>
                </a:solidFill>
              </a:rPr>
            </a:br>
            <a:r>
              <a:rPr lang="cs-CZ" sz="1400" dirty="0">
                <a:solidFill>
                  <a:srgbClr val="000000"/>
                </a:solidFill>
              </a:rPr>
              <a:t>mezi značkami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829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30124"/>
            <a:ext cx="8229600" cy="1143000"/>
          </a:xfrm>
        </p:spPr>
        <p:txBody>
          <a:bodyPr/>
          <a:lstStyle/>
          <a:p>
            <a:r>
              <a:rPr lang="cs-CZ" dirty="0"/>
              <a:t>REKLAMA - FCB model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3124"/>
            <a:ext cx="8229600" cy="4180114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040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93171"/>
            <a:ext cx="728345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Případová studie</a:t>
            </a:r>
            <a:r>
              <a:rPr lang="cs-CZ" sz="3600" dirty="0"/>
              <a:t/>
            </a:r>
            <a:br>
              <a:rPr lang="cs-CZ" sz="3600" dirty="0"/>
            </a:br>
            <a:r>
              <a:rPr lang="cs-CZ" sz="3600" dirty="0"/>
              <a:t>kritika racionálního spotřebitele</a:t>
            </a:r>
          </a:p>
        </p:txBody>
      </p:sp>
      <p:pic>
        <p:nvPicPr>
          <p:cNvPr id="4" name="Obrázek 3" descr="produkty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5656" y="1536171"/>
            <a:ext cx="6192688" cy="4413109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678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/>
              <a:t>Racionální výpočet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2400" b="1" dirty="0"/>
              <a:t>Případová studie „SodaStream“ – racionální výpočet</a:t>
            </a:r>
          </a:p>
          <a:p>
            <a:pPr lvl="1">
              <a:defRPr/>
            </a:pPr>
            <a:r>
              <a:rPr lang="cs-CZ" sz="2000" dirty="0"/>
              <a:t>Vliv vody sycené CO</a:t>
            </a:r>
            <a:r>
              <a:rPr lang="cs-CZ" sz="2000" baseline="-25000" dirty="0"/>
              <a:t>2</a:t>
            </a:r>
            <a:r>
              <a:rPr lang="cs-CZ" sz="2000" dirty="0"/>
              <a:t> na lidský organismus</a:t>
            </a:r>
          </a:p>
          <a:p>
            <a:pPr lvl="1">
              <a:defRPr/>
            </a:pPr>
            <a:r>
              <a:rPr lang="cs-CZ" sz="2000" dirty="0"/>
              <a:t>Cena přístroje</a:t>
            </a:r>
          </a:p>
          <a:p>
            <a:pPr lvl="1">
              <a:defRPr/>
            </a:pPr>
            <a:r>
              <a:rPr lang="cs-CZ" sz="2000" dirty="0"/>
              <a:t>Cena sirupů</a:t>
            </a:r>
          </a:p>
          <a:p>
            <a:pPr lvl="1">
              <a:defRPr/>
            </a:pPr>
            <a:r>
              <a:rPr lang="cs-CZ" sz="2000" dirty="0"/>
              <a:t>Cena náplní CO</a:t>
            </a:r>
            <a:r>
              <a:rPr lang="cs-CZ" sz="2000" baseline="-25000" dirty="0"/>
              <a:t>2</a:t>
            </a:r>
          </a:p>
          <a:p>
            <a:pPr lvl="1">
              <a:defRPr/>
            </a:pPr>
            <a:r>
              <a:rPr lang="cs-CZ" sz="2000" dirty="0"/>
              <a:t>Cena sycené vody vyrobené přístrojem SodaStream</a:t>
            </a:r>
          </a:p>
        </p:txBody>
      </p:sp>
      <p:pic>
        <p:nvPicPr>
          <p:cNvPr id="4" name="Obrázek 4" descr="tabulka_voda_cen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61048"/>
            <a:ext cx="674685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9909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283450" cy="1143000"/>
          </a:xfrm>
        </p:spPr>
        <p:txBody>
          <a:bodyPr/>
          <a:lstStyle/>
          <a:p>
            <a:r>
              <a:rPr lang="cs-CZ" dirty="0"/>
              <a:t>Výzkum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Dotazováni uživatelé a majitelé přístroje SodaStream</a:t>
            </a:r>
          </a:p>
          <a:p>
            <a:endParaRPr lang="cs-CZ" b="1" dirty="0"/>
          </a:p>
          <a:p>
            <a:r>
              <a:rPr lang="cs-CZ" b="1" dirty="0"/>
              <a:t>S nákupem SodaStream spokojeno </a:t>
            </a:r>
            <a:br>
              <a:rPr lang="cs-CZ" b="1" dirty="0"/>
            </a:br>
            <a:r>
              <a:rPr lang="cs-CZ" b="1" dirty="0"/>
              <a:t>47,5 % spotřebitelů, 46 % by si jej určitě koupilo znovu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320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14347"/>
            <a:ext cx="7283450" cy="451354"/>
          </a:xfrm>
        </p:spPr>
        <p:txBody>
          <a:bodyPr>
            <a:normAutofit fontScale="90000"/>
          </a:bodyPr>
          <a:lstStyle/>
          <a:p>
            <a:r>
              <a:rPr lang="cs-CZ" dirty="0"/>
              <a:t>Modelový spotřebitel </a:t>
            </a:r>
            <a:br>
              <a:rPr lang="cs-CZ" dirty="0"/>
            </a:br>
            <a:r>
              <a:rPr lang="cs-CZ" dirty="0"/>
              <a:t>– majitel SodaStream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695324" y="2305050"/>
            <a:ext cx="7772401" cy="38704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/>
              <a:t>Typický spotřebitel, majitel přístroje na domácí sycení vody </a:t>
            </a:r>
            <a:r>
              <a:rPr lang="cs-CZ" sz="1800" dirty="0" err="1"/>
              <a:t>SodaStream</a:t>
            </a:r>
            <a:r>
              <a:rPr lang="cs-CZ" sz="1800" dirty="0"/>
              <a:t>, je </a:t>
            </a:r>
            <a:br>
              <a:rPr lang="cs-CZ" sz="1800" dirty="0"/>
            </a:br>
            <a:r>
              <a:rPr lang="cs-CZ" sz="1800" dirty="0"/>
              <a:t>v průměru </a:t>
            </a:r>
            <a:r>
              <a:rPr lang="cs-CZ" sz="1800" b="1" dirty="0">
                <a:solidFill>
                  <a:srgbClr val="FF0000"/>
                </a:solidFill>
              </a:rPr>
              <a:t>34,5 let starý </a:t>
            </a:r>
            <a:r>
              <a:rPr lang="cs-CZ" sz="1800" dirty="0"/>
              <a:t>a s největší pravděpodobností je to </a:t>
            </a:r>
            <a:r>
              <a:rPr lang="cs-CZ" sz="1800" b="1" dirty="0">
                <a:solidFill>
                  <a:srgbClr val="FF0000"/>
                </a:solidFill>
              </a:rPr>
              <a:t>žena</a:t>
            </a:r>
            <a:r>
              <a:rPr lang="cs-CZ" sz="1800" dirty="0"/>
              <a:t>. </a:t>
            </a:r>
          </a:p>
          <a:p>
            <a:pPr marL="0" indent="0">
              <a:buNone/>
            </a:pPr>
            <a:r>
              <a:rPr lang="cs-CZ" sz="1800" dirty="0"/>
              <a:t>Přístroj považuje za </a:t>
            </a:r>
            <a:r>
              <a:rPr lang="cs-CZ" sz="1800" b="1" dirty="0">
                <a:solidFill>
                  <a:srgbClr val="FF0000"/>
                </a:solidFill>
              </a:rPr>
              <a:t>drahý</a:t>
            </a:r>
            <a:r>
              <a:rPr lang="cs-CZ" sz="1800" dirty="0"/>
              <a:t>, ale </a:t>
            </a:r>
            <a:r>
              <a:rPr lang="cs-CZ" sz="1800" b="1" dirty="0">
                <a:solidFill>
                  <a:srgbClr val="FF0000"/>
                </a:solidFill>
              </a:rPr>
              <a:t>situační faktory jí dovolily </a:t>
            </a:r>
            <a:r>
              <a:rPr lang="cs-CZ" sz="1800" dirty="0"/>
              <a:t>přístroj </a:t>
            </a:r>
            <a:r>
              <a:rPr lang="cs-CZ" sz="1800" b="1" dirty="0">
                <a:solidFill>
                  <a:srgbClr val="FF0000"/>
                </a:solidFill>
              </a:rPr>
              <a:t>zakoupit</a:t>
            </a:r>
            <a:r>
              <a:rPr lang="cs-CZ" sz="1800" dirty="0"/>
              <a:t>. </a:t>
            </a:r>
          </a:p>
          <a:p>
            <a:pPr marL="0" indent="0">
              <a:buNone/>
            </a:pPr>
            <a:r>
              <a:rPr lang="cs-CZ" sz="1800" dirty="0"/>
              <a:t>Poprvé se o přístroji dozvěděla v </a:t>
            </a:r>
            <a:r>
              <a:rPr lang="cs-CZ" sz="1800" b="1" dirty="0">
                <a:solidFill>
                  <a:srgbClr val="FF0000"/>
                </a:solidFill>
              </a:rPr>
              <a:t>televizní reklamě a na internetu</a:t>
            </a:r>
            <a:r>
              <a:rPr lang="cs-CZ" sz="1800" dirty="0"/>
              <a:t>. Před tím </a:t>
            </a:r>
            <a:br>
              <a:rPr lang="cs-CZ" sz="1800" dirty="0"/>
            </a:br>
            <a:r>
              <a:rPr lang="cs-CZ" sz="1800" dirty="0"/>
              <a:t>o koupi přístroje na domácí sycení vody </a:t>
            </a:r>
            <a:r>
              <a:rPr lang="cs-CZ" sz="1800" b="1" dirty="0">
                <a:solidFill>
                  <a:srgbClr val="FF0000"/>
                </a:solidFill>
              </a:rPr>
              <a:t>neuvažovala</a:t>
            </a:r>
            <a:r>
              <a:rPr lang="cs-CZ" sz="1800" dirty="0"/>
              <a:t>. Vážně se o přístroj začala zajímat až po té, kdy </a:t>
            </a:r>
            <a:r>
              <a:rPr lang="cs-CZ" sz="1800" b="1" dirty="0">
                <a:solidFill>
                  <a:schemeClr val="accent2"/>
                </a:solidFill>
              </a:rPr>
              <a:t>jej viděla v obchodě </a:t>
            </a:r>
            <a:r>
              <a:rPr lang="cs-CZ" sz="1800" dirty="0"/>
              <a:t>a kdy jí ho </a:t>
            </a:r>
            <a:r>
              <a:rPr lang="cs-CZ" sz="1800" b="1" dirty="0">
                <a:solidFill>
                  <a:schemeClr val="accent2"/>
                </a:solidFill>
              </a:rPr>
              <a:t>doporučil prodejce</a:t>
            </a:r>
            <a:r>
              <a:rPr lang="cs-CZ" sz="1800" dirty="0"/>
              <a:t>. </a:t>
            </a:r>
          </a:p>
          <a:p>
            <a:pPr marL="0" indent="0">
              <a:buNone/>
            </a:pPr>
            <a:r>
              <a:rPr lang="cs-CZ" sz="1800" dirty="0"/>
              <a:t>Když </a:t>
            </a:r>
            <a:r>
              <a:rPr lang="cs-CZ" sz="1800" dirty="0" err="1"/>
              <a:t>SodaStream</a:t>
            </a:r>
            <a:r>
              <a:rPr lang="cs-CZ" sz="1800" dirty="0"/>
              <a:t> v obchodě uviděla, vzpomněla si, že už o něm </a:t>
            </a:r>
            <a:r>
              <a:rPr lang="cs-CZ" sz="1800" b="1" dirty="0">
                <a:solidFill>
                  <a:schemeClr val="accent2"/>
                </a:solidFill>
              </a:rPr>
              <a:t>někde slyšela</a:t>
            </a:r>
            <a:r>
              <a:rPr lang="cs-CZ" sz="1800" dirty="0"/>
              <a:t>. </a:t>
            </a:r>
            <a:br>
              <a:rPr lang="cs-CZ" sz="1800" dirty="0"/>
            </a:br>
            <a:r>
              <a:rPr lang="cs-CZ" sz="1800" dirty="0"/>
              <a:t>V tom stejném obchodě jej také v </a:t>
            </a:r>
            <a:r>
              <a:rPr lang="cs-CZ" sz="1800" b="1" dirty="0">
                <a:solidFill>
                  <a:schemeClr val="accent2"/>
                </a:solidFill>
              </a:rPr>
              <a:t>prosinci 2010 zakoupila</a:t>
            </a:r>
            <a:r>
              <a:rPr lang="cs-CZ" sz="1800" dirty="0"/>
              <a:t>. </a:t>
            </a:r>
          </a:p>
          <a:p>
            <a:pPr marL="0" indent="0">
              <a:buNone/>
            </a:pPr>
            <a:r>
              <a:rPr lang="cs-CZ" sz="1800" dirty="0"/>
              <a:t>Před nákupem </a:t>
            </a:r>
            <a:r>
              <a:rPr lang="cs-CZ" sz="1800" b="1" dirty="0">
                <a:solidFill>
                  <a:schemeClr val="accent2"/>
                </a:solidFill>
              </a:rPr>
              <a:t>měla dostatek informací</a:t>
            </a:r>
            <a:r>
              <a:rPr lang="cs-CZ" sz="1800" dirty="0"/>
              <a:t>, které získala </a:t>
            </a:r>
            <a:r>
              <a:rPr lang="cs-CZ" sz="1800" b="1" dirty="0">
                <a:solidFill>
                  <a:schemeClr val="accent2"/>
                </a:solidFill>
              </a:rPr>
              <a:t>z reklamy</a:t>
            </a:r>
            <a:r>
              <a:rPr lang="cs-CZ" sz="1800" dirty="0"/>
              <a:t> a </a:t>
            </a:r>
            <a:r>
              <a:rPr lang="cs-CZ" sz="1800" b="1" dirty="0">
                <a:solidFill>
                  <a:schemeClr val="accent2"/>
                </a:solidFill>
              </a:rPr>
              <a:t>od prodejce</a:t>
            </a:r>
            <a:r>
              <a:rPr lang="cs-CZ" sz="1800" dirty="0"/>
              <a:t>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02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/>
              <a:t>DEFINICE  2</a:t>
            </a:r>
          </a:p>
          <a:p>
            <a:pPr>
              <a:buNone/>
            </a:pPr>
            <a:endParaRPr lang="cs-CZ" b="1" dirty="0"/>
          </a:p>
          <a:p>
            <a:r>
              <a:rPr lang="cs-CZ" b="1" dirty="0"/>
              <a:t>Marketing</a:t>
            </a:r>
            <a:r>
              <a:rPr lang="cs-CZ" dirty="0"/>
              <a:t> definujeme jako společenský </a:t>
            </a:r>
            <a:br>
              <a:rPr lang="cs-CZ" dirty="0"/>
            </a:br>
            <a:r>
              <a:rPr lang="cs-CZ" dirty="0"/>
              <a:t>a manažerský proces, jehož prostřednictvím uspokojují jednotlivci i skupiny své potřeby </a:t>
            </a:r>
            <a:br>
              <a:rPr lang="cs-CZ" dirty="0"/>
            </a:br>
            <a:r>
              <a:rPr lang="cs-CZ" dirty="0"/>
              <a:t>a přání v procesu výroby a směny výrobků či jiných hodnot.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791570"/>
            <a:ext cx="8229600" cy="626068"/>
          </a:xfrm>
        </p:spPr>
        <p:txBody>
          <a:bodyPr>
            <a:normAutofit fontScale="90000"/>
          </a:bodyPr>
          <a:lstStyle/>
          <a:p>
            <a:r>
              <a:rPr lang="cs-CZ" dirty="0"/>
              <a:t>Co je to marketing?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14347"/>
            <a:ext cx="7283450" cy="451354"/>
          </a:xfrm>
        </p:spPr>
        <p:txBody>
          <a:bodyPr>
            <a:normAutofit fontScale="90000"/>
          </a:bodyPr>
          <a:lstStyle/>
          <a:p>
            <a:r>
              <a:rPr lang="cs-CZ" dirty="0"/>
              <a:t>Modelový spotřebitel </a:t>
            </a:r>
            <a:br>
              <a:rPr lang="cs-CZ" dirty="0"/>
            </a:br>
            <a:r>
              <a:rPr lang="cs-CZ" dirty="0"/>
              <a:t>– majitel SodaStream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695324" y="2305050"/>
            <a:ext cx="7772401" cy="38704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>
                <a:solidFill>
                  <a:schemeClr val="accent2"/>
                </a:solidFill>
              </a:rPr>
              <a:t>Hlavním argumentem </a:t>
            </a:r>
            <a:r>
              <a:rPr lang="cs-CZ" sz="1800" dirty="0"/>
              <a:t>nákupu byla </a:t>
            </a:r>
            <a:r>
              <a:rPr lang="cs-CZ" sz="1800" b="1" dirty="0">
                <a:solidFill>
                  <a:schemeClr val="accent2"/>
                </a:solidFill>
              </a:rPr>
              <a:t>snaha ušetřit</a:t>
            </a:r>
            <a:r>
              <a:rPr lang="cs-CZ" sz="1800" dirty="0"/>
              <a:t> za balené perlivé vody a ochucené nápoje. Sama spotřebitelka však </a:t>
            </a:r>
            <a:r>
              <a:rPr lang="cs-CZ" sz="1800" b="1" dirty="0">
                <a:solidFill>
                  <a:schemeClr val="accent2"/>
                </a:solidFill>
              </a:rPr>
              <a:t>nepropočítávala ekonomickou efektivnost</a:t>
            </a:r>
            <a:r>
              <a:rPr lang="cs-CZ" sz="1800" dirty="0"/>
              <a:t> výroby vody pomocí přístroje </a:t>
            </a:r>
            <a:r>
              <a:rPr lang="cs-CZ" sz="1800" dirty="0" err="1"/>
              <a:t>SodaStream</a:t>
            </a:r>
            <a:r>
              <a:rPr lang="cs-CZ" sz="1800" dirty="0"/>
              <a:t>, ani se </a:t>
            </a:r>
            <a:r>
              <a:rPr lang="cs-CZ" sz="1800" b="1" dirty="0">
                <a:solidFill>
                  <a:schemeClr val="accent2"/>
                </a:solidFill>
              </a:rPr>
              <a:t>nesnažila získat informace o konkurenčních produktech</a:t>
            </a:r>
            <a:r>
              <a:rPr lang="cs-CZ" sz="1800" dirty="0"/>
              <a:t>, byť </a:t>
            </a:r>
            <a:r>
              <a:rPr lang="cs-CZ" sz="1800" b="1" dirty="0">
                <a:solidFill>
                  <a:schemeClr val="accent2"/>
                </a:solidFill>
              </a:rPr>
              <a:t>ví, kde tyto informace získat</a:t>
            </a:r>
            <a:r>
              <a:rPr lang="cs-CZ" sz="1800" dirty="0"/>
              <a:t>. </a:t>
            </a:r>
          </a:p>
          <a:p>
            <a:pPr marL="0" indent="0">
              <a:buNone/>
            </a:pPr>
            <a:r>
              <a:rPr lang="cs-CZ" sz="1800" dirty="0"/>
              <a:t>Po nákupu užívala přístroj prakticky každý den, dnes, necelý rok po koupi, jej využívá </a:t>
            </a:r>
            <a:r>
              <a:rPr lang="cs-CZ" sz="1800" b="1" dirty="0">
                <a:solidFill>
                  <a:schemeClr val="accent2"/>
                </a:solidFill>
              </a:rPr>
              <a:t>3 a 1 krát za týden</a:t>
            </a:r>
            <a:r>
              <a:rPr lang="cs-CZ" sz="1800" dirty="0"/>
              <a:t>. Největší nevýhodou přístroje je </a:t>
            </a:r>
            <a:r>
              <a:rPr lang="cs-CZ" sz="1800" b="1" dirty="0">
                <a:solidFill>
                  <a:schemeClr val="accent2"/>
                </a:solidFill>
              </a:rPr>
              <a:t>drahý provoz</a:t>
            </a:r>
            <a:r>
              <a:rPr lang="cs-CZ" sz="1800" dirty="0"/>
              <a:t>, to však před nákupem nevěděla. Za dobu, co přístroj vlastní již uvažovala nad tím, </a:t>
            </a:r>
            <a:r>
              <a:rPr lang="cs-CZ" sz="1800" b="1" dirty="0">
                <a:solidFill>
                  <a:schemeClr val="accent2"/>
                </a:solidFill>
              </a:rPr>
              <a:t>jak na provozu přístroje ušetřit</a:t>
            </a:r>
            <a:r>
              <a:rPr lang="cs-CZ" sz="1800" dirty="0"/>
              <a:t>. </a:t>
            </a:r>
          </a:p>
          <a:p>
            <a:pPr marL="0" indent="0">
              <a:buNone/>
            </a:pPr>
            <a:r>
              <a:rPr lang="cs-CZ" sz="1800" dirty="0"/>
              <a:t>Spotřebitelka </a:t>
            </a:r>
            <a:r>
              <a:rPr lang="cs-CZ" sz="1800" b="1" dirty="0">
                <a:solidFill>
                  <a:schemeClr val="accent2"/>
                </a:solidFill>
              </a:rPr>
              <a:t>ví o nepříznivém vlivu nápojů sycených CO</a:t>
            </a:r>
            <a:r>
              <a:rPr lang="cs-CZ" sz="1800" b="1" baseline="-25000" dirty="0">
                <a:solidFill>
                  <a:schemeClr val="accent2"/>
                </a:solidFill>
              </a:rPr>
              <a:t>2</a:t>
            </a:r>
            <a:r>
              <a:rPr lang="cs-CZ" sz="1800" b="1" dirty="0">
                <a:solidFill>
                  <a:schemeClr val="accent2"/>
                </a:solidFill>
              </a:rPr>
              <a:t> </a:t>
            </a:r>
            <a:r>
              <a:rPr lang="cs-CZ" sz="1800" dirty="0"/>
              <a:t>na lidský organizmus. Nákup iniciovala sama a </a:t>
            </a:r>
            <a:r>
              <a:rPr lang="cs-CZ" sz="1800" b="1" dirty="0">
                <a:solidFill>
                  <a:schemeClr val="accent2"/>
                </a:solidFill>
              </a:rPr>
              <a:t>sama také učinila nákupní rozhodnutí</a:t>
            </a:r>
            <a:r>
              <a:rPr lang="cs-CZ" sz="1800" dirty="0"/>
              <a:t>. Nákup jí nikdo </a:t>
            </a:r>
            <a:r>
              <a:rPr lang="cs-CZ" sz="1800" b="1" dirty="0">
                <a:solidFill>
                  <a:schemeClr val="accent2"/>
                </a:solidFill>
              </a:rPr>
              <a:t>nerozmlouval</a:t>
            </a:r>
            <a:r>
              <a:rPr lang="cs-CZ" sz="1800" dirty="0"/>
              <a:t> a je s ním </a:t>
            </a:r>
            <a:r>
              <a:rPr lang="cs-CZ" sz="1800" b="1" dirty="0">
                <a:solidFill>
                  <a:schemeClr val="accent2"/>
                </a:solidFill>
              </a:rPr>
              <a:t>spokojena</a:t>
            </a:r>
            <a:r>
              <a:rPr lang="cs-CZ" sz="1800" dirty="0"/>
              <a:t>. </a:t>
            </a:r>
            <a:r>
              <a:rPr lang="cs-CZ" sz="2400" b="1" dirty="0">
                <a:solidFill>
                  <a:schemeClr val="accent2"/>
                </a:solidFill>
              </a:rPr>
              <a:t>Přístroj by koupila znovu</a:t>
            </a:r>
            <a:r>
              <a:rPr lang="cs-CZ" sz="1800" dirty="0"/>
              <a:t>!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028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66725"/>
            <a:ext cx="7283450" cy="1143000"/>
          </a:xfrm>
        </p:spPr>
        <p:txBody>
          <a:bodyPr/>
          <a:lstStyle/>
          <a:p>
            <a:r>
              <a:rPr lang="cs-CZ" dirty="0"/>
              <a:t>Experiment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902299"/>
          </a:xfrm>
        </p:spPr>
        <p:txBody>
          <a:bodyPr>
            <a:normAutofit/>
          </a:bodyPr>
          <a:lstStyle/>
          <a:p>
            <a:r>
              <a:rPr lang="cs-CZ" b="1" dirty="0"/>
              <a:t>„Nový“ produkt „</a:t>
            </a:r>
            <a:r>
              <a:rPr lang="cs-CZ" b="1" dirty="0" err="1"/>
              <a:t>SifoSoda</a:t>
            </a:r>
            <a:r>
              <a:rPr lang="cs-CZ" b="1" dirty="0"/>
              <a:t>“</a:t>
            </a:r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pPr marL="342900" lvl="1" indent="-342900">
              <a:buFontTx/>
              <a:buChar char="•"/>
            </a:pPr>
            <a:endParaRPr lang="cs-CZ" sz="1800" b="1" dirty="0"/>
          </a:p>
          <a:p>
            <a:pPr marL="342900" lvl="1" indent="-342900">
              <a:buFontTx/>
              <a:buChar char="•"/>
            </a:pPr>
            <a:r>
              <a:rPr lang="cs-CZ" sz="2400" b="1" dirty="0" err="1"/>
              <a:t>Sifosoda</a:t>
            </a:r>
            <a:r>
              <a:rPr lang="cs-CZ" sz="2400" dirty="0"/>
              <a:t> – je neekonomický (76 %) a spotřebitelé </a:t>
            </a:r>
            <a:br>
              <a:rPr lang="cs-CZ" sz="2400" dirty="0"/>
            </a:br>
            <a:r>
              <a:rPr lang="cs-CZ" sz="2400" dirty="0"/>
              <a:t>by si jej určitě nekoupili (78 %)</a:t>
            </a:r>
            <a:endParaRPr lang="cs-CZ" sz="3600" b="1" dirty="0"/>
          </a:p>
          <a:p>
            <a:endParaRPr lang="cs-CZ" b="1" dirty="0"/>
          </a:p>
        </p:txBody>
      </p:sp>
      <p:pic>
        <p:nvPicPr>
          <p:cNvPr id="4" name="Obrázek 5" descr="tabulka_voda_Sifosod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168525"/>
            <a:ext cx="7345362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033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98984"/>
          </a:xfrm>
        </p:spPr>
        <p:txBody>
          <a:bodyPr>
            <a:normAutofit fontScale="90000"/>
          </a:bodyPr>
          <a:lstStyle/>
          <a:p>
            <a:r>
              <a:rPr lang="cs-CZ" sz="2800" dirty="0"/>
              <a:t>Model spotřebitelského chování pod vlivem faktorů iracionality</a:t>
            </a:r>
          </a:p>
        </p:txBody>
      </p:sp>
      <p:pic>
        <p:nvPicPr>
          <p:cNvPr id="4" name="Obrázek 4" descr="model_skoln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6614627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7092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283450" cy="1143000"/>
          </a:xfrm>
        </p:spPr>
        <p:txBody>
          <a:bodyPr/>
          <a:lstStyle/>
          <a:p>
            <a:r>
              <a:rPr lang="cs-CZ" dirty="0"/>
              <a:t>Iracionální faktory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Omyl plynoucí z prvního dojmu</a:t>
            </a:r>
          </a:p>
          <a:p>
            <a:r>
              <a:rPr lang="cs-CZ" dirty="0"/>
              <a:t>Emoční a sociální příčiny</a:t>
            </a:r>
          </a:p>
          <a:p>
            <a:r>
              <a:rPr lang="cs-CZ" dirty="0"/>
              <a:t>Myšlenkové chyby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630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562271"/>
          </a:xfrm>
          <a:solidFill>
            <a:srgbClr val="66FFFF"/>
          </a:solidFill>
        </p:spPr>
        <p:txBody>
          <a:bodyPr>
            <a:normAutofit/>
          </a:bodyPr>
          <a:lstStyle/>
          <a:p>
            <a:r>
              <a:rPr lang="cs-CZ" sz="2400" b="1" dirty="0" smtClean="0"/>
              <a:t>MARKETING</a:t>
            </a:r>
            <a:endParaRPr lang="cs-CZ" sz="24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Zástupný obsah 5">
            <a:extLst>
              <a:ext uri="{FF2B5EF4-FFF2-40B4-BE49-F238E27FC236}">
                <a16:creationId xmlns="" xmlns:a16="http://schemas.microsoft.com/office/drawing/2014/main" id="{3F855E0B-AA68-49DD-A8CE-991330390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cs-CZ" sz="3700" dirty="0"/>
              <a:t>(35)	Podstata, úloha a cíle marketingu. Složky marketingového prostředí. Marketing management. Strategický marketing.</a:t>
            </a:r>
          </a:p>
          <a:p>
            <a:pPr marL="0" indent="0" algn="just">
              <a:buNone/>
            </a:pPr>
            <a:endParaRPr lang="cs-CZ" sz="3700" dirty="0">
              <a:highlight>
                <a:srgbClr val="00FFFF"/>
              </a:highlight>
            </a:endParaRPr>
          </a:p>
          <a:p>
            <a:pPr marL="0" indent="0" algn="just">
              <a:buNone/>
            </a:pPr>
            <a:r>
              <a:rPr lang="cs-CZ" sz="3700" dirty="0"/>
              <a:t>(36)	Trh. Spotřební trh a jeho analýza. Zákazník. Nákupní chování zákazníka. Nákupní rozhodovací proces. Chování a ovlivňování              spotřebitele.  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>
                <a:highlight>
                  <a:srgbClr val="00FFFF"/>
                </a:highlight>
              </a:rPr>
              <a:t>(37)	Marketingový výzkum, jeho podstata a formy. Proces, příprava a realizace marketingového výzkumu. Marketingový informační systém. Složky MIS. Marketingové zpravodajské informace a databáze.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/>
              <a:t>(38)	Produktová politika v rámci marketingového mixu. Charakteristika produktu. Životní cyklus výrobku. Politika (strategie)              značky – Brand Management, politika kvality, obalová politika. </a:t>
            </a:r>
          </a:p>
          <a:p>
            <a:pPr algn="just"/>
            <a:endParaRPr lang="cs-CZ" sz="3700" dirty="0"/>
          </a:p>
          <a:p>
            <a:pPr marL="0" indent="0" algn="just">
              <a:buNone/>
            </a:pPr>
            <a:r>
              <a:rPr lang="cs-CZ" sz="3700" dirty="0"/>
              <a:t>(39)	Cenová politika v rámci marketingového mixu. Cena. Cíle stanovení ceny. Cenové strategie. Psychologické a etické aspekty              tvorby ceny.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/>
              <a:t>(40)	Distribuční politika v rámci marketingového mixu. Pojem distribuce. Distribuční cesta přímá a nepřímá. Role distribučních              firem. Výrobní logistika firmy. Velkoobchod a maloobchod. 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/>
              <a:t>(41)	Marketingová komunikace v rámci marketingového mixu. Komunikace a komunikační model. Součásti marketingové       komunikace – komunikační mix. Reklama, reklamní sdělení. Význam marketingové komunikace pro firmu. </a:t>
            </a:r>
          </a:p>
          <a:p>
            <a:pPr algn="just"/>
            <a:endParaRPr lang="cs-CZ" sz="3700" dirty="0"/>
          </a:p>
          <a:p>
            <a:pPr marL="0" indent="0" algn="just">
              <a:buNone/>
            </a:pPr>
            <a:r>
              <a:rPr lang="cs-CZ" sz="3700" dirty="0"/>
              <a:t>(42)	Marketing služeb. Kategorie služeb. Specifika služeb. Metody odlišení služeb od konkurence. Konkurenční výhoda    poskytovatelů služeb. Parametry vnímání kvality služeb. Nástroje marketingového mixu služeb (8P). </a:t>
            </a:r>
          </a:p>
          <a:p>
            <a:pPr algn="just"/>
            <a:endParaRPr lang="cs-CZ" sz="3700" dirty="0"/>
          </a:p>
          <a:p>
            <a:pPr marL="0" indent="0" algn="just">
              <a:buNone/>
            </a:pPr>
            <a:r>
              <a:rPr lang="cs-CZ" sz="3700" dirty="0"/>
              <a:t>(43)	Globální marketing 21. století. Filozofie mezinárodního marketingu. Mezinárodní obchod a jeho rizika. Etické aspekty           marketingu. Společenská kritika marketingu.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26419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/>
          <a:lstStyle/>
          <a:p>
            <a:r>
              <a:rPr lang="cs-CZ" dirty="0"/>
              <a:t>Marketingový informační systém</a:t>
            </a:r>
          </a:p>
        </p:txBody>
      </p:sp>
    </p:spTree>
    <p:extLst>
      <p:ext uri="{BB962C8B-B14F-4D97-AF65-F5344CB8AC3E}">
        <p14:creationId xmlns:p14="http://schemas.microsoft.com/office/powerpoint/2010/main" val="10810399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Marketingový informační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3 základní pojmy:</a:t>
            </a:r>
          </a:p>
          <a:p>
            <a:endParaRPr lang="cs-CZ" dirty="0"/>
          </a:p>
          <a:p>
            <a:pPr lvl="1"/>
            <a:r>
              <a:rPr lang="cs-CZ" dirty="0"/>
              <a:t>Marketing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Informace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Systém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545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Pojem a cíle MIS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Výchozí stav:</a:t>
            </a:r>
          </a:p>
          <a:p>
            <a:pPr lvl="1"/>
            <a:r>
              <a:rPr lang="cs-CZ" dirty="0"/>
              <a:t>„</a:t>
            </a:r>
            <a:r>
              <a:rPr lang="cs-CZ" i="1" dirty="0"/>
              <a:t>informační společnost</a:t>
            </a:r>
            <a:r>
              <a:rPr lang="cs-CZ" dirty="0"/>
              <a:t>“</a:t>
            </a:r>
          </a:p>
          <a:p>
            <a:pPr lvl="1"/>
            <a:endParaRPr lang="cs-CZ" dirty="0"/>
          </a:p>
          <a:p>
            <a:r>
              <a:rPr lang="cs-CZ" dirty="0"/>
              <a:t>Definice:</a:t>
            </a:r>
          </a:p>
          <a:p>
            <a:pPr lvl="1"/>
            <a:r>
              <a:rPr lang="cs-CZ" i="1" dirty="0"/>
              <a:t>Marketingový informační systém (MIS) </a:t>
            </a:r>
            <a:r>
              <a:rPr lang="cs-CZ" dirty="0"/>
              <a:t>= informační systém, který umožňuje </a:t>
            </a:r>
            <a:r>
              <a:rPr lang="cs-CZ" b="1" dirty="0"/>
              <a:t>získávat</a:t>
            </a:r>
            <a:r>
              <a:rPr lang="cs-CZ" dirty="0"/>
              <a:t>, </a:t>
            </a:r>
            <a:r>
              <a:rPr lang="cs-CZ" b="1" dirty="0"/>
              <a:t>třídit</a:t>
            </a:r>
            <a:r>
              <a:rPr lang="cs-CZ" dirty="0"/>
              <a:t>, </a:t>
            </a:r>
            <a:r>
              <a:rPr lang="cs-CZ" b="1" dirty="0"/>
              <a:t>analyzovat</a:t>
            </a:r>
            <a:r>
              <a:rPr lang="cs-CZ" dirty="0"/>
              <a:t>, </a:t>
            </a:r>
            <a:r>
              <a:rPr lang="cs-CZ" b="1" dirty="0"/>
              <a:t>vyhodnocovat</a:t>
            </a:r>
            <a:r>
              <a:rPr lang="cs-CZ" dirty="0"/>
              <a:t>, </a:t>
            </a:r>
            <a:r>
              <a:rPr lang="cs-CZ" b="1" dirty="0"/>
              <a:t>uchovávat </a:t>
            </a:r>
            <a:r>
              <a:rPr lang="cs-CZ" dirty="0"/>
              <a:t>a </a:t>
            </a:r>
            <a:r>
              <a:rPr lang="cs-CZ" b="1" dirty="0"/>
              <a:t>poskytovat</a:t>
            </a:r>
            <a:r>
              <a:rPr lang="cs-CZ" dirty="0"/>
              <a:t> potřebné </a:t>
            </a:r>
            <a:r>
              <a:rPr lang="cs-CZ" b="1" dirty="0"/>
              <a:t>informace</a:t>
            </a:r>
            <a:r>
              <a:rPr lang="cs-CZ" dirty="0"/>
              <a:t> pro </a:t>
            </a:r>
            <a:r>
              <a:rPr lang="cs-CZ" b="1" dirty="0"/>
              <a:t>rozhodování managementu.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254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Složky MIS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Využití:</a:t>
            </a:r>
          </a:p>
          <a:p>
            <a:pPr lvl="1"/>
            <a:r>
              <a:rPr lang="cs-CZ" i="1" dirty="0"/>
              <a:t>Marketingové orientovaná organizace</a:t>
            </a:r>
          </a:p>
          <a:p>
            <a:pPr lvl="1"/>
            <a:endParaRPr lang="cs-CZ" sz="1200" i="1" dirty="0"/>
          </a:p>
          <a:p>
            <a:r>
              <a:rPr lang="cs-CZ" dirty="0"/>
              <a:t>Složky MIS: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/>
              <a:t>Podnikový (vnitřní) informační systém (PIS)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/>
              <a:t>Marketingový zpravodajský systém (MZS)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/>
              <a:t>Marketingový výzkumný systém (MVS)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i="1" dirty="0"/>
              <a:t>Marketingový systém na podporu rozhodování</a:t>
            </a:r>
            <a:endParaRPr lang="cs-CZ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893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MIS</a:t>
            </a:r>
          </a:p>
        </p:txBody>
      </p:sp>
      <p:pic>
        <p:nvPicPr>
          <p:cNvPr id="4" name="Zástupný symbol pro obsah 3" descr="sche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600200"/>
            <a:ext cx="5411002" cy="5290196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92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525963"/>
          </a:xfrm>
        </p:spPr>
        <p:txBody>
          <a:bodyPr/>
          <a:lstStyle/>
          <a:p>
            <a:pPr>
              <a:buNone/>
            </a:pPr>
            <a:r>
              <a:rPr lang="cs-CZ" b="1" dirty="0"/>
              <a:t>DEFINICE  3</a:t>
            </a:r>
          </a:p>
          <a:p>
            <a:r>
              <a:rPr lang="cs-CZ" sz="3000" b="1" dirty="0"/>
              <a:t>Marketing</a:t>
            </a:r>
            <a:r>
              <a:rPr lang="cs-CZ" sz="3000" dirty="0"/>
              <a:t> je oblast podnikání, která je založena především na vztazích se zákazníky.</a:t>
            </a:r>
          </a:p>
          <a:p>
            <a:endParaRPr lang="cs-CZ" sz="3000" dirty="0"/>
          </a:p>
          <a:p>
            <a:pPr>
              <a:buNone/>
            </a:pPr>
            <a:r>
              <a:rPr lang="cs-CZ" b="1" dirty="0"/>
              <a:t>DEFINICE  4</a:t>
            </a:r>
          </a:p>
          <a:p>
            <a:r>
              <a:rPr lang="cs-CZ" sz="3000" b="1" dirty="0"/>
              <a:t>Marketing </a:t>
            </a:r>
            <a:r>
              <a:rPr lang="cs-CZ" sz="3000" dirty="0"/>
              <a:t>je uspokojení potřeb zákazníka na straně jedné a tvorba zisku na straně druhé.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641268"/>
            <a:ext cx="8229600" cy="776370"/>
          </a:xfrm>
        </p:spPr>
        <p:txBody>
          <a:bodyPr/>
          <a:lstStyle/>
          <a:p>
            <a:r>
              <a:rPr lang="cs-CZ" dirty="0"/>
              <a:t>Co je to marketing?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1. Podnikový informační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200" dirty="0"/>
              <a:t>Základní informace o zákaznících (velikost, poloha, velikost </a:t>
            </a:r>
            <a:br>
              <a:rPr lang="cs-CZ" sz="2200" dirty="0"/>
            </a:br>
            <a:r>
              <a:rPr lang="cs-CZ" sz="2200" dirty="0"/>
              <a:t>a struktura nákupu, nároky na kvalitu, platební schopnost</a:t>
            </a:r>
          </a:p>
          <a:p>
            <a:r>
              <a:rPr lang="cs-CZ" sz="2200" dirty="0"/>
              <a:t>Struktura prodeje</a:t>
            </a:r>
          </a:p>
          <a:p>
            <a:r>
              <a:rPr lang="cs-CZ" sz="2200" dirty="0"/>
              <a:t>Objednávky, prodeje, ceny, pohledávky, dluhy</a:t>
            </a:r>
          </a:p>
          <a:p>
            <a:r>
              <a:rPr lang="cs-CZ" sz="2200" dirty="0"/>
              <a:t>Náklady na výrobky v členění fixní, variabilní, přímé, nepřímé, dynamické kalkulace</a:t>
            </a:r>
          </a:p>
          <a:p>
            <a:r>
              <a:rPr lang="cs-CZ" sz="2200" dirty="0"/>
              <a:t>Náklady na marketing</a:t>
            </a:r>
          </a:p>
          <a:p>
            <a:r>
              <a:rPr lang="cs-CZ" sz="2200" dirty="0"/>
              <a:t>Výsledky reklamy a podpory prodeje</a:t>
            </a:r>
          </a:p>
          <a:p>
            <a:r>
              <a:rPr lang="cs-CZ" sz="2200" dirty="0"/>
              <a:t>Náklady na prodej</a:t>
            </a:r>
          </a:p>
          <a:p>
            <a:r>
              <a:rPr lang="cs-CZ" sz="2200" dirty="0"/>
              <a:t>Reklamace</a:t>
            </a:r>
          </a:p>
          <a:p>
            <a:r>
              <a:rPr lang="cs-CZ" sz="2200" dirty="0"/>
              <a:t>Zprávy z jednání se zákazníky, partnery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933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0"/>
              <a:t>2. Marketingový zpravodajský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000" dirty="0"/>
              <a:t>Informace o vývoji v okolí (</a:t>
            </a:r>
            <a:r>
              <a:rPr lang="cs-CZ" sz="3000" i="1" dirty="0"/>
              <a:t>externí informace</a:t>
            </a:r>
            <a:r>
              <a:rPr lang="cs-CZ" sz="3000" dirty="0"/>
              <a:t>)</a:t>
            </a:r>
          </a:p>
          <a:p>
            <a:pPr lvl="1"/>
            <a:r>
              <a:rPr lang="cs-CZ" sz="2600" dirty="0"/>
              <a:t>Konkurence</a:t>
            </a:r>
          </a:p>
          <a:p>
            <a:pPr lvl="1"/>
            <a:r>
              <a:rPr lang="cs-CZ" sz="2600" dirty="0"/>
              <a:t>Zákazníci</a:t>
            </a:r>
          </a:p>
          <a:p>
            <a:pPr lvl="1"/>
            <a:r>
              <a:rPr lang="cs-CZ" sz="2600" dirty="0"/>
              <a:t>Distribuční cesty</a:t>
            </a:r>
          </a:p>
          <a:p>
            <a:pPr lvl="1"/>
            <a:r>
              <a:rPr lang="cs-CZ" sz="2600" dirty="0"/>
              <a:t>Hospodářského - legislativní prostředí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983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0"/>
              <a:t>2. Marketingový zpravodajský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Některé typy externích informací</a:t>
            </a:r>
          </a:p>
          <a:p>
            <a:pPr lvl="1"/>
            <a:r>
              <a:rPr lang="cs-CZ" sz="2400" dirty="0"/>
              <a:t>Vývoj hospodářství</a:t>
            </a:r>
          </a:p>
          <a:p>
            <a:pPr lvl="1"/>
            <a:r>
              <a:rPr lang="cs-CZ" sz="2400" dirty="0"/>
              <a:t>Postavení a vývoj odvětví resp. oboru</a:t>
            </a:r>
          </a:p>
          <a:p>
            <a:pPr lvl="1"/>
            <a:r>
              <a:rPr lang="cs-CZ" sz="2400" dirty="0"/>
              <a:t>Postavení a vývoj odběratelských odvětví</a:t>
            </a:r>
          </a:p>
          <a:p>
            <a:pPr lvl="1"/>
            <a:r>
              <a:rPr lang="cs-CZ" sz="2400" dirty="0"/>
              <a:t>Úroveň, struktura a trendy výdajů obyvatelstva</a:t>
            </a:r>
          </a:p>
          <a:p>
            <a:pPr lvl="1"/>
            <a:r>
              <a:rPr lang="cs-CZ" sz="2400" dirty="0"/>
              <a:t>Vývoj exportu a importu v oblasti firmy</a:t>
            </a:r>
          </a:p>
          <a:p>
            <a:pPr lvl="1"/>
            <a:r>
              <a:rPr lang="cs-CZ" sz="2400" dirty="0"/>
              <a:t>Měnové kurzy a očekávaný vývoj</a:t>
            </a:r>
          </a:p>
          <a:p>
            <a:pPr lvl="1"/>
            <a:r>
              <a:rPr lang="cs-CZ" sz="2400" dirty="0"/>
              <a:t>Ochranná opatření v exportních zemích</a:t>
            </a:r>
          </a:p>
          <a:p>
            <a:pPr lvl="1"/>
            <a:r>
              <a:rPr lang="cs-CZ" sz="2400" dirty="0"/>
              <a:t>Nové technologie, výzkum a vývoj</a:t>
            </a:r>
          </a:p>
          <a:p>
            <a:pPr lvl="1"/>
            <a:r>
              <a:rPr lang="cs-CZ" sz="2400" dirty="0"/>
              <a:t>Celkový tržní potenciál odvětví, tržní podíly</a:t>
            </a:r>
          </a:p>
          <a:p>
            <a:pPr lvl="1"/>
            <a:r>
              <a:rPr lang="cs-CZ" sz="2400" dirty="0"/>
              <a:t>Konkurence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448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0"/>
              <a:t>2. Marketingový zpravodajský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Kde hledat reliabilní externí informace?</a:t>
            </a:r>
            <a:endParaRPr lang="cs-CZ" sz="2000" dirty="0"/>
          </a:p>
          <a:p>
            <a:pPr lvl="1"/>
            <a:r>
              <a:rPr lang="cs-CZ" sz="2000" dirty="0"/>
              <a:t>Statistické publikace</a:t>
            </a:r>
          </a:p>
          <a:p>
            <a:pPr lvl="1"/>
            <a:r>
              <a:rPr lang="cs-CZ" sz="2000" dirty="0"/>
              <a:t>Výzkumné zprávy</a:t>
            </a:r>
          </a:p>
          <a:p>
            <a:pPr lvl="1"/>
            <a:r>
              <a:rPr lang="cs-CZ" sz="2000" dirty="0"/>
              <a:t>Vládní publikace</a:t>
            </a:r>
          </a:p>
          <a:p>
            <a:pPr lvl="1"/>
            <a:r>
              <a:rPr lang="cs-CZ" sz="2000" dirty="0"/>
              <a:t>Odborné časopisy, knihovny</a:t>
            </a:r>
          </a:p>
          <a:p>
            <a:pPr lvl="1"/>
            <a:r>
              <a:rPr lang="cs-CZ" sz="2000" dirty="0"/>
              <a:t>Údaje marketingových organizací (panely domácností </a:t>
            </a:r>
            <a:br>
              <a:rPr lang="cs-CZ" sz="2000" dirty="0"/>
            </a:br>
            <a:r>
              <a:rPr lang="cs-CZ" sz="2000" dirty="0"/>
              <a:t>a prodejen)</a:t>
            </a:r>
          </a:p>
          <a:p>
            <a:pPr lvl="1"/>
            <a:r>
              <a:rPr lang="cs-CZ" sz="2000" dirty="0"/>
              <a:t>Marketingové databáze</a:t>
            </a:r>
          </a:p>
          <a:p>
            <a:pPr lvl="1"/>
            <a:r>
              <a:rPr lang="cs-CZ" sz="2000" dirty="0"/>
              <a:t>Katalogy firem</a:t>
            </a:r>
          </a:p>
          <a:p>
            <a:pPr lvl="1"/>
            <a:r>
              <a:rPr lang="cs-CZ" sz="2000" dirty="0"/>
              <a:t>Česká národní banka (ČNB) www.</a:t>
            </a:r>
            <a:r>
              <a:rPr lang="cs-CZ" sz="2000" dirty="0" err="1"/>
              <a:t>cnb.cz</a:t>
            </a:r>
            <a:endParaRPr lang="cs-CZ" sz="2000" dirty="0"/>
          </a:p>
          <a:p>
            <a:pPr lvl="1"/>
            <a:r>
              <a:rPr lang="cs-CZ" sz="2000" dirty="0"/>
              <a:t>Český statistický úřad www.</a:t>
            </a:r>
            <a:r>
              <a:rPr lang="cs-CZ" sz="2000" dirty="0" err="1"/>
              <a:t>czso.cz</a:t>
            </a:r>
            <a:endParaRPr lang="cs-CZ" sz="2000" dirty="0"/>
          </a:p>
          <a:p>
            <a:pPr lvl="1"/>
            <a:r>
              <a:rPr lang="cs-CZ" sz="2000" dirty="0"/>
              <a:t>Ministerstvo financí České Republiky www.</a:t>
            </a:r>
            <a:r>
              <a:rPr lang="cs-CZ" sz="2000" dirty="0" err="1"/>
              <a:t>mfcr.cz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499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3. Marketingový výzkumný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1" dirty="0"/>
              <a:t>Marketingový výzkum</a:t>
            </a:r>
            <a:r>
              <a:rPr lang="cs-CZ" dirty="0"/>
              <a:t> zaměřený na specifické problémy a příležitosti firmy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7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/>
              <a:t>4. Marketingový systém na podporu rozhodování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Snaha využít statistické nástroje, modely, optimalizační postupy pro podporu rozhodnutí</a:t>
            </a:r>
          </a:p>
          <a:p>
            <a:endParaRPr lang="cs-CZ" sz="1800" dirty="0"/>
          </a:p>
          <a:p>
            <a:r>
              <a:rPr lang="cs-CZ" sz="2800" dirty="0"/>
              <a:t>Některé nástroje a prostředky:</a:t>
            </a:r>
          </a:p>
          <a:p>
            <a:pPr lvl="1"/>
            <a:r>
              <a:rPr lang="cs-CZ" sz="2400" dirty="0"/>
              <a:t>Vícenásobná regresní analýza</a:t>
            </a:r>
          </a:p>
          <a:p>
            <a:pPr lvl="1"/>
            <a:r>
              <a:rPr lang="cs-CZ" sz="2400" dirty="0"/>
              <a:t>Faktorová analýza</a:t>
            </a:r>
          </a:p>
          <a:p>
            <a:pPr lvl="1"/>
            <a:r>
              <a:rPr lang="cs-CZ" sz="2400" dirty="0"/>
              <a:t>Shluková analýza</a:t>
            </a:r>
          </a:p>
          <a:p>
            <a:pPr lvl="1"/>
            <a:r>
              <a:rPr lang="cs-CZ" sz="2400" dirty="0"/>
              <a:t>Modely testování nových výrobků</a:t>
            </a:r>
          </a:p>
          <a:p>
            <a:pPr lvl="1"/>
            <a:r>
              <a:rPr lang="cs-CZ" sz="2400" dirty="0"/>
              <a:t>Modely prodejní odezvy</a:t>
            </a:r>
          </a:p>
          <a:p>
            <a:pPr lvl="1"/>
            <a:r>
              <a:rPr lang="cs-CZ" sz="2400" dirty="0"/>
              <a:t>Teorie her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543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Zpracování získaných informací</a:t>
            </a:r>
          </a:p>
        </p:txBody>
      </p:sp>
      <p:pic>
        <p:nvPicPr>
          <p:cNvPr id="4" name="Zástupný symbol pro obsah 3" descr="mod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6941" y="1495325"/>
            <a:ext cx="8210117" cy="4525963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307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Počítačový software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Enterprise</a:t>
            </a:r>
            <a:r>
              <a:rPr lang="cs-CZ" dirty="0"/>
              <a:t> </a:t>
            </a:r>
            <a:r>
              <a:rPr lang="cs-CZ" dirty="0" err="1"/>
              <a:t>Resource</a:t>
            </a:r>
            <a:r>
              <a:rPr lang="cs-CZ" dirty="0"/>
              <a:t> </a:t>
            </a:r>
            <a:r>
              <a:rPr lang="cs-CZ" dirty="0" err="1"/>
              <a:t>Planning</a:t>
            </a:r>
            <a:r>
              <a:rPr lang="cs-CZ" dirty="0"/>
              <a:t> (ERP)</a:t>
            </a:r>
          </a:p>
          <a:p>
            <a:pPr lvl="1"/>
            <a:r>
              <a:rPr lang="cs-CZ" dirty="0"/>
              <a:t>je informační systém, který integruje a automatizuje velké množství procesů souvisejících s produkčními činnostmi podniku.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3229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Počítačový software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 err="1"/>
              <a:t>Altus</a:t>
            </a:r>
            <a:r>
              <a:rPr lang="cs-CZ" sz="1600" dirty="0"/>
              <a:t> VARIO</a:t>
            </a:r>
          </a:p>
          <a:p>
            <a:r>
              <a:rPr lang="cs-CZ" sz="1600" dirty="0"/>
              <a:t>Byznys</a:t>
            </a:r>
          </a:p>
          <a:p>
            <a:r>
              <a:rPr lang="cs-CZ" sz="1600" dirty="0" err="1"/>
              <a:t>Orashei</a:t>
            </a:r>
            <a:endParaRPr lang="cs-CZ" sz="1600" dirty="0"/>
          </a:p>
          <a:p>
            <a:r>
              <a:rPr lang="cs-CZ" sz="1600" dirty="0"/>
              <a:t>DIALOG 3000S</a:t>
            </a:r>
          </a:p>
          <a:p>
            <a:r>
              <a:rPr lang="cs-CZ" sz="1600" dirty="0"/>
              <a:t>ERP systém ABRA G4</a:t>
            </a:r>
          </a:p>
          <a:p>
            <a:r>
              <a:rPr lang="cs-CZ" sz="1600" dirty="0"/>
              <a:t>MS Dynamics NAV</a:t>
            </a:r>
          </a:p>
          <a:p>
            <a:r>
              <a:rPr lang="cs-CZ" sz="1600" dirty="0"/>
              <a:t>HELIOS</a:t>
            </a:r>
          </a:p>
          <a:p>
            <a:r>
              <a:rPr lang="cs-CZ" sz="1600" dirty="0"/>
              <a:t>IMES</a:t>
            </a:r>
          </a:p>
          <a:p>
            <a:r>
              <a:rPr lang="cs-CZ" sz="1600" dirty="0"/>
              <a:t>Integrovaný Ekonomický Systém - IES</a:t>
            </a:r>
          </a:p>
          <a:p>
            <a:r>
              <a:rPr lang="cs-CZ" sz="1600" dirty="0"/>
              <a:t>IS COMPEKON</a:t>
            </a:r>
          </a:p>
          <a:p>
            <a:r>
              <a:rPr lang="cs-CZ" sz="1600" dirty="0"/>
              <a:t>ABRA G3</a:t>
            </a:r>
          </a:p>
          <a:p>
            <a:r>
              <a:rPr lang="cs-CZ" sz="1600" dirty="0"/>
              <a:t>SYSEL</a:t>
            </a:r>
          </a:p>
          <a:p>
            <a:r>
              <a:rPr lang="cs-CZ" sz="1600" dirty="0"/>
              <a:t>WAK INTRA</a:t>
            </a:r>
          </a:p>
          <a:p>
            <a:r>
              <a:rPr lang="cs-CZ" sz="1600" dirty="0" err="1"/>
              <a:t>WinStrom</a:t>
            </a:r>
            <a:r>
              <a:rPr lang="cs-CZ" sz="1600" dirty="0"/>
              <a:t> SQL</a:t>
            </a:r>
          </a:p>
          <a:p>
            <a:r>
              <a:rPr lang="cs-CZ" sz="1600" dirty="0"/>
              <a:t>a mnoho dalších…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1712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82388"/>
            <a:ext cx="8229600" cy="735250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Proč je MIS důležitý?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cs-CZ" sz="2000" dirty="0" smtClean="0"/>
              <a:t>Účelné </a:t>
            </a:r>
            <a:r>
              <a:rPr lang="cs-CZ" sz="2000" dirty="0"/>
              <a:t>a aktuální informace jsou </a:t>
            </a:r>
            <a:r>
              <a:rPr lang="cs-CZ" sz="2000" dirty="0" smtClean="0"/>
              <a:t>předpokladem </a:t>
            </a:r>
            <a:r>
              <a:rPr lang="cs-CZ" sz="2000" dirty="0"/>
              <a:t>úspěšného </a:t>
            </a:r>
            <a:r>
              <a:rPr lang="cs-CZ" sz="2000" dirty="0" smtClean="0"/>
              <a:t>řízení.</a:t>
            </a:r>
            <a:endParaRPr lang="cs-CZ" sz="2000" dirty="0"/>
          </a:p>
          <a:p>
            <a:pPr algn="just">
              <a:lnSpc>
                <a:spcPct val="150000"/>
              </a:lnSpc>
            </a:pPr>
            <a:r>
              <a:rPr lang="cs-CZ" sz="2000" dirty="0" smtClean="0"/>
              <a:t>Bez </a:t>
            </a:r>
            <a:r>
              <a:rPr lang="cs-CZ" sz="2000" dirty="0"/>
              <a:t>informací je marketing slepý!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78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525963"/>
          </a:xfrm>
        </p:spPr>
        <p:txBody>
          <a:bodyPr/>
          <a:lstStyle/>
          <a:p>
            <a:pPr>
              <a:buNone/>
            </a:pPr>
            <a:r>
              <a:rPr lang="cs-CZ" b="1" dirty="0"/>
              <a:t>DEFINICE  5</a:t>
            </a:r>
          </a:p>
          <a:p>
            <a:pPr algn="ctr">
              <a:buFont typeface="Wingdings" pitchFamily="2" charset="2"/>
              <a:buNone/>
            </a:pPr>
            <a:endParaRPr lang="cs-CZ" sz="28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cs-CZ" sz="3600" b="1" i="1" dirty="0">
                <a:latin typeface="+mj-lt"/>
                <a:cs typeface="Times New Roman" pitchFamily="18" charset="0"/>
              </a:rPr>
              <a:t>MARKETING   </a:t>
            </a:r>
          </a:p>
          <a:p>
            <a:pPr algn="ctr">
              <a:buFont typeface="Wingdings" pitchFamily="2" charset="2"/>
              <a:buNone/>
            </a:pPr>
            <a:r>
              <a:rPr lang="cs-CZ" sz="3600" b="1" i="1" dirty="0">
                <a:latin typeface="+mj-lt"/>
                <a:cs typeface="Times New Roman" pitchFamily="18" charset="0"/>
              </a:rPr>
              <a:t>JE  </a:t>
            </a:r>
          </a:p>
          <a:p>
            <a:pPr algn="ctr">
              <a:buFont typeface="Wingdings" pitchFamily="2" charset="2"/>
              <a:buNone/>
            </a:pPr>
            <a:r>
              <a:rPr lang="cs-CZ" sz="3600" b="1" i="1" dirty="0" smtClean="0">
                <a:latin typeface="+mj-lt"/>
                <a:cs typeface="Times New Roman" pitchFamily="18" charset="0"/>
              </a:rPr>
              <a:t>MANAGEMENT TRHU</a:t>
            </a:r>
            <a:endParaRPr lang="cs-CZ" sz="3600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717630"/>
            <a:ext cx="8229600" cy="578735"/>
          </a:xfrm>
        </p:spPr>
        <p:txBody>
          <a:bodyPr>
            <a:noAutofit/>
          </a:bodyPr>
          <a:lstStyle/>
          <a:p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je to marketing?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/>
          <a:lstStyle/>
          <a:p>
            <a:r>
              <a:rPr lang="cs-CZ" dirty="0"/>
              <a:t>Marketingový výzkum</a:t>
            </a:r>
          </a:p>
        </p:txBody>
      </p:sp>
    </p:spTree>
    <p:extLst>
      <p:ext uri="{BB962C8B-B14F-4D97-AF65-F5344CB8AC3E}">
        <p14:creationId xmlns:p14="http://schemas.microsoft.com/office/powerpoint/2010/main" val="35091053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81890"/>
            <a:ext cx="8229600" cy="835747"/>
          </a:xfrm>
        </p:spPr>
        <p:txBody>
          <a:bodyPr/>
          <a:lstStyle/>
          <a:p>
            <a:r>
              <a:rPr lang="cs-CZ" sz="3400" dirty="0"/>
              <a:t>Marketingový informační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Složky MIS:</a:t>
            </a:r>
          </a:p>
          <a:p>
            <a:pPr marL="971550" lvl="1" indent="-514350">
              <a:spcBef>
                <a:spcPts val="12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cs-CZ" dirty="0"/>
              <a:t>Podnikový (vnitřní) informační systém (PIS)</a:t>
            </a:r>
          </a:p>
          <a:p>
            <a:pPr marL="971550" lvl="1" indent="-514350">
              <a:spcBef>
                <a:spcPts val="12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cs-CZ" dirty="0"/>
              <a:t>Marketingový zpravodajský systém (MZS)</a:t>
            </a:r>
          </a:p>
          <a:p>
            <a:pPr marL="971550" lvl="1" indent="-514350">
              <a:spcBef>
                <a:spcPts val="12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cs-CZ" dirty="0"/>
              <a:t>Marketingový výzkumný systém (MVS)</a:t>
            </a:r>
          </a:p>
          <a:p>
            <a:pPr marL="971550" lvl="1" indent="-514350">
              <a:spcBef>
                <a:spcPts val="12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pl-PL" i="1" dirty="0"/>
              <a:t>Marketingový systém na podporu rozhodování</a:t>
            </a:r>
            <a:endParaRPr lang="cs-CZ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81890"/>
            <a:ext cx="8229600" cy="835747"/>
          </a:xfrm>
        </p:spPr>
        <p:txBody>
          <a:bodyPr/>
          <a:lstStyle/>
          <a:p>
            <a:r>
              <a:rPr lang="cs-CZ" dirty="0"/>
              <a:t>Struktura MIS</a:t>
            </a:r>
          </a:p>
        </p:txBody>
      </p:sp>
      <p:pic>
        <p:nvPicPr>
          <p:cNvPr id="4" name="Zástupný symbol pro obsah 3" descr="sche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600200"/>
            <a:ext cx="5411002" cy="5290196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70016"/>
            <a:ext cx="8229600" cy="847622"/>
          </a:xfrm>
        </p:spPr>
        <p:txBody>
          <a:bodyPr/>
          <a:lstStyle/>
          <a:p>
            <a:r>
              <a:rPr lang="cs-CZ" sz="3600" dirty="0"/>
              <a:t>Zpracování získaných informací</a:t>
            </a:r>
          </a:p>
        </p:txBody>
      </p:sp>
      <p:pic>
        <p:nvPicPr>
          <p:cNvPr id="4" name="Zástupný symbol pro obsah 3" descr="mod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6941" y="1495325"/>
            <a:ext cx="8210117" cy="4525963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17516"/>
            <a:ext cx="8229600" cy="800121"/>
          </a:xfrm>
        </p:spPr>
        <p:txBody>
          <a:bodyPr/>
          <a:lstStyle/>
          <a:p>
            <a:r>
              <a:rPr lang="cs-CZ" dirty="0"/>
              <a:t>Marketingový výzkum (MV)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4000" dirty="0"/>
              <a:t>MV je systematické </a:t>
            </a:r>
            <a:r>
              <a:rPr lang="cs-CZ" sz="4000" b="1" dirty="0"/>
              <a:t>určování</a:t>
            </a:r>
            <a:r>
              <a:rPr lang="cs-CZ" sz="4000" dirty="0"/>
              <a:t>, </a:t>
            </a:r>
            <a:r>
              <a:rPr lang="cs-CZ" sz="4000" b="1" dirty="0"/>
              <a:t>shromažďování</a:t>
            </a:r>
            <a:r>
              <a:rPr lang="cs-CZ" sz="4000" dirty="0"/>
              <a:t>, </a:t>
            </a:r>
            <a:r>
              <a:rPr lang="cs-CZ" sz="4000" b="1" dirty="0"/>
              <a:t>analyzování</a:t>
            </a:r>
            <a:r>
              <a:rPr lang="cs-CZ" sz="4000" dirty="0"/>
              <a:t> </a:t>
            </a:r>
            <a:br>
              <a:rPr lang="cs-CZ" sz="4000" dirty="0"/>
            </a:br>
            <a:r>
              <a:rPr lang="cs-CZ" sz="4000" dirty="0"/>
              <a:t>a </a:t>
            </a:r>
            <a:r>
              <a:rPr lang="cs-CZ" sz="4000" b="1" dirty="0"/>
              <a:t>vyhodnocování</a:t>
            </a:r>
            <a:r>
              <a:rPr lang="cs-CZ" sz="4000" dirty="0"/>
              <a:t> informací </a:t>
            </a:r>
            <a:br>
              <a:rPr lang="cs-CZ" sz="4000" dirty="0"/>
            </a:br>
            <a:r>
              <a:rPr lang="cs-CZ" sz="4000" dirty="0"/>
              <a:t>týkající se </a:t>
            </a:r>
            <a:r>
              <a:rPr lang="cs-CZ" sz="4000" b="1" dirty="0"/>
              <a:t>určitého problému</a:t>
            </a:r>
            <a:r>
              <a:rPr lang="cs-CZ" sz="4000" dirty="0"/>
              <a:t>, </a:t>
            </a:r>
            <a:br>
              <a:rPr lang="cs-CZ" sz="4000" dirty="0"/>
            </a:br>
            <a:r>
              <a:rPr lang="cs-CZ" sz="4000" dirty="0"/>
              <a:t>před kterým firma stojí.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4390"/>
            <a:ext cx="8229600" cy="883248"/>
          </a:xfrm>
        </p:spPr>
        <p:txBody>
          <a:bodyPr/>
          <a:lstStyle/>
          <a:p>
            <a:r>
              <a:rPr lang="cs-CZ" dirty="0"/>
              <a:t>Dodavatelé MV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vlastní </a:t>
            </a:r>
            <a:r>
              <a:rPr lang="cs-CZ" dirty="0" err="1"/>
              <a:t>mkt</a:t>
            </a:r>
            <a:r>
              <a:rPr lang="cs-CZ" dirty="0"/>
              <a:t> výzkumné oddělení</a:t>
            </a:r>
          </a:p>
          <a:p>
            <a:r>
              <a:rPr lang="cs-CZ" dirty="0"/>
              <a:t>angažování studentů, pedagogů</a:t>
            </a:r>
          </a:p>
          <a:p>
            <a:r>
              <a:rPr lang="cs-CZ" dirty="0"/>
              <a:t>využívání počítačových informačních sítí</a:t>
            </a:r>
          </a:p>
          <a:p>
            <a:r>
              <a:rPr lang="cs-CZ" dirty="0"/>
              <a:t>marketingové výzkumné organizace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93766"/>
            <a:ext cx="8229600" cy="823872"/>
          </a:xfrm>
        </p:spPr>
        <p:txBody>
          <a:bodyPr/>
          <a:lstStyle/>
          <a:p>
            <a:r>
              <a:rPr lang="cs-CZ" dirty="0"/>
              <a:t>Obecný proces MV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cs-CZ" dirty="0"/>
              <a:t>Specifikace problému a stanovení výzkumných cílů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cs-CZ" dirty="0"/>
              <a:t>Sestavení plánu výzkumu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cs-CZ" dirty="0"/>
              <a:t>Sběr informací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cs-CZ" dirty="0"/>
              <a:t>Analýza informací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cs-CZ" dirty="0"/>
              <a:t>Prezentace výsledků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175" y="700644"/>
            <a:ext cx="8886825" cy="899556"/>
          </a:xfrm>
        </p:spPr>
        <p:txBody>
          <a:bodyPr>
            <a:normAutofit/>
          </a:bodyPr>
          <a:lstStyle/>
          <a:p>
            <a:r>
              <a:rPr lang="cs-CZ" sz="3200" dirty="0"/>
              <a:t>1. Specifikace problému a stanovení výzkumných cílů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Charakter výzkumu:</a:t>
            </a:r>
          </a:p>
          <a:p>
            <a:pPr lvl="1"/>
            <a:r>
              <a:rPr lang="cs-CZ" dirty="0"/>
              <a:t>badatelský (předběžný),</a:t>
            </a:r>
          </a:p>
          <a:p>
            <a:pPr lvl="1"/>
            <a:r>
              <a:rPr lang="cs-CZ" dirty="0"/>
              <a:t>popisný,</a:t>
            </a:r>
          </a:p>
          <a:p>
            <a:pPr lvl="1"/>
            <a:r>
              <a:rPr lang="cs-CZ" dirty="0"/>
              <a:t>kauzální.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75" y="605642"/>
            <a:ext cx="9001125" cy="994558"/>
          </a:xfrm>
        </p:spPr>
        <p:txBody>
          <a:bodyPr>
            <a:normAutofit/>
          </a:bodyPr>
          <a:lstStyle/>
          <a:p>
            <a:r>
              <a:rPr lang="cs-CZ" sz="3200" dirty="0"/>
              <a:t>1. Specifikace problému a stanovení výzkumných cílů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Typy výzkumu</a:t>
            </a:r>
          </a:p>
          <a:p>
            <a:pPr lvl="1"/>
            <a:r>
              <a:rPr lang="cs-CZ" sz="2700" dirty="0"/>
              <a:t>Celková analýza trhu</a:t>
            </a:r>
          </a:p>
          <a:p>
            <a:pPr lvl="1"/>
            <a:r>
              <a:rPr lang="cs-CZ" sz="2700" dirty="0"/>
              <a:t>Výzkum konečného spotřebitele</a:t>
            </a:r>
          </a:p>
          <a:p>
            <a:pPr lvl="1"/>
            <a:r>
              <a:rPr lang="cs-CZ" sz="2700" dirty="0"/>
              <a:t>Výzkum průmyslového trhu</a:t>
            </a:r>
          </a:p>
          <a:p>
            <a:pPr lvl="1"/>
            <a:r>
              <a:rPr lang="cs-CZ" sz="2700" dirty="0"/>
              <a:t>Výzkum konkurence</a:t>
            </a:r>
          </a:p>
          <a:p>
            <a:pPr lvl="1"/>
            <a:r>
              <a:rPr lang="cs-CZ" sz="2700" dirty="0"/>
              <a:t>Výrobkový výzkum</a:t>
            </a:r>
          </a:p>
          <a:p>
            <a:pPr lvl="1"/>
            <a:r>
              <a:rPr lang="cs-CZ" sz="2700" dirty="0"/>
              <a:t>Výzkum reklamy</a:t>
            </a:r>
          </a:p>
          <a:p>
            <a:pPr lvl="1"/>
            <a:r>
              <a:rPr lang="cs-CZ" sz="2700" dirty="0"/>
              <a:t>Výzkum prodeje</a:t>
            </a:r>
          </a:p>
          <a:p>
            <a:pPr lvl="1"/>
            <a:r>
              <a:rPr lang="cs-CZ" sz="2700" dirty="0"/>
              <a:t>Výzkum image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Kvantitativní vs. Kvalitativní</a:t>
            </a:r>
          </a:p>
          <a:p>
            <a:r>
              <a:rPr lang="cs-CZ" dirty="0"/>
              <a:t>Kvantitativní výzkum</a:t>
            </a:r>
          </a:p>
          <a:p>
            <a:pPr lvl="1"/>
            <a:r>
              <a:rPr lang="cs-CZ" sz="2700" dirty="0"/>
              <a:t>rozsáhlejší soubory stovek i tisíců respondentů,</a:t>
            </a:r>
          </a:p>
          <a:p>
            <a:pPr lvl="1"/>
            <a:r>
              <a:rPr lang="cs-CZ" sz="2700" dirty="0"/>
              <a:t>názory (vědomí) a chování lidí,</a:t>
            </a:r>
          </a:p>
          <a:p>
            <a:pPr lvl="1"/>
            <a:r>
              <a:rPr lang="cs-CZ" sz="2700" dirty="0"/>
              <a:t>techniky:</a:t>
            </a:r>
          </a:p>
          <a:p>
            <a:pPr lvl="2"/>
            <a:r>
              <a:rPr lang="cs-CZ" dirty="0"/>
              <a:t>osobní rozhovory,</a:t>
            </a:r>
          </a:p>
          <a:p>
            <a:pPr lvl="2"/>
            <a:r>
              <a:rPr lang="cs-CZ" dirty="0"/>
              <a:t>pozorování,</a:t>
            </a:r>
          </a:p>
          <a:p>
            <a:pPr lvl="2"/>
            <a:r>
              <a:rPr lang="cs-CZ" dirty="0"/>
              <a:t>experiment,</a:t>
            </a:r>
          </a:p>
          <a:p>
            <a:pPr lvl="2"/>
            <a:r>
              <a:rPr lang="cs-CZ" dirty="0"/>
              <a:t>písemné dotazování.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0" y="593766"/>
            <a:ext cx="9144000" cy="1006434"/>
          </a:xfrm>
        </p:spPr>
        <p:txBody>
          <a:bodyPr>
            <a:normAutofit/>
          </a:bodyPr>
          <a:lstStyle/>
          <a:p>
            <a:r>
              <a:rPr lang="cs-CZ" sz="3200" dirty="0"/>
              <a:t>1. Specifikace problému a stanovení výzkumných cílů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76894"/>
            <a:ext cx="8229600" cy="740744"/>
          </a:xfrm>
        </p:spPr>
        <p:txBody>
          <a:bodyPr>
            <a:normAutofit fontScale="90000"/>
          </a:bodyPr>
          <a:lstStyle/>
          <a:p>
            <a:r>
              <a:rPr lang="cs-CZ" dirty="0"/>
              <a:t>Cíl marketingu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vyhledávat nové zákazníky příslibem získávání výjimečné hodnoty a udržet si  stávající zákazníky uspokojením jejich potřeb, </a:t>
            </a:r>
            <a:br>
              <a:rPr lang="cs-CZ" dirty="0"/>
            </a:br>
            <a:r>
              <a:rPr lang="cs-CZ" dirty="0"/>
              <a:t>a současně vytvářet zisk.</a:t>
            </a:r>
          </a:p>
          <a:p>
            <a:endParaRPr lang="cs-CZ" dirty="0"/>
          </a:p>
          <a:p>
            <a:r>
              <a:rPr lang="cs-CZ" dirty="0"/>
              <a:t>úspěšné firmy vědí, že budou-li pečovat </a:t>
            </a:r>
            <a:br>
              <a:rPr lang="cs-CZ" dirty="0"/>
            </a:br>
            <a:r>
              <a:rPr lang="cs-CZ" dirty="0"/>
              <a:t>o své zákazníky, jejich podíl na trhu poroste </a:t>
            </a:r>
            <a:br>
              <a:rPr lang="cs-CZ" dirty="0"/>
            </a:br>
            <a:r>
              <a:rPr lang="cs-CZ" dirty="0"/>
              <a:t>a s ním i jejich zisky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Kvantitativní vs. Kvalitativní</a:t>
            </a:r>
          </a:p>
          <a:p>
            <a:r>
              <a:rPr lang="cs-CZ" dirty="0"/>
              <a:t>Kvalitativní výzkum</a:t>
            </a:r>
          </a:p>
          <a:p>
            <a:pPr lvl="1"/>
            <a:r>
              <a:rPr lang="cs-CZ" dirty="0"/>
              <a:t>motivy chování lidí, vysvětlení příčin</a:t>
            </a:r>
          </a:p>
          <a:p>
            <a:pPr lvl="1"/>
            <a:r>
              <a:rPr lang="cs-CZ" dirty="0"/>
              <a:t>techniky:</a:t>
            </a:r>
          </a:p>
          <a:p>
            <a:pPr lvl="2"/>
            <a:r>
              <a:rPr lang="cs-CZ" dirty="0"/>
              <a:t>individuální hloubkové rozhovory – použití tzv. projektivních technik (testy slovní asociace, dokončování vět, interpretace obrázků atd.),</a:t>
            </a:r>
          </a:p>
          <a:p>
            <a:pPr lvl="2"/>
            <a:r>
              <a:rPr lang="cs-CZ" dirty="0"/>
              <a:t>skupinové rozhovory (</a:t>
            </a:r>
            <a:r>
              <a:rPr lang="cs-CZ" dirty="0" err="1"/>
              <a:t>focus</a:t>
            </a:r>
            <a:r>
              <a:rPr lang="cs-CZ" dirty="0"/>
              <a:t> </a:t>
            </a:r>
            <a:r>
              <a:rPr lang="cs-CZ" dirty="0" err="1"/>
              <a:t>group</a:t>
            </a:r>
            <a:r>
              <a:rPr lang="cs-CZ" dirty="0"/>
              <a:t>).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0" y="605641"/>
            <a:ext cx="9144000" cy="819397"/>
          </a:xfrm>
        </p:spPr>
        <p:txBody>
          <a:bodyPr>
            <a:normAutofit/>
          </a:bodyPr>
          <a:lstStyle/>
          <a:p>
            <a:r>
              <a:rPr lang="cs-CZ" sz="3200" dirty="0"/>
              <a:t>1. Specifikace problému a stanovení výzkumných cílů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93766"/>
            <a:ext cx="8229600" cy="823872"/>
          </a:xfrm>
        </p:spPr>
        <p:txBody>
          <a:bodyPr/>
          <a:lstStyle/>
          <a:p>
            <a:r>
              <a:rPr lang="cs-CZ" dirty="0"/>
              <a:t>2. Sestavení plánu výzkumu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informační zdroje;</a:t>
            </a:r>
          </a:p>
          <a:p>
            <a:r>
              <a:rPr lang="cs-CZ" dirty="0"/>
              <a:t>výzkumné přístupy;</a:t>
            </a:r>
          </a:p>
          <a:p>
            <a:r>
              <a:rPr lang="cs-CZ" dirty="0"/>
              <a:t>metody;</a:t>
            </a:r>
          </a:p>
          <a:p>
            <a:r>
              <a:rPr lang="cs-CZ" dirty="0"/>
              <a:t>plány výběru respondentů;</a:t>
            </a:r>
          </a:p>
          <a:p>
            <a:r>
              <a:rPr lang="cs-CZ" dirty="0"/>
              <a:t>metody kontaktování respondentů.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41268"/>
            <a:ext cx="8229600" cy="776370"/>
          </a:xfrm>
        </p:spPr>
        <p:txBody>
          <a:bodyPr/>
          <a:lstStyle/>
          <a:p>
            <a:r>
              <a:rPr lang="cs-CZ" dirty="0"/>
              <a:t>2. Sestavení plánu výzkumu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Informační zdroje</a:t>
            </a:r>
          </a:p>
          <a:p>
            <a:pPr>
              <a:buNone/>
            </a:pPr>
            <a:endParaRPr lang="cs-CZ" dirty="0"/>
          </a:p>
          <a:p>
            <a:r>
              <a:rPr lang="cs-CZ" b="1" dirty="0"/>
              <a:t>Sekundární zdroje dat </a:t>
            </a:r>
            <a:r>
              <a:rPr lang="cs-CZ" dirty="0"/>
              <a:t>⇒ sekundární informace = již existující.</a:t>
            </a:r>
          </a:p>
          <a:p>
            <a:endParaRPr lang="cs-CZ" dirty="0"/>
          </a:p>
          <a:p>
            <a:r>
              <a:rPr lang="cs-CZ" b="1" dirty="0"/>
              <a:t>Primární zdroje dat </a:t>
            </a:r>
            <a:r>
              <a:rPr lang="cs-CZ" dirty="0"/>
              <a:t>⇒ primární informace = původní informace, které musejí být teprve shromážděny.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93766"/>
            <a:ext cx="8229600" cy="823872"/>
          </a:xfrm>
        </p:spPr>
        <p:txBody>
          <a:bodyPr/>
          <a:lstStyle/>
          <a:p>
            <a:r>
              <a:rPr lang="cs-CZ" dirty="0"/>
              <a:t>2. Sestavení plánu výzkumu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Sekundární zdroje dat</a:t>
            </a:r>
          </a:p>
          <a:p>
            <a:pPr lvl="1"/>
            <a:r>
              <a:rPr lang="cs-CZ" dirty="0"/>
              <a:t>Veškeré již existující informace, které se vztahují k řešené problematice, většinou shromážděné pro jiný účel.</a:t>
            </a:r>
          </a:p>
          <a:p>
            <a:r>
              <a:rPr lang="cs-CZ" b="1" dirty="0"/>
              <a:t>výhody</a:t>
            </a:r>
            <a:r>
              <a:rPr lang="cs-CZ" dirty="0"/>
              <a:t>: okamžitá dostupnost, relativní levnost;</a:t>
            </a:r>
          </a:p>
          <a:p>
            <a:r>
              <a:rPr lang="cs-CZ" b="1" dirty="0"/>
              <a:t>nevýhody: </a:t>
            </a:r>
            <a:r>
              <a:rPr lang="cs-CZ" dirty="0"/>
              <a:t>zastaralost údajů; nepřesnost, nižší spolehlivost;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41268"/>
            <a:ext cx="8229600" cy="776370"/>
          </a:xfrm>
        </p:spPr>
        <p:txBody>
          <a:bodyPr/>
          <a:lstStyle/>
          <a:p>
            <a:r>
              <a:rPr lang="cs-CZ" dirty="0"/>
              <a:t>2. Sestavení plánu výzkumu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1" dirty="0"/>
              <a:t>vnitřní </a:t>
            </a:r>
            <a:r>
              <a:rPr lang="cs-CZ" sz="2800" dirty="0"/>
              <a:t>– sledování </a:t>
            </a:r>
            <a:r>
              <a:rPr lang="cs-CZ" sz="2800" dirty="0" err="1"/>
              <a:t>mkt</a:t>
            </a:r>
            <a:r>
              <a:rPr lang="cs-CZ" sz="2800" dirty="0"/>
              <a:t> činnosti firmy:</a:t>
            </a:r>
          </a:p>
          <a:p>
            <a:pPr lvl="1"/>
            <a:r>
              <a:rPr lang="cs-CZ" sz="2000" dirty="0"/>
              <a:t>údaje o vstupech marketingu;</a:t>
            </a:r>
          </a:p>
          <a:p>
            <a:pPr lvl="1"/>
            <a:r>
              <a:rPr lang="cs-CZ" sz="2000" dirty="0"/>
              <a:t>údaje o výstupech marketingu;</a:t>
            </a:r>
          </a:p>
          <a:p>
            <a:pPr lvl="1"/>
            <a:r>
              <a:rPr lang="cs-CZ" sz="2000" dirty="0"/>
              <a:t>styk se zákazníky;</a:t>
            </a:r>
          </a:p>
          <a:p>
            <a:r>
              <a:rPr lang="cs-CZ" sz="2800" b="1" dirty="0"/>
              <a:t>vnější </a:t>
            </a:r>
            <a:r>
              <a:rPr lang="cs-CZ" sz="2800" dirty="0"/>
              <a:t>– volně dostupné:</a:t>
            </a:r>
          </a:p>
          <a:p>
            <a:pPr lvl="1"/>
            <a:r>
              <a:rPr lang="cs-CZ" sz="2000" dirty="0"/>
              <a:t>statistické ročenky (SRÚ);</a:t>
            </a:r>
          </a:p>
          <a:p>
            <a:pPr lvl="1"/>
            <a:r>
              <a:rPr lang="cs-CZ" sz="2000" dirty="0"/>
              <a:t>demografie, migrace obyvatelstva;</a:t>
            </a:r>
          </a:p>
          <a:p>
            <a:pPr lvl="1"/>
            <a:r>
              <a:rPr lang="cs-CZ" sz="2000" dirty="0"/>
              <a:t>odborné časopisy; denní tisk;</a:t>
            </a:r>
          </a:p>
          <a:p>
            <a:pPr lvl="1"/>
            <a:r>
              <a:rPr lang="cs-CZ" sz="2000" dirty="0"/>
              <a:t>odborné knihy;</a:t>
            </a:r>
          </a:p>
          <a:p>
            <a:pPr lvl="1"/>
            <a:r>
              <a:rPr lang="cs-CZ" sz="2000" dirty="0"/>
              <a:t>výroční zprávy;</a:t>
            </a:r>
          </a:p>
          <a:p>
            <a:pPr lvl="1"/>
            <a:r>
              <a:rPr lang="cs-CZ" sz="2000" dirty="0"/>
              <a:t>specializované databáze.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81890"/>
            <a:ext cx="8229600" cy="835747"/>
          </a:xfrm>
        </p:spPr>
        <p:txBody>
          <a:bodyPr/>
          <a:lstStyle/>
          <a:p>
            <a:r>
              <a:rPr lang="cs-CZ" dirty="0"/>
              <a:t>2. Sestavení plánu výzkumu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Výzkumné přístupy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pozorování;</a:t>
            </a:r>
          </a:p>
          <a:p>
            <a:pPr lvl="1"/>
            <a:r>
              <a:rPr lang="cs-CZ" dirty="0"/>
              <a:t>skupinově-orientované dotazování;</a:t>
            </a:r>
          </a:p>
          <a:p>
            <a:pPr lvl="1"/>
            <a:r>
              <a:rPr lang="cs-CZ" dirty="0"/>
              <a:t>průzkum – dotazování;</a:t>
            </a:r>
          </a:p>
          <a:p>
            <a:pPr lvl="1"/>
            <a:r>
              <a:rPr lang="cs-CZ" dirty="0"/>
              <a:t>experimentování.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9392"/>
            <a:ext cx="8229600" cy="788246"/>
          </a:xfrm>
        </p:spPr>
        <p:txBody>
          <a:bodyPr/>
          <a:lstStyle/>
          <a:p>
            <a:r>
              <a:rPr lang="cs-CZ" dirty="0"/>
              <a:t>2. Sestavení plánu výzkumu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Výzkumné přístupy - </a:t>
            </a:r>
            <a:r>
              <a:rPr lang="cs-CZ" b="1" dirty="0"/>
              <a:t>pozorování</a:t>
            </a:r>
          </a:p>
          <a:p>
            <a:pPr lvl="1"/>
            <a:r>
              <a:rPr lang="cs-CZ" dirty="0"/>
              <a:t>bez aktivní účasti pozorovaného,</a:t>
            </a:r>
          </a:p>
          <a:p>
            <a:pPr lvl="1"/>
            <a:r>
              <a:rPr lang="cs-CZ" dirty="0"/>
              <a:t>se značnou účastí pozorovatele,</a:t>
            </a:r>
          </a:p>
          <a:p>
            <a:pPr lvl="1"/>
            <a:r>
              <a:rPr lang="cs-CZ" dirty="0"/>
              <a:t>zjišťování otázek evidenčního charakteru, </a:t>
            </a:r>
            <a:br>
              <a:rPr lang="cs-CZ" dirty="0"/>
            </a:br>
            <a:r>
              <a:rPr lang="cs-CZ" dirty="0"/>
              <a:t>je třeba předem určit:</a:t>
            </a:r>
          </a:p>
          <a:p>
            <a:pPr lvl="2"/>
            <a:r>
              <a:rPr lang="cs-CZ" dirty="0"/>
              <a:t>objekt pozorování,</a:t>
            </a:r>
          </a:p>
          <a:p>
            <a:pPr lvl="2"/>
            <a:r>
              <a:rPr lang="cs-CZ" dirty="0"/>
              <a:t>jeho charakteristiku,</a:t>
            </a:r>
          </a:p>
          <a:p>
            <a:pPr lvl="2"/>
            <a:r>
              <a:rPr lang="cs-CZ" dirty="0"/>
              <a:t>časové rozložení</a:t>
            </a:r>
          </a:p>
          <a:p>
            <a:pPr lvl="2"/>
            <a:r>
              <a:rPr lang="cs-CZ" dirty="0"/>
              <a:t>a způsob pozorování,</a:t>
            </a:r>
          </a:p>
          <a:p>
            <a:r>
              <a:rPr lang="cs-CZ" dirty="0"/>
              <a:t>⇒kvantitativní analýza výsledků.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05642"/>
            <a:ext cx="8229600" cy="811996"/>
          </a:xfrm>
        </p:spPr>
        <p:txBody>
          <a:bodyPr/>
          <a:lstStyle/>
          <a:p>
            <a:r>
              <a:rPr lang="cs-CZ" dirty="0"/>
              <a:t>2. Sestavení plánu výzkumu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Výzkumné přístupy - </a:t>
            </a:r>
            <a:r>
              <a:rPr lang="cs-CZ" b="1" dirty="0"/>
              <a:t>pozorování</a:t>
            </a:r>
          </a:p>
          <a:p>
            <a:r>
              <a:rPr lang="cs-CZ" dirty="0"/>
              <a:t>Charakteristiky pozorování</a:t>
            </a:r>
          </a:p>
          <a:p>
            <a:pPr lvl="1"/>
            <a:r>
              <a:rPr lang="cs-CZ" dirty="0"/>
              <a:t>Přirozená nebo uměle vyvolaná situace.</a:t>
            </a:r>
          </a:p>
          <a:p>
            <a:pPr lvl="1"/>
            <a:r>
              <a:rPr lang="cs-CZ" dirty="0"/>
              <a:t>Zřejmé nebo skryté.</a:t>
            </a:r>
          </a:p>
          <a:p>
            <a:pPr lvl="1"/>
            <a:r>
              <a:rPr lang="cs-CZ" dirty="0"/>
              <a:t>Strukturované nebo nestrukturované.</a:t>
            </a:r>
          </a:p>
          <a:p>
            <a:pPr lvl="1"/>
            <a:r>
              <a:rPr lang="cs-CZ" dirty="0"/>
              <a:t>Přímé nebo nepřímé.</a:t>
            </a:r>
          </a:p>
          <a:p>
            <a:pPr lvl="1"/>
            <a:r>
              <a:rPr lang="cs-CZ" dirty="0"/>
              <a:t>Osobní nebo pomocí technických pomůcek.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88768"/>
            <a:ext cx="8229600" cy="728869"/>
          </a:xfrm>
        </p:spPr>
        <p:txBody>
          <a:bodyPr>
            <a:normAutofit fontScale="90000"/>
          </a:bodyPr>
          <a:lstStyle/>
          <a:p>
            <a:r>
              <a:rPr lang="cs-CZ" dirty="0"/>
              <a:t>2. Sestavení plánu výzkumu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Výzkumné přístupy - </a:t>
            </a:r>
            <a:r>
              <a:rPr lang="cs-CZ" b="1" dirty="0"/>
              <a:t>dotazování</a:t>
            </a:r>
          </a:p>
          <a:p>
            <a:pPr lvl="1"/>
            <a:r>
              <a:rPr lang="cs-CZ" dirty="0"/>
              <a:t>aktivní účast respondentů,</a:t>
            </a:r>
          </a:p>
          <a:p>
            <a:pPr lvl="1"/>
            <a:r>
              <a:rPr lang="cs-CZ" dirty="0"/>
              <a:t>osobní a telefonické dotazování – značná účast tazatele,</a:t>
            </a:r>
          </a:p>
          <a:p>
            <a:pPr lvl="1"/>
            <a:r>
              <a:rPr lang="cs-CZ" dirty="0"/>
              <a:t>písemné a elektronické dotazování – absence účasti tazatele,</a:t>
            </a:r>
          </a:p>
          <a:p>
            <a:pPr lvl="1"/>
            <a:r>
              <a:rPr lang="cs-CZ" dirty="0"/>
              <a:t>pokládání otázek v různých formách,</a:t>
            </a:r>
          </a:p>
          <a:p>
            <a:pPr lvl="1"/>
            <a:endParaRPr lang="cs-CZ" dirty="0"/>
          </a:p>
          <a:p>
            <a:pPr>
              <a:buNone/>
            </a:pPr>
            <a:r>
              <a:rPr lang="cs-CZ" dirty="0"/>
              <a:t>⇒kvantitativní i kvalitativní analýza dat.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Výzkumné přístupy – </a:t>
            </a:r>
            <a:r>
              <a:rPr lang="cs-CZ" b="1" dirty="0"/>
              <a:t>dotazování</a:t>
            </a:r>
          </a:p>
          <a:p>
            <a:endParaRPr lang="cs-CZ" b="1" dirty="0"/>
          </a:p>
          <a:p>
            <a:r>
              <a:rPr lang="cs-CZ" dirty="0"/>
              <a:t>Způsoby kontaktování respondentů</a:t>
            </a:r>
          </a:p>
          <a:p>
            <a:pPr lvl="1"/>
            <a:r>
              <a:rPr lang="cs-CZ" dirty="0"/>
              <a:t>Osobně</a:t>
            </a:r>
          </a:p>
          <a:p>
            <a:pPr lvl="1"/>
            <a:r>
              <a:rPr lang="cs-CZ" dirty="0"/>
              <a:t>Telefonicky</a:t>
            </a:r>
          </a:p>
          <a:p>
            <a:pPr lvl="1"/>
            <a:r>
              <a:rPr lang="cs-CZ" dirty="0"/>
              <a:t>Poštou</a:t>
            </a:r>
          </a:p>
          <a:p>
            <a:pPr lvl="1"/>
            <a:r>
              <a:rPr lang="cs-CZ" dirty="0"/>
              <a:t>Elektronicky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41268"/>
            <a:ext cx="8229600" cy="776370"/>
          </a:xfrm>
        </p:spPr>
        <p:txBody>
          <a:bodyPr/>
          <a:lstStyle/>
          <a:p>
            <a:r>
              <a:rPr lang="cs-CZ" dirty="0"/>
              <a:t>Marketingové prostředí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dirty="0"/>
              <a:t>Marketingové prostředí podniku</a:t>
            </a:r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1619250" y="3789363"/>
            <a:ext cx="2879725" cy="1368425"/>
          </a:xfrm>
          <a:prstGeom prst="ellipse">
            <a:avLst/>
          </a:prstGeom>
          <a:gradFill rotWithShape="1">
            <a:gsLst>
              <a:gs pos="0">
                <a:srgbClr val="99FFCC">
                  <a:gamma/>
                  <a:shade val="46275"/>
                  <a:invGamma/>
                </a:srgbClr>
              </a:gs>
              <a:gs pos="50000">
                <a:srgbClr val="99FFCC"/>
              </a:gs>
              <a:gs pos="100000">
                <a:srgbClr val="99FF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sz="2000" b="1" dirty="0">
                <a:effectLst/>
                <a:latin typeface="Tahoma" pitchFamily="34" charset="0"/>
              </a:rPr>
              <a:t>Mikroprostředí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5292725" y="3860800"/>
            <a:ext cx="3024188" cy="1296988"/>
          </a:xfrm>
          <a:prstGeom prst="ellipse">
            <a:avLst/>
          </a:prstGeom>
          <a:gradFill rotWithShape="1">
            <a:gsLst>
              <a:gs pos="0">
                <a:srgbClr val="99FFCC">
                  <a:gamma/>
                  <a:shade val="46275"/>
                  <a:invGamma/>
                </a:srgbClr>
              </a:gs>
              <a:gs pos="50000">
                <a:srgbClr val="99FFCC"/>
              </a:gs>
              <a:gs pos="100000">
                <a:srgbClr val="99FF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sz="2000" b="1">
                <a:effectLst/>
                <a:latin typeface="Tahoma" pitchFamily="34" charset="0"/>
              </a:rPr>
              <a:t>Makroprostředí</a:t>
            </a: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H="1">
            <a:off x="3059113" y="2708275"/>
            <a:ext cx="1728787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4787900" y="2708275"/>
            <a:ext cx="1584325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Výzkumné přístupy – </a:t>
            </a:r>
            <a:r>
              <a:rPr lang="cs-CZ" b="1" dirty="0"/>
              <a:t>experiment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41268"/>
            <a:ext cx="8229600" cy="776370"/>
          </a:xfrm>
        </p:spPr>
        <p:txBody>
          <a:bodyPr/>
          <a:lstStyle/>
          <a:p>
            <a:r>
              <a:rPr lang="cs-CZ" dirty="0"/>
              <a:t>2. Sestavení plánu výzkumu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Nástroje výzkumu</a:t>
            </a:r>
          </a:p>
          <a:p>
            <a:pPr lvl="1"/>
            <a:r>
              <a:rPr lang="cs-CZ" dirty="0"/>
              <a:t> dotazníky;</a:t>
            </a:r>
          </a:p>
          <a:p>
            <a:pPr lvl="1"/>
            <a:r>
              <a:rPr lang="cs-CZ" dirty="0"/>
              <a:t> technické prostředky:</a:t>
            </a:r>
          </a:p>
          <a:p>
            <a:pPr lvl="2"/>
            <a:r>
              <a:rPr lang="cs-CZ" dirty="0"/>
              <a:t> </a:t>
            </a:r>
            <a:r>
              <a:rPr lang="cs-CZ" dirty="0" err="1"/>
              <a:t>pupilometr</a:t>
            </a:r>
            <a:r>
              <a:rPr lang="cs-CZ" dirty="0"/>
              <a:t>;</a:t>
            </a:r>
          </a:p>
          <a:p>
            <a:pPr lvl="2"/>
            <a:r>
              <a:rPr lang="cs-CZ" dirty="0"/>
              <a:t> </a:t>
            </a:r>
            <a:r>
              <a:rPr lang="cs-CZ" dirty="0" err="1"/>
              <a:t>psychogalvanometr</a:t>
            </a:r>
            <a:r>
              <a:rPr lang="cs-CZ" dirty="0"/>
              <a:t>;</a:t>
            </a:r>
          </a:p>
          <a:p>
            <a:pPr lvl="2"/>
            <a:r>
              <a:rPr lang="cs-CZ" dirty="0"/>
              <a:t> </a:t>
            </a:r>
            <a:r>
              <a:rPr lang="cs-CZ" dirty="0" err="1"/>
              <a:t>eye</a:t>
            </a:r>
            <a:r>
              <a:rPr lang="cs-CZ" dirty="0"/>
              <a:t>-</a:t>
            </a:r>
            <a:r>
              <a:rPr lang="cs-CZ" dirty="0" err="1"/>
              <a:t>camera</a:t>
            </a:r>
            <a:r>
              <a:rPr lang="cs-CZ" dirty="0"/>
              <a:t>;</a:t>
            </a:r>
          </a:p>
          <a:p>
            <a:pPr lvl="2"/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-metr;</a:t>
            </a:r>
          </a:p>
          <a:p>
            <a:pPr lvl="2"/>
            <a:r>
              <a:rPr lang="cs-CZ" dirty="0"/>
              <a:t>Atd.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17516"/>
            <a:ext cx="8229600" cy="800121"/>
          </a:xfrm>
        </p:spPr>
        <p:txBody>
          <a:bodyPr/>
          <a:lstStyle/>
          <a:p>
            <a:r>
              <a:rPr lang="cs-CZ" dirty="0"/>
              <a:t>2. Sestavení plánu výzkumu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Plán výběru respondentů</a:t>
            </a:r>
          </a:p>
          <a:p>
            <a:endParaRPr lang="cs-CZ" dirty="0"/>
          </a:p>
          <a:p>
            <a:pPr lvl="1"/>
            <a:r>
              <a:rPr lang="cs-CZ" dirty="0"/>
              <a:t>určení výběrové jednotky,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velikost výběrového souboru,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vytváření výběrového souboru.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05642"/>
            <a:ext cx="8229600" cy="811996"/>
          </a:xfrm>
        </p:spPr>
        <p:txBody>
          <a:bodyPr/>
          <a:lstStyle/>
          <a:p>
            <a:r>
              <a:rPr lang="cs-CZ" dirty="0"/>
              <a:t>2. Sestavení plánu výzkumu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Metody kontaktování</a:t>
            </a:r>
          </a:p>
          <a:p>
            <a:endParaRPr lang="cs-CZ" dirty="0"/>
          </a:p>
          <a:p>
            <a:pPr lvl="1">
              <a:spcAft>
                <a:spcPts val="1200"/>
              </a:spcAft>
            </a:pPr>
            <a:r>
              <a:rPr lang="cs-CZ" dirty="0"/>
              <a:t>osobně;</a:t>
            </a:r>
          </a:p>
          <a:p>
            <a:pPr lvl="1">
              <a:spcAft>
                <a:spcPts val="1200"/>
              </a:spcAft>
            </a:pPr>
            <a:r>
              <a:rPr lang="cs-CZ" dirty="0"/>
              <a:t>telefonicky;</a:t>
            </a:r>
          </a:p>
          <a:p>
            <a:pPr lvl="1">
              <a:spcAft>
                <a:spcPts val="1200"/>
              </a:spcAft>
            </a:pPr>
            <a:r>
              <a:rPr lang="cs-CZ" dirty="0"/>
              <a:t>poštou;</a:t>
            </a:r>
          </a:p>
          <a:p>
            <a:pPr lvl="1">
              <a:spcAft>
                <a:spcPts val="1200"/>
              </a:spcAft>
            </a:pPr>
            <a:r>
              <a:rPr lang="cs-CZ" dirty="0"/>
              <a:t>elektronicky.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17516"/>
            <a:ext cx="8229600" cy="800121"/>
          </a:xfrm>
        </p:spPr>
        <p:txBody>
          <a:bodyPr/>
          <a:lstStyle/>
          <a:p>
            <a:r>
              <a:rPr lang="cs-CZ" dirty="0"/>
              <a:t>3. Sběr informací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nejnákladnější fáze výzkumu </a:t>
            </a:r>
            <a:br>
              <a:rPr lang="cs-CZ" dirty="0"/>
            </a:br>
            <a:r>
              <a:rPr lang="cs-CZ" dirty="0"/>
              <a:t>a nejnáchylnější na vznik chyb;</a:t>
            </a:r>
          </a:p>
          <a:p>
            <a:r>
              <a:rPr lang="cs-CZ" dirty="0"/>
              <a:t>nové přístupy:</a:t>
            </a:r>
          </a:p>
          <a:p>
            <a:pPr lvl="1"/>
            <a:r>
              <a:rPr lang="cs-CZ" dirty="0"/>
              <a:t>dotazování respondentů pomocí telekomunikačních a počítačových sítí;</a:t>
            </a:r>
          </a:p>
          <a:p>
            <a:pPr lvl="1"/>
            <a:r>
              <a:rPr lang="cs-CZ" dirty="0"/>
              <a:t>optické snímače a elektronické registrační pokladny v prodejnách;</a:t>
            </a:r>
          </a:p>
          <a:p>
            <a:pPr lvl="1"/>
            <a:r>
              <a:rPr lang="cs-CZ" dirty="0"/>
              <a:t>speciální kreditní karty atd.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53142"/>
            <a:ext cx="8229600" cy="764495"/>
          </a:xfrm>
        </p:spPr>
        <p:txBody>
          <a:bodyPr/>
          <a:lstStyle/>
          <a:p>
            <a:r>
              <a:rPr lang="cs-CZ" dirty="0"/>
              <a:t>3. Sběr informací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Požadavky na informace:</a:t>
            </a:r>
          </a:p>
          <a:p>
            <a:pPr lvl="1">
              <a:spcAft>
                <a:spcPts val="1200"/>
              </a:spcAft>
            </a:pPr>
            <a:endParaRPr lang="cs-CZ" dirty="0"/>
          </a:p>
          <a:p>
            <a:pPr lvl="1">
              <a:spcAft>
                <a:spcPts val="1200"/>
              </a:spcAft>
            </a:pPr>
            <a:r>
              <a:rPr lang="cs-CZ" dirty="0"/>
              <a:t>relevantnost,</a:t>
            </a:r>
          </a:p>
          <a:p>
            <a:pPr lvl="1">
              <a:spcAft>
                <a:spcPts val="1200"/>
              </a:spcAft>
            </a:pPr>
            <a:r>
              <a:rPr lang="cs-CZ" dirty="0"/>
              <a:t>validita,</a:t>
            </a:r>
          </a:p>
          <a:p>
            <a:pPr lvl="1">
              <a:spcAft>
                <a:spcPts val="1200"/>
              </a:spcAft>
            </a:pPr>
            <a:r>
              <a:rPr lang="cs-CZ" dirty="0" err="1"/>
              <a:t>reliabilita</a:t>
            </a:r>
            <a:r>
              <a:rPr lang="cs-CZ" dirty="0"/>
              <a:t>,</a:t>
            </a:r>
          </a:p>
          <a:p>
            <a:pPr lvl="1">
              <a:spcAft>
                <a:spcPts val="1200"/>
              </a:spcAft>
            </a:pPr>
            <a:r>
              <a:rPr lang="cs-CZ" dirty="0"/>
              <a:t>efektivita.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9392"/>
            <a:ext cx="8229600" cy="788246"/>
          </a:xfrm>
        </p:spPr>
        <p:txBody>
          <a:bodyPr/>
          <a:lstStyle/>
          <a:p>
            <a:r>
              <a:rPr lang="cs-CZ" dirty="0"/>
              <a:t>4. Analýza informací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sestavování údajů do tabulek, třídění;</a:t>
            </a:r>
          </a:p>
          <a:p>
            <a:endParaRPr lang="cs-CZ" dirty="0"/>
          </a:p>
          <a:p>
            <a:r>
              <a:rPr lang="cs-CZ" dirty="0"/>
              <a:t>stanovení průměrných hodnot </a:t>
            </a:r>
            <a:br>
              <a:rPr lang="cs-CZ" dirty="0"/>
            </a:br>
            <a:r>
              <a:rPr lang="cs-CZ" dirty="0"/>
              <a:t>a statistických ukazatelů;</a:t>
            </a:r>
          </a:p>
          <a:p>
            <a:endParaRPr lang="cs-CZ" dirty="0"/>
          </a:p>
          <a:p>
            <a:r>
              <a:rPr lang="cs-CZ" dirty="0"/>
              <a:t>využití moderních kvantitativních metod a rozhodovacích modelů (MDSS).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76894"/>
            <a:ext cx="8229600" cy="740744"/>
          </a:xfrm>
        </p:spPr>
        <p:txBody>
          <a:bodyPr>
            <a:normAutofit fontScale="90000"/>
          </a:bodyPr>
          <a:lstStyle/>
          <a:p>
            <a:r>
              <a:rPr lang="cs-CZ" dirty="0"/>
              <a:t>5. Prezentace výsledků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Předložení pouze těch zjištění, která jsou důležitá pro marketingové strategické rozhodování.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87</a:t>
            </a:fld>
            <a:endParaRPr lang="en-US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562271"/>
          </a:xfrm>
          <a:solidFill>
            <a:srgbClr val="66FFFF"/>
          </a:solidFill>
        </p:spPr>
        <p:txBody>
          <a:bodyPr>
            <a:normAutofit/>
          </a:bodyPr>
          <a:lstStyle/>
          <a:p>
            <a:r>
              <a:rPr lang="cs-CZ" sz="2400" b="1" dirty="0" smtClean="0"/>
              <a:t>MARKETING</a:t>
            </a:r>
            <a:endParaRPr lang="cs-CZ" sz="24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88</a:t>
            </a:fld>
            <a:endParaRPr lang="en-US"/>
          </a:p>
        </p:txBody>
      </p:sp>
      <p:sp>
        <p:nvSpPr>
          <p:cNvPr id="6" name="Zástupný obsah 5">
            <a:extLst>
              <a:ext uri="{FF2B5EF4-FFF2-40B4-BE49-F238E27FC236}">
                <a16:creationId xmlns="" xmlns:a16="http://schemas.microsoft.com/office/drawing/2014/main" id="{3F855E0B-AA68-49DD-A8CE-991330390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cs-CZ" sz="3700" dirty="0"/>
              <a:t>(35)	Podstata, úloha a cíle marketingu. Složky marketingového prostředí. Marketing management. Strategický marketing.</a:t>
            </a:r>
          </a:p>
          <a:p>
            <a:pPr marL="0" indent="0" algn="just">
              <a:buNone/>
            </a:pPr>
            <a:endParaRPr lang="cs-CZ" sz="3700" dirty="0">
              <a:highlight>
                <a:srgbClr val="00FFFF"/>
              </a:highlight>
            </a:endParaRPr>
          </a:p>
          <a:p>
            <a:pPr marL="0" indent="0" algn="just">
              <a:buNone/>
            </a:pPr>
            <a:r>
              <a:rPr lang="cs-CZ" sz="3700" dirty="0"/>
              <a:t>(36)	Trh. Spotřební trh a jeho analýza. Zákazník. Nákupní chování zákazníka. Nákupní rozhodovací proces. Chování a ovlivňování              spotřebitele.  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/>
              <a:t>(37)	Marketingový výzkum, jeho podstata a formy. Proces, příprava a realizace marketingového výzkumu. Marketingový              informační systém. Složky MIS. Marketingové zpravodajské informace a databáze.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>
                <a:highlight>
                  <a:srgbClr val="00FFFF"/>
                </a:highlight>
              </a:rPr>
              <a:t>(38)	Produktová politika v rámci marketingového mixu. Charakteristika produktu. Životní cyklus výrobku. Politika (strategie) značky – Brand Management, politika kvality, obalová politika. </a:t>
            </a:r>
          </a:p>
          <a:p>
            <a:pPr marL="0" indent="0" algn="just">
              <a:buNone/>
            </a:pPr>
            <a:endParaRPr lang="cs-CZ" sz="3700" dirty="0"/>
          </a:p>
          <a:p>
            <a:pPr marL="0" indent="0" algn="just">
              <a:buNone/>
            </a:pPr>
            <a:r>
              <a:rPr lang="cs-CZ" sz="3700" dirty="0"/>
              <a:t>(39)	Cenová politika v rámci marketingového mixu. Cena. Cíle stanovení ceny. Cenové strategie. Psychologické a etické aspekty              tvorby ceny.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/>
              <a:t>(40)	Distribuční politika v rámci marketingového mixu. Pojem distribuce. Distribuční cesta přímá a nepřímá. Role distribučních              firem. Výrobní logistika firmy. Velkoobchod a maloobchod. 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/>
              <a:t>(41)	Marketingová komunikace v rámci marketingového mixu. Komunikace a komunikační model. Součásti marketingové       komunikace – komunikační mix. Reklama, reklamní sdělení. Význam marketingové komunikace pro firmu. </a:t>
            </a:r>
          </a:p>
          <a:p>
            <a:pPr algn="just"/>
            <a:endParaRPr lang="cs-CZ" sz="3700" dirty="0"/>
          </a:p>
          <a:p>
            <a:pPr marL="0" indent="0" algn="just">
              <a:buNone/>
            </a:pPr>
            <a:r>
              <a:rPr lang="cs-CZ" sz="3700" dirty="0"/>
              <a:t>(42)	Marketing služeb. Kategorie služeb. Specifika služeb. Metody odlišení služeb od konkurence. Konkurenční výhoda    poskytovatelů služeb. Parametry vnímání kvality služeb. Nástroje marketingového mixu služeb (8P). </a:t>
            </a:r>
          </a:p>
          <a:p>
            <a:pPr algn="just"/>
            <a:endParaRPr lang="cs-CZ" sz="3700" dirty="0"/>
          </a:p>
          <a:p>
            <a:pPr marL="0" indent="0" algn="just">
              <a:buNone/>
            </a:pPr>
            <a:r>
              <a:rPr lang="cs-CZ" sz="3700" dirty="0"/>
              <a:t>(43)	Globální marketing 21. století. Filozofie mezinárodního marketingu. Mezinárodní obchod a jeho rizika. Etické aspekty           marketingu. Společenská kritika marketingu.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711651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/>
          <a:lstStyle/>
          <a:p>
            <a:r>
              <a:rPr lang="cs-CZ" dirty="0"/>
              <a:t>Marketingový</a:t>
            </a:r>
            <a:r>
              <a:rPr lang="en-US" dirty="0"/>
              <a:t> mix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5446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17516"/>
            <a:ext cx="8229600" cy="800121"/>
          </a:xfrm>
        </p:spPr>
        <p:txBody>
          <a:bodyPr/>
          <a:lstStyle/>
          <a:p>
            <a:r>
              <a:rPr lang="cs-CZ" dirty="0"/>
              <a:t>Mikroprostředí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tvoří faktory, které bezprostředně ovlivňují možnost podniku realizovat svou hlavní funkci - uspokojovat potřeby svých zákazníků.</a:t>
            </a:r>
          </a:p>
          <a:p>
            <a:endParaRPr lang="cs-CZ" dirty="0"/>
          </a:p>
          <a:p>
            <a:r>
              <a:rPr lang="cs-CZ" dirty="0"/>
              <a:t>patří sem jako základní prvek sám podnik, jeho zákazníci, dodavatelé, distributoři, ale i jeho konkurence.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9684"/>
            <a:ext cx="8229600" cy="750626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Marketingový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mix</a:t>
            </a:r>
            <a:endParaRPr lang="cs-CZ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000" dirty="0"/>
              <a:t>tvoří souhrn všech nástrojů, které vyjadřují vztah  podniku k jeho podstatnému okolí, tzn. </a:t>
            </a:r>
            <a:r>
              <a:rPr lang="cs-CZ" sz="2000" dirty="0" smtClean="0"/>
              <a:t>k </a:t>
            </a:r>
            <a:r>
              <a:rPr lang="cs-CZ" sz="2000" dirty="0"/>
              <a:t>zákazníkům, dodavatelům, distribučním a dopravním organizacím, prostředníkům, atd., </a:t>
            </a:r>
          </a:p>
          <a:p>
            <a:pPr algn="just">
              <a:lnSpc>
                <a:spcPct val="150000"/>
              </a:lnSpc>
            </a:pPr>
            <a:r>
              <a:rPr lang="cs-CZ" sz="2000" dirty="0"/>
              <a:t>je soubor taktických marketingových nástrojů - výrobkové, cenové, distribuční a komunikační politiky, které firmě umožňují upravit nabídku podle přání zákazníků na cílovém trhu, 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cs-CZ" sz="2000" dirty="0"/>
              <a:t>skládá se ze všech aktivit, které firma vyvíjí, aby vzbudila po výrobku poptávku.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2058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Marketingové</a:t>
            </a:r>
            <a:r>
              <a:rPr lang="en-US" dirty="0"/>
              <a:t> </a:t>
            </a:r>
            <a:r>
              <a:rPr lang="en-US" dirty="0" err="1"/>
              <a:t>cíle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účinný marketingový program propojuje všechny prvky marketingového mixu v jeden koordinovaný program, který je navržen tak, aby byla zákazníkovi poskytnuta co nejvyšší hodnota a aby byly splněny firemní marketingové cíle.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0661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23330"/>
            <a:ext cx="8229600" cy="694307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Marketingová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</a:t>
            </a:r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gie</a:t>
            </a:r>
            <a:endParaRPr lang="cs-CZ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cs-CZ" sz="2000" b="1" dirty="0"/>
              <a:t>produktová</a:t>
            </a:r>
            <a:r>
              <a:rPr lang="cs-CZ" sz="2000" dirty="0"/>
              <a:t> strategie - produktová </a:t>
            </a:r>
            <a:r>
              <a:rPr lang="cs-CZ" sz="2000" dirty="0" smtClean="0"/>
              <a:t>politika</a:t>
            </a:r>
            <a:endParaRPr lang="cs-CZ" sz="2000" dirty="0"/>
          </a:p>
          <a:p>
            <a:pPr algn="just">
              <a:lnSpc>
                <a:spcPct val="150000"/>
              </a:lnSpc>
              <a:defRPr/>
            </a:pPr>
            <a:r>
              <a:rPr lang="cs-CZ" sz="2000" b="1" dirty="0"/>
              <a:t>cenová</a:t>
            </a:r>
            <a:r>
              <a:rPr lang="cs-CZ" sz="2000" dirty="0"/>
              <a:t> strategie - cenová </a:t>
            </a:r>
            <a:r>
              <a:rPr lang="cs-CZ" sz="2000" dirty="0" smtClean="0"/>
              <a:t>politika</a:t>
            </a:r>
            <a:endParaRPr lang="cs-CZ" sz="2000" dirty="0"/>
          </a:p>
          <a:p>
            <a:pPr algn="just">
              <a:lnSpc>
                <a:spcPct val="150000"/>
              </a:lnSpc>
              <a:defRPr/>
            </a:pPr>
            <a:r>
              <a:rPr lang="cs-CZ" sz="2000" b="1" dirty="0"/>
              <a:t>distribuční</a:t>
            </a:r>
            <a:r>
              <a:rPr lang="cs-CZ" sz="2000" dirty="0"/>
              <a:t> strategie - distribuční </a:t>
            </a:r>
            <a:r>
              <a:rPr lang="cs-CZ" sz="2000" dirty="0" smtClean="0"/>
              <a:t>politika</a:t>
            </a:r>
            <a:endParaRPr lang="cs-CZ" sz="2000" dirty="0"/>
          </a:p>
          <a:p>
            <a:pPr algn="just">
              <a:lnSpc>
                <a:spcPct val="150000"/>
              </a:lnSpc>
              <a:defRPr/>
            </a:pPr>
            <a:r>
              <a:rPr lang="cs-CZ" sz="2000" b="1" dirty="0"/>
              <a:t>komunikační</a:t>
            </a:r>
            <a:r>
              <a:rPr lang="cs-CZ" sz="2000" dirty="0"/>
              <a:t> strategie - komunikační politika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26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55092"/>
            <a:ext cx="8229600" cy="762545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Marketingový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mix</a:t>
            </a:r>
            <a:endParaRPr lang="cs-CZ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  <a:defRPr/>
            </a:pPr>
            <a:r>
              <a:rPr lang="cs-CZ" sz="2000" dirty="0"/>
              <a:t>je kombinací čtyř </a:t>
            </a:r>
            <a:r>
              <a:rPr lang="cs-CZ" sz="2000" dirty="0" smtClean="0"/>
              <a:t>prvků/nástrojů </a:t>
            </a:r>
            <a:r>
              <a:rPr lang="cs-CZ" sz="2000" dirty="0"/>
              <a:t>- tzv. 4P</a:t>
            </a:r>
            <a:r>
              <a:rPr lang="cs-CZ" sz="2000" dirty="0" smtClean="0"/>
              <a:t>:</a:t>
            </a:r>
          </a:p>
          <a:p>
            <a:pPr>
              <a:lnSpc>
                <a:spcPct val="150000"/>
              </a:lnSpc>
              <a:defRPr/>
            </a:pPr>
            <a:r>
              <a:rPr lang="cs-CZ" sz="2000" dirty="0" smtClean="0"/>
              <a:t>Product/Produkt</a:t>
            </a:r>
          </a:p>
          <a:p>
            <a:pPr>
              <a:lnSpc>
                <a:spcPct val="150000"/>
              </a:lnSpc>
              <a:defRPr/>
            </a:pPr>
            <a:r>
              <a:rPr lang="cs-CZ" sz="2000" dirty="0" err="1" smtClean="0"/>
              <a:t>Price</a:t>
            </a:r>
            <a:r>
              <a:rPr lang="cs-CZ" sz="2000" dirty="0" smtClean="0"/>
              <a:t>/Cena</a:t>
            </a:r>
          </a:p>
          <a:p>
            <a:pPr>
              <a:lnSpc>
                <a:spcPct val="150000"/>
              </a:lnSpc>
              <a:defRPr/>
            </a:pPr>
            <a:r>
              <a:rPr lang="cs-CZ" sz="2000" dirty="0" smtClean="0"/>
              <a:t>Place/Distribuce</a:t>
            </a:r>
          </a:p>
          <a:p>
            <a:pPr>
              <a:lnSpc>
                <a:spcPct val="150000"/>
              </a:lnSpc>
              <a:defRPr/>
            </a:pPr>
            <a:r>
              <a:rPr lang="cs-CZ" sz="2000" dirty="0" err="1" smtClean="0"/>
              <a:t>Promotion</a:t>
            </a:r>
            <a:r>
              <a:rPr lang="cs-CZ" sz="2000" dirty="0" smtClean="0"/>
              <a:t>/Marketingová komunikace</a:t>
            </a:r>
            <a:endParaRPr lang="cs-CZ" sz="2000" dirty="0" smtClean="0"/>
          </a:p>
          <a:p>
            <a:pPr>
              <a:defRPr/>
            </a:pPr>
            <a:endParaRPr lang="cs-CZ" dirty="0" smtClean="0"/>
          </a:p>
          <a:p>
            <a:pPr>
              <a:buNone/>
              <a:defRPr/>
            </a:pPr>
            <a:endParaRPr lang="cs-CZ" dirty="0" smtClean="0"/>
          </a:p>
          <a:p>
            <a:pPr>
              <a:buNone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73278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3499718"/>
            <a:ext cx="7772400" cy="1441450"/>
          </a:xfrm>
          <a:ln/>
        </p:spPr>
        <p:txBody>
          <a:bodyPr/>
          <a:lstStyle/>
          <a:p>
            <a:r>
              <a:rPr lang="cs-CZ" dirty="0"/>
              <a:t>Marketingový mix</a:t>
            </a:r>
            <a:br>
              <a:rPr lang="cs-CZ" dirty="0"/>
            </a:br>
            <a:r>
              <a:rPr lang="cs-CZ" dirty="0"/>
              <a:t>a produktová politika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9684"/>
            <a:ext cx="8229600" cy="707954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Složky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marketingového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mixu</a:t>
            </a:r>
            <a:endParaRPr lang="cs-CZ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014015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95</a:t>
            </a:fld>
            <a:endParaRPr lang="en-US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55092"/>
            <a:ext cx="8229600" cy="762545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Marketingový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mix</a:t>
            </a:r>
            <a:endParaRPr lang="cs-CZ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  <a:defRPr/>
            </a:pPr>
            <a:r>
              <a:rPr lang="cs-CZ" sz="2000" dirty="0"/>
              <a:t>je kombinací čtyř </a:t>
            </a:r>
            <a:r>
              <a:rPr lang="cs-CZ" sz="2000" dirty="0" smtClean="0"/>
              <a:t>prvků/nástrojů </a:t>
            </a:r>
            <a:r>
              <a:rPr lang="cs-CZ" sz="2000" dirty="0"/>
              <a:t>- tzv. 4P</a:t>
            </a:r>
            <a:r>
              <a:rPr lang="cs-CZ" sz="2000" dirty="0" smtClean="0"/>
              <a:t>:</a:t>
            </a:r>
          </a:p>
          <a:p>
            <a:pPr>
              <a:lnSpc>
                <a:spcPct val="150000"/>
              </a:lnSpc>
              <a:defRPr/>
            </a:pPr>
            <a:r>
              <a:rPr lang="cs-CZ" sz="2000" dirty="0" smtClean="0"/>
              <a:t>Product/Produkt</a:t>
            </a:r>
          </a:p>
          <a:p>
            <a:pPr>
              <a:lnSpc>
                <a:spcPct val="150000"/>
              </a:lnSpc>
              <a:defRPr/>
            </a:pPr>
            <a:r>
              <a:rPr lang="cs-CZ" sz="2000" dirty="0" err="1" smtClean="0"/>
              <a:t>Price</a:t>
            </a:r>
            <a:r>
              <a:rPr lang="cs-CZ" sz="2000" dirty="0" smtClean="0"/>
              <a:t>/Cena</a:t>
            </a:r>
          </a:p>
          <a:p>
            <a:pPr>
              <a:lnSpc>
                <a:spcPct val="150000"/>
              </a:lnSpc>
              <a:defRPr/>
            </a:pPr>
            <a:r>
              <a:rPr lang="cs-CZ" sz="2000" dirty="0" smtClean="0"/>
              <a:t>Place/Distribuce</a:t>
            </a:r>
          </a:p>
          <a:p>
            <a:pPr>
              <a:lnSpc>
                <a:spcPct val="150000"/>
              </a:lnSpc>
              <a:defRPr/>
            </a:pPr>
            <a:r>
              <a:rPr lang="cs-CZ" sz="2000" dirty="0" err="1" smtClean="0"/>
              <a:t>Promotion</a:t>
            </a:r>
            <a:r>
              <a:rPr lang="cs-CZ" sz="2000" dirty="0" smtClean="0"/>
              <a:t>/Marketingová komunikace</a:t>
            </a:r>
            <a:endParaRPr lang="cs-CZ" sz="2000" dirty="0" smtClean="0"/>
          </a:p>
          <a:p>
            <a:pPr>
              <a:defRPr/>
            </a:pPr>
            <a:endParaRPr lang="cs-CZ" dirty="0" smtClean="0"/>
          </a:p>
          <a:p>
            <a:pPr>
              <a:buNone/>
              <a:defRPr/>
            </a:pPr>
            <a:endParaRPr lang="cs-CZ" dirty="0" smtClean="0"/>
          </a:p>
          <a:p>
            <a:pPr>
              <a:buNone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698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Marketingové</a:t>
            </a:r>
            <a:r>
              <a:rPr lang="en-US" dirty="0"/>
              <a:t> </a:t>
            </a:r>
            <a:r>
              <a:rPr lang="en-US" dirty="0" err="1"/>
              <a:t>cíle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účinný marketingový program propojuje všechny prvky marketingového mixu v jeden koordinovaný program, který je navržen tak, aby byla zákazníkovi poskytnuta co nejvyšší hodnota a aby byly splněny firemní marketingové cíle.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2944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6600" dirty="0"/>
              <a:t>Produkt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defRPr/>
            </a:pPr>
            <a:r>
              <a:rPr lang="cs-CZ" sz="2800" b="1"/>
              <a:t>PRODUCT / PRODUKT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sz="800"/>
              <a:t>.</a:t>
            </a:r>
          </a:p>
        </p:txBody>
      </p:sp>
      <p:pic>
        <p:nvPicPr>
          <p:cNvPr id="23558" name="Picture 4" descr="Ambiente Corri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4149725"/>
            <a:ext cx="3240088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6" descr="Knihy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3789363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7" descr="úklid-udělej si pořáde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1628800"/>
            <a:ext cx="1728787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9" descr="Klávesnic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2133600"/>
            <a:ext cx="2089150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1" descr="Centrum vzdělávání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475" y="1628775"/>
            <a:ext cx="30956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99</a:t>
            </a:fld>
            <a:endParaRPr 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Úvod do marketingu&amp;quot;&quot;/&gt;&lt;property id=&quot;20307&quot; value=&quot;256&quot;/&gt;&lt;/object&gt;&lt;object type=&quot;3&quot; unique_id=&quot;10172&quot;&gt;&lt;property id=&quot;20148&quot; value=&quot;5&quot;/&gt;&lt;property id=&quot;20300&quot; value=&quot;Slide 2 - &amp;quot;Kontakt na vyučujícího&amp;quot;&quot;/&gt;&lt;property id=&quot;20307&quot; value=&quot;261&quot;/&gt;&lt;/object&gt;&lt;object type=&quot;3&quot; unique_id=&quot;10173&quot;&gt;&lt;property id=&quot;20148&quot; value=&quot;5&quot;/&gt;&lt;property id=&quot;20300&quot; value=&quot;Slide 3 - &amp;quot;Podmínky ukončení předmětu&amp;quot;&quot;/&gt;&lt;property id=&quot;20307&quot; value=&quot;262&quot;/&gt;&lt;/object&gt;&lt;object type=&quot;3&quot; unique_id=&quot;10174&quot;&gt;&lt;property id=&quot;20148&quot; value=&quot;5&quot;/&gt;&lt;property id=&quot;20300&quot; value=&quot;Slide 4 - &amp;quot;Seminární práce&amp;quot;&quot;/&gt;&lt;property id=&quot;20307&quot; value=&quot;263&quot;/&gt;&lt;/object&gt;&lt;object type=&quot;3&quot; unique_id=&quot;10175&quot;&gt;&lt;property id=&quot;20148&quot; value=&quot;5&quot;/&gt;&lt;property id=&quot;20300&quot; value=&quot;Slide 5 - &amp;quot;Témata seminární práce&amp;quot;&quot;/&gt;&lt;property id=&quot;20307&quot; value=&quot;264&quot;/&gt;&lt;/object&gt;&lt;object type=&quot;3&quot; unique_id=&quot;10176&quot;&gt;&lt;property id=&quot;20148&quot; value=&quot;5&quot;/&gt;&lt;property id=&quot;20300&quot; value=&quot;Slide 6 - &amp;quot;Struktura seminární práce&amp;quot;&quot;/&gt;&lt;property id=&quot;20307&quot; value=&quot;265&quot;/&gt;&lt;/object&gt;&lt;object type=&quot;3&quot; unique_id=&quot;10177&quot;&gt;&lt;property id=&quot;20148&quot; value=&quot;5&quot;/&gt;&lt;property id=&quot;20300&quot; value=&quot;Slide 7 - &amp;quot;Struktura seminární práce&amp;quot;&quot;/&gt;&lt;property id=&quot;20307&quot; value=&quot;266&quot;/&gt;&lt;/object&gt;&lt;object type=&quot;3&quot; unique_id=&quot;10178&quot;&gt;&lt;property id=&quot;20148&quot; value=&quot;5&quot;/&gt;&lt;property id=&quot;20300&quot; value=&quot;Slide 8 - &amp;quot;Základní literatura&amp;quot;&quot;/&gt;&lt;property id=&quot;20307&quot; value=&quot;267&quot;/&gt;&lt;/object&gt;&lt;object type=&quot;3&quot; unique_id=&quot;10179&quot;&gt;&lt;property id=&quot;20148&quot; value=&quot;5&quot;/&gt;&lt;property id=&quot;20300&quot; value=&quot;Slide 9 - &amp;quot;Témata přednášek&amp;quot;&quot;/&gt;&lt;property id=&quot;20307&quot; value=&quot;268&quot;/&gt;&lt;/object&gt;&lt;object type=&quot;3&quot; unique_id=&quot;10180&quot;&gt;&lt;property id=&quot;20148&quot; value=&quot;5&quot;/&gt;&lt;property id=&quot;20300&quot; value=&quot;Slide 10 - &amp;quot;Co je to marketing?&amp;quot;&quot;/&gt;&lt;property id=&quot;20307&quot; value=&quot;269&quot;/&gt;&lt;/object&gt;&lt;object type=&quot;3&quot; unique_id=&quot;10181&quot;&gt;&lt;property id=&quot;20148&quot; value=&quot;5&quot;/&gt;&lt;property id=&quot;20300&quot; value=&quot;Slide 11 - &amp;quot;Co je to marketing?&amp;quot;&quot;/&gt;&lt;property id=&quot;20307&quot; value=&quot;270&quot;/&gt;&lt;/object&gt;&lt;object type=&quot;3&quot; unique_id=&quot;10182&quot;&gt;&lt;property id=&quot;20148&quot; value=&quot;5&quot;/&gt;&lt;property id=&quot;20300&quot; value=&quot;Slide 12 - &amp;quot;Co je to marketing?&amp;quot;&quot;/&gt;&lt;property id=&quot;20307&quot; value=&quot;271&quot;/&gt;&lt;/object&gt;&lt;object type=&quot;3&quot; unique_id=&quot;10183&quot;&gt;&lt;property id=&quot;20148&quot; value=&quot;5&quot;/&gt;&lt;property id=&quot;20300&quot; value=&quot;Slide 13 - &amp;quot;Co je to marketing?&amp;quot;&quot;/&gt;&lt;property id=&quot;20307&quot; value=&quot;272&quot;/&gt;&lt;/object&gt;&lt;object type=&quot;3&quot; unique_id=&quot;10184&quot;&gt;&lt;property id=&quot;20148&quot; value=&quot;5&quot;/&gt;&lt;property id=&quot;20300&quot; value=&quot;Slide 14 - &amp;quot;Cíl marketingu&amp;quot;&quot;/&gt;&lt;property id=&quot;20307&quot; value=&quot;273&quot;/&gt;&lt;/object&gt;&lt;object type=&quot;3&quot; unique_id=&quot;10185&quot;&gt;&lt;property id=&quot;20148&quot; value=&quot;5&quot;/&gt;&lt;property id=&quot;20300&quot; value=&quot;Slide 15 - &amp;quot;Marketingové prostředí&amp;quot;&quot;/&gt;&lt;property id=&quot;20307&quot; value=&quot;274&quot;/&gt;&lt;/object&gt;&lt;object type=&quot;3&quot; unique_id=&quot;10186&quot;&gt;&lt;property id=&quot;20148&quot; value=&quot;5&quot;/&gt;&lt;property id=&quot;20300&quot; value=&quot;Slide 16 - &amp;quot;Mikroprostředí&amp;quot;&quot;/&gt;&lt;property id=&quot;20307&quot; value=&quot;275&quot;/&gt;&lt;/object&gt;&lt;object type=&quot;3&quot; unique_id=&quot;10187&quot;&gt;&lt;property id=&quot;20148&quot; value=&quot;5&quot;/&gt;&lt;property id=&quot;20300&quot; value=&quot;Slide 17 - &amp;quot;Mikroprostředí&amp;quot;&quot;/&gt;&lt;property id=&quot;20307&quot; value=&quot;276&quot;/&gt;&lt;/object&gt;&lt;object type=&quot;3&quot; unique_id=&quot;10188&quot;&gt;&lt;property id=&quot;20148&quot; value=&quot;5&quot;/&gt;&lt;property id=&quot;20300&quot; value=&quot;Slide 18 - &amp;quot;Mikroprostředí&amp;quot;&quot;/&gt;&lt;property id=&quot;20307&quot; value=&quot;277&quot;/&gt;&lt;/object&gt;&lt;object type=&quot;3&quot; unique_id=&quot;10189&quot;&gt;&lt;property id=&quot;20148&quot; value=&quot;5&quot;/&gt;&lt;property id=&quot;20300&quot; value=&quot;Slide 19 - &amp;quot;Mikroprostředí&amp;quot;&quot;/&gt;&lt;property id=&quot;20307&quot; value=&quot;278&quot;/&gt;&lt;/object&gt;&lt;object type=&quot;3&quot; unique_id=&quot;10190&quot;&gt;&lt;property id=&quot;20148&quot; value=&quot;5&quot;/&gt;&lt;property id=&quot;20300&quot; value=&quot;Slide 20 - &amp;quot;Mikroprostředí&amp;quot;&quot;/&gt;&lt;property id=&quot;20307&quot; value=&quot;279&quot;/&gt;&lt;/object&gt;&lt;object type=&quot;3&quot; unique_id=&quot;10191&quot;&gt;&lt;property id=&quot;20148&quot; value=&quot;5&quot;/&gt;&lt;property id=&quot;20300&quot; value=&quot;Slide 21 - &amp;quot;Mikroprostředí&amp;quot;&quot;/&gt;&lt;property id=&quot;20307&quot; value=&quot;280&quot;/&gt;&lt;/object&gt;&lt;object type=&quot;3&quot; unique_id=&quot;10192&quot;&gt;&lt;property id=&quot;20148&quot; value=&quot;5&quot;/&gt;&lt;property id=&quot;20300&quot; value=&quot;Slide 22 - &amp;quot;Makroprostředí&amp;quot;&quot;/&gt;&lt;property id=&quot;20307&quot; value=&quot;281&quot;/&gt;&lt;/object&gt;&lt;object type=&quot;3&quot; unique_id=&quot;10193&quot;&gt;&lt;property id=&quot;20148&quot; value=&quot;5&quot;/&gt;&lt;property id=&quot;20300&quot; value=&quot;Slide 23 - &amp;quot;Makroprostředí&amp;quot;&quot;/&gt;&lt;property id=&quot;20307&quot; value=&quot;282&quot;/&gt;&lt;/object&gt;&lt;/object&gt;&lt;object type=&quot;8&quot; unique_id=&quot;1001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7452</Words>
  <Application>Microsoft Office PowerPoint</Application>
  <PresentationFormat>Předvádění na obrazovce (4:3)</PresentationFormat>
  <Paragraphs>1748</Paragraphs>
  <Slides>260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260</vt:i4>
      </vt:variant>
    </vt:vector>
  </HeadingPairs>
  <TitlesOfParts>
    <vt:vector size="261" baseType="lpstr">
      <vt:lpstr>Office Theme</vt:lpstr>
      <vt:lpstr>Opakovací kurz k SZZ  bakalářské studium, AR 2021/2022</vt:lpstr>
      <vt:lpstr>MARKETING</vt:lpstr>
      <vt:lpstr>Co je to marketing?</vt:lpstr>
      <vt:lpstr>Co je to marketing?</vt:lpstr>
      <vt:lpstr>Co je to marketing?</vt:lpstr>
      <vt:lpstr>Co je to marketing?</vt:lpstr>
      <vt:lpstr>Cíl marketingu</vt:lpstr>
      <vt:lpstr>Marketingové prostředí</vt:lpstr>
      <vt:lpstr>Mikroprostředí</vt:lpstr>
      <vt:lpstr>Mikroprostředí</vt:lpstr>
      <vt:lpstr>Mikroprostředí</vt:lpstr>
      <vt:lpstr>Mikroprostředí</vt:lpstr>
      <vt:lpstr>Mikroprostředí</vt:lpstr>
      <vt:lpstr>Mikroprostředí</vt:lpstr>
      <vt:lpstr>Makroprostředí</vt:lpstr>
      <vt:lpstr>Makroprostředí</vt:lpstr>
      <vt:lpstr>MARKETING</vt:lpstr>
      <vt:lpstr>Trh a analýza  spotřebitelského chování</vt:lpstr>
      <vt:lpstr>Marketing hledá odpovědi na otázky:</vt:lpstr>
      <vt:lpstr>Spotřební trh</vt:lpstr>
      <vt:lpstr>Nákupní chování spotřebitelů</vt:lpstr>
      <vt:lpstr>Nákupní chování</vt:lpstr>
      <vt:lpstr>Zákazník</vt:lpstr>
      <vt:lpstr>Model spotřebitelského chování</vt:lpstr>
      <vt:lpstr>Faktory ovlivňující spotřebitelské chování</vt:lpstr>
      <vt:lpstr>Kulturní faktory</vt:lpstr>
      <vt:lpstr>Společenské faktory</vt:lpstr>
      <vt:lpstr>Osobní faktory</vt:lpstr>
      <vt:lpstr>Osobní faktory</vt:lpstr>
      <vt:lpstr>Psychologické faktory</vt:lpstr>
      <vt:lpstr>Rozhodovací proces spotřebitele</vt:lpstr>
      <vt:lpstr>Prezentace aplikace PowerPoint</vt:lpstr>
      <vt:lpstr>Racionální spotřebitelské chování</vt:lpstr>
      <vt:lpstr>Typy spotřebitelského chování</vt:lpstr>
      <vt:lpstr>REKLAMA - FCB model</vt:lpstr>
      <vt:lpstr>Případová studie kritika racionálního spotřebitele</vt:lpstr>
      <vt:lpstr>Racionální výpočet</vt:lpstr>
      <vt:lpstr>Výzkum</vt:lpstr>
      <vt:lpstr>Modelový spotřebitel  – majitel SodaStream</vt:lpstr>
      <vt:lpstr>Modelový spotřebitel  – majitel SodaStream</vt:lpstr>
      <vt:lpstr>Experiment</vt:lpstr>
      <vt:lpstr>Model spotřebitelského chování pod vlivem faktorů iracionality</vt:lpstr>
      <vt:lpstr>Iracionální faktory</vt:lpstr>
      <vt:lpstr>MARKETING</vt:lpstr>
      <vt:lpstr>Marketingový informační systém</vt:lpstr>
      <vt:lpstr>Marketingový informační systém</vt:lpstr>
      <vt:lpstr>Pojem a cíle MIS</vt:lpstr>
      <vt:lpstr>Složky MIS</vt:lpstr>
      <vt:lpstr>Struktura MIS</vt:lpstr>
      <vt:lpstr>1. Podnikový informační systém</vt:lpstr>
      <vt:lpstr>2. Marketingový zpravodajský systém</vt:lpstr>
      <vt:lpstr>2. Marketingový zpravodajský systém</vt:lpstr>
      <vt:lpstr>2. Marketingový zpravodajský systém</vt:lpstr>
      <vt:lpstr>3. Marketingový výzkumný systém</vt:lpstr>
      <vt:lpstr>4. Marketingový systém na podporu rozhodování</vt:lpstr>
      <vt:lpstr>Zpracování získaných informací</vt:lpstr>
      <vt:lpstr>Počítačový software</vt:lpstr>
      <vt:lpstr>Počítačový software</vt:lpstr>
      <vt:lpstr>Proč je MIS důležitý?</vt:lpstr>
      <vt:lpstr>Marketingový výzkum</vt:lpstr>
      <vt:lpstr>Marketingový informační systém</vt:lpstr>
      <vt:lpstr>Struktura MIS</vt:lpstr>
      <vt:lpstr>Zpracování získaných informací</vt:lpstr>
      <vt:lpstr>Marketingový výzkum (MV)</vt:lpstr>
      <vt:lpstr>Dodavatelé MV</vt:lpstr>
      <vt:lpstr>Obecný proces MV </vt:lpstr>
      <vt:lpstr>1. Specifikace problému a stanovení výzkumných cílů</vt:lpstr>
      <vt:lpstr>1. Specifikace problému a stanovení výzkumných cílů</vt:lpstr>
      <vt:lpstr>1. Specifikace problému a stanovení výzkumných cílů</vt:lpstr>
      <vt:lpstr>1. Specifikace problému a stanovení výzkumných cílů</vt:lpstr>
      <vt:lpstr>2. Sestavení plánu výzkumu</vt:lpstr>
      <vt:lpstr>2. Sestavení plánu výzkumu</vt:lpstr>
      <vt:lpstr>2. Sestavení plánu výzkumu</vt:lpstr>
      <vt:lpstr>2. Sestavení plánu výzkumu</vt:lpstr>
      <vt:lpstr>2. Sestavení plánu výzkumu</vt:lpstr>
      <vt:lpstr>2. Sestavení plánu výzkumu</vt:lpstr>
      <vt:lpstr>2. Sestavení plánu výzkumu</vt:lpstr>
      <vt:lpstr>2. Sestavení plánu výzkumu</vt:lpstr>
      <vt:lpstr>Prezentace aplikace PowerPoint</vt:lpstr>
      <vt:lpstr>Prezentace aplikace PowerPoint</vt:lpstr>
      <vt:lpstr>2. Sestavení plánu výzkumu</vt:lpstr>
      <vt:lpstr>2. Sestavení plánu výzkumu</vt:lpstr>
      <vt:lpstr>2. Sestavení plánu výzkumu</vt:lpstr>
      <vt:lpstr>3. Sběr informací</vt:lpstr>
      <vt:lpstr>3. Sběr informací</vt:lpstr>
      <vt:lpstr>4. Analýza informací</vt:lpstr>
      <vt:lpstr>5. Prezentace výsledků</vt:lpstr>
      <vt:lpstr>MARKETING</vt:lpstr>
      <vt:lpstr>Marketingový mix</vt:lpstr>
      <vt:lpstr>Marketingový mix</vt:lpstr>
      <vt:lpstr>Marketingové cíle</vt:lpstr>
      <vt:lpstr>Marketingová strategie</vt:lpstr>
      <vt:lpstr>Marketingový mix</vt:lpstr>
      <vt:lpstr>Marketingový mix a produktová politika</vt:lpstr>
      <vt:lpstr>Složky marketingového mixu</vt:lpstr>
      <vt:lpstr>Marketingový mix</vt:lpstr>
      <vt:lpstr>Marketingové cíle</vt:lpstr>
      <vt:lpstr>Produkt</vt:lpstr>
      <vt:lpstr>PRODUCT / PRODUKT</vt:lpstr>
      <vt:lpstr>CO JE TO PRODUKT?</vt:lpstr>
      <vt:lpstr>PRODUKTOVÝ MIX</vt:lpstr>
      <vt:lpstr>3 VRSTVY (DIMENZE) PRODUKTU</vt:lpstr>
      <vt:lpstr>VRSTVY PRODUKTU</vt:lpstr>
      <vt:lpstr>ŽIVOTNÍ CYKLUS PRODUKTU</vt:lpstr>
      <vt:lpstr>FÁZE ŽIVOTNÍHO CYKLU PRODUKTU</vt:lpstr>
      <vt:lpstr>1) ZAVÁDĚCÍ FÁZE</vt:lpstr>
      <vt:lpstr>2) RŮSTOVÁ FÁZE</vt:lpstr>
      <vt:lpstr>3) FÁZE ZRALOSTI</vt:lpstr>
      <vt:lpstr>4) FÁZE ÚPADKU</vt:lpstr>
      <vt:lpstr>POLITIKA (STRATEGIE) ZNAČKY</vt:lpstr>
      <vt:lpstr>BRANDING</vt:lpstr>
      <vt:lpstr>BRANDINGOVÉ ČINNOSTI</vt:lpstr>
      <vt:lpstr>ZNAČKA</vt:lpstr>
      <vt:lpstr>LOGO</vt:lpstr>
      <vt:lpstr>KRITÉRIA PRO FINÁLNÍ VÝBĚR ZNAČKY</vt:lpstr>
      <vt:lpstr>VÝBĚR ZNAČKY</vt:lpstr>
      <vt:lpstr>POLITIKA (STRATEGIE) KVALITY</vt:lpstr>
      <vt:lpstr>OCHRANNÁ ZNÁMKA</vt:lpstr>
      <vt:lpstr>OBALOVÁ POLITIKA (STRATEGIE)</vt:lpstr>
      <vt:lpstr>FÁZE PROCESU OSOBNÍHO PRODEJE</vt:lpstr>
      <vt:lpstr>4) PUBLIC RELATIONS (PR)</vt:lpstr>
      <vt:lpstr>CÍLEM PUBLIC RELATIONS</vt:lpstr>
      <vt:lpstr>PROSTŘEDKY A METODY PR</vt:lpstr>
      <vt:lpstr>PROSTŘEDKY A METODY PR (pokrač.)</vt:lpstr>
      <vt:lpstr>5) PŘÍMÝ MARKETING  (DIRECT MARKETING)</vt:lpstr>
      <vt:lpstr>PŘEDPOKLADY ÚSPĚCHU </vt:lpstr>
      <vt:lpstr>HLAVNÍ NÁSTROJE PŘÍMÉHO MARKETINGU</vt:lpstr>
      <vt:lpstr>Integrovaná marketingová komunikace</vt:lpstr>
      <vt:lpstr>MARKETING</vt:lpstr>
      <vt:lpstr>Marketingový mix</vt:lpstr>
      <vt:lpstr>Price / Cena</vt:lpstr>
      <vt:lpstr>Co je to cena ?</vt:lpstr>
      <vt:lpstr>Cena</vt:lpstr>
      <vt:lpstr>Cíle stanovení ceny</vt:lpstr>
      <vt:lpstr>1) Zisk jako cíl stanovení ceny</vt:lpstr>
      <vt:lpstr>2) Obrat jako cíl stanovení ceny</vt:lpstr>
      <vt:lpstr>3) Přežití jako cíl stanovení ceny</vt:lpstr>
      <vt:lpstr>Proč společnost volí strategii přežití?</vt:lpstr>
      <vt:lpstr>4) Vnímaná cena jako cíl stanovení ceny</vt:lpstr>
      <vt:lpstr>5) Stanovení cen podle konkurence</vt:lpstr>
      <vt:lpstr>6) Image jako cíl stanovení ceny</vt:lpstr>
      <vt:lpstr>Cenové strategie</vt:lpstr>
      <vt:lpstr>Prezentace aplikace PowerPoint</vt:lpstr>
      <vt:lpstr>Dynamický způsob cenové tvorby</vt:lpstr>
      <vt:lpstr>2) Cenové strategie při zavádění nových produktů na trh</vt:lpstr>
      <vt:lpstr>a) Strategie vysokých zaváděcích cen</vt:lpstr>
      <vt:lpstr>b) Strategie nízkých zaváděcích cen</vt:lpstr>
      <vt:lpstr>3) Cenové strategie pro celé výrobkové řady </vt:lpstr>
      <vt:lpstr>4) Strategie přizpůsobování cen</vt:lpstr>
      <vt:lpstr>Hlavní faktory ovlivňující cenovou tvorbu</vt:lpstr>
      <vt:lpstr>Změny cenových relací</vt:lpstr>
      <vt:lpstr>Psychologické a etické aspekty cenové tvorby</vt:lpstr>
      <vt:lpstr>Interní referenční cena</vt:lpstr>
      <vt:lpstr> </vt:lpstr>
      <vt:lpstr>Cenová tvorba "lichá-sudá"</vt:lpstr>
      <vt:lpstr>Existují případy, kdy jsou ceny normou: </vt:lpstr>
      <vt:lpstr>Dedukce kvality podle ceny</vt:lpstr>
      <vt:lpstr>MARKETING – zkouškový okruh (40)</vt:lpstr>
      <vt:lpstr>Prezentace aplikace PowerPoint</vt:lpstr>
      <vt:lpstr>PLACE  /  DISTRIBUCE</vt:lpstr>
      <vt:lpstr>Place / Distribuce</vt:lpstr>
      <vt:lpstr>Distribuce</vt:lpstr>
      <vt:lpstr>Distribuční cesta</vt:lpstr>
      <vt:lpstr>Tradiční způsob distribuce</vt:lpstr>
      <vt:lpstr>Úrovně distribučních cest</vt:lpstr>
      <vt:lpstr>Úroveň distribuční cesty</vt:lpstr>
      <vt:lpstr>Distribuční cesta</vt:lpstr>
      <vt:lpstr>Funkce distribučních cest</vt:lpstr>
      <vt:lpstr> Funkce distribučních cest</vt:lpstr>
      <vt:lpstr> </vt:lpstr>
      <vt:lpstr>  </vt:lpstr>
      <vt:lpstr>Volba počtu prostředníků</vt:lpstr>
      <vt:lpstr>1) Intenzivní distribuce</vt:lpstr>
      <vt:lpstr>2) Výběrová (selektivní) distribuce</vt:lpstr>
      <vt:lpstr> </vt:lpstr>
      <vt:lpstr>3) Výhradní distribuce</vt:lpstr>
      <vt:lpstr>Motivování členů distribuční cesty</vt:lpstr>
      <vt:lpstr> </vt:lpstr>
      <vt:lpstr>Logistika (fyzická distribuce)</vt:lpstr>
      <vt:lpstr>Úkolem logistického manažera</vt:lpstr>
      <vt:lpstr>Aktivity logistického manažera</vt:lpstr>
      <vt:lpstr>Vyřizování objednávek</vt:lpstr>
      <vt:lpstr>Skladování</vt:lpstr>
      <vt:lpstr>Doprava</vt:lpstr>
      <vt:lpstr>Cíle logistického systému</vt:lpstr>
      <vt:lpstr>Maloobchod</vt:lpstr>
      <vt:lpstr>Velkoobchod</vt:lpstr>
      <vt:lpstr>MARKETING – zkouškový okruh (41)</vt:lpstr>
      <vt:lpstr>Marketingová komunikace</vt:lpstr>
      <vt:lpstr>Marketingový mix</vt:lpstr>
      <vt:lpstr>MARKETINGOVÁ KOMUNIKACE</vt:lpstr>
      <vt:lpstr>ZÁKLADNÍ FORMY KOMUNIKACE</vt:lpstr>
      <vt:lpstr>OSOBNÍ KOMUNIKACE</vt:lpstr>
      <vt:lpstr>VÝHODY OSOBNÍ KOMUNIKACE</vt:lpstr>
      <vt:lpstr>NEVÝHODY OSOBNÍ KOMUNIKACE</vt:lpstr>
      <vt:lpstr>NEOSOBNÍ (MASOVÁ) KOMUNIKACE</vt:lpstr>
      <vt:lpstr>Proces masové komunikace</vt:lpstr>
      <vt:lpstr>VÝHODY NEOSOBNÍ KOMUNIKACE</vt:lpstr>
      <vt:lpstr>NEVÝHODY NEOSOBNÍ KOMUNIKACE</vt:lpstr>
      <vt:lpstr>KOMUNIKAČNÍ MIX</vt:lpstr>
      <vt:lpstr>MARKETINGOVÁ KOMUNIKACE</vt:lpstr>
      <vt:lpstr>1) REKLAMA</vt:lpstr>
      <vt:lpstr> </vt:lpstr>
      <vt:lpstr>REKLAMNÍ PROSTŘEDEK</vt:lpstr>
      <vt:lpstr>REKLAMNÍ SDĚLENÍ</vt:lpstr>
      <vt:lpstr>2) PODPORA PRODEJE</vt:lpstr>
      <vt:lpstr>CHARAKTERISTIKA PODPORY PRODEJE</vt:lpstr>
      <vt:lpstr>PŘÍKLADY PODPORY PRODEJE</vt:lpstr>
      <vt:lpstr>NEVÝHODY PODPORY PRODEJE</vt:lpstr>
      <vt:lpstr>3) OSOBNÍ PRODEJ</vt:lpstr>
      <vt:lpstr>OBCHODNÍ ZÁSTUPCE</vt:lpstr>
      <vt:lpstr>MARKETING – zkouškový okruh (42)</vt:lpstr>
      <vt:lpstr>Prezentace aplikace PowerPoint</vt:lpstr>
      <vt:lpstr>ZÁKLADNÍ POJMY</vt:lpstr>
      <vt:lpstr>PRODUKT</vt:lpstr>
      <vt:lpstr>PRODUKT</vt:lpstr>
      <vt:lpstr>SLUŽBY</vt:lpstr>
      <vt:lpstr>TYPY SLUŽEB</vt:lpstr>
      <vt:lpstr>TYPY SLUŽEB</vt:lpstr>
      <vt:lpstr>SPECIFIKA  SLUŽEB</vt:lpstr>
      <vt:lpstr>1) NEHMOTNÁ POVAHA SLUŽEB</vt:lpstr>
      <vt:lpstr>2) NEDĚLITELNOST SLUŽEB</vt:lpstr>
      <vt:lpstr>3) Rozmanitost kvality služeb</vt:lpstr>
      <vt:lpstr>4) Pomíjivost služeb</vt:lpstr>
      <vt:lpstr>Další vlastnosti služeb</vt:lpstr>
      <vt:lpstr>Odlišení služby od konkurence</vt:lpstr>
      <vt:lpstr>Metody odlišení služeb</vt:lpstr>
      <vt:lpstr> </vt:lpstr>
      <vt:lpstr>PRVKY K DOSAŽENÍ KVALITY SLUŽEB</vt:lpstr>
      <vt:lpstr>PARAMETRY VNÍMANÍ KVALITY SLUŽEB</vt:lpstr>
      <vt:lpstr>ROZPORY NEÚSPĚŠNÉ DODÁVKY SLUŽEB</vt:lpstr>
      <vt:lpstr>Nástroje marketingového mixu služeb</vt:lpstr>
      <vt:lpstr>SOUČASNÝ TREND </vt:lpstr>
      <vt:lpstr>Postmoderní marketing</vt:lpstr>
      <vt:lpstr>Postmoderní svět a postmoderní spotřebitel</vt:lpstr>
      <vt:lpstr>Postmoderní svět a postmoderní spotřebitel</vt:lpstr>
      <vt:lpstr>Postmoderní svět a postmoderní spotřebitel</vt:lpstr>
      <vt:lpstr>Postmoderní svět a postmoderní spotřebitel</vt:lpstr>
      <vt:lpstr>Postmoderní svět a postmoderní spotřebitel</vt:lpstr>
      <vt:lpstr>Postmoderní svět a postmoderní spotřebitel</vt:lpstr>
      <vt:lpstr>Postmoderní svět a postmoderní spotřebitel</vt:lpstr>
      <vt:lpstr>Postmoderní svět a postmoderní spotřebitel</vt:lpstr>
      <vt:lpstr>MARKETING – zkouškový okruh (43)</vt:lpstr>
      <vt:lpstr>Prezentace aplikace PowerPoint</vt:lpstr>
      <vt:lpstr>Proč globální marketing?</vt:lpstr>
      <vt:lpstr>Globální značky</vt:lpstr>
      <vt:lpstr>Globální firma</vt:lpstr>
      <vt:lpstr>Podnikání v globálním měřítku</vt:lpstr>
      <vt:lpstr>Mezinárodní marketing</vt:lpstr>
      <vt:lpstr>Mezinárodní marketing</vt:lpstr>
      <vt:lpstr>Filozofie </vt:lpstr>
      <vt:lpstr>Strategie</vt:lpstr>
      <vt:lpstr>Specifika mezinárodního marketingu</vt:lpstr>
      <vt:lpstr>Hlavní typy rozhodování  v mezinárodním marketingu</vt:lpstr>
      <vt:lpstr>Rizika mezinárodního obchodu</vt:lpstr>
      <vt:lpstr>Hlavní typy rizik</vt:lpstr>
      <vt:lpstr>Faktory usnadňující mezinárodní obchod</vt:lpstr>
      <vt:lpstr>GATT</vt:lpstr>
      <vt:lpstr>WTO</vt:lpstr>
      <vt:lpstr>Prezentace aplikace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Dante</dc:creator>
  <cp:lastModifiedBy>Renáta</cp:lastModifiedBy>
  <cp:revision>81</cp:revision>
  <cp:lastPrinted>2022-04-05T10:39:19Z</cp:lastPrinted>
  <dcterms:created xsi:type="dcterms:W3CDTF">2012-07-19T22:32:54Z</dcterms:created>
  <dcterms:modified xsi:type="dcterms:W3CDTF">2022-05-19T23:23:32Z</dcterms:modified>
</cp:coreProperties>
</file>